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 id="2147484299" r:id="rId2"/>
    <p:sldMasterId id="2147484606" r:id="rId3"/>
  </p:sldMasterIdLst>
  <p:notesMasterIdLst>
    <p:notesMasterId r:id="rId24"/>
  </p:notesMasterIdLst>
  <p:handoutMasterIdLst>
    <p:handoutMasterId r:id="rId25"/>
  </p:handoutMasterIdLst>
  <p:sldIdLst>
    <p:sldId id="328" r:id="rId4"/>
    <p:sldId id="329" r:id="rId5"/>
    <p:sldId id="330" r:id="rId6"/>
    <p:sldId id="331" r:id="rId7"/>
    <p:sldId id="337" r:id="rId8"/>
    <p:sldId id="332" r:id="rId9"/>
    <p:sldId id="333" r:id="rId10"/>
    <p:sldId id="334" r:id="rId11"/>
    <p:sldId id="336" r:id="rId12"/>
    <p:sldId id="338" r:id="rId13"/>
    <p:sldId id="339" r:id="rId14"/>
    <p:sldId id="340" r:id="rId15"/>
    <p:sldId id="341" r:id="rId16"/>
    <p:sldId id="342" r:id="rId17"/>
    <p:sldId id="349" r:id="rId18"/>
    <p:sldId id="343" r:id="rId19"/>
    <p:sldId id="344" r:id="rId20"/>
    <p:sldId id="347" r:id="rId21"/>
    <p:sldId id="345" r:id="rId22"/>
    <p:sldId id="348" r:id="rId23"/>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828"/>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36A4F92-5E2C-4891-A6A8-01B64A501B18}" type="datetimeFigureOut">
              <a:rPr lang="en-US"/>
              <a:pPr>
                <a:defRPr/>
              </a:pPr>
              <a:t>27/2/2016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D52768B-F95B-4FF0-B262-3D919F86BA0E}" type="slidenum">
              <a:rPr lang="en-US"/>
              <a:pPr>
                <a:defRPr/>
              </a:pPr>
              <a:t>‹#›</a:t>
            </a:fld>
            <a:endParaRPr lang="en-US"/>
          </a:p>
        </p:txBody>
      </p:sp>
    </p:spTree>
    <p:extLst>
      <p:ext uri="{BB962C8B-B14F-4D97-AF65-F5344CB8AC3E}">
        <p14:creationId xmlns:p14="http://schemas.microsoft.com/office/powerpoint/2010/main" val="359576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0BE5AB-2EB0-4C24-9A77-7746159ABAFB}" type="datetimeFigureOut">
              <a:rPr lang="en-US"/>
              <a:pPr>
                <a:defRPr/>
              </a:pPr>
              <a:t>27/2/2016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03AADE-8857-4811-B01E-47FE8521DA29}" type="slidenum">
              <a:rPr lang="en-US"/>
              <a:pPr>
                <a:defRPr/>
              </a:pPr>
              <a:t>‹#›</a:t>
            </a:fld>
            <a:endParaRPr lang="en-US"/>
          </a:p>
        </p:txBody>
      </p:sp>
    </p:spTree>
    <p:extLst>
      <p:ext uri="{BB962C8B-B14F-4D97-AF65-F5344CB8AC3E}">
        <p14:creationId xmlns:p14="http://schemas.microsoft.com/office/powerpoint/2010/main" val="2038849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2</a:t>
            </a:fld>
            <a:endParaRPr lang="en-US"/>
          </a:p>
        </p:txBody>
      </p:sp>
    </p:spTree>
    <p:extLst>
      <p:ext uri="{BB962C8B-B14F-4D97-AF65-F5344CB8AC3E}">
        <p14:creationId xmlns:p14="http://schemas.microsoft.com/office/powerpoint/2010/main" val="263422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11</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r>
              <a:rPr lang="en-US" i="1" dirty="0" smtClean="0"/>
              <a:t>* i.e. people</a:t>
            </a:r>
            <a:r>
              <a:rPr lang="en-US" i="1" baseline="0" dirty="0" smtClean="0"/>
              <a:t> (depending on their judgment/personality/data/experience, </a:t>
            </a:r>
            <a:r>
              <a:rPr lang="en-US" i="1" baseline="0" dirty="0" err="1" smtClean="0"/>
              <a:t>etc</a:t>
            </a:r>
            <a:r>
              <a:rPr lang="en-US" i="1" baseline="0" dirty="0" smtClean="0"/>
              <a:t>) decide where signal occurs along all available sensory possibilities</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12</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13</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r>
              <a:rPr lang="en-US" i="1" dirty="0" smtClean="0"/>
              <a:t>* Q: based</a:t>
            </a:r>
            <a:r>
              <a:rPr lang="en-US" i="1" baseline="0" dirty="0" smtClean="0"/>
              <a:t> on the criterion shown in the figure in the last slide, is the person here considered conservative or liberal?</a:t>
            </a:r>
            <a:endParaRPr lang="en-US"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14</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a:t>
            </a:r>
            <a:r>
              <a:rPr lang="en-US" i="1" dirty="0" smtClean="0"/>
              <a:t>3), 1993</a:t>
            </a:r>
          </a:p>
          <a:p>
            <a:r>
              <a:rPr lang="en-US" i="1" dirty="0" smtClean="0"/>
              <a:t>What</a:t>
            </a:r>
            <a:r>
              <a:rPr lang="en-US" i="1" baseline="0" dirty="0" smtClean="0"/>
              <a:t> is beta in each case above? Which cases are conservative, which cases are risky (liberal)? What is optimum case? Why?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15</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r>
              <a:rPr lang="en-US" i="1" dirty="0" smtClean="0"/>
              <a:t>* He will be more conservative,</a:t>
            </a:r>
            <a:r>
              <a:rPr lang="en-US" i="1" baseline="0" dirty="0" smtClean="0"/>
              <a:t> since he knows that even if he missed it this time, it will show up more in next visit, so he will be reluctant (i.e. more conservative) this time to drill in the fear he might drill needlessly (thus, he will balance the issue from the two sides)</a:t>
            </a:r>
            <a:endParaRPr lang="en-US"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16</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Choice>
        <mc:Fallback>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r>
                  <a:rPr lang="en-US" altLang="en-US" i="0" dirty="0">
                    <a:solidFill>
                      <a:schemeClr val="tx1"/>
                    </a:solidFill>
                    <a:latin typeface="Cambria Math"/>
                  </a:rPr>
                  <a:t>𝑑’</a:t>
                </a:r>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Fallback>
      </mc:AlternateContent>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17</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18</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19</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20</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3</a:t>
            </a:fld>
            <a:endParaRPr lang="en-US"/>
          </a:p>
        </p:txBody>
      </p:sp>
    </p:spTree>
    <p:extLst>
      <p:ext uri="{BB962C8B-B14F-4D97-AF65-F5344CB8AC3E}">
        <p14:creationId xmlns:p14="http://schemas.microsoft.com/office/powerpoint/2010/main" val="20421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Abstract:</a:t>
            </a:r>
            <a:r>
              <a:rPr lang="en-US" i="1" baseline="0" dirty="0" smtClean="0"/>
              <a:t> i.e. theoretical</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4</a:t>
            </a:fld>
            <a:endParaRPr lang="en-US"/>
          </a:p>
        </p:txBody>
      </p:sp>
    </p:spTree>
    <p:extLst>
      <p:ext uri="{BB962C8B-B14F-4D97-AF65-F5344CB8AC3E}">
        <p14:creationId xmlns:p14="http://schemas.microsoft.com/office/powerpoint/2010/main" val="227117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Note how model is like a black box</a:t>
            </a:r>
            <a:r>
              <a:rPr lang="en-US" i="1" baseline="0" dirty="0" smtClean="0"/>
              <a:t> receiving stimuli, and producing stimuli, which in turn provide feedback, which starts the cycle </a:t>
            </a:r>
            <a:r>
              <a:rPr lang="en-US" i="1" baseline="0" dirty="0" smtClean="0"/>
              <a:t>again</a:t>
            </a:r>
          </a:p>
          <a:p>
            <a:r>
              <a:rPr lang="en-US" i="1" baseline="0" dirty="0" smtClean="0"/>
              <a:t>Use example: when some warning light (e.g. “change oil” comes on while driving on the highway)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5</a:t>
            </a:fld>
            <a:endParaRPr lang="en-US"/>
          </a:p>
        </p:txBody>
      </p:sp>
    </p:spTree>
    <p:extLst>
      <p:ext uri="{BB962C8B-B14F-4D97-AF65-F5344CB8AC3E}">
        <p14:creationId xmlns:p14="http://schemas.microsoft.com/office/powerpoint/2010/main" val="281058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6</a:t>
            </a:fld>
            <a:endParaRPr lang="en-US"/>
          </a:p>
        </p:txBody>
      </p:sp>
    </p:spTree>
    <p:extLst>
      <p:ext uri="{BB962C8B-B14F-4D97-AF65-F5344CB8AC3E}">
        <p14:creationId xmlns:p14="http://schemas.microsoft.com/office/powerpoint/2010/main" val="31388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7</a:t>
            </a:fld>
            <a:endParaRPr lang="en-US"/>
          </a:p>
        </p:txBody>
      </p:sp>
    </p:spTree>
    <p:extLst>
      <p:ext uri="{BB962C8B-B14F-4D97-AF65-F5344CB8AC3E}">
        <p14:creationId xmlns:p14="http://schemas.microsoft.com/office/powerpoint/2010/main" val="33450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8</a:t>
            </a:fld>
            <a:endParaRPr lang="en-US"/>
          </a:p>
        </p:txBody>
      </p:sp>
    </p:spTree>
    <p:extLst>
      <p:ext uri="{BB962C8B-B14F-4D97-AF65-F5344CB8AC3E}">
        <p14:creationId xmlns:p14="http://schemas.microsoft.com/office/powerpoint/2010/main" val="228803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9</a:t>
            </a:fld>
            <a:endParaRPr lang="en-US"/>
          </a:p>
        </p:txBody>
      </p:sp>
    </p:spTree>
    <p:extLst>
      <p:ext uri="{BB962C8B-B14F-4D97-AF65-F5344CB8AC3E}">
        <p14:creationId xmlns:p14="http://schemas.microsoft.com/office/powerpoint/2010/main" val="420311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10</a:t>
            </a:fld>
            <a:endParaRPr lang="en-US"/>
          </a:p>
        </p:txBody>
      </p:sp>
    </p:spTree>
    <p:extLst>
      <p:ext uri="{BB962C8B-B14F-4D97-AF65-F5344CB8AC3E}">
        <p14:creationId xmlns:p14="http://schemas.microsoft.com/office/powerpoint/2010/main" val="56544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EEA376ED-5D39-4FFC-8EE0-73B5C1ECC608}" type="datetime1">
              <a:rPr lang="en-US"/>
              <a:pPr>
                <a:defRPr/>
              </a:pPr>
              <a:t>27/2/2016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05D30F65-43DB-484A-A50E-CF001EE9DE29}" type="slidenum">
              <a:rPr lang="en-US"/>
              <a:pPr>
                <a:defRPr/>
              </a:pPr>
              <a:t>‹#›</a:t>
            </a:fld>
            <a:endParaRPr lang="en-US"/>
          </a:p>
        </p:txBody>
      </p:sp>
    </p:spTree>
    <p:extLst>
      <p:ext uri="{BB962C8B-B14F-4D97-AF65-F5344CB8AC3E}">
        <p14:creationId xmlns:p14="http://schemas.microsoft.com/office/powerpoint/2010/main" val="1376981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B5290A-1B90-4941-B83A-3CD860C73EBC}" type="datetime1">
              <a:rPr lang="en-US"/>
              <a:pPr>
                <a:defRPr/>
              </a:pPr>
              <a:t>27/2/2016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82DE5F1C-986D-4707-BC11-CE95752C3CBE}" type="slidenum">
              <a:rPr lang="en-US"/>
              <a:pPr>
                <a:defRPr/>
              </a:pPr>
              <a:t>‹#›</a:t>
            </a:fld>
            <a:endParaRPr lang="en-US"/>
          </a:p>
        </p:txBody>
      </p:sp>
    </p:spTree>
    <p:extLst>
      <p:ext uri="{BB962C8B-B14F-4D97-AF65-F5344CB8AC3E}">
        <p14:creationId xmlns:p14="http://schemas.microsoft.com/office/powerpoint/2010/main" val="41192572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2CD63E-8B39-47BA-8A01-81508676F3F1}" type="datetime1">
              <a:rPr lang="en-US"/>
              <a:pPr>
                <a:defRPr/>
              </a:pPr>
              <a:t>27/2/2016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2EF153C4-3CB8-4BB6-9FAC-9FB772FEE758}" type="slidenum">
              <a:rPr lang="en-US"/>
              <a:pPr>
                <a:defRPr/>
              </a:pPr>
              <a:t>‹#›</a:t>
            </a:fld>
            <a:endParaRPr lang="en-US"/>
          </a:p>
        </p:txBody>
      </p:sp>
    </p:spTree>
    <p:extLst>
      <p:ext uri="{BB962C8B-B14F-4D97-AF65-F5344CB8AC3E}">
        <p14:creationId xmlns:p14="http://schemas.microsoft.com/office/powerpoint/2010/main" val="1119967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29"/>
          <p:cNvSpPr>
            <a:spLocks noGrp="1"/>
          </p:cNvSpPr>
          <p:nvPr>
            <p:ph type="dt" sz="half" idx="10"/>
          </p:nvPr>
        </p:nvSpPr>
        <p:spPr/>
        <p:txBody>
          <a:bodyPr wrap="square" lIns="91440" tIns="45720" rIns="91440" bIns="45720" numCol="1" anchorCtr="0" compatLnSpc="1">
            <a:prstTxWarp prst="textNoShape">
              <a:avLst/>
            </a:prstTxWarp>
          </a:bodyPr>
          <a:lstStyle>
            <a:lvl1pPr fontAlgn="base">
              <a:spcBef>
                <a:spcPct val="0"/>
              </a:spcBef>
              <a:spcAft>
                <a:spcPct val="0"/>
              </a:spcAft>
              <a:defRPr>
                <a:latin typeface="Lucida Sans Unicode" pitchFamily="34" charset="0"/>
              </a:defRPr>
            </a:lvl1pPr>
          </a:lstStyle>
          <a:p>
            <a:pPr>
              <a:defRPr/>
            </a:pPr>
            <a:fld id="{5E31E062-9DA5-4FCB-BD8E-B78C77A3F778}" type="datetime1">
              <a:rPr lang="en-US"/>
              <a:pPr>
                <a:defRPr/>
              </a:pPr>
              <a:t>27/2/2016</a:t>
            </a:fld>
            <a:endParaRPr lang="en-US"/>
          </a:p>
        </p:txBody>
      </p:sp>
      <p:sp>
        <p:nvSpPr>
          <p:cNvPr id="6" name="Footer Placeholder 18"/>
          <p:cNvSpPr>
            <a:spLocks noGrp="1"/>
          </p:cNvSpPr>
          <p:nvPr>
            <p:ph type="ftr" sz="quarter" idx="11"/>
          </p:nvPr>
        </p:nvSpPr>
        <p:spPr>
          <a:xfrm>
            <a:off x="381000" y="6416675"/>
            <a:ext cx="6019800" cy="365125"/>
          </a:xfrm>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
        <p:nvSpPr>
          <p:cNvPr id="7" name="Slide Number Placeholder 26"/>
          <p:cNvSpPr>
            <a:spLocks noGrp="1"/>
          </p:cNvSpPr>
          <p:nvPr>
            <p:ph type="sldNum" sz="quarter" idx="12"/>
          </p:nvPr>
        </p:nvSpPr>
        <p:spPr/>
        <p:txBody>
          <a:bodyPr/>
          <a:lstStyle>
            <a:lvl1pPr>
              <a:defRPr>
                <a:solidFill>
                  <a:srgbClr val="FFFFFF"/>
                </a:solidFill>
              </a:defRPr>
            </a:lvl1pPr>
            <a:extLst/>
          </a:lstStyle>
          <a:p>
            <a:pPr>
              <a:defRPr/>
            </a:pPr>
            <a:fld id="{09EDF62D-031E-4551-80FC-77AFEC745C08}" type="slidenum">
              <a:rPr lang="en-US"/>
              <a:pPr>
                <a:defRPr/>
              </a:pPr>
              <a:t>‹#›</a:t>
            </a:fld>
            <a:endParaRPr lang="en-US"/>
          </a:p>
        </p:txBody>
      </p:sp>
    </p:spTree>
    <p:extLst>
      <p:ext uri="{BB962C8B-B14F-4D97-AF65-F5344CB8AC3E}">
        <p14:creationId xmlns:p14="http://schemas.microsoft.com/office/powerpoint/2010/main" val="203457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7"/>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Chevron 8"/>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FD0B55E3-43E6-4353-B6E5-EEF50895934C}" type="datetime1">
              <a:rPr lang="en-US"/>
              <a:pPr>
                <a:defRPr/>
              </a:pPr>
              <a:t>27/2/2016</a:t>
            </a:fld>
            <a:endParaRPr lang="en-US"/>
          </a:p>
        </p:txBody>
      </p:sp>
      <p:sp>
        <p:nvSpPr>
          <p:cNvPr id="11" name="Footer Placeholder 4"/>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5"/>
          <p:cNvSpPr>
            <a:spLocks noGrp="1"/>
          </p:cNvSpPr>
          <p:nvPr>
            <p:ph type="sldNum" sz="quarter" idx="12"/>
          </p:nvPr>
        </p:nvSpPr>
        <p:spPr/>
        <p:txBody>
          <a:bodyPr/>
          <a:lstStyle>
            <a:lvl1pPr>
              <a:defRPr/>
            </a:lvl1pPr>
            <a:extLst/>
          </a:lstStyle>
          <a:p>
            <a:pPr>
              <a:defRPr/>
            </a:pPr>
            <a:fld id="{C174269E-9F87-49BA-899D-8E65FBC5F0E2}" type="slidenum">
              <a:rPr lang="en-US"/>
              <a:pPr>
                <a:defRPr/>
              </a:pPr>
              <a:t>‹#›</a:t>
            </a:fld>
            <a:endParaRPr lang="en-US"/>
          </a:p>
        </p:txBody>
      </p:sp>
    </p:spTree>
    <p:extLst>
      <p:ext uri="{BB962C8B-B14F-4D97-AF65-F5344CB8AC3E}">
        <p14:creationId xmlns:p14="http://schemas.microsoft.com/office/powerpoint/2010/main" val="995694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86640FC0-8FFD-4FFC-8627-7BBC59FBE49E}" type="datetime1">
              <a:rPr lang="en-US"/>
              <a:pPr>
                <a:defRPr/>
              </a:pPr>
              <a:t>27/2/2016</a:t>
            </a:fld>
            <a:endParaRPr lang="en-US"/>
          </a:p>
        </p:txBody>
      </p:sp>
      <p:sp>
        <p:nvSpPr>
          <p:cNvPr id="11" name="Footer Placeholder 5"/>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6"/>
          <p:cNvSpPr>
            <a:spLocks noGrp="1"/>
          </p:cNvSpPr>
          <p:nvPr>
            <p:ph type="sldNum" sz="quarter" idx="12"/>
          </p:nvPr>
        </p:nvSpPr>
        <p:spPr/>
        <p:txBody>
          <a:bodyPr/>
          <a:lstStyle>
            <a:lvl1pPr>
              <a:defRPr/>
            </a:lvl1pPr>
            <a:extLst/>
          </a:lstStyle>
          <a:p>
            <a:pPr>
              <a:defRPr/>
            </a:pPr>
            <a:fld id="{DA4E4E0D-6B03-413C-BFB7-BFBC1F974340}" type="slidenum">
              <a:rPr lang="en-US"/>
              <a:pPr>
                <a:defRPr/>
              </a:pPr>
              <a:t>‹#›</a:t>
            </a:fld>
            <a:endParaRPr lang="en-US"/>
          </a:p>
        </p:txBody>
      </p:sp>
    </p:spTree>
    <p:extLst>
      <p:ext uri="{BB962C8B-B14F-4D97-AF65-F5344CB8AC3E}">
        <p14:creationId xmlns:p14="http://schemas.microsoft.com/office/powerpoint/2010/main" val="2140171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5F91913-6F3E-4108-9155-C29B50351DAE}" type="datetime1">
              <a:rPr lang="en-US"/>
              <a:pPr>
                <a:defRPr/>
              </a:pPr>
              <a:t>27/2/2016</a:t>
            </a:fld>
            <a:endParaRPr lang="en-US"/>
          </a:p>
        </p:txBody>
      </p:sp>
      <p:sp>
        <p:nvSpPr>
          <p:cNvPr id="8" name="Slide Number Placeholder 8"/>
          <p:cNvSpPr>
            <a:spLocks noGrp="1"/>
          </p:cNvSpPr>
          <p:nvPr>
            <p:ph type="sldNum" sz="quarter" idx="11"/>
          </p:nvPr>
        </p:nvSpPr>
        <p:spPr/>
        <p:txBody>
          <a:bodyPr/>
          <a:lstStyle>
            <a:lvl1pPr>
              <a:defRPr/>
            </a:lvl1pPr>
            <a:extLst/>
          </a:lstStyle>
          <a:p>
            <a:pPr>
              <a:defRPr/>
            </a:pPr>
            <a:fld id="{E75D9BC7-6E23-403A-AFF4-49B9FD70BF59}" type="slidenum">
              <a:rPr lang="en-US"/>
              <a:pPr>
                <a:defRPr/>
              </a:pPr>
              <a:t>‹#›</a:t>
            </a:fld>
            <a:endParaRPr lang="en-US"/>
          </a:p>
        </p:txBody>
      </p:sp>
      <p:sp>
        <p:nvSpPr>
          <p:cNvPr id="9"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2161234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4"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56EBB4D3-C347-4CAA-BF10-752B85F6EA4B}" type="datetime1">
              <a:rPr lang="en-US"/>
              <a:pPr>
                <a:defRPr/>
              </a:pPr>
              <a:t>27/2/2016</a:t>
            </a:fld>
            <a:endParaRPr lang="en-US"/>
          </a:p>
        </p:txBody>
      </p:sp>
      <p:sp>
        <p:nvSpPr>
          <p:cNvPr id="9" name="Footer Placeholder 3"/>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0" name="Slide Number Placeholder 4"/>
          <p:cNvSpPr>
            <a:spLocks noGrp="1"/>
          </p:cNvSpPr>
          <p:nvPr>
            <p:ph type="sldNum" sz="quarter" idx="12"/>
          </p:nvPr>
        </p:nvSpPr>
        <p:spPr/>
        <p:txBody>
          <a:bodyPr/>
          <a:lstStyle>
            <a:lvl1pPr>
              <a:defRPr/>
            </a:lvl1pPr>
            <a:extLst/>
          </a:lstStyle>
          <a:p>
            <a:pPr>
              <a:defRPr/>
            </a:pPr>
            <a:fld id="{050D2F39-0B69-4BAA-9ECE-80D67AFDAE2B}" type="slidenum">
              <a:rPr lang="en-US"/>
              <a:pPr>
                <a:defRPr/>
              </a:pPr>
              <a:t>‹#›</a:t>
            </a:fld>
            <a:endParaRPr lang="en-US"/>
          </a:p>
        </p:txBody>
      </p:sp>
    </p:spTree>
    <p:extLst>
      <p:ext uri="{BB962C8B-B14F-4D97-AF65-F5344CB8AC3E}">
        <p14:creationId xmlns:p14="http://schemas.microsoft.com/office/powerpoint/2010/main" val="715525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89AD79E-65BD-424E-8A5F-4D3A03816B5D}" type="datetime1">
              <a:rPr lang="en-US"/>
              <a:pPr>
                <a:defRPr/>
              </a:pPr>
              <a:t>27/2/2016</a:t>
            </a:fld>
            <a:endParaRPr lang="en-US"/>
          </a:p>
        </p:txBody>
      </p:sp>
      <p:sp>
        <p:nvSpPr>
          <p:cNvPr id="6" name="Slide Number Placeholder 6"/>
          <p:cNvSpPr>
            <a:spLocks noGrp="1"/>
          </p:cNvSpPr>
          <p:nvPr>
            <p:ph type="sldNum" sz="quarter" idx="11"/>
          </p:nvPr>
        </p:nvSpPr>
        <p:spPr/>
        <p:txBody>
          <a:bodyPr/>
          <a:lstStyle>
            <a:lvl1pPr>
              <a:defRPr/>
            </a:lvl1pPr>
            <a:extLst/>
          </a:lstStyle>
          <a:p>
            <a:pPr>
              <a:defRPr/>
            </a:pPr>
            <a:fld id="{1B871C78-86FE-48FC-82D1-B0A75F418F6E}" type="slidenum">
              <a:rPr lang="en-US"/>
              <a:pPr>
                <a:defRPr/>
              </a:pPr>
              <a:t>‹#›</a:t>
            </a:fld>
            <a:endParaRPr lang="en-US"/>
          </a:p>
        </p:txBody>
      </p:sp>
      <p:sp>
        <p:nvSpPr>
          <p:cNvPr id="7"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681692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3793EF-3CA2-4092-8D15-E29C7E3E56C6}" type="datetime1">
              <a:rPr lang="en-US"/>
              <a:pPr>
                <a:defRPr/>
              </a:pPr>
              <a:t>27/2/2016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IE-442 Human Factors  El-Sherbeeny, PhD Fall-2010</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ACD199A-5F3E-42FC-8362-79DA78DFDA61}" type="slidenum">
              <a:rPr lang="en-US"/>
              <a:pPr>
                <a:defRPr/>
              </a:pPr>
              <a:t>‹#›</a:t>
            </a:fld>
            <a:endParaRPr lang="en-US"/>
          </a:p>
        </p:txBody>
      </p:sp>
    </p:spTree>
    <p:extLst>
      <p:ext uri="{BB962C8B-B14F-4D97-AF65-F5344CB8AC3E}">
        <p14:creationId xmlns:p14="http://schemas.microsoft.com/office/powerpoint/2010/main" val="3008694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69D200-DC2F-43B0-B652-6E819C2748F6}" type="datetime1">
              <a:rPr lang="en-US"/>
              <a:pPr>
                <a:defRPr/>
              </a:pPr>
              <a:t>27/2/2016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925C01D4-21AB-4495-A841-3CCE299327B7}" type="slidenum">
              <a:rPr lang="en-US"/>
              <a:pPr>
                <a:defRPr/>
              </a:pPr>
              <a:t>‹#›</a:t>
            </a:fld>
            <a:endParaRPr lang="en-US"/>
          </a:p>
        </p:txBody>
      </p:sp>
    </p:spTree>
    <p:extLst>
      <p:ext uri="{BB962C8B-B14F-4D97-AF65-F5344CB8AC3E}">
        <p14:creationId xmlns:p14="http://schemas.microsoft.com/office/powerpoint/2010/main" val="1118998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C2A87F-DC0D-431A-A0F5-B87FC9464B0C}" type="datetime1">
              <a:rPr lang="en-US"/>
              <a:pPr>
                <a:defRPr/>
              </a:pPr>
              <a:t>27/2/2016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A5945732-683F-49FB-8D88-21FF0FF0793F}" type="slidenum">
              <a:rPr lang="en-US"/>
              <a:pPr>
                <a:defRPr/>
              </a:pPr>
              <a:t>‹#›</a:t>
            </a:fld>
            <a:endParaRPr lang="en-US"/>
          </a:p>
        </p:txBody>
      </p:sp>
    </p:spTree>
    <p:extLst>
      <p:ext uri="{BB962C8B-B14F-4D97-AF65-F5344CB8AC3E}">
        <p14:creationId xmlns:p14="http://schemas.microsoft.com/office/powerpoint/2010/main" val="15380984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3AC90204-1C87-4F0E-BC55-B8370217F0A2}" type="datetime1">
              <a:rPr lang="en-US"/>
              <a:pPr>
                <a:defRPr/>
              </a:pPr>
              <a:t>27/2/2016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0E251A2-34F5-4672-841C-C2104838BC7D}" type="slidenum">
              <a:rPr lang="en-US"/>
              <a:pPr>
                <a:defRPr/>
              </a:pPr>
              <a:t>‹#›</a:t>
            </a:fld>
            <a:endParaRPr lang="en-US"/>
          </a:p>
        </p:txBody>
      </p:sp>
    </p:spTree>
    <p:extLst>
      <p:ext uri="{BB962C8B-B14F-4D97-AF65-F5344CB8AC3E}">
        <p14:creationId xmlns:p14="http://schemas.microsoft.com/office/powerpoint/2010/main" val="20592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50361DD3-F014-48DF-8EFC-BB959A196D34}" type="datetime1">
              <a:rPr lang="en-US"/>
              <a:pPr>
                <a:defRPr/>
              </a:pPr>
              <a:t>27/2/2016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2"/>
          </p:nvPr>
        </p:nvSpPr>
        <p:spPr/>
        <p:txBody>
          <a:bodyPr/>
          <a:lstStyle>
            <a:lvl1pPr>
              <a:defRPr/>
            </a:lvl1pPr>
          </a:lstStyle>
          <a:p>
            <a:pPr>
              <a:defRPr/>
            </a:pPr>
            <a:fld id="{5A9D8E82-552F-4454-BF9E-1BC18D2FCAD5}" type="slidenum">
              <a:rPr lang="en-US"/>
              <a:pPr>
                <a:defRPr/>
              </a:pPr>
              <a:t>‹#›</a:t>
            </a:fld>
            <a:endParaRPr lang="en-US"/>
          </a:p>
        </p:txBody>
      </p:sp>
    </p:spTree>
    <p:extLst>
      <p:ext uri="{BB962C8B-B14F-4D97-AF65-F5344CB8AC3E}">
        <p14:creationId xmlns:p14="http://schemas.microsoft.com/office/powerpoint/2010/main" val="21206292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2B3DD2DB-FFFC-41F6-9F37-159013B2BE3E}" type="datetime1">
              <a:rPr lang="en-US"/>
              <a:pPr>
                <a:defRPr/>
              </a:pPr>
              <a:t>27/2/2016</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6"/>
          </p:nvPr>
        </p:nvSpPr>
        <p:spPr/>
        <p:txBody>
          <a:bodyPr/>
          <a:lstStyle>
            <a:lvl1pPr>
              <a:defRPr/>
            </a:lvl1pPr>
          </a:lstStyle>
          <a:p>
            <a:pPr>
              <a:defRPr/>
            </a:pPr>
            <a:fld id="{E82C3F7E-C860-4928-8B07-2557DE0E6C1C}" type="slidenum">
              <a:rPr lang="en-US"/>
              <a:pPr>
                <a:defRPr/>
              </a:pPr>
              <a:t>‹#›</a:t>
            </a:fld>
            <a:endParaRPr lang="en-US"/>
          </a:p>
        </p:txBody>
      </p:sp>
    </p:spTree>
    <p:extLst>
      <p:ext uri="{BB962C8B-B14F-4D97-AF65-F5344CB8AC3E}">
        <p14:creationId xmlns:p14="http://schemas.microsoft.com/office/powerpoint/2010/main" val="338560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433A310E-DBEE-44E5-8688-CF141492C577}" type="datetime1">
              <a:rPr lang="en-US"/>
              <a:pPr>
                <a:defRPr/>
              </a:pPr>
              <a:t>27/2/2016</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7"/>
          </p:nvPr>
        </p:nvSpPr>
        <p:spPr/>
        <p:txBody>
          <a:bodyPr/>
          <a:lstStyle>
            <a:lvl1pPr>
              <a:defRPr/>
            </a:lvl1pPr>
          </a:lstStyle>
          <a:p>
            <a:pPr>
              <a:defRPr/>
            </a:pPr>
            <a:fld id="{FABF4A8D-7B31-4F61-9A12-7310F2F0C132}" type="slidenum">
              <a:rPr lang="en-US"/>
              <a:pPr>
                <a:defRPr/>
              </a:pPr>
              <a:t>‹#›</a:t>
            </a:fld>
            <a:endParaRPr lang="en-US"/>
          </a:p>
        </p:txBody>
      </p:sp>
    </p:spTree>
    <p:extLst>
      <p:ext uri="{BB962C8B-B14F-4D97-AF65-F5344CB8AC3E}">
        <p14:creationId xmlns:p14="http://schemas.microsoft.com/office/powerpoint/2010/main" val="25905152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14F704-EEA6-43BC-98B0-57236F04602F}" type="datetime1">
              <a:rPr lang="en-US"/>
              <a:pPr>
                <a:defRPr/>
              </a:pPr>
              <a:t>27/2/2016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5"/>
          <p:cNvSpPr>
            <a:spLocks noGrp="1"/>
          </p:cNvSpPr>
          <p:nvPr>
            <p:ph type="sldNum" sz="quarter" idx="12"/>
          </p:nvPr>
        </p:nvSpPr>
        <p:spPr/>
        <p:txBody>
          <a:bodyPr/>
          <a:lstStyle>
            <a:lvl1pPr>
              <a:defRPr/>
            </a:lvl1pPr>
          </a:lstStyle>
          <a:p>
            <a:pPr>
              <a:defRPr/>
            </a:pPr>
            <a:fld id="{FF31FE73-3640-4A35-A9A1-06D63901CB31}" type="slidenum">
              <a:rPr lang="en-US"/>
              <a:pPr>
                <a:defRPr/>
              </a:pPr>
              <a:t>‹#›</a:t>
            </a:fld>
            <a:endParaRPr lang="en-US"/>
          </a:p>
        </p:txBody>
      </p:sp>
    </p:spTree>
    <p:extLst>
      <p:ext uri="{BB962C8B-B14F-4D97-AF65-F5344CB8AC3E}">
        <p14:creationId xmlns:p14="http://schemas.microsoft.com/office/powerpoint/2010/main" val="3168211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73953D-0DF0-4006-9AA1-FEB6451F293D}" type="datetime1">
              <a:rPr lang="en-US"/>
              <a:pPr>
                <a:defRPr/>
              </a:pPr>
              <a:t>27/2/2016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5"/>
          <p:cNvSpPr>
            <a:spLocks noGrp="1"/>
          </p:cNvSpPr>
          <p:nvPr>
            <p:ph type="sldNum" sz="quarter" idx="12"/>
          </p:nvPr>
        </p:nvSpPr>
        <p:spPr/>
        <p:txBody>
          <a:bodyPr/>
          <a:lstStyle>
            <a:lvl1pPr>
              <a:defRPr/>
            </a:lvl1pPr>
          </a:lstStyle>
          <a:p>
            <a:pPr>
              <a:defRPr/>
            </a:pPr>
            <a:fld id="{DD548DA8-CF17-4651-8C6C-52D82B6DD9E0}" type="slidenum">
              <a:rPr lang="en-US"/>
              <a:pPr>
                <a:defRPr/>
              </a:pPr>
              <a:t>‹#›</a:t>
            </a:fld>
            <a:endParaRPr lang="en-US"/>
          </a:p>
        </p:txBody>
      </p:sp>
    </p:spTree>
    <p:extLst>
      <p:ext uri="{BB962C8B-B14F-4D97-AF65-F5344CB8AC3E}">
        <p14:creationId xmlns:p14="http://schemas.microsoft.com/office/powerpoint/2010/main" val="15461086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BBCFD-731F-4C42-B337-B32DAB017BF0}" type="datetime1">
              <a:rPr lang="en-US"/>
              <a:pPr>
                <a:defRPr/>
              </a:pPr>
              <a:t>27/2/2016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BFB5EE15-EB6E-4A3C-9E89-F1C459B6A49D}" type="slidenum">
              <a:rPr lang="en-US"/>
              <a:pPr>
                <a:defRPr/>
              </a:pPr>
              <a:t>‹#›</a:t>
            </a:fld>
            <a:endParaRPr lang="en-US"/>
          </a:p>
        </p:txBody>
      </p:sp>
    </p:spTree>
    <p:extLst>
      <p:ext uri="{BB962C8B-B14F-4D97-AF65-F5344CB8AC3E}">
        <p14:creationId xmlns:p14="http://schemas.microsoft.com/office/powerpoint/2010/main" val="14123810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8F429-A38D-455D-812B-39B1B5228DB3}" type="datetime1">
              <a:rPr lang="en-US"/>
              <a:pPr>
                <a:defRPr/>
              </a:pPr>
              <a:t>27/2/2016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38CE823F-73B4-4EAF-ABE5-501988C0F524}" type="slidenum">
              <a:rPr lang="en-US"/>
              <a:pPr>
                <a:defRPr/>
              </a:pPr>
              <a:t>‹#›</a:t>
            </a:fld>
            <a:endParaRPr lang="en-US"/>
          </a:p>
        </p:txBody>
      </p:sp>
    </p:spTree>
    <p:extLst>
      <p:ext uri="{BB962C8B-B14F-4D97-AF65-F5344CB8AC3E}">
        <p14:creationId xmlns:p14="http://schemas.microsoft.com/office/powerpoint/2010/main" val="15670325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E27CF-CB6C-4016-B582-D8964588B252}" type="datetime1">
              <a:rPr lang="en-US"/>
              <a:pPr>
                <a:defRPr/>
              </a:pPr>
              <a:t>27/2/2016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0D161758-9A15-4F31-BDF5-4930F26385EC}" type="slidenum">
              <a:rPr lang="en-US"/>
              <a:pPr>
                <a:defRPr/>
              </a:pPr>
              <a:t>‹#›</a:t>
            </a:fld>
            <a:endParaRPr lang="en-US"/>
          </a:p>
        </p:txBody>
      </p:sp>
    </p:spTree>
    <p:extLst>
      <p:ext uri="{BB962C8B-B14F-4D97-AF65-F5344CB8AC3E}">
        <p14:creationId xmlns:p14="http://schemas.microsoft.com/office/powerpoint/2010/main" val="3285350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03AAA-FB29-4B64-9FD1-AD60BAF9B663}" type="datetime1">
              <a:rPr lang="en-US"/>
              <a:pPr>
                <a:defRPr/>
              </a:pPr>
              <a:t>27/2/2016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B27281F-DB8B-4265-B94C-B42D112F1694}" type="slidenum">
              <a:rPr lang="en-US"/>
              <a:pPr>
                <a:defRPr/>
              </a:pPr>
              <a:t>‹#›</a:t>
            </a:fld>
            <a:endParaRPr lang="en-US"/>
          </a:p>
        </p:txBody>
      </p:sp>
    </p:spTree>
    <p:extLst>
      <p:ext uri="{BB962C8B-B14F-4D97-AF65-F5344CB8AC3E}">
        <p14:creationId xmlns:p14="http://schemas.microsoft.com/office/powerpoint/2010/main" val="2105499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1F02DEC0-0CEA-48A2-A2F4-7D00F17E05EB}" type="datetime1">
              <a:rPr lang="en-US"/>
              <a:pPr>
                <a:defRPr/>
              </a:pPr>
              <a:t>27/2/2016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4ECBC1E6-A0D1-40AE-B85E-6400244873C6}" type="slidenum">
              <a:rPr lang="en-US"/>
              <a:pPr>
                <a:defRPr/>
              </a:pPr>
              <a:t>‹#›</a:t>
            </a:fld>
            <a:endParaRPr lang="en-US"/>
          </a:p>
        </p:txBody>
      </p:sp>
    </p:spTree>
    <p:extLst>
      <p:ext uri="{BB962C8B-B14F-4D97-AF65-F5344CB8AC3E}">
        <p14:creationId xmlns:p14="http://schemas.microsoft.com/office/powerpoint/2010/main" val="2116556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2A08167-7406-484D-9839-819858960996}" type="datetime1">
              <a:rPr lang="en-US"/>
              <a:pPr>
                <a:defRPr/>
              </a:pPr>
              <a:t>27/2/2016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D585E26B-3C3A-4CF0-B594-54091E21C119}" type="slidenum">
              <a:rPr lang="en-US"/>
              <a:pPr>
                <a:defRPr/>
              </a:pPr>
              <a:t>‹#›</a:t>
            </a:fld>
            <a:endParaRPr lang="en-US"/>
          </a:p>
        </p:txBody>
      </p:sp>
    </p:spTree>
    <p:extLst>
      <p:ext uri="{BB962C8B-B14F-4D97-AF65-F5344CB8AC3E}">
        <p14:creationId xmlns:p14="http://schemas.microsoft.com/office/powerpoint/2010/main" val="3883672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47FFDD0-138B-4043-B580-627C57E30E3E}" type="datetime1">
              <a:rPr lang="en-US"/>
              <a:pPr>
                <a:defRPr/>
              </a:pPr>
              <a:t>27/2/2016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17"/>
          <p:cNvSpPr>
            <a:spLocks noGrp="1"/>
          </p:cNvSpPr>
          <p:nvPr>
            <p:ph type="sldNum" sz="quarter" idx="12"/>
          </p:nvPr>
        </p:nvSpPr>
        <p:spPr/>
        <p:txBody>
          <a:bodyPr/>
          <a:lstStyle>
            <a:lvl1pPr>
              <a:defRPr/>
            </a:lvl1pPr>
          </a:lstStyle>
          <a:p>
            <a:pPr>
              <a:defRPr/>
            </a:pPr>
            <a:fld id="{7779794A-F3C0-4C6D-ADC0-9F8A22DF5412}" type="slidenum">
              <a:rPr lang="en-US"/>
              <a:pPr>
                <a:defRPr/>
              </a:pPr>
              <a:t>‹#›</a:t>
            </a:fld>
            <a:endParaRPr lang="en-US"/>
          </a:p>
        </p:txBody>
      </p:sp>
    </p:spTree>
    <p:extLst>
      <p:ext uri="{BB962C8B-B14F-4D97-AF65-F5344CB8AC3E}">
        <p14:creationId xmlns:p14="http://schemas.microsoft.com/office/powerpoint/2010/main" val="37509271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DA095E-880E-427D-BD7D-F33A90B04120}" type="datetime1">
              <a:rPr lang="en-US"/>
              <a:pPr>
                <a:defRPr/>
              </a:pPr>
              <a:t>27/2/2016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17"/>
          <p:cNvSpPr>
            <a:spLocks noGrp="1"/>
          </p:cNvSpPr>
          <p:nvPr>
            <p:ph type="sldNum" sz="quarter" idx="12"/>
          </p:nvPr>
        </p:nvSpPr>
        <p:spPr/>
        <p:txBody>
          <a:bodyPr/>
          <a:lstStyle>
            <a:lvl1pPr>
              <a:defRPr/>
            </a:lvl1pPr>
          </a:lstStyle>
          <a:p>
            <a:pPr>
              <a:defRPr/>
            </a:pPr>
            <a:fld id="{46B3C45F-3A29-416E-9CE0-9E5EFAB77C02}" type="slidenum">
              <a:rPr lang="en-US"/>
              <a:pPr>
                <a:defRPr/>
              </a:pPr>
              <a:t>‹#›</a:t>
            </a:fld>
            <a:endParaRPr lang="en-US"/>
          </a:p>
        </p:txBody>
      </p:sp>
    </p:spTree>
    <p:extLst>
      <p:ext uri="{BB962C8B-B14F-4D97-AF65-F5344CB8AC3E}">
        <p14:creationId xmlns:p14="http://schemas.microsoft.com/office/powerpoint/2010/main" val="1708530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C99525-AE2F-499A-86E7-2DD46A079E61}" type="datetime1">
              <a:rPr lang="en-US"/>
              <a:pPr>
                <a:defRPr/>
              </a:pPr>
              <a:t>27/2/2016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17"/>
          <p:cNvSpPr>
            <a:spLocks noGrp="1"/>
          </p:cNvSpPr>
          <p:nvPr>
            <p:ph type="sldNum" sz="quarter" idx="12"/>
          </p:nvPr>
        </p:nvSpPr>
        <p:spPr/>
        <p:txBody>
          <a:bodyPr/>
          <a:lstStyle>
            <a:lvl1pPr>
              <a:defRPr/>
            </a:lvl1pPr>
          </a:lstStyle>
          <a:p>
            <a:pPr>
              <a:defRPr/>
            </a:pPr>
            <a:fld id="{EAF52E40-67F8-41C2-897D-EA6858AF5934}" type="slidenum">
              <a:rPr lang="en-US"/>
              <a:pPr>
                <a:defRPr/>
              </a:pPr>
              <a:t>‹#›</a:t>
            </a:fld>
            <a:endParaRPr lang="en-US"/>
          </a:p>
        </p:txBody>
      </p:sp>
    </p:spTree>
    <p:extLst>
      <p:ext uri="{BB962C8B-B14F-4D97-AF65-F5344CB8AC3E}">
        <p14:creationId xmlns:p14="http://schemas.microsoft.com/office/powerpoint/2010/main" val="3896253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93AB04EB-CF46-4AB2-B1CA-6FE632DDB402}" type="datetime1">
              <a:rPr lang="en-US"/>
              <a:pPr>
                <a:defRPr/>
              </a:pPr>
              <a:t>27/2/2016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86FDCD3B-5FC5-4EF2-A429-B235824AB43C}" type="slidenum">
              <a:rPr lang="en-US"/>
              <a:pPr>
                <a:defRPr/>
              </a:pPr>
              <a:t>‹#›</a:t>
            </a:fld>
            <a:endParaRPr lang="en-US"/>
          </a:p>
        </p:txBody>
      </p:sp>
    </p:spTree>
    <p:extLst>
      <p:ext uri="{BB962C8B-B14F-4D97-AF65-F5344CB8AC3E}">
        <p14:creationId xmlns:p14="http://schemas.microsoft.com/office/powerpoint/2010/main" val="42280992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71408C22-A376-4F24-AF82-67F0E4901F81}" type="datetime1">
              <a:rPr lang="en-US"/>
              <a:pPr>
                <a:defRPr/>
              </a:pPr>
              <a:t>27/2/2016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B23E9060-742F-4D49-AF5A-A0DCE2F968E7}" type="slidenum">
              <a:rPr lang="en-US"/>
              <a:pPr>
                <a:defRPr/>
              </a:pPr>
              <a:t>‹#›</a:t>
            </a:fld>
            <a:endParaRPr lang="en-US"/>
          </a:p>
        </p:txBody>
      </p:sp>
    </p:spTree>
    <p:extLst>
      <p:ext uri="{BB962C8B-B14F-4D97-AF65-F5344CB8AC3E}">
        <p14:creationId xmlns:p14="http://schemas.microsoft.com/office/powerpoint/2010/main" val="3935560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Date Placeholder 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lstStyle>
          <a:p>
            <a:pPr>
              <a:defRPr/>
            </a:pPr>
            <a:fld id="{7170FC8D-C799-48BF-84C9-F8DFBE316D48}" type="datetime1">
              <a:rPr lang="en-US"/>
              <a:pPr>
                <a:defRPr/>
              </a:pPr>
              <a:t>27/2/2016</a:t>
            </a:fld>
            <a:endParaRPr lang="en-US"/>
          </a:p>
        </p:txBody>
      </p:sp>
      <p:sp>
        <p:nvSpPr>
          <p:cNvPr id="17" name="Footer Placeholder 21"/>
          <p:cNvSpPr>
            <a:spLocks noGrp="1"/>
          </p:cNvSpPr>
          <p:nvPr>
            <p:ph type="ftr" sz="quarter" idx="3"/>
          </p:nvPr>
        </p:nvSpPr>
        <p:spPr>
          <a:xfrm>
            <a:off x="1143000" y="6408738"/>
            <a:ext cx="5588000" cy="365125"/>
          </a:xfrm>
          <a:prstGeom prst="rect">
            <a:avLst/>
          </a:prstGeom>
        </p:spPr>
        <p:txBody>
          <a:bodyPr vert="horz" wrap="square" lIns="91440" tIns="45720" rIns="91440" bIns="45720" numCol="1" anchor="b" anchorCtr="0" compatLnSpc="1">
            <a:prstTxWarp prst="textNoShape">
              <a:avLst/>
            </a:prstTxWarp>
          </a:bodyPr>
          <a:lstStyle>
            <a:lvl1pPr>
              <a:defRPr sz="1000">
                <a:latin typeface="+mn-lt"/>
              </a:defRPr>
            </a:lvl1pPr>
          </a:lstStyle>
          <a:p>
            <a:pPr>
              <a:defRPr/>
            </a:pPr>
            <a:r>
              <a:rPr lang="en-US"/>
              <a:t>IE-442 Human Factors 	El-Sherbeeny, PhD	Fall-2010</a:t>
            </a:r>
          </a:p>
        </p:txBody>
      </p:sp>
      <p:sp>
        <p:nvSpPr>
          <p:cNvPr id="19"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lstStyle>
          <a:p>
            <a:pPr>
              <a:defRPr/>
            </a:pPr>
            <a:fld id="{D8719C0B-8023-4039-9964-3A3D27C51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0" fontAlgn="base" hangingPunct="0">
        <a:spcBef>
          <a:spcPct val="0"/>
        </a:spcBef>
        <a:spcAft>
          <a:spcPct val="0"/>
        </a:spcAft>
        <a:defRPr sz="4100" b="1">
          <a:solidFill>
            <a:schemeClr val="tx2"/>
          </a:solidFill>
          <a:latin typeface="Lucida Sans Unicode" pitchFamily="34" charset="0"/>
        </a:defRPr>
      </a:lvl6pPr>
      <a:lvl7pPr marL="914400" algn="l" rtl="0" eaLnBrk="0" fontAlgn="base" hangingPunct="0">
        <a:spcBef>
          <a:spcPct val="0"/>
        </a:spcBef>
        <a:spcAft>
          <a:spcPct val="0"/>
        </a:spcAft>
        <a:defRPr sz="4100" b="1">
          <a:solidFill>
            <a:schemeClr val="tx2"/>
          </a:solidFill>
          <a:latin typeface="Lucida Sans Unicode" pitchFamily="34" charset="0"/>
        </a:defRPr>
      </a:lvl7pPr>
      <a:lvl8pPr marL="1371600" algn="l" rtl="0" eaLnBrk="0" fontAlgn="base" hangingPunct="0">
        <a:spcBef>
          <a:spcPct val="0"/>
        </a:spcBef>
        <a:spcAft>
          <a:spcPct val="0"/>
        </a:spcAft>
        <a:defRPr sz="4100" b="1">
          <a:solidFill>
            <a:schemeClr val="tx2"/>
          </a:solidFill>
          <a:latin typeface="Lucida Sans Unicode" pitchFamily="34" charset="0"/>
        </a:defRPr>
      </a:lvl8pPr>
      <a:lvl9pPr marL="1828800" algn="l" rtl="0" eaLnBrk="0" fontAlgn="base" hangingPunct="0">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defRPr>
            </a:lvl1pPr>
            <a:extLst/>
          </a:lstStyle>
          <a:p>
            <a:pPr>
              <a:defRPr/>
            </a:pPr>
            <a:fld id="{A030C128-D466-4051-BDE6-CF7FF1B57D0E}" type="datetime1">
              <a:rPr lang="en-US"/>
              <a:pPr>
                <a:defRPr/>
              </a:pPr>
              <a:t>27/2/2016</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r>
              <a:rPr lang="en-US"/>
              <a:t>IE-442 Human Factors  El-Sherbeeny, PhD Fall-2010</a:t>
            </a:r>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fld id="{AECDCC5E-276C-4089-BAD2-619CA294EC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smtClean="0">
                <a:solidFill>
                  <a:schemeClr val="tx1">
                    <a:lumMod val="65000"/>
                    <a:lumOff val="35000"/>
                  </a:schemeClr>
                </a:solidFill>
                <a:latin typeface="Century Gothic" pitchFamily="34" charset="0"/>
              </a:defRPr>
            </a:lvl1pPr>
          </a:lstStyle>
          <a:p>
            <a:pPr>
              <a:defRPr/>
            </a:pPr>
            <a:fld id="{C60778A9-2B70-44A7-BA14-4365E14C62FE}" type="datetime1">
              <a:rPr lang="en-US"/>
              <a:pPr>
                <a:defRPr/>
              </a:pPr>
              <a:t>27/2/2016</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smtClean="0">
                <a:solidFill>
                  <a:schemeClr val="tx1">
                    <a:lumMod val="65000"/>
                    <a:lumOff val="35000"/>
                  </a:schemeClr>
                </a:solidFill>
                <a:latin typeface="Century Gothic" pitchFamily="34" charset="0"/>
              </a:defRPr>
            </a:lvl1pPr>
          </a:lstStyle>
          <a:p>
            <a:pPr>
              <a:defRPr/>
            </a:pPr>
            <a:r>
              <a:rPr lang="en-US"/>
              <a:t>IE-442 Human Factors 	El-Sherbeeny, PhD	Fall-2010</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a:defRPr/>
            </a:pPr>
            <a:fld id="{DBBCFF2E-8415-4904-805C-0BDCCD8EAC1A}"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54"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iming>
    <p:tnLst>
      <p:par>
        <p:cTn id="1" dur="indefinite" restart="never" nodeType="tmRoot"/>
      </p:par>
    </p:tnLst>
  </p:timing>
  <p:hf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4346" name="Rectangle 10"/>
          <p:cNvSpPr>
            <a:spLocks noGrp="1"/>
          </p:cNvSpPr>
          <p:nvPr>
            <p:ph type="ctrTitle"/>
          </p:nvPr>
        </p:nvSpPr>
        <p:spPr bwMode="auto">
          <a:xfrm>
            <a:off x="609600" y="533400"/>
            <a:ext cx="7848600" cy="38862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King Saud University </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College of Engineering</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IE – 341: “Human Factors”</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Spring – 2016 (2</a:t>
            </a:r>
            <a:r>
              <a:rPr lang="en-US" sz="3700" baseline="30000" dirty="0" smtClean="0">
                <a:solidFill>
                  <a:schemeClr val="tx1"/>
                </a:solidFill>
              </a:rPr>
              <a:t>nd</a:t>
            </a:r>
            <a:r>
              <a:rPr lang="en-US" sz="3700" dirty="0" smtClean="0">
                <a:solidFill>
                  <a:schemeClr val="tx1"/>
                </a:solidFill>
              </a:rPr>
              <a:t> Sem. 1436-7H)</a:t>
            </a:r>
          </a:p>
        </p:txBody>
      </p:sp>
      <p:sp>
        <p:nvSpPr>
          <p:cNvPr id="10244" name="Rectangle 12"/>
          <p:cNvSpPr>
            <a:spLocks noGrp="1"/>
          </p:cNvSpPr>
          <p:nvPr>
            <p:ph type="subTitle" idx="1"/>
          </p:nvPr>
        </p:nvSpPr>
        <p:spPr>
          <a:xfrm>
            <a:off x="1066800" y="4648200"/>
            <a:ext cx="7696200" cy="1752600"/>
          </a:xfrm>
        </p:spPr>
        <p:txBody>
          <a:bodyPr rtlCol="0"/>
          <a:lstStyle/>
          <a:p>
            <a:pPr marL="109538" fontAlgn="auto">
              <a:spcAft>
                <a:spcPts val="0"/>
              </a:spcAft>
              <a:buFont typeface="Arial" pitchFamily="34" charset="0"/>
              <a:buNone/>
              <a:defRPr/>
            </a:pPr>
            <a:r>
              <a:rPr lang="en-US" altLang="en-US" b="1" i="1" dirty="0" smtClean="0">
                <a:solidFill>
                  <a:schemeClr val="tx1"/>
                </a:solidFill>
              </a:rPr>
              <a:t>Chapter 3. Information Input and Processing</a:t>
            </a:r>
          </a:p>
          <a:p>
            <a:pPr marL="109538" fontAlgn="auto">
              <a:spcAft>
                <a:spcPts val="0"/>
              </a:spcAft>
              <a:buFont typeface="Arial" pitchFamily="34" charset="0"/>
              <a:buNone/>
              <a:defRPr/>
            </a:pPr>
            <a:r>
              <a:rPr lang="en-US" altLang="en-US" b="1" i="1" dirty="0" smtClean="0">
                <a:solidFill>
                  <a:schemeClr val="tx1"/>
                </a:solidFill>
              </a:rPr>
              <a:t>Part – 4: Signal Detection Theory </a:t>
            </a:r>
          </a:p>
          <a:p>
            <a:pPr marL="109538" fontAlgn="auto">
              <a:spcAft>
                <a:spcPts val="0"/>
              </a:spcAft>
              <a:buFont typeface="Arial" pitchFamily="34" charset="0"/>
              <a:buNone/>
              <a:defRPr/>
            </a:pPr>
            <a:endParaRPr lang="en-US" altLang="en-US" b="1" i="1" dirty="0" smtClean="0">
              <a:solidFill>
                <a:schemeClr val="tx1"/>
              </a:solidFill>
            </a:endParaRPr>
          </a:p>
          <a:p>
            <a:pPr marL="109538" fontAlgn="auto">
              <a:spcAft>
                <a:spcPts val="0"/>
              </a:spcAft>
              <a:buClr>
                <a:srgbClr val="2DA2BF"/>
              </a:buClr>
              <a:buFont typeface="Arial" pitchFamily="34" charset="0"/>
              <a:buNone/>
              <a:defRPr/>
            </a:pPr>
            <a:r>
              <a:rPr lang="en-US" altLang="en-US" sz="1900" b="1" dirty="0" smtClean="0">
                <a:solidFill>
                  <a:srgbClr val="000000"/>
                </a:solidFill>
              </a:rPr>
              <a:t>Prepared by: Ahmed M. El-Sherbeeny, PhD</a:t>
            </a:r>
          </a:p>
        </p:txBody>
      </p:sp>
      <p:sp>
        <p:nvSpPr>
          <p:cNvPr id="2" name="Slide Number Placeholder 1"/>
          <p:cNvSpPr>
            <a:spLocks noGrp="1"/>
          </p:cNvSpPr>
          <p:nvPr>
            <p:ph type="sldNum" sz="quarter" idx="12"/>
          </p:nvPr>
        </p:nvSpPr>
        <p:spPr/>
        <p:txBody>
          <a:bodyPr/>
          <a:lstStyle/>
          <a:p>
            <a:pPr>
              <a:defRPr/>
            </a:pPr>
            <a:fld id="{3C5189D5-AF00-45E2-B4C8-6DB8541B845C}"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a:pPr>
            <a:r>
              <a:rPr lang="en-US" altLang="en-US" dirty="0" smtClean="0">
                <a:solidFill>
                  <a:schemeClr val="tx1"/>
                </a:solidFill>
              </a:rPr>
              <a:t>Concept </a:t>
            </a:r>
            <a:r>
              <a:rPr lang="en-US" altLang="en-US" dirty="0">
                <a:solidFill>
                  <a:schemeClr val="tx1"/>
                </a:solidFill>
              </a:rPr>
              <a:t>of Noise</a:t>
            </a:r>
            <a:endParaRPr lang="en-US" altLang="en-US" dirty="0" smtClean="0">
              <a:solidFill>
                <a:schemeClr val="tx1"/>
              </a:solidFill>
            </a:endParaRPr>
          </a:p>
          <a:p>
            <a:pPr lvl="1"/>
            <a:r>
              <a:rPr lang="en-US" altLang="en-US" dirty="0" smtClean="0">
                <a:solidFill>
                  <a:schemeClr val="tx1"/>
                </a:solidFill>
              </a:rPr>
              <a:t>Nature of </a:t>
            </a:r>
            <a:r>
              <a:rPr lang="en-US" altLang="en-US" dirty="0" smtClean="0">
                <a:solidFill>
                  <a:schemeClr val="tx1"/>
                </a:solidFill>
              </a:rPr>
              <a:t>Noise:</a:t>
            </a:r>
          </a:p>
          <a:p>
            <a:pPr lvl="2"/>
            <a:r>
              <a:rPr lang="en-US" altLang="en-US" dirty="0" smtClean="0">
                <a:solidFill>
                  <a:schemeClr val="tx1"/>
                </a:solidFill>
              </a:rPr>
              <a:t>Involved with any situation</a:t>
            </a:r>
          </a:p>
          <a:p>
            <a:pPr lvl="2"/>
            <a:r>
              <a:rPr lang="en-US" altLang="en-US" dirty="0" smtClean="0">
                <a:solidFill>
                  <a:schemeClr val="tx1"/>
                </a:solidFill>
              </a:rPr>
              <a:t>Interferes with detection of signal</a:t>
            </a:r>
          </a:p>
          <a:p>
            <a:pPr lvl="1"/>
            <a:endParaRPr lang="en-US" altLang="en-US" dirty="0" smtClean="0">
              <a:solidFill>
                <a:schemeClr val="tx1"/>
              </a:solidFill>
            </a:endParaRPr>
          </a:p>
          <a:p>
            <a:pPr lvl="1"/>
            <a:r>
              <a:rPr lang="en-US" altLang="en-US" dirty="0" smtClean="0">
                <a:solidFill>
                  <a:schemeClr val="tx1"/>
                </a:solidFill>
              </a:rPr>
              <a:t>Noise is generated:</a:t>
            </a:r>
          </a:p>
          <a:p>
            <a:pPr lvl="2"/>
            <a:r>
              <a:rPr lang="en-US" altLang="en-US" dirty="0" smtClean="0">
                <a:solidFill>
                  <a:schemeClr val="tx1"/>
                </a:solidFill>
              </a:rPr>
              <a:t>Externally (e.g. false radar return on radar screen)</a:t>
            </a:r>
          </a:p>
          <a:p>
            <a:pPr lvl="2"/>
            <a:r>
              <a:rPr lang="en-US" altLang="en-US" dirty="0" smtClean="0">
                <a:solidFill>
                  <a:schemeClr val="tx1"/>
                </a:solidFill>
              </a:rPr>
              <a:t>Internally: within person (e.g. miscellaneous neural activity)</a:t>
            </a:r>
          </a:p>
          <a:p>
            <a:pPr lvl="1"/>
            <a:endParaRPr lang="en-US" altLang="en-US" dirty="0" smtClean="0">
              <a:solidFill>
                <a:schemeClr val="tx1"/>
              </a:solidFill>
            </a:endParaRPr>
          </a:p>
          <a:p>
            <a:pPr lvl="1"/>
            <a:r>
              <a:rPr lang="en-US" altLang="en-US" dirty="0" smtClean="0">
                <a:solidFill>
                  <a:schemeClr val="tx1"/>
                </a:solidFill>
              </a:rPr>
              <a:t>Noise value:</a:t>
            </a:r>
          </a:p>
          <a:p>
            <a:pPr lvl="2"/>
            <a:r>
              <a:rPr lang="en-US" altLang="en-US" dirty="0" smtClean="0">
                <a:solidFill>
                  <a:schemeClr val="tx1"/>
                </a:solidFill>
              </a:rPr>
              <a:t>Intensity varies from low to high with time</a:t>
            </a:r>
          </a:p>
          <a:p>
            <a:pPr lvl="2"/>
            <a:r>
              <a:rPr lang="en-US" altLang="en-US" dirty="0" smtClean="0">
                <a:solidFill>
                  <a:schemeClr val="tx1"/>
                </a:solidFill>
              </a:rPr>
              <a:t>Forms normal (bell-shaped) distribution</a:t>
            </a:r>
          </a:p>
          <a:p>
            <a:pPr lvl="1"/>
            <a:endParaRPr lang="en-US" altLang="en-US" dirty="0" smtClean="0">
              <a:solidFill>
                <a:schemeClr val="tx1"/>
              </a:solidFill>
            </a:endParaRPr>
          </a:p>
          <a:p>
            <a:pPr lvl="1"/>
            <a:r>
              <a:rPr lang="en-US" altLang="en-US" dirty="0" smtClean="0">
                <a:solidFill>
                  <a:schemeClr val="tx1"/>
                </a:solidFill>
              </a:rPr>
              <a:t>When “signal” occurs:</a:t>
            </a:r>
          </a:p>
          <a:p>
            <a:pPr lvl="2"/>
            <a:r>
              <a:rPr lang="en-US" altLang="en-US" dirty="0" smtClean="0">
                <a:solidFill>
                  <a:schemeClr val="tx1"/>
                </a:solidFill>
              </a:rPr>
              <a:t>Intensity is added to background noise</a:t>
            </a:r>
          </a:p>
          <a:p>
            <a:pPr lvl="2"/>
            <a:r>
              <a:rPr lang="en-US" altLang="en-US" dirty="0" smtClean="0">
                <a:solidFill>
                  <a:schemeClr val="tx1"/>
                </a:solidFill>
              </a:rPr>
              <a:t>Person must decide if input (what s/he senses) consists of:</a:t>
            </a:r>
          </a:p>
          <a:p>
            <a:pPr lvl="3"/>
            <a:r>
              <a:rPr lang="en-US" altLang="en-US" dirty="0" smtClean="0">
                <a:solidFill>
                  <a:schemeClr val="tx1"/>
                </a:solidFill>
              </a:rPr>
              <a:t>Only noise, or</a:t>
            </a:r>
          </a:p>
          <a:p>
            <a:pPr lvl="3"/>
            <a:r>
              <a:rPr lang="en-US" altLang="en-US" dirty="0" smtClean="0">
                <a:solidFill>
                  <a:schemeClr val="tx1"/>
                </a:solidFill>
              </a:rPr>
              <a:t>Noise + signal</a:t>
            </a: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34013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startAt="2"/>
            </a:pPr>
            <a:r>
              <a:rPr lang="en-US" altLang="en-US" dirty="0">
                <a:solidFill>
                  <a:schemeClr val="tx1"/>
                </a:solidFill>
              </a:rPr>
              <a:t>Possible </a:t>
            </a:r>
            <a:r>
              <a:rPr lang="en-US" altLang="en-US" dirty="0" smtClean="0">
                <a:solidFill>
                  <a:schemeClr val="tx1"/>
                </a:solidFill>
              </a:rPr>
              <a:t>Outcomes</a:t>
            </a:r>
            <a:endParaRPr lang="en-US" altLang="en-US" dirty="0" smtClean="0">
              <a:solidFill>
                <a:schemeClr val="tx1"/>
              </a:solidFill>
            </a:endParaRPr>
          </a:p>
          <a:p>
            <a:pPr lvl="1"/>
            <a:r>
              <a:rPr lang="en-US" altLang="en-US" dirty="0" smtClean="0">
                <a:solidFill>
                  <a:schemeClr val="tx1"/>
                </a:solidFill>
              </a:rPr>
              <a:t>First note the following:</a:t>
            </a:r>
          </a:p>
          <a:p>
            <a:pPr lvl="2"/>
            <a:r>
              <a:rPr lang="en-US" altLang="en-US" dirty="0" smtClean="0">
                <a:solidFill>
                  <a:schemeClr val="tx1"/>
                </a:solidFill>
              </a:rPr>
              <a:t>Person must decide: signal occurred / did not occur (2 possibilities)</a:t>
            </a:r>
          </a:p>
          <a:p>
            <a:pPr lvl="2"/>
            <a:r>
              <a:rPr lang="en-US" altLang="en-US" dirty="0" smtClean="0">
                <a:solidFill>
                  <a:schemeClr val="tx1"/>
                </a:solidFill>
              </a:rPr>
              <a:t>There are two realities: signal did occur / did not occur</a:t>
            </a:r>
          </a:p>
          <a:p>
            <a:pPr lvl="1"/>
            <a:endParaRPr lang="en-US" altLang="en-US" dirty="0" smtClean="0">
              <a:solidFill>
                <a:schemeClr val="tx1"/>
              </a:solidFill>
            </a:endParaRPr>
          </a:p>
          <a:p>
            <a:pPr lvl="1"/>
            <a:r>
              <a:rPr lang="en-US" altLang="en-US" dirty="0" smtClean="0">
                <a:solidFill>
                  <a:schemeClr val="tx1"/>
                </a:solidFill>
              </a:rPr>
              <a:t>Thus, there are four possible outcomes:</a:t>
            </a:r>
          </a:p>
          <a:p>
            <a:pPr lvl="2"/>
            <a:r>
              <a:rPr lang="en-US" altLang="en-US" i="1" dirty="0" smtClean="0">
                <a:solidFill>
                  <a:schemeClr val="tx1"/>
                </a:solidFill>
                <a:sym typeface="Symbol"/>
              </a:rPr>
              <a:t>Hit</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“signal” where there is signal</a:t>
            </a:r>
          </a:p>
          <a:p>
            <a:pPr lvl="2"/>
            <a:r>
              <a:rPr lang="en-US" altLang="en-US" i="1" dirty="0" smtClean="0">
                <a:solidFill>
                  <a:schemeClr val="tx1"/>
                </a:solidFill>
                <a:sym typeface="Symbol"/>
              </a:rPr>
              <a:t>False Alarm</a:t>
            </a:r>
            <a:r>
              <a:rPr lang="en-US" altLang="en-US" dirty="0" smtClean="0">
                <a:solidFill>
                  <a:schemeClr val="tx1"/>
                </a:solidFill>
                <a:sym typeface="Symbol"/>
              </a:rPr>
              <a:t> (FA):</a:t>
            </a:r>
            <a:br>
              <a:rPr lang="en-US" altLang="en-US" dirty="0" smtClean="0">
                <a:solidFill>
                  <a:schemeClr val="tx1"/>
                </a:solidFill>
                <a:sym typeface="Symbol"/>
              </a:rPr>
            </a:br>
            <a:r>
              <a:rPr lang="en-US" altLang="en-US" dirty="0" smtClean="0">
                <a:solidFill>
                  <a:schemeClr val="tx1"/>
                </a:solidFill>
                <a:sym typeface="Symbol"/>
              </a:rPr>
              <a:t>      saying “signal”/there’s no signal</a:t>
            </a:r>
          </a:p>
          <a:p>
            <a:pPr lvl="2"/>
            <a:r>
              <a:rPr lang="en-US" altLang="en-US" i="1" dirty="0" smtClean="0">
                <a:solidFill>
                  <a:schemeClr val="tx1"/>
                </a:solidFill>
                <a:sym typeface="Symbol"/>
              </a:rPr>
              <a:t>Miss</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 is signal</a:t>
            </a:r>
          </a:p>
          <a:p>
            <a:pPr lvl="2"/>
            <a:r>
              <a:rPr lang="en-US" altLang="en-US" i="1" dirty="0" smtClean="0">
                <a:solidFill>
                  <a:schemeClr val="tx1"/>
                </a:solidFill>
                <a:sym typeface="Symbol"/>
              </a:rPr>
              <a:t>Correct Rejection (CR)</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there’s no signal</a:t>
            </a:r>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11</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graphicFrame>
        <p:nvGraphicFramePr>
          <p:cNvPr id="14" name="표 9"/>
          <p:cNvGraphicFramePr>
            <a:graphicFrameLocks noGrp="1"/>
          </p:cNvGraphicFramePr>
          <p:nvPr>
            <p:extLst>
              <p:ext uri="{D42A27DB-BD31-4B8C-83A1-F6EECF244321}">
                <p14:modId xmlns:p14="http://schemas.microsoft.com/office/powerpoint/2010/main" val="2358026971"/>
              </p:ext>
            </p:extLst>
          </p:nvPr>
        </p:nvGraphicFramePr>
        <p:xfrm>
          <a:off x="5943601" y="220980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dirty="0" smtClean="0"/>
                        <a:t>s / y</a:t>
                      </a:r>
                      <a:endParaRPr lang="en-US" dirty="0"/>
                    </a:p>
                  </a:txBody>
                  <a:tcPr/>
                </a:tc>
                <a:tc>
                  <a:txBody>
                    <a:bodyPr/>
                    <a:lstStyle/>
                    <a:p>
                      <a:pPr algn="ctr"/>
                      <a:r>
                        <a:rPr lang="en-US" dirty="0" smtClean="0"/>
                        <a:t>s / n</a:t>
                      </a:r>
                      <a:endParaRPr lang="en-US" dirty="0"/>
                    </a:p>
                  </a:txBody>
                  <a:tcPr/>
                </a:tc>
              </a:tr>
              <a:tr h="370840">
                <a:tc>
                  <a:txBody>
                    <a:bodyPr/>
                    <a:lstStyle/>
                    <a:p>
                      <a:pPr algn="ctr"/>
                      <a:r>
                        <a:rPr lang="en-US" b="1" dirty="0" smtClean="0"/>
                        <a:t>No</a:t>
                      </a:r>
                      <a:endParaRPr lang="en-US" b="1" dirty="0"/>
                    </a:p>
                  </a:txBody>
                  <a:tcPr/>
                </a:tc>
                <a:tc>
                  <a:txBody>
                    <a:bodyPr/>
                    <a:lstStyle/>
                    <a:p>
                      <a:pPr algn="ctr"/>
                      <a:r>
                        <a:rPr lang="en-US" dirty="0" smtClean="0"/>
                        <a:t>ns / y</a:t>
                      </a:r>
                      <a:endParaRPr lang="en-US" dirty="0"/>
                    </a:p>
                  </a:txBody>
                  <a:tcPr/>
                </a:tc>
                <a:tc>
                  <a:txBody>
                    <a:bodyPr/>
                    <a:lstStyle/>
                    <a:p>
                      <a:pPr algn="ctr"/>
                      <a:r>
                        <a:rPr lang="en-US" dirty="0" smtClean="0"/>
                        <a:t>ns / n</a:t>
                      </a:r>
                      <a:endParaRPr lang="en-US" dirty="0"/>
                    </a:p>
                  </a:txBody>
                  <a:tcPr/>
                </a:tc>
              </a:tr>
            </a:tbl>
          </a:graphicData>
        </a:graphic>
      </p:graphicFrame>
      <p:graphicFrame>
        <p:nvGraphicFramePr>
          <p:cNvPr id="15" name="표 9"/>
          <p:cNvGraphicFramePr>
            <a:graphicFrameLocks noGrp="1"/>
          </p:cNvGraphicFramePr>
          <p:nvPr>
            <p:extLst>
              <p:ext uri="{D42A27DB-BD31-4B8C-83A1-F6EECF244321}">
                <p14:modId xmlns:p14="http://schemas.microsoft.com/office/powerpoint/2010/main" val="3051679519"/>
              </p:ext>
            </p:extLst>
          </p:nvPr>
        </p:nvGraphicFramePr>
        <p:xfrm>
          <a:off x="5943601" y="461264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i="1" dirty="0" smtClean="0"/>
                        <a:t>HIT</a:t>
                      </a:r>
                      <a:endParaRPr lang="en-US" i="1" dirty="0"/>
                    </a:p>
                  </a:txBody>
                  <a:tcPr/>
                </a:tc>
                <a:tc>
                  <a:txBody>
                    <a:bodyPr/>
                    <a:lstStyle/>
                    <a:p>
                      <a:pPr algn="ctr"/>
                      <a:r>
                        <a:rPr lang="en-US" i="1" dirty="0" smtClean="0"/>
                        <a:t>FA</a:t>
                      </a:r>
                      <a:endParaRPr lang="en-US" i="1" dirty="0"/>
                    </a:p>
                  </a:txBody>
                  <a:tcPr/>
                </a:tc>
              </a:tr>
              <a:tr h="370840">
                <a:tc>
                  <a:txBody>
                    <a:bodyPr/>
                    <a:lstStyle/>
                    <a:p>
                      <a:pPr algn="ctr"/>
                      <a:r>
                        <a:rPr lang="en-US" b="1" dirty="0" smtClean="0"/>
                        <a:t>No</a:t>
                      </a:r>
                      <a:endParaRPr lang="en-US" b="1" dirty="0"/>
                    </a:p>
                  </a:txBody>
                  <a:tcPr/>
                </a:tc>
                <a:tc>
                  <a:txBody>
                    <a:bodyPr/>
                    <a:lstStyle/>
                    <a:p>
                      <a:pPr algn="ctr"/>
                      <a:r>
                        <a:rPr lang="en-US" i="1" dirty="0" smtClean="0"/>
                        <a:t>MISS</a:t>
                      </a:r>
                      <a:endParaRPr lang="en-US" i="1" dirty="0"/>
                    </a:p>
                  </a:txBody>
                  <a:tcPr/>
                </a:tc>
                <a:tc>
                  <a:txBody>
                    <a:bodyPr/>
                    <a:lstStyle/>
                    <a:p>
                      <a:pPr algn="ctr"/>
                      <a:r>
                        <a:rPr lang="en-US" i="1" dirty="0" smtClean="0"/>
                        <a:t>CR</a:t>
                      </a:r>
                      <a:endParaRPr lang="en-US" i="1" dirty="0"/>
                    </a:p>
                  </a:txBody>
                  <a:tcPr/>
                </a:tc>
              </a:tr>
            </a:tbl>
          </a:graphicData>
        </a:graphic>
      </p:graphicFrame>
      <p:sp>
        <p:nvSpPr>
          <p:cNvPr id="3" name="TextBox 2"/>
          <p:cNvSpPr txBox="1"/>
          <p:nvPr/>
        </p:nvSpPr>
        <p:spPr>
          <a:xfrm rot="5400000">
            <a:off x="7123271" y="3395186"/>
            <a:ext cx="759143" cy="984885"/>
          </a:xfrm>
          <a:prstGeom prst="rect">
            <a:avLst/>
          </a:prstGeom>
          <a:noFill/>
        </p:spPr>
        <p:txBody>
          <a:bodyPr wrap="square" rtlCol="0">
            <a:spAutoFit/>
          </a:bodyPr>
          <a:lstStyle/>
          <a:p>
            <a:pPr lvl="1"/>
            <a:r>
              <a:rPr lang="en-US" altLang="en-US" sz="4000" dirty="0">
                <a:sym typeface="Symbol"/>
              </a:rPr>
              <a:t></a:t>
            </a:r>
            <a:endParaRPr lang="en-US" altLang="en-US" sz="4000" dirty="0"/>
          </a:p>
          <a:p>
            <a:pPr lvl="1"/>
            <a:endParaRPr lang="en-US" altLang="en-US" dirty="0"/>
          </a:p>
        </p:txBody>
      </p:sp>
    </p:spTree>
    <p:extLst>
      <p:ext uri="{BB962C8B-B14F-4D97-AF65-F5344CB8AC3E}">
        <p14:creationId xmlns:p14="http://schemas.microsoft.com/office/powerpoint/2010/main" val="6925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a:solidFill>
                  <a:schemeClr val="tx1"/>
                </a:solidFill>
              </a:rPr>
              <a:t>Concept of </a:t>
            </a:r>
            <a:r>
              <a:rPr lang="en-US" altLang="en-US" dirty="0" smtClean="0">
                <a:solidFill>
                  <a:schemeClr val="tx1"/>
                </a:solidFill>
              </a:rPr>
              <a:t>Response Criterion</a:t>
            </a:r>
            <a:endParaRPr lang="en-US" altLang="en-US" dirty="0" smtClean="0">
              <a:solidFill>
                <a:schemeClr val="tx1"/>
              </a:solidFill>
            </a:endParaRPr>
          </a:p>
          <a:p>
            <a:pPr lvl="1"/>
            <a:r>
              <a:rPr lang="en-US" altLang="en-US" dirty="0" smtClean="0">
                <a:solidFill>
                  <a:schemeClr val="tx1"/>
                </a:solidFill>
              </a:rPr>
              <a:t>SDT helps with understanding how detection process works</a:t>
            </a:r>
          </a:p>
          <a:p>
            <a:pPr lvl="1"/>
            <a:endParaRPr lang="en-US" altLang="en-US" dirty="0" smtClean="0">
              <a:solidFill>
                <a:schemeClr val="tx1"/>
              </a:solidFill>
            </a:endParaRPr>
          </a:p>
          <a:p>
            <a:pPr lvl="1"/>
            <a:r>
              <a:rPr lang="en-US" altLang="en-US" dirty="0" smtClean="0">
                <a:solidFill>
                  <a:schemeClr val="tx1"/>
                </a:solidFill>
              </a:rPr>
              <a:t>Basis of SDT:</a:t>
            </a:r>
            <a:endParaRPr lang="en-US" altLang="en-US" dirty="0" smtClean="0">
              <a:solidFill>
                <a:schemeClr val="tx1"/>
              </a:solidFill>
            </a:endParaRPr>
          </a:p>
          <a:p>
            <a:pPr lvl="2"/>
            <a:r>
              <a:rPr lang="en-US" altLang="en-US" dirty="0" smtClean="0">
                <a:solidFill>
                  <a:schemeClr val="tx1"/>
                </a:solidFill>
              </a:rPr>
              <a:t>People set criterion along “hypothetical continuum of sensory activity”*</a:t>
            </a:r>
          </a:p>
          <a:p>
            <a:pPr lvl="2"/>
            <a:r>
              <a:rPr lang="en-US" altLang="en-US" dirty="0" smtClean="0">
                <a:solidFill>
                  <a:schemeClr val="tx1"/>
                </a:solidFill>
              </a:rPr>
              <a:t>People then use this as a basis for making their decisions</a:t>
            </a:r>
          </a:p>
          <a:p>
            <a:pPr lvl="2"/>
            <a:r>
              <a:rPr lang="en-US" altLang="en-US" dirty="0" smtClean="0">
                <a:solidFill>
                  <a:schemeClr val="tx1"/>
                </a:solidFill>
              </a:rPr>
              <a:t>We then find out position of criterion along continuum</a:t>
            </a:r>
          </a:p>
          <a:p>
            <a:pPr lvl="2"/>
            <a:r>
              <a:rPr lang="en-US" altLang="en-US" dirty="0" smtClean="0">
                <a:solidFill>
                  <a:schemeClr val="tx1"/>
                </a:solidFill>
              </a:rPr>
              <a:t>This determines probability of four outcomes (</a:t>
            </a:r>
            <a:r>
              <a:rPr lang="en-US" altLang="en-US" i="1" dirty="0" smtClean="0">
                <a:solidFill>
                  <a:schemeClr val="tx1"/>
                </a:solidFill>
              </a:rPr>
              <a:t>last slide</a:t>
            </a:r>
            <a:r>
              <a:rPr lang="en-US" altLang="en-US" dirty="0" smtClean="0">
                <a:solidFill>
                  <a:schemeClr val="tx1"/>
                </a:solidFill>
              </a:rPr>
              <a:t>)</a:t>
            </a:r>
          </a:p>
          <a:p>
            <a:pPr lvl="2"/>
            <a:r>
              <a:rPr lang="en-US" altLang="en-US" dirty="0" smtClean="0">
                <a:solidFill>
                  <a:schemeClr val="tx1"/>
                </a:solidFill>
              </a:rPr>
              <a:t>This process is illustrated in next slide</a:t>
            </a:r>
            <a:r>
              <a:rPr lang="en-US" altLang="en-US" dirty="0">
                <a:solidFill>
                  <a:schemeClr val="tx1"/>
                </a:solidFill>
              </a:rPr>
              <a:t> </a:t>
            </a:r>
            <a:r>
              <a:rPr lang="en-US" altLang="en-US" dirty="0" smtClean="0">
                <a:solidFill>
                  <a:schemeClr val="tx1"/>
                </a:solidFill>
              </a:rPr>
              <a:t>(Figure 3-3)</a:t>
            </a:r>
          </a:p>
          <a:p>
            <a:pPr lvl="1"/>
            <a:endParaRPr lang="en-US" altLang="en-US" dirty="0" smtClean="0">
              <a:solidFill>
                <a:schemeClr val="tx1"/>
              </a:solidFill>
            </a:endParaRPr>
          </a:p>
          <a:p>
            <a:pPr lvl="1"/>
            <a:r>
              <a:rPr lang="en-US" altLang="en-US" dirty="0" smtClean="0">
                <a:solidFill>
                  <a:schemeClr val="tx1"/>
                </a:solidFill>
              </a:rPr>
              <a:t>Notes regarding Figure 3-3:</a:t>
            </a:r>
          </a:p>
          <a:p>
            <a:pPr lvl="2"/>
            <a:r>
              <a:rPr lang="en-US" altLang="en-US" dirty="0" smtClean="0">
                <a:solidFill>
                  <a:schemeClr val="tx1"/>
                </a:solidFill>
              </a:rPr>
              <a:t>Figure shows hypothetical distributions of sensory activity in cases:</a:t>
            </a:r>
          </a:p>
          <a:p>
            <a:pPr lvl="3"/>
            <a:r>
              <a:rPr lang="en-US" altLang="en-US" dirty="0" smtClean="0">
                <a:solidFill>
                  <a:schemeClr val="tx1"/>
                </a:solidFill>
              </a:rPr>
              <a:t>Only noise is present</a:t>
            </a:r>
          </a:p>
          <a:p>
            <a:pPr lvl="3"/>
            <a:r>
              <a:rPr lang="en-US" altLang="en-US" dirty="0" smtClean="0">
                <a:solidFill>
                  <a:schemeClr val="tx1"/>
                </a:solidFill>
              </a:rPr>
              <a:t>Signal is added to noise</a:t>
            </a:r>
          </a:p>
          <a:p>
            <a:pPr lvl="2"/>
            <a:r>
              <a:rPr lang="en-US" altLang="en-US" dirty="0" smtClean="0">
                <a:solidFill>
                  <a:schemeClr val="tx1"/>
                </a:solidFill>
              </a:rPr>
              <a:t>The two distributions (noise and signal + noise overlap)</a:t>
            </a:r>
          </a:p>
          <a:p>
            <a:pPr lvl="3"/>
            <a:r>
              <a:rPr lang="en-US" altLang="en-US" dirty="0" smtClean="0">
                <a:solidFill>
                  <a:schemeClr val="tx1"/>
                </a:solidFill>
                <a:sym typeface="Symbol"/>
              </a:rPr>
              <a:t> noise level alone may be &gt; signal + noise (in which case?)</a:t>
            </a:r>
            <a:endParaRPr lang="en-US" altLang="en-US" dirty="0" smtClean="0">
              <a:solidFill>
                <a:schemeClr val="tx1"/>
              </a:solidFill>
            </a:endParaRPr>
          </a:p>
          <a:p>
            <a:pPr lvl="3"/>
            <a:endParaRPr lang="en-US" altLang="en-US" dirty="0" smtClean="0">
              <a:solidFill>
                <a:schemeClr val="tx1"/>
              </a:solidFill>
            </a:endParaRP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12</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4911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13</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grpSp>
        <p:nvGrpSpPr>
          <p:cNvPr id="15" name="그룹 10"/>
          <p:cNvGrpSpPr/>
          <p:nvPr/>
        </p:nvGrpSpPr>
        <p:grpSpPr>
          <a:xfrm>
            <a:off x="564024" y="904430"/>
            <a:ext cx="7894175" cy="5953570"/>
            <a:chOff x="1229735" y="988297"/>
            <a:chExt cx="6679586" cy="4998628"/>
          </a:xfrm>
        </p:grpSpPr>
        <p:pic>
          <p:nvPicPr>
            <p:cNvPr id="16" name="Picture 2" descr="E:\Epson scanner\img050.jpg"/>
            <p:cNvPicPr>
              <a:picLocks noChangeAspect="1" noChangeArrowheads="1"/>
            </p:cNvPicPr>
            <p:nvPr/>
          </p:nvPicPr>
          <p:blipFill rotWithShape="1">
            <a:blip r:embed="rId3"/>
            <a:srcRect l="3514" t="2332" r="1686" b="2068"/>
            <a:stretch/>
          </p:blipFill>
          <p:spPr bwMode="auto">
            <a:xfrm rot="16200000">
              <a:off x="2070214" y="147818"/>
              <a:ext cx="4998628" cy="6679586"/>
            </a:xfrm>
            <a:prstGeom prst="rect">
              <a:avLst/>
            </a:prstGeom>
            <a:noFill/>
          </p:spPr>
        </p:pic>
        <p:cxnSp>
          <p:nvCxnSpPr>
            <p:cNvPr id="17" name="직선 연결선 4"/>
            <p:cNvCxnSpPr/>
            <p:nvPr/>
          </p:nvCxnSpPr>
          <p:spPr>
            <a:xfrm>
              <a:off x="4632820" y="1862356"/>
              <a:ext cx="9144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직선 연결선 5"/>
            <p:cNvCxnSpPr/>
            <p:nvPr/>
          </p:nvCxnSpPr>
          <p:spPr>
            <a:xfrm>
              <a:off x="3886200" y="1674812"/>
              <a:ext cx="16002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타원 6"/>
            <p:cNvSpPr/>
            <p:nvPr/>
          </p:nvSpPr>
          <p:spPr>
            <a:xfrm>
              <a:off x="1981200" y="2514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타원 7"/>
            <p:cNvSpPr/>
            <p:nvPr/>
          </p:nvSpPr>
          <p:spPr>
            <a:xfrm>
              <a:off x="3505200" y="2438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8"/>
            <p:cNvSpPr/>
            <p:nvPr/>
          </p:nvSpPr>
          <p:spPr>
            <a:xfrm>
              <a:off x="3657600" y="5486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25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mc:Choice xmlns:a14="http://schemas.microsoft.com/office/drawing/2010/main" Requires="a14">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smtClean="0">
                    <a:solidFill>
                      <a:schemeClr val="tx1"/>
                    </a:solidFill>
                  </a:rPr>
                  <a:t>Cont. Concept </a:t>
                </a:r>
                <a:r>
                  <a:rPr lang="en-US" altLang="en-US" dirty="0">
                    <a:solidFill>
                      <a:schemeClr val="tx1"/>
                    </a:solidFill>
                  </a:rPr>
                  <a:t>of </a:t>
                </a:r>
                <a:r>
                  <a:rPr lang="en-US" altLang="en-US" dirty="0" smtClean="0">
                    <a:solidFill>
                      <a:schemeClr val="tx1"/>
                    </a:solidFill>
                  </a:rPr>
                  <a:t>Response Criterion (RC)</a:t>
                </a:r>
                <a:endParaRPr lang="en-US" altLang="en-US" dirty="0" smtClean="0">
                  <a:solidFill>
                    <a:schemeClr val="tx1"/>
                  </a:solidFill>
                </a:endParaRPr>
              </a:p>
              <a:p>
                <a:pPr lvl="1"/>
                <a:r>
                  <a:rPr lang="en-US" altLang="en-US" dirty="0" smtClean="0">
                    <a:solidFill>
                      <a:schemeClr val="tx1"/>
                    </a:solidFill>
                  </a:rPr>
                  <a:t>SDT assumes person sets criterion, such that when:</a:t>
                </a:r>
              </a:p>
              <a:p>
                <a:pPr lvl="2"/>
                <a:r>
                  <a:rPr lang="en-US" altLang="en-US" dirty="0" smtClean="0">
                    <a:solidFill>
                      <a:schemeClr val="tx1"/>
                    </a:solidFill>
                  </a:rPr>
                  <a:t>Level of sensory activity &gt; set criterion </a:t>
                </a:r>
                <a:r>
                  <a:rPr lang="en-US" altLang="en-US" dirty="0" smtClean="0">
                    <a:solidFill>
                      <a:schemeClr val="tx1"/>
                    </a:solidFill>
                    <a:sym typeface="Symbol"/>
                  </a:rPr>
                  <a:t> person says: “signal present”</a:t>
                </a:r>
              </a:p>
              <a:p>
                <a:pPr lvl="2"/>
                <a:r>
                  <a:rPr lang="en-US" altLang="en-US" dirty="0">
                    <a:solidFill>
                      <a:schemeClr val="tx1"/>
                    </a:solidFill>
                  </a:rPr>
                  <a:t>Level of sensory activity </a:t>
                </a:r>
                <a:r>
                  <a:rPr lang="en-US" altLang="en-US" dirty="0" smtClean="0">
                    <a:solidFill>
                      <a:schemeClr val="tx1"/>
                    </a:solidFill>
                  </a:rPr>
                  <a:t>&lt; </a:t>
                </a:r>
                <a:r>
                  <a:rPr lang="en-US" altLang="en-US" dirty="0">
                    <a:solidFill>
                      <a:schemeClr val="tx1"/>
                    </a:solidFill>
                  </a:rPr>
                  <a:t>set criterion </a:t>
                </a:r>
                <a:r>
                  <a:rPr lang="en-US" altLang="en-US" dirty="0">
                    <a:solidFill>
                      <a:schemeClr val="tx1"/>
                    </a:solidFill>
                    <a:sym typeface="Symbol"/>
                  </a:rPr>
                  <a:t> person says: </a:t>
                </a:r>
                <a:r>
                  <a:rPr lang="en-US" altLang="en-US" dirty="0" smtClean="0">
                    <a:solidFill>
                      <a:schemeClr val="tx1"/>
                    </a:solidFill>
                    <a:sym typeface="Symbol"/>
                  </a:rPr>
                  <a:t>“no signal”</a:t>
                </a:r>
              </a:p>
              <a:p>
                <a:pPr lvl="2"/>
                <a:r>
                  <a:rPr lang="en-US" altLang="en-US" dirty="0" smtClean="0">
                    <a:solidFill>
                      <a:schemeClr val="tx1"/>
                    </a:solidFill>
                    <a:sym typeface="Symbol"/>
                  </a:rPr>
                  <a:t>Probabilities of four outcomes determined based on criterion (</a:t>
                </a:r>
                <a:r>
                  <a:rPr lang="en-US" altLang="en-US" i="1" dirty="0" smtClean="0">
                    <a:solidFill>
                      <a:schemeClr val="tx1"/>
                    </a:solidFill>
                    <a:sym typeface="Symbol"/>
                    <a:hlinkClick r:id="rId3" action="ppaction://hlinksldjump"/>
                  </a:rPr>
                  <a:t>Figure</a:t>
                </a:r>
                <a:r>
                  <a:rPr lang="en-US" altLang="en-US" dirty="0" smtClean="0">
                    <a:solidFill>
                      <a:schemeClr val="tx1"/>
                    </a:solidFill>
                    <a:sym typeface="Symbol"/>
                  </a:rPr>
                  <a:t>)</a:t>
                </a:r>
              </a:p>
              <a:p>
                <a:pPr lvl="2"/>
                <a:endParaRPr lang="en-US" altLang="en-US" dirty="0">
                  <a:solidFill>
                    <a:schemeClr val="tx1"/>
                  </a:solidFill>
                  <a:sym typeface="Symbol"/>
                </a:endParaRPr>
              </a:p>
              <a:p>
                <a:pPr lvl="1"/>
                <a:r>
                  <a:rPr lang="en-US" altLang="en-US" dirty="0" smtClean="0">
                    <a:solidFill>
                      <a:schemeClr val="tx1"/>
                    </a:solidFill>
                    <a:sym typeface="Symbol"/>
                  </a:rPr>
                  <a:t>Quantity “beta” (aka response criterion / response bias)</a:t>
                </a:r>
              </a:p>
              <a:p>
                <a:pPr lvl="2"/>
                <a:r>
                  <a:rPr lang="en-US" altLang="en-US" dirty="0">
                    <a:solidFill>
                      <a:schemeClr val="tx1"/>
                    </a:solidFill>
                    <a:sym typeface="Symbol"/>
                  </a:rPr>
                  <a:t>Based on position of criterion</a:t>
                </a:r>
                <a:endParaRPr lang="en-US" altLang="en-US" i="1" dirty="0" smtClean="0">
                  <a:solidFill>
                    <a:schemeClr val="tx1"/>
                  </a:solidFill>
                  <a:latin typeface="Cambria Math"/>
                  <a:sym typeface="Symbol"/>
                </a:endParaRPr>
              </a:p>
              <a:p>
                <a:pPr lvl="2"/>
                <a14:m>
                  <m:oMath xmlns:m="http://schemas.openxmlformats.org/officeDocument/2006/math">
                    <m:r>
                      <a:rPr lang="en-US" altLang="en-US" i="1" dirty="0" smtClean="0">
                        <a:solidFill>
                          <a:schemeClr val="tx1"/>
                        </a:solidFill>
                        <a:latin typeface="Cambria Math"/>
                        <a:sym typeface="Symbol"/>
                      </a:rPr>
                      <m:t>𝑏𝑒𝑡𝑎</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𝑏</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𝑎</m:t>
                    </m:r>
                  </m:oMath>
                </a14:m>
                <a:r>
                  <a:rPr lang="en-US" altLang="en-US" dirty="0" smtClean="0">
                    <a:solidFill>
                      <a:schemeClr val="tx1"/>
                    </a:solidFill>
                    <a:sym typeface="Symbol"/>
                  </a:rPr>
                  <a:t> </a:t>
                </a:r>
              </a:p>
              <a:p>
                <a:pPr lvl="2"/>
                <a:r>
                  <a:rPr lang="en-US" altLang="en-US" dirty="0" smtClean="0">
                    <a:solidFill>
                      <a:schemeClr val="tx1"/>
                    </a:solidFill>
                    <a:sym typeface="Symbol"/>
                  </a:rPr>
                  <a:t>i.e. beta is ratio of signal : noise, or ratio of height of 2 curves @ criterion</a:t>
                </a:r>
              </a:p>
              <a:p>
                <a:pPr lvl="2"/>
                <a:r>
                  <a:rPr lang="en-US" altLang="en-US" dirty="0" smtClean="0">
                    <a:solidFill>
                      <a:schemeClr val="tx1"/>
                    </a:solidFill>
                    <a:sym typeface="Symbol"/>
                  </a:rPr>
                  <a:t>Values of beta (</a:t>
                </a:r>
                <a:r>
                  <a:rPr lang="en-US" altLang="en-US" i="1" dirty="0" smtClean="0">
                    <a:solidFill>
                      <a:schemeClr val="tx1"/>
                    </a:solidFill>
                    <a:sym typeface="Symbol"/>
                  </a:rPr>
                  <a:t>see next slide</a:t>
                </a:r>
                <a:r>
                  <a:rPr lang="en-US" altLang="en-US" dirty="0" smtClean="0">
                    <a:solidFill>
                      <a:schemeClr val="tx1"/>
                    </a:solidFill>
                    <a:sym typeface="Symbol"/>
                  </a:rPr>
                  <a:t>)</a:t>
                </a:r>
              </a:p>
              <a:p>
                <a:pPr lvl="3"/>
                <a:r>
                  <a:rPr lang="en-US" altLang="en-US" dirty="0" smtClean="0">
                    <a:solidFill>
                      <a:schemeClr val="tx1"/>
                    </a:solidFill>
                    <a:sym typeface="Symbol"/>
                  </a:rPr>
                  <a:t>Beta = 1, when two distributions intersect (can you show this?)</a:t>
                </a:r>
              </a:p>
              <a:p>
                <a:pPr lvl="3"/>
                <a:r>
                  <a:rPr lang="en-US" altLang="en-US" dirty="0">
                    <a:solidFill>
                      <a:schemeClr val="tx1"/>
                    </a:solidFill>
                    <a:sym typeface="Symbol"/>
                  </a:rPr>
                  <a:t>When criterion is shifted to </a:t>
                </a:r>
                <a:r>
                  <a:rPr lang="en-US" altLang="en-US" dirty="0" smtClean="0">
                    <a:solidFill>
                      <a:schemeClr val="tx1"/>
                    </a:solidFill>
                    <a:sym typeface="Symbol"/>
                  </a:rPr>
                  <a:t>right </a:t>
                </a:r>
              </a:p>
              <a:p>
                <a:pPr lvl="4"/>
                <a:r>
                  <a:rPr lang="en-US" altLang="en-US" dirty="0" smtClean="0">
                    <a:solidFill>
                      <a:schemeClr val="tx1"/>
                    </a:solidFill>
                    <a:sym typeface="Symbol"/>
                  </a:rPr>
                  <a:t>Beta increases (i.e. </a:t>
                </a:r>
                <a14:m>
                  <m:oMath xmlns:m="http://schemas.openxmlformats.org/officeDocument/2006/math">
                    <m:r>
                      <a:rPr lang="en-US" altLang="en-US" i="1" dirty="0" smtClean="0">
                        <a:solidFill>
                          <a:schemeClr val="tx1"/>
                        </a:solidFill>
                        <a:latin typeface="Cambria Math"/>
                        <a:sym typeface="Symbol"/>
                      </a:rPr>
                      <m:t>&gt;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p>
              <a:p>
                <a:pPr lvl="4"/>
                <a:r>
                  <a:rPr lang="en-US" altLang="en-US" dirty="0" smtClean="0">
                    <a:solidFill>
                      <a:schemeClr val="tx1"/>
                    </a:solidFill>
                    <a:sym typeface="Symbol"/>
                  </a:rPr>
                  <a:t>Person says “signal” less  </a:t>
                </a:r>
                <a:r>
                  <a:rPr lang="en-US" altLang="en-US" dirty="0">
                    <a:solidFill>
                      <a:schemeClr val="tx1"/>
                    </a:solidFill>
                    <a:sym typeface="Symbol"/>
                  </a:rPr>
                  <a:t>hits </a:t>
                </a:r>
                <a:r>
                  <a:rPr lang="en-US" altLang="en-US" dirty="0" smtClean="0">
                    <a:solidFill>
                      <a:schemeClr val="tx1"/>
                    </a:solidFill>
                    <a:sym typeface="Symbol"/>
                  </a:rPr>
                  <a:t>↓, but also FA ↓</a:t>
                </a:r>
              </a:p>
              <a:p>
                <a:pPr lvl="4"/>
                <a:r>
                  <a:rPr lang="en-US" altLang="en-US" dirty="0" smtClean="0">
                    <a:solidFill>
                      <a:schemeClr val="tx1"/>
                    </a:solidFill>
                    <a:sym typeface="Symbol"/>
                  </a:rPr>
                  <a:t>Person is considered: “conservative”</a:t>
                </a:r>
              </a:p>
              <a:p>
                <a:pPr lvl="3"/>
                <a:r>
                  <a:rPr lang="en-US" altLang="en-US" dirty="0" smtClean="0">
                    <a:solidFill>
                      <a:schemeClr val="tx1"/>
                    </a:solidFill>
                    <a:sym typeface="Symbol"/>
                  </a:rPr>
                  <a:t>When criterion is shifted to left </a:t>
                </a:r>
              </a:p>
              <a:p>
                <a:pPr lvl="4"/>
                <a:r>
                  <a:rPr lang="en-US" altLang="en-US" dirty="0">
                    <a:solidFill>
                      <a:schemeClr val="tx1"/>
                    </a:solidFill>
                    <a:sym typeface="Symbol"/>
                  </a:rPr>
                  <a:t>Beta </a:t>
                </a:r>
                <a:r>
                  <a:rPr lang="en-US" altLang="en-US" dirty="0" smtClean="0">
                    <a:solidFill>
                      <a:schemeClr val="tx1"/>
                    </a:solidFill>
                    <a:sym typeface="Symbol"/>
                  </a:rPr>
                  <a:t>decreases </a:t>
                </a:r>
                <a:r>
                  <a:rPr lang="en-US" altLang="en-US" dirty="0">
                    <a:solidFill>
                      <a:schemeClr val="tx1"/>
                    </a:solidFill>
                    <a:sym typeface="Symbol"/>
                  </a:rPr>
                  <a:t>(i.e. </a:t>
                </a:r>
                <a14:m>
                  <m:oMath xmlns:m="http://schemas.openxmlformats.org/officeDocument/2006/math">
                    <m:r>
                      <a:rPr lang="en-US" altLang="en-US" i="1" dirty="0" smtClean="0">
                        <a:solidFill>
                          <a:schemeClr val="tx1"/>
                        </a:solidFill>
                        <a:latin typeface="Cambria Math"/>
                        <a:sym typeface="Symbol"/>
                      </a:rPr>
                      <m:t>&lt;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endParaRPr lang="en-US" altLang="en-US" dirty="0">
                  <a:solidFill>
                    <a:schemeClr val="tx1"/>
                  </a:solidFill>
                  <a:sym typeface="Symbol"/>
                </a:endParaRPr>
              </a:p>
              <a:p>
                <a:pPr lvl="4"/>
                <a:r>
                  <a:rPr lang="en-US" altLang="en-US" dirty="0">
                    <a:solidFill>
                      <a:schemeClr val="tx1"/>
                    </a:solidFill>
                    <a:sym typeface="Symbol"/>
                  </a:rPr>
                  <a:t>Person says “signal” </a:t>
                </a:r>
                <a:r>
                  <a:rPr lang="en-US" altLang="en-US" dirty="0" smtClean="0">
                    <a:solidFill>
                      <a:schemeClr val="tx1"/>
                    </a:solidFill>
                    <a:sym typeface="Symbol"/>
                  </a:rPr>
                  <a:t>more </a:t>
                </a:r>
                <a:r>
                  <a:rPr lang="en-US" altLang="en-US" dirty="0">
                    <a:solidFill>
                      <a:schemeClr val="tx1"/>
                    </a:solidFill>
                    <a:sym typeface="Symbol"/>
                  </a:rPr>
                  <a:t> hits </a:t>
                </a:r>
                <a:r>
                  <a:rPr lang="en-US" altLang="en-US" dirty="0" smtClean="0">
                    <a:solidFill>
                      <a:schemeClr val="tx1"/>
                    </a:solidFill>
                    <a:sym typeface="Symbol"/>
                  </a:rPr>
                  <a:t>↑, </a:t>
                </a:r>
                <a:r>
                  <a:rPr lang="en-US" altLang="en-US" dirty="0">
                    <a:solidFill>
                      <a:schemeClr val="tx1"/>
                    </a:solidFill>
                    <a:sym typeface="Symbol"/>
                  </a:rPr>
                  <a:t>but also FA ↑</a:t>
                </a:r>
                <a:endParaRPr lang="en-US" altLang="en-US" dirty="0" smtClean="0">
                  <a:solidFill>
                    <a:schemeClr val="tx1"/>
                  </a:solidFill>
                  <a:sym typeface="Symbol"/>
                </a:endParaRPr>
              </a:p>
              <a:p>
                <a:pPr lvl="4"/>
                <a:r>
                  <a:rPr lang="en-US" altLang="en-US" dirty="0" smtClean="0">
                    <a:solidFill>
                      <a:schemeClr val="tx1"/>
                    </a:solidFill>
                    <a:sym typeface="Symbol"/>
                  </a:rPr>
                  <a:t>Person</a:t>
                </a:r>
                <a:r>
                  <a:rPr lang="en-US" altLang="en-US" dirty="0">
                    <a:solidFill>
                      <a:schemeClr val="tx1"/>
                    </a:solidFill>
                    <a:sym typeface="Symbol"/>
                  </a:rPr>
                  <a:t> is </a:t>
                </a:r>
                <a:r>
                  <a:rPr lang="en-US" altLang="en-US" dirty="0" smtClean="0">
                    <a:solidFill>
                      <a:schemeClr val="tx1"/>
                    </a:solidFill>
                    <a:sym typeface="Symbol"/>
                  </a:rPr>
                  <a:t>considered: “risky” (aka “liberal”)*</a:t>
                </a:r>
              </a:p>
              <a:p>
                <a:pPr lvl="2"/>
                <a:endParaRPr lang="en-US" altLang="en-US" dirty="0" smtClean="0">
                  <a:solidFill>
                    <a:schemeClr val="tx1"/>
                  </a:solidFill>
                  <a:sym typeface="Symbol"/>
                </a:endParaRPr>
              </a:p>
              <a:p>
                <a:pPr lvl="2"/>
                <a:endParaRPr lang="en-US" altLang="en-US" dirty="0" smtClean="0">
                  <a:solidFill>
                    <a:schemeClr val="tx1"/>
                  </a:solidFill>
                  <a:sym typeface="Symbol"/>
                </a:endParaRPr>
              </a:p>
              <a:p>
                <a:pPr lvl="2"/>
                <a:endParaRPr lang="en-US" altLang="en-US" dirty="0" smtClean="0">
                  <a:solidFill>
                    <a:schemeClr val="tx1"/>
                  </a:solidFill>
                </a:endParaRPr>
              </a:p>
            </p:txBody>
          </p:sp>
        </mc:Choice>
        <mc:Fallback>
          <p:sp>
            <p:nvSpPr>
              <p:cNvPr id="15364" name="Rectangle 4"/>
              <p:cNvSpPr>
                <a:spLocks noGrp="1" noRot="1" noChangeAspect="1" noMove="1" noResize="1" noEditPoints="1" noAdjustHandles="1" noChangeArrowheads="1" noChangeShapeType="1" noTextEdit="1"/>
              </p:cNvSpPr>
              <p:nvPr>
                <p:ph idx="1"/>
              </p:nvPr>
            </p:nvSpPr>
            <p:spPr>
              <a:xfrm>
                <a:off x="533400" y="838200"/>
                <a:ext cx="8382000" cy="5943600"/>
              </a:xfrm>
              <a:blipFill rotWithShape="1">
                <a:blip r:embed="rId4"/>
                <a:stretch>
                  <a:fillRect l="-116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2484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934014"/>
            <a:ext cx="7853362" cy="5886954"/>
          </a:xfrm>
          <a:prstGeom prst="rect">
            <a:avLst/>
          </a:prstGeom>
          <a:noFill/>
        </p:spPr>
      </p:pic>
      <mc:AlternateContent xmlns:mc="http://schemas.openxmlformats.org/markup-compatibility/2006">
        <mc:Choice xmlns:a14="http://schemas.microsoft.com/office/drawing/2010/main" Requires="a14">
          <p:sp>
            <p:nvSpPr>
              <p:cNvPr id="23" name="TextBox 22"/>
              <p:cNvSpPr txBox="1"/>
              <p:nvPr/>
            </p:nvSpPr>
            <p:spPr>
              <a:xfrm>
                <a:off x="497793" y="1066800"/>
                <a:ext cx="2438400" cy="923330"/>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𝒃𝒆𝒕𝒂</m:t>
                    </m:r>
                  </m:oMath>
                </a14:m>
                <a:r>
                  <a:rPr lang="en-US" b="1" dirty="0" smtClean="0"/>
                  <a:t> / criterion</a:t>
                </a:r>
                <a:br>
                  <a:rPr lang="en-US" b="1" dirty="0" smtClean="0"/>
                </a:br>
                <a:r>
                  <a:rPr lang="en-US" b="1" dirty="0" smtClean="0"/>
                  <a:t>(constant </a:t>
                </a:r>
                <a14:m>
                  <m:oMath xmlns:m="http://schemas.openxmlformats.org/officeDocument/2006/math">
                    <m:r>
                      <a:rPr lang="en-US" b="1" i="1" dirty="0" smtClean="0">
                        <a:latin typeface="Cambria Math"/>
                      </a:rPr>
                      <m:t>𝒅</m:t>
                    </m:r>
                    <m:r>
                      <a:rPr lang="en-US" b="1" i="1" dirty="0" smtClean="0">
                        <a:latin typeface="Cambria Math"/>
                      </a:rPr>
                      <m:t>’</m:t>
                    </m:r>
                  </m:oMath>
                </a14:m>
                <a:r>
                  <a:rPr lang="en-US" b="1" dirty="0" smtClean="0"/>
                  <a:t>)</a:t>
                </a:r>
                <a:endParaRPr lang="en-US" b="1" dirty="0"/>
              </a:p>
            </p:txBody>
          </p:sp>
        </mc:Choice>
        <mc:Fallback>
          <p:sp>
            <p:nvSpPr>
              <p:cNvPr id="23" name="TextBox 22"/>
              <p:cNvSpPr txBox="1">
                <a:spLocks noRot="1" noChangeAspect="1" noMove="1" noResize="1" noEditPoints="1" noAdjustHandles="1" noChangeArrowheads="1" noChangeShapeType="1" noTextEdit="1"/>
              </p:cNvSpPr>
              <p:nvPr/>
            </p:nvSpPr>
            <p:spPr>
              <a:xfrm>
                <a:off x="497793" y="1066800"/>
                <a:ext cx="2438400" cy="923330"/>
              </a:xfrm>
              <a:prstGeom prst="rect">
                <a:avLst/>
              </a:prstGeom>
              <a:blipFill rotWithShape="1">
                <a:blip r:embed="rId4"/>
                <a:stretch>
                  <a:fillRect l="-2250"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642067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4"/>
            </a:pPr>
            <a:r>
              <a:rPr lang="en-US" altLang="en-US" dirty="0">
                <a:solidFill>
                  <a:schemeClr val="tx1"/>
                </a:solidFill>
              </a:rPr>
              <a:t>Influencing the </a:t>
            </a:r>
            <a:r>
              <a:rPr lang="en-US" altLang="en-US" dirty="0" smtClean="0">
                <a:solidFill>
                  <a:schemeClr val="tx1"/>
                </a:solidFill>
              </a:rPr>
              <a:t>Response Criterion</a:t>
            </a:r>
            <a:endParaRPr lang="en-US" altLang="en-US" dirty="0" smtClean="0">
              <a:solidFill>
                <a:schemeClr val="tx1"/>
              </a:solidFill>
            </a:endParaRPr>
          </a:p>
          <a:p>
            <a:pPr lvl="1"/>
            <a:r>
              <a:rPr lang="en-US" altLang="en-US" dirty="0" smtClean="0">
                <a:solidFill>
                  <a:schemeClr val="tx1"/>
                </a:solidFill>
              </a:rPr>
              <a:t>Two variables affect setting the criterion</a:t>
            </a:r>
          </a:p>
          <a:p>
            <a:pPr marL="1257300" lvl="2" indent="-342900">
              <a:buFont typeface="+mj-lt"/>
              <a:buAutoNum type="arabicPeriod"/>
            </a:pPr>
            <a:r>
              <a:rPr lang="en-US" altLang="en-US" dirty="0" smtClean="0">
                <a:solidFill>
                  <a:schemeClr val="tx1"/>
                </a:solidFill>
              </a:rPr>
              <a:t>Probability of detecting a signal</a:t>
            </a:r>
          </a:p>
          <a:p>
            <a:pPr marL="1257300" lvl="2" indent="-342900">
              <a:buFont typeface="+mj-lt"/>
              <a:buAutoNum type="arabicPeriod"/>
            </a:pPr>
            <a:r>
              <a:rPr lang="en-US" altLang="en-US" dirty="0" smtClean="0">
                <a:solidFill>
                  <a:schemeClr val="tx1"/>
                </a:solidFill>
              </a:rPr>
              <a:t>Costs and benefits associated with 4 possible outcomes</a:t>
            </a:r>
          </a:p>
          <a:p>
            <a:pPr marL="857250" lvl="1" indent="-342900">
              <a:buFont typeface="+mj-lt"/>
              <a:buAutoNum type="arabicPeriod"/>
            </a:pPr>
            <a:endParaRPr lang="en-US" altLang="en-US" dirty="0">
              <a:solidFill>
                <a:schemeClr val="tx1"/>
              </a:solidFill>
            </a:endParaRPr>
          </a:p>
          <a:p>
            <a:pPr marL="857250" lvl="1" indent="-342900">
              <a:buFont typeface="+mj-lt"/>
              <a:buAutoNum type="arabicPeriod"/>
            </a:pPr>
            <a:r>
              <a:rPr lang="en-US" altLang="en-US" dirty="0" smtClean="0">
                <a:solidFill>
                  <a:schemeClr val="tx1"/>
                </a:solidFill>
              </a:rPr>
              <a:t>Probability </a:t>
            </a:r>
            <a:r>
              <a:rPr lang="en-US" altLang="en-US" dirty="0">
                <a:solidFill>
                  <a:schemeClr val="tx1"/>
                </a:solidFill>
              </a:rPr>
              <a:t>of detecting a </a:t>
            </a:r>
            <a:r>
              <a:rPr lang="en-US" altLang="en-US" dirty="0" smtClean="0">
                <a:solidFill>
                  <a:schemeClr val="tx1"/>
                </a:solidFill>
              </a:rPr>
              <a:t>signal:</a:t>
            </a:r>
          </a:p>
          <a:p>
            <a:pPr lvl="2"/>
            <a:r>
              <a:rPr lang="en-US" altLang="en-US" dirty="0" smtClean="0">
                <a:solidFill>
                  <a:schemeClr val="tx1"/>
                </a:solidFill>
                <a:sym typeface="Symbol"/>
              </a:rPr>
              <a:t>e.g. If you told dentist tooth was hurting you </a:t>
            </a:r>
          </a:p>
          <a:p>
            <a:pPr lvl="2"/>
            <a:r>
              <a:rPr lang="en-US" altLang="en-US" dirty="0" smtClean="0">
                <a:solidFill>
                  <a:schemeClr val="tx1"/>
                </a:solidFill>
                <a:sym typeface="Symbol"/>
              </a:rPr>
              <a:t>Probability that you have cavity ↑</a:t>
            </a:r>
          </a:p>
          <a:p>
            <a:pPr lvl="2"/>
            <a:r>
              <a:rPr lang="en-US" altLang="en-US" dirty="0" smtClean="0">
                <a:solidFill>
                  <a:schemeClr val="tx1"/>
                </a:solidFill>
                <a:sym typeface="Symbol"/>
              </a:rPr>
              <a:t> after seeing suspicious spot on x-ray  dentist will likely say: “cavity”</a:t>
            </a:r>
          </a:p>
          <a:p>
            <a:pPr lvl="2"/>
            <a:r>
              <a:rPr lang="en-US" altLang="en-US" dirty="0" smtClean="0">
                <a:solidFill>
                  <a:schemeClr val="tx1"/>
                </a:solidFill>
                <a:sym typeface="Symbol"/>
              </a:rPr>
              <a:t> criterion ↓ (i.e. beta ↓) </a:t>
            </a:r>
            <a:r>
              <a:rPr lang="en-US" altLang="en-US" dirty="0">
                <a:solidFill>
                  <a:schemeClr val="tx1"/>
                </a:solidFill>
                <a:sym typeface="Symbol"/>
              </a:rPr>
              <a:t></a:t>
            </a:r>
            <a:r>
              <a:rPr lang="en-US" altLang="en-US" dirty="0" smtClean="0">
                <a:solidFill>
                  <a:schemeClr val="tx1"/>
                </a:solidFill>
                <a:sym typeface="Symbol"/>
              </a:rPr>
              <a:t> i.e. dentist can make “risky” assessment</a:t>
            </a:r>
          </a:p>
          <a:p>
            <a:pPr marL="457200" lvl="1" indent="0">
              <a:buNone/>
            </a:pPr>
            <a:r>
              <a:rPr lang="en-US" altLang="en-US" dirty="0">
                <a:solidFill>
                  <a:schemeClr val="tx1"/>
                </a:solidFill>
              </a:rPr>
              <a:t> </a:t>
            </a:r>
            <a:endParaRPr lang="en-US" altLang="en-US" dirty="0" smtClean="0">
              <a:solidFill>
                <a:schemeClr val="tx1"/>
              </a:solidFill>
            </a:endParaRPr>
          </a:p>
          <a:p>
            <a:pPr marL="800100" lvl="1" indent="-342900">
              <a:buFont typeface="+mj-lt"/>
              <a:buAutoNum type="arabicPeriod" startAt="2"/>
            </a:pPr>
            <a:r>
              <a:rPr lang="en-US" altLang="en-US" dirty="0">
                <a:solidFill>
                  <a:schemeClr val="tx1"/>
                </a:solidFill>
              </a:rPr>
              <a:t>Costs and benefits associated with 4 possible outcomes</a:t>
            </a:r>
          </a:p>
          <a:p>
            <a:pPr lvl="2"/>
            <a:r>
              <a:rPr lang="en-US" altLang="en-US" dirty="0" smtClean="0">
                <a:solidFill>
                  <a:schemeClr val="tx1"/>
                </a:solidFill>
              </a:rPr>
              <a:t>What is cost of </a:t>
            </a:r>
            <a:r>
              <a:rPr lang="en-US" altLang="en-US" i="1" dirty="0" smtClean="0">
                <a:solidFill>
                  <a:schemeClr val="tx1"/>
                </a:solidFill>
              </a:rPr>
              <a:t>false alarm</a:t>
            </a:r>
            <a:r>
              <a:rPr lang="en-US" altLang="en-US" dirty="0" smtClean="0">
                <a:solidFill>
                  <a:schemeClr val="tx1"/>
                </a:solidFill>
              </a:rPr>
              <a:t> (saying “cavity”, when there’s no cavity)?</a:t>
            </a:r>
          </a:p>
          <a:p>
            <a:pPr lvl="3"/>
            <a:r>
              <a:rPr lang="en-US" altLang="en-US" dirty="0" smtClean="0">
                <a:solidFill>
                  <a:schemeClr val="tx1"/>
                </a:solidFill>
                <a:sym typeface="Symbol"/>
              </a:rPr>
              <a:t> tooth gets drilled without need</a:t>
            </a:r>
          </a:p>
          <a:p>
            <a:pPr lvl="2"/>
            <a:r>
              <a:rPr lang="en-US" altLang="en-US" dirty="0" smtClean="0">
                <a:solidFill>
                  <a:schemeClr val="tx1"/>
                </a:solidFill>
                <a:sym typeface="Symbol"/>
              </a:rPr>
              <a:t>What is cost of </a:t>
            </a:r>
            <a:r>
              <a:rPr lang="en-US" altLang="en-US" i="1" dirty="0" smtClean="0">
                <a:solidFill>
                  <a:schemeClr val="tx1"/>
                </a:solidFill>
                <a:sym typeface="Symbol"/>
              </a:rPr>
              <a:t>miss</a:t>
            </a:r>
            <a:r>
              <a:rPr lang="en-US" altLang="en-US" dirty="0" smtClean="0">
                <a:solidFill>
                  <a:schemeClr val="tx1"/>
                </a:solidFill>
                <a:sym typeface="Symbol"/>
              </a:rPr>
              <a:t> </a:t>
            </a:r>
            <a:r>
              <a:rPr lang="en-US" altLang="en-US" dirty="0">
                <a:solidFill>
                  <a:schemeClr val="tx1"/>
                </a:solidFill>
              </a:rPr>
              <a:t>(saying </a:t>
            </a:r>
            <a:r>
              <a:rPr lang="en-US" altLang="en-US" dirty="0" smtClean="0">
                <a:solidFill>
                  <a:schemeClr val="tx1"/>
                </a:solidFill>
              </a:rPr>
              <a:t>“no cavity</a:t>
            </a:r>
            <a:r>
              <a:rPr lang="en-US" altLang="en-US" dirty="0">
                <a:solidFill>
                  <a:schemeClr val="tx1"/>
                </a:solidFill>
              </a:rPr>
              <a:t>”, when </a:t>
            </a:r>
            <a:r>
              <a:rPr lang="en-US" altLang="en-US" dirty="0" smtClean="0">
                <a:solidFill>
                  <a:schemeClr val="tx1"/>
                </a:solidFill>
              </a:rPr>
              <a:t>there is </a:t>
            </a:r>
            <a:r>
              <a:rPr lang="en-US" altLang="en-US" dirty="0">
                <a:solidFill>
                  <a:schemeClr val="tx1"/>
                </a:solidFill>
              </a:rPr>
              <a:t>cavity</a:t>
            </a:r>
            <a:r>
              <a:rPr lang="en-US" altLang="en-US" dirty="0" smtClean="0">
                <a:solidFill>
                  <a:schemeClr val="tx1"/>
                </a:solidFill>
              </a:rPr>
              <a:t>)?</a:t>
            </a:r>
          </a:p>
          <a:p>
            <a:pPr lvl="3"/>
            <a:r>
              <a:rPr lang="en-US" altLang="en-US" dirty="0" smtClean="0">
                <a:solidFill>
                  <a:schemeClr val="tx1"/>
                </a:solidFill>
                <a:sym typeface="Symbol"/>
              </a:rPr>
              <a:t> cavity worsens  may lose tooth</a:t>
            </a:r>
          </a:p>
          <a:p>
            <a:pPr lvl="2"/>
            <a:r>
              <a:rPr lang="en-US" altLang="en-US" dirty="0" smtClean="0">
                <a:solidFill>
                  <a:schemeClr val="tx1"/>
                </a:solidFill>
                <a:sym typeface="Symbol"/>
              </a:rPr>
              <a:t>So, what should dentist do? (i.e. after weighing costs?)</a:t>
            </a:r>
          </a:p>
          <a:p>
            <a:pPr lvl="3"/>
            <a:r>
              <a:rPr lang="en-US" altLang="en-US" dirty="0" smtClean="0">
                <a:solidFill>
                  <a:schemeClr val="tx1"/>
                </a:solidFill>
                <a:sym typeface="Symbol"/>
              </a:rPr>
              <a:t>Most likely: set low criterion  call suspicious spot: “cavity”</a:t>
            </a:r>
          </a:p>
          <a:p>
            <a:pPr lvl="3"/>
            <a:r>
              <a:rPr lang="en-US" altLang="en-US" dirty="0" smtClean="0">
                <a:solidFill>
                  <a:schemeClr val="tx1"/>
                </a:solidFill>
              </a:rPr>
              <a:t>But what if you go regularly? </a:t>
            </a:r>
            <a:r>
              <a:rPr lang="en-US" altLang="en-US" dirty="0" smtClean="0">
                <a:solidFill>
                  <a:schemeClr val="tx1"/>
                </a:solidFill>
                <a:sym typeface="Symbol"/>
              </a:rPr>
              <a:t> he will be more conservative (why?)*  will set a high criterion, and will not call it “cavity”</a:t>
            </a: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16</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09273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mc:Choice xmlns:a14="http://schemas.microsoft.com/office/drawing/2010/main" Requires="a14">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5"/>
                </a:pPr>
                <a:r>
                  <a:rPr lang="en-US" altLang="en-US" dirty="0" smtClean="0">
                    <a:solidFill>
                      <a:schemeClr val="tx1"/>
                    </a:solidFill>
                  </a:rPr>
                  <a:t>Concept of Sensitivity</a:t>
                </a:r>
                <a:endParaRPr lang="en-US" altLang="en-US" dirty="0" smtClean="0">
                  <a:solidFill>
                    <a:schemeClr val="tx1"/>
                  </a:solidFill>
                </a:endParaRPr>
              </a:p>
              <a:p>
                <a:pPr lvl="1"/>
                <a:r>
                  <a:rPr lang="en-US" altLang="en-US" dirty="0" smtClean="0">
                    <a:solidFill>
                      <a:schemeClr val="tx1"/>
                    </a:solidFill>
                  </a:rPr>
                  <a:t>What is sensitivity? It is keenness / resolution of sensory system</a:t>
                </a:r>
              </a:p>
              <a:p>
                <a:pPr lvl="1"/>
                <a:r>
                  <a:rPr lang="en-US" altLang="en-US" dirty="0" smtClean="0">
                    <a:solidFill>
                      <a:schemeClr val="tx1"/>
                    </a:solidFill>
                  </a:rPr>
                  <a:t>RC vs. sensitivity in SDT: they are both independent of each other</a:t>
                </a:r>
              </a:p>
              <a:p>
                <a:pPr lvl="1"/>
                <a:endParaRPr lang="en-US" altLang="en-US" dirty="0" smtClean="0">
                  <a:solidFill>
                    <a:schemeClr val="tx1"/>
                  </a:solidFill>
                </a:endParaRPr>
              </a:p>
              <a:p>
                <a:pPr lvl="1"/>
                <a:r>
                  <a:rPr lang="en-US" altLang="en-US" dirty="0" smtClean="0">
                    <a:solidFill>
                      <a:schemeClr val="tx1"/>
                    </a:solidFill>
                  </a:rPr>
                  <a:t>How to measure sensitivity (aka: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a:t>
                </a:r>
              </a:p>
              <a:p>
                <a:pPr lvl="2"/>
                <a:r>
                  <a:rPr lang="en-US" altLang="en-US" dirty="0" smtClean="0">
                    <a:solidFill>
                      <a:schemeClr val="tx1"/>
                    </a:solidFill>
                  </a:rPr>
                  <a:t>Sensitivity: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 = separation between 2 distributions (</a:t>
                </a:r>
                <a:r>
                  <a:rPr lang="en-US" altLang="en-US" i="1" dirty="0" smtClean="0">
                    <a:solidFill>
                      <a:schemeClr val="tx1"/>
                    </a:solidFill>
                  </a:rPr>
                  <a:t>see </a:t>
                </a:r>
                <a:r>
                  <a:rPr lang="en-US" altLang="en-US" i="1" dirty="0">
                    <a:solidFill>
                      <a:schemeClr val="tx1"/>
                    </a:solidFill>
                    <a:hlinkClick r:id="rId3" action="ppaction://hlinksldjump"/>
                  </a:rPr>
                  <a:t>Figure 3-3</a:t>
                </a:r>
                <a:r>
                  <a:rPr lang="en-US" altLang="en-US" dirty="0" smtClean="0">
                    <a:solidFill>
                      <a:schemeClr val="tx1"/>
                    </a:solidFill>
                  </a:rPr>
                  <a:t>)</a:t>
                </a:r>
              </a:p>
              <a:p>
                <a:pPr lvl="2"/>
                <a:r>
                  <a:rPr lang="en-US" altLang="en-US" dirty="0" smtClean="0">
                    <a:solidFill>
                      <a:schemeClr val="tx1"/>
                    </a:solidFill>
                  </a:rPr>
                  <a:t>Measured in units of standard deviation: (aka </a:t>
                </a:r>
                <a:r>
                  <a:rPr lang="en-US" altLang="en-US" i="1" dirty="0" smtClean="0">
                    <a:solidFill>
                      <a:schemeClr val="tx1"/>
                    </a:solidFill>
                    <a:hlinkClick r:id="rId4" action="ppaction://hlinksldjump"/>
                  </a:rPr>
                  <a:t>Z-score</a:t>
                </a:r>
                <a:r>
                  <a:rPr lang="en-US" altLang="en-US" dirty="0" smtClean="0">
                    <a:solidFill>
                      <a:schemeClr val="tx1"/>
                    </a:solidFill>
                  </a:rPr>
                  <a:t>)</a:t>
                </a:r>
              </a:p>
              <a:p>
                <a:pPr lvl="2"/>
                <a:r>
                  <a:rPr lang="en-US" altLang="en-US" dirty="0" smtClean="0">
                    <a:solidFill>
                      <a:schemeClr val="tx1"/>
                    </a:solidFill>
                  </a:rPr>
                  <a:t>SD’s of 2 distributions are assumed equal</a:t>
                </a:r>
              </a:p>
              <a:p>
                <a:pPr lvl="2"/>
                <a:r>
                  <a:rPr lang="en-US" altLang="en-US" dirty="0" smtClean="0">
                    <a:solidFill>
                      <a:schemeClr val="tx1"/>
                    </a:solidFill>
                  </a:rPr>
                  <a:t>As separation </a:t>
                </a:r>
                <a:r>
                  <a:rPr lang="en-US" altLang="en-US" dirty="0" smtClean="0">
                    <a:solidFill>
                      <a:schemeClr val="tx1"/>
                    </a:solidFill>
                    <a:sym typeface="Symbol"/>
                  </a:rPr>
                  <a:t>↑  s</a:t>
                </a:r>
                <a:r>
                  <a:rPr lang="en-US" altLang="en-US" dirty="0" smtClean="0">
                    <a:solidFill>
                      <a:schemeClr val="tx1"/>
                    </a:solidFill>
                  </a:rPr>
                  <a:t>ensitivity </a:t>
                </a:r>
                <a:r>
                  <a:rPr lang="en-US" altLang="en-US" dirty="0">
                    <a:solidFill>
                      <a:schemeClr val="tx1"/>
                    </a:solidFill>
                    <a:sym typeface="Symbol"/>
                  </a:rPr>
                  <a:t>↑ </a:t>
                </a:r>
                <a:r>
                  <a:rPr lang="en-US" altLang="en-US" dirty="0" smtClean="0">
                    <a:solidFill>
                      <a:schemeClr val="tx1"/>
                    </a:solidFill>
                    <a:sym typeface="Symbol"/>
                  </a:rPr>
                  <a:t></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dirty="0" smtClean="0">
                    <a:solidFill>
                      <a:schemeClr val="tx1"/>
                    </a:solidFill>
                    <a:sym typeface="Symbol"/>
                  </a:rPr>
                  <a:t>↑ </a:t>
                </a:r>
                <a:r>
                  <a:rPr lang="en-US" altLang="en-US" dirty="0" smtClean="0">
                    <a:solidFill>
                      <a:schemeClr val="tx1"/>
                    </a:solidFill>
                  </a:rPr>
                  <a:t>(note, best to have </a:t>
                </a:r>
                <a:r>
                  <a:rPr lang="en-US" altLang="en-US" dirty="0" smtClean="0">
                    <a:solidFill>
                      <a:schemeClr val="tx1"/>
                    </a:solidFill>
                    <a:sym typeface="Symbol"/>
                  </a:rPr>
                  <a:t>high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a:solidFill>
                      <a:schemeClr val="tx1"/>
                    </a:solidFill>
                  </a:rPr>
                  <a:t> </a:t>
                </a:r>
                <a:r>
                  <a:rPr lang="en-US" altLang="en-US" dirty="0" smtClean="0">
                    <a:solidFill>
                      <a:schemeClr val="tx1"/>
                    </a:solidFill>
                    <a:sym typeface="Symbol"/>
                  </a:rPr>
                  <a:t>*)</a:t>
                </a:r>
              </a:p>
              <a:p>
                <a:pPr lvl="2"/>
                <a:r>
                  <a:rPr lang="en-US" altLang="en-US" dirty="0" smtClean="0">
                    <a:solidFill>
                      <a:schemeClr val="tx1"/>
                    </a:solidFill>
                    <a:sym typeface="Symbol"/>
                  </a:rPr>
                  <a:t>Most applications: </a:t>
                </a:r>
                <a14:m>
                  <m:oMath xmlns:m="http://schemas.openxmlformats.org/officeDocument/2006/math">
                    <m:sSup>
                      <m:sSupPr>
                        <m:ctrlPr>
                          <a:rPr lang="en-US" altLang="en-US" b="0" i="1" smtClean="0">
                            <a:solidFill>
                              <a:schemeClr val="tx1"/>
                            </a:solidFill>
                            <a:latin typeface="Cambria Math"/>
                            <a:sym typeface="Symbol"/>
                          </a:rPr>
                        </m:ctrlPr>
                      </m:sSupPr>
                      <m:e>
                        <m:r>
                          <a:rPr lang="en-US" altLang="en-US" b="0" i="1" smtClean="0">
                            <a:solidFill>
                              <a:schemeClr val="tx1"/>
                            </a:solidFill>
                            <a:latin typeface="Cambria Math"/>
                            <a:sym typeface="Symbol"/>
                          </a:rPr>
                          <m:t>𝑑</m:t>
                        </m:r>
                      </m:e>
                      <m:sup>
                        <m:r>
                          <a:rPr lang="en-US" altLang="en-US" b="0" i="1" smtClean="0">
                            <a:solidFill>
                              <a:schemeClr val="tx1"/>
                            </a:solidFill>
                            <a:latin typeface="Cambria Math"/>
                            <a:sym typeface="Symbol"/>
                          </a:rPr>
                          <m:t>′</m:t>
                        </m:r>
                      </m:sup>
                    </m:sSup>
                    <m:r>
                      <a:rPr lang="en-US" altLang="en-US" b="0" i="1" smtClean="0">
                        <a:solidFill>
                          <a:schemeClr val="tx1"/>
                        </a:solidFill>
                        <a:latin typeface="Cambria Math"/>
                        <a:sym typeface="Symbol"/>
                      </a:rPr>
                      <m:t>=</m:t>
                    </m:r>
                    <m:d>
                      <m:dPr>
                        <m:begChr m:val="["/>
                        <m:endChr m:val="]"/>
                        <m:ctrlPr>
                          <a:rPr lang="en-US" altLang="en-US" b="0" i="1" smtClean="0">
                            <a:solidFill>
                              <a:schemeClr val="tx1"/>
                            </a:solidFill>
                            <a:latin typeface="Cambria Math"/>
                            <a:sym typeface="Symbol"/>
                          </a:rPr>
                        </m:ctrlPr>
                      </m:dPr>
                      <m:e>
                        <m:r>
                          <a:rPr lang="en-US" altLang="en-US" i="1">
                            <a:solidFill>
                              <a:schemeClr val="tx1"/>
                            </a:solidFill>
                            <a:latin typeface="Cambria Math"/>
                            <a:sym typeface="Symbol"/>
                          </a:rPr>
                          <m:t>0</m:t>
                        </m:r>
                        <m:r>
                          <a:rPr lang="en-US" altLang="en-US" i="1">
                            <a:solidFill>
                              <a:schemeClr val="tx1"/>
                            </a:solidFill>
                            <a:latin typeface="Cambria Math"/>
                            <a:sym typeface="Symbol"/>
                          </a:rPr>
                          <m:t>.</m:t>
                        </m:r>
                        <m:r>
                          <a:rPr lang="en-US" altLang="en-US" i="1">
                            <a:solidFill>
                              <a:schemeClr val="tx1"/>
                            </a:solidFill>
                            <a:latin typeface="Cambria Math"/>
                            <a:sym typeface="Symbol"/>
                          </a:rPr>
                          <m:t>5</m:t>
                        </m:r>
                        <m:r>
                          <a:rPr lang="en-US" altLang="en-US" i="1">
                            <a:solidFill>
                              <a:schemeClr val="tx1"/>
                            </a:solidFill>
                            <a:latin typeface="Cambria Math"/>
                            <a:sym typeface="Symbol"/>
                          </a:rPr>
                          <m:t>−</m:t>
                        </m:r>
                        <m:r>
                          <a:rPr lang="en-US" altLang="en-US" i="1">
                            <a:solidFill>
                              <a:schemeClr val="tx1"/>
                            </a:solidFill>
                            <a:latin typeface="Cambria Math"/>
                            <a:sym typeface="Symbol"/>
                          </a:rPr>
                          <m:t>2</m:t>
                        </m:r>
                      </m:e>
                    </m:d>
                  </m:oMath>
                </a14:m>
                <a:r>
                  <a:rPr lang="en-US" altLang="en-US" dirty="0" smtClean="0">
                    <a:solidFill>
                      <a:schemeClr val="tx1"/>
                    </a:solidFill>
                  </a:rPr>
                  <a:t> (</a:t>
                </a:r>
                <a:r>
                  <a:rPr lang="en-US" altLang="en-US" i="1" dirty="0" smtClean="0">
                    <a:solidFill>
                      <a:schemeClr val="tx1"/>
                    </a:solidFill>
                  </a:rPr>
                  <a:t>see next slide</a:t>
                </a:r>
                <a:r>
                  <a:rPr lang="en-US" altLang="en-US" dirty="0" smtClean="0">
                    <a:solidFill>
                      <a:schemeClr val="tx1"/>
                    </a:solidFill>
                  </a:rPr>
                  <a:t>)</a:t>
                </a:r>
              </a:p>
              <a:p>
                <a:pPr lvl="2"/>
                <a:endParaRPr lang="en-US" altLang="en-US" dirty="0">
                  <a:solidFill>
                    <a:schemeClr val="tx1"/>
                  </a:solidFill>
                </a:endParaRPr>
              </a:p>
              <a:p>
                <a:pPr lvl="1"/>
                <a:r>
                  <a:rPr lang="en-US" altLang="en-US" dirty="0" smtClean="0">
                    <a:solidFill>
                      <a:schemeClr val="tx1"/>
                    </a:solidFill>
                  </a:rPr>
                  <a:t>Factors affecting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endParaRPr lang="en-US" altLang="en-US" dirty="0" smtClean="0">
                  <a:solidFill>
                    <a:schemeClr val="tx1"/>
                  </a:solidFill>
                </a:endParaRPr>
              </a:p>
              <a:p>
                <a:pPr marL="1257300" lvl="2" indent="-342900">
                  <a:buFont typeface="+mj-lt"/>
                  <a:buAutoNum type="arabicPeriod"/>
                </a:pPr>
                <a:r>
                  <a:rPr lang="en-US" altLang="en-US" dirty="0" smtClean="0">
                    <a:solidFill>
                      <a:schemeClr val="tx1"/>
                    </a:solidFill>
                  </a:rPr>
                  <a:t>Some signal systems have more noise than others, thus:</a:t>
                </a:r>
              </a:p>
              <a:p>
                <a:pPr lvl="3"/>
                <a:r>
                  <a:rPr lang="en-US" altLang="en-US" dirty="0" smtClean="0">
                    <a:solidFill>
                      <a:schemeClr val="tx1"/>
                    </a:solidFill>
                    <a:sym typeface="Symbol"/>
                  </a:rPr>
                  <a:t>As noise </a:t>
                </a:r>
                <a:r>
                  <a:rPr lang="en-US" altLang="en-US" dirty="0">
                    <a:solidFill>
                      <a:schemeClr val="tx1"/>
                    </a:solidFill>
                    <a:sym typeface="Symbol"/>
                  </a:rPr>
                  <a:t>↑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smtClean="0">
                    <a:solidFill>
                      <a:schemeClr val="tx1"/>
                    </a:solidFill>
                  </a:rPr>
                  <a:t> </a:t>
                </a:r>
                <a:r>
                  <a:rPr lang="en-US" altLang="en-US" dirty="0" smtClean="0">
                    <a:solidFill>
                      <a:schemeClr val="tx1"/>
                    </a:solidFill>
                    <a:sym typeface="Symbol"/>
                  </a:rPr>
                  <a:t>↓ </a:t>
                </a:r>
              </a:p>
              <a:p>
                <a:pPr lvl="3"/>
                <a:r>
                  <a:rPr lang="en-US" altLang="en-US" dirty="0" smtClean="0">
                    <a:solidFill>
                      <a:schemeClr val="tx1"/>
                    </a:solidFill>
                    <a:sym typeface="Symbol"/>
                  </a:rPr>
                  <a:t>Also note, as signal ↓ </a:t>
                </a:r>
                <a:r>
                  <a:rPr lang="en-US" altLang="en-US" dirty="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smtClean="0">
                    <a:solidFill>
                      <a:schemeClr val="tx1"/>
                    </a:solidFill>
                  </a:rPr>
                  <a:t> (</a:t>
                </a:r>
                <a:r>
                  <a:rPr lang="en-US" altLang="en-US" i="1" dirty="0" smtClean="0">
                    <a:solidFill>
                      <a:schemeClr val="tx1"/>
                    </a:solidFill>
                  </a:rPr>
                  <a:t>can you show this on </a:t>
                </a:r>
                <a:r>
                  <a:rPr lang="en-US" altLang="en-US" i="1" dirty="0" smtClean="0">
                    <a:solidFill>
                      <a:schemeClr val="tx1"/>
                    </a:solidFill>
                    <a:hlinkClick r:id="rId3" action="ppaction://hlinksldjump"/>
                  </a:rPr>
                  <a:t>Figure 3-3</a:t>
                </a:r>
                <a:r>
                  <a:rPr lang="en-US" altLang="en-US" i="1" dirty="0" smtClean="0">
                    <a:solidFill>
                      <a:schemeClr val="tx1"/>
                    </a:solidFill>
                  </a:rPr>
                  <a:t>?</a:t>
                </a:r>
                <a:r>
                  <a:rPr lang="en-US" altLang="en-US" dirty="0" smtClean="0">
                    <a:solidFill>
                      <a:schemeClr val="tx1"/>
                    </a:solidFill>
                  </a:rPr>
                  <a:t>)</a:t>
                </a:r>
              </a:p>
              <a:p>
                <a:pPr marL="1257300" lvl="2" indent="-342900">
                  <a:buFont typeface="+mj-lt"/>
                  <a:buAutoNum type="arabicPeriod"/>
                </a:pPr>
                <a:r>
                  <a:rPr lang="en-US" altLang="en-US" dirty="0" smtClean="0">
                    <a:solidFill>
                      <a:schemeClr val="tx1"/>
                    </a:solidFill>
                  </a:rPr>
                  <a:t>Ability of people to memorize physical characteristics of signal</a:t>
                </a:r>
              </a:p>
              <a:p>
                <a:pPr lvl="3"/>
                <a:r>
                  <a:rPr lang="en-US" altLang="en-US" dirty="0" smtClean="0">
                    <a:solidFill>
                      <a:schemeClr val="tx1"/>
                    </a:solidFill>
                  </a:rPr>
                  <a:t>Memory aids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a:t>
                </a:r>
                <a:r>
                  <a:rPr lang="en-US" altLang="en-US" i="1" dirty="0" smtClean="0">
                    <a:solidFill>
                      <a:schemeClr val="tx1"/>
                    </a:solidFill>
                    <a:sym typeface="Symbol"/>
                  </a:rPr>
                  <a:t>see </a:t>
                </a:r>
                <a:r>
                  <a:rPr lang="en-US" altLang="en-US" i="1" dirty="0" smtClean="0">
                    <a:solidFill>
                      <a:schemeClr val="tx1"/>
                    </a:solidFill>
                    <a:sym typeface="Symbol"/>
                    <a:hlinkClick r:id="rId5" action="ppaction://hlinksldjump"/>
                  </a:rPr>
                  <a:t>Figure 3-2</a:t>
                </a:r>
                <a:r>
                  <a:rPr lang="en-US" altLang="en-US" dirty="0" smtClean="0">
                    <a:solidFill>
                      <a:schemeClr val="tx1"/>
                    </a:solidFill>
                    <a:sym typeface="Symbol"/>
                  </a:rPr>
                  <a:t>)</a:t>
                </a:r>
              </a:p>
              <a:p>
                <a:pPr lvl="3"/>
                <a:r>
                  <a:rPr lang="en-US" altLang="en-US" dirty="0" smtClean="0">
                    <a:solidFill>
                      <a:schemeClr val="tx1"/>
                    </a:solidFill>
                    <a:sym typeface="Symbol"/>
                  </a:rPr>
                  <a:t>e.g. for dentist: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by:</a:t>
                </a:r>
              </a:p>
              <a:p>
                <a:pPr lvl="4"/>
                <a:r>
                  <a:rPr lang="en-US" altLang="en-US" dirty="0" smtClean="0">
                    <a:solidFill>
                      <a:schemeClr val="tx1"/>
                    </a:solidFill>
                    <a:sym typeface="Symbol"/>
                  </a:rPr>
                  <a:t>Using better x-ray equipment</a:t>
                </a:r>
              </a:p>
              <a:p>
                <a:pPr lvl="4"/>
                <a:r>
                  <a:rPr lang="en-US" altLang="en-US" dirty="0" smtClean="0">
                    <a:solidFill>
                      <a:schemeClr val="tx1"/>
                    </a:solidFill>
                    <a:sym typeface="Symbol"/>
                  </a:rPr>
                  <a:t>Comparing x-ray of patient with previous x-rays of cavities</a:t>
                </a:r>
                <a:endParaRPr lang="en-US" altLang="en-US" dirty="0" smtClean="0">
                  <a:solidFill>
                    <a:schemeClr val="tx1"/>
                  </a:solidFill>
                </a:endParaRPr>
              </a:p>
              <a:p>
                <a:pPr lvl="1"/>
                <a:endParaRPr lang="en-US" altLang="en-US" dirty="0" smtClean="0">
                  <a:solidFill>
                    <a:schemeClr val="tx1"/>
                  </a:solidFill>
                </a:endParaRPr>
              </a:p>
            </p:txBody>
          </p:sp>
        </mc:Choice>
        <mc:Fallback>
          <p:sp>
            <p:nvSpPr>
              <p:cNvPr id="15364" name="Rectangle 4"/>
              <p:cNvSpPr>
                <a:spLocks noGrp="1" noRot="1" noChangeAspect="1" noMove="1" noResize="1" noEditPoints="1" noAdjustHandles="1" noChangeArrowheads="1" noChangeShapeType="1" noTextEdit="1"/>
              </p:cNvSpPr>
              <p:nvPr>
                <p:ph idx="1"/>
              </p:nvPr>
            </p:nvSpPr>
            <p:spPr>
              <a:xfrm>
                <a:off x="533400" y="838200"/>
                <a:ext cx="8458200" cy="5943600"/>
              </a:xfrm>
              <a:blipFill rotWithShape="1">
                <a:blip r:embed="rId6"/>
                <a:stretch>
                  <a:fillRect l="-115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17</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56462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18</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914" t="8732" r="7570" b="16089"/>
          <a:stretch/>
        </p:blipFill>
        <p:spPr>
          <a:xfrm>
            <a:off x="0" y="990600"/>
            <a:ext cx="9067800" cy="5839132"/>
          </a:xfrm>
          <a:prstGeom prst="rect">
            <a:avLst/>
          </a:prstGeom>
          <a:noFill/>
        </p:spPr>
      </p:pic>
      <mc:AlternateContent xmlns:mc="http://schemas.openxmlformats.org/markup-compatibility/2006">
        <mc:Choice xmlns:a14="http://schemas.microsoft.com/office/drawing/2010/main" Requires="a14">
          <p:sp>
            <p:nvSpPr>
              <p:cNvPr id="4" name="TextBox 3"/>
              <p:cNvSpPr txBox="1"/>
              <p:nvPr/>
            </p:nvSpPr>
            <p:spPr>
              <a:xfrm>
                <a:off x="152400" y="3200400"/>
                <a:ext cx="2743200" cy="369332"/>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𝒅</m:t>
                    </m:r>
                    <m:r>
                      <a:rPr lang="en-US" b="1" i="1" dirty="0" smtClean="0">
                        <a:latin typeface="Cambria Math"/>
                      </a:rPr>
                      <m:t>’</m:t>
                    </m:r>
                  </m:oMath>
                </a14:m>
                <a:endParaRPr lang="en-US" b="1" dirty="0"/>
              </a:p>
            </p:txBody>
          </p:sp>
        </mc:Choice>
        <mc:Fallback>
          <p:sp>
            <p:nvSpPr>
              <p:cNvPr id="4" name="TextBox 3"/>
              <p:cNvSpPr txBox="1">
                <a:spLocks noRot="1" noChangeAspect="1" noMove="1" noResize="1" noEditPoints="1" noAdjustHandles="1" noChangeArrowheads="1" noChangeShapeType="1" noTextEdit="1"/>
              </p:cNvSpPr>
              <p:nvPr/>
            </p:nvSpPr>
            <p:spPr>
              <a:xfrm>
                <a:off x="152400" y="3200400"/>
                <a:ext cx="2743200" cy="369332"/>
              </a:xfrm>
              <a:prstGeom prst="rect">
                <a:avLst/>
              </a:prstGeom>
              <a:blipFill rotWithShape="1">
                <a:blip r:embed="rId4"/>
                <a:stretch>
                  <a:fillRect l="-17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34308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6"/>
            </a:pPr>
            <a:r>
              <a:rPr lang="en-US" altLang="en-US" dirty="0">
                <a:solidFill>
                  <a:schemeClr val="tx1"/>
                </a:solidFill>
              </a:rPr>
              <a:t>Applications of SDT</a:t>
            </a:r>
            <a:endParaRPr lang="en-US" altLang="en-US" dirty="0" smtClean="0">
              <a:solidFill>
                <a:schemeClr val="tx1"/>
              </a:solidFill>
            </a:endParaRPr>
          </a:p>
          <a:p>
            <a:pPr lvl="1"/>
            <a:r>
              <a:rPr lang="en-US" altLang="en-US" dirty="0" smtClean="0">
                <a:solidFill>
                  <a:schemeClr val="tx1"/>
                </a:solidFill>
              </a:rPr>
              <a:t>Many practical applications (from various studies):</a:t>
            </a:r>
          </a:p>
          <a:p>
            <a:pPr lvl="2"/>
            <a:r>
              <a:rPr lang="en-US" altLang="en-US" dirty="0" smtClean="0">
                <a:solidFill>
                  <a:schemeClr val="tx1"/>
                </a:solidFill>
              </a:rPr>
              <a:t>Sonar target applications</a:t>
            </a:r>
          </a:p>
          <a:p>
            <a:pPr lvl="2"/>
            <a:r>
              <a:rPr lang="en-US" altLang="en-US" dirty="0" smtClean="0">
                <a:solidFill>
                  <a:schemeClr val="tx1"/>
                </a:solidFill>
              </a:rPr>
              <a:t>Industrial inspection tasks</a:t>
            </a:r>
          </a:p>
          <a:p>
            <a:pPr lvl="2"/>
            <a:r>
              <a:rPr lang="en-US" altLang="en-US" dirty="0" smtClean="0">
                <a:solidFill>
                  <a:schemeClr val="tx1"/>
                </a:solidFill>
              </a:rPr>
              <a:t>Medical Diagnosis</a:t>
            </a:r>
          </a:p>
          <a:p>
            <a:pPr lvl="2"/>
            <a:r>
              <a:rPr lang="en-US" altLang="en-US" dirty="0" smtClean="0">
                <a:solidFill>
                  <a:schemeClr val="tx1"/>
                </a:solidFill>
              </a:rPr>
              <a:t>Forensic science</a:t>
            </a:r>
          </a:p>
          <a:p>
            <a:pPr lvl="2"/>
            <a:r>
              <a:rPr lang="en-US" altLang="en-US" dirty="0" smtClean="0">
                <a:solidFill>
                  <a:schemeClr val="tx1"/>
                </a:solidFill>
              </a:rPr>
              <a:t>Eye witness testimony</a:t>
            </a:r>
          </a:p>
          <a:p>
            <a:pPr lvl="2"/>
            <a:r>
              <a:rPr lang="en-US" altLang="en-US" dirty="0" smtClean="0">
                <a:solidFill>
                  <a:schemeClr val="tx1"/>
                </a:solidFill>
              </a:rPr>
              <a:t>Air traffic control</a:t>
            </a:r>
          </a:p>
          <a:p>
            <a:pPr lvl="2"/>
            <a:r>
              <a:rPr lang="en-US" altLang="en-US" dirty="0" smtClean="0">
                <a:solidFill>
                  <a:schemeClr val="tx1"/>
                </a:solidFill>
              </a:rPr>
              <a:t>Weather forecasting</a:t>
            </a:r>
          </a:p>
          <a:p>
            <a:pPr lvl="1"/>
            <a:endParaRPr lang="en-US" altLang="en-US" dirty="0" smtClean="0">
              <a:solidFill>
                <a:schemeClr val="tx1"/>
              </a:solidFill>
            </a:endParaRPr>
          </a:p>
          <a:p>
            <a:pPr lvl="1"/>
            <a:r>
              <a:rPr lang="en-US" altLang="en-US" dirty="0" smtClean="0">
                <a:solidFill>
                  <a:schemeClr val="tx1"/>
                </a:solidFill>
              </a:rPr>
              <a:t>Reservations</a:t>
            </a:r>
          </a:p>
          <a:p>
            <a:pPr lvl="2"/>
            <a:r>
              <a:rPr lang="en-US" altLang="en-US" dirty="0" smtClean="0">
                <a:solidFill>
                  <a:schemeClr val="tx1"/>
                </a:solidFill>
              </a:rPr>
              <a:t>SDT should not be accepted without criticism (use with “grain of salt”)</a:t>
            </a:r>
          </a:p>
          <a:p>
            <a:pPr lvl="3"/>
            <a:r>
              <a:rPr lang="en-US" altLang="en-US" dirty="0" smtClean="0">
                <a:solidFill>
                  <a:schemeClr val="tx1"/>
                </a:solidFill>
              </a:rPr>
              <a:t>Using in some situations may </a:t>
            </a:r>
            <a:r>
              <a:rPr lang="en-US" altLang="en-US" dirty="0" smtClean="0">
                <a:solidFill>
                  <a:schemeClr val="tx1"/>
                </a:solidFill>
                <a:sym typeface="Symbol"/>
              </a:rPr>
              <a:t> invalid results </a:t>
            </a:r>
            <a:endParaRPr lang="en-US" altLang="en-US" dirty="0" smtClean="0">
              <a:solidFill>
                <a:schemeClr val="tx1"/>
              </a:solidFill>
            </a:endParaRPr>
          </a:p>
          <a:p>
            <a:pPr lvl="2"/>
            <a:r>
              <a:rPr lang="en-US" altLang="en-US" dirty="0" smtClean="0">
                <a:solidFill>
                  <a:schemeClr val="tx1"/>
                </a:solidFill>
              </a:rPr>
              <a:t>Reasons:</a:t>
            </a:r>
          </a:p>
          <a:p>
            <a:pPr lvl="3"/>
            <a:r>
              <a:rPr lang="en-US" altLang="en-US" dirty="0" smtClean="0">
                <a:solidFill>
                  <a:schemeClr val="tx1"/>
                </a:solidFill>
              </a:rPr>
              <a:t>Theory developed in lab (controlled conditions/experiments)</a:t>
            </a:r>
          </a:p>
          <a:p>
            <a:pPr lvl="3"/>
            <a:r>
              <a:rPr lang="en-US" altLang="en-US" dirty="0" smtClean="0">
                <a:solidFill>
                  <a:schemeClr val="tx1"/>
                </a:solidFill>
              </a:rPr>
              <a:t>Subjects given many, many trials</a:t>
            </a:r>
          </a:p>
          <a:p>
            <a:pPr lvl="3"/>
            <a:r>
              <a:rPr lang="en-US" altLang="en-US" dirty="0" smtClean="0">
                <a:solidFill>
                  <a:schemeClr val="tx1"/>
                </a:solidFill>
              </a:rPr>
              <a:t>Controlled signals and background noise levels</a:t>
            </a:r>
          </a:p>
          <a:p>
            <a:pPr lvl="3"/>
            <a:r>
              <a:rPr lang="en-US" altLang="en-US" dirty="0" smtClean="0">
                <a:solidFill>
                  <a:schemeClr val="tx1"/>
                </a:solidFill>
              </a:rPr>
              <a:t>Some applications don’t match these conditions</a:t>
            </a:r>
          </a:p>
          <a:p>
            <a:pPr lvl="3"/>
            <a:endParaRPr lang="en-US" altLang="en-US" dirty="0" smtClean="0">
              <a:solidFill>
                <a:schemeClr val="tx1"/>
              </a:solidFill>
            </a:endParaRPr>
          </a:p>
          <a:p>
            <a:pPr lvl="2"/>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19</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46148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dirty="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Contents</a:t>
            </a:r>
          </a:p>
        </p:txBody>
      </p:sp>
      <p:sp>
        <p:nvSpPr>
          <p:cNvPr id="14340" name="Rectangle 4"/>
          <p:cNvSpPr>
            <a:spLocks noGrp="1"/>
          </p:cNvSpPr>
          <p:nvPr>
            <p:ph idx="1"/>
          </p:nvPr>
        </p:nvSpPr>
        <p:spPr>
          <a:xfrm>
            <a:off x="533400" y="838200"/>
            <a:ext cx="8229600" cy="5943600"/>
          </a:xfrm>
        </p:spPr>
        <p:txBody>
          <a:bodyPr/>
          <a:lstStyle/>
          <a:p>
            <a:pPr>
              <a:lnSpc>
                <a:spcPct val="200000"/>
              </a:lnSpc>
            </a:pPr>
            <a:r>
              <a:rPr lang="en-US" altLang="en-US" dirty="0" smtClean="0">
                <a:solidFill>
                  <a:schemeClr val="tx1"/>
                </a:solidFill>
              </a:rPr>
              <a:t>A Model of Information Processing</a:t>
            </a:r>
          </a:p>
          <a:p>
            <a:pPr>
              <a:lnSpc>
                <a:spcPct val="200000"/>
              </a:lnSpc>
            </a:pPr>
            <a:r>
              <a:rPr lang="en-US" altLang="en-US" dirty="0" smtClean="0">
                <a:solidFill>
                  <a:schemeClr val="tx1"/>
                </a:solidFill>
              </a:rPr>
              <a:t>Perception</a:t>
            </a:r>
          </a:p>
          <a:p>
            <a:pPr>
              <a:lnSpc>
                <a:spcPct val="200000"/>
              </a:lnSpc>
            </a:pPr>
            <a:r>
              <a:rPr lang="en-US" altLang="en-US" dirty="0" smtClean="0">
                <a:solidFill>
                  <a:schemeClr val="tx1"/>
                </a:solidFill>
              </a:rPr>
              <a:t>Signal Detection Theory</a:t>
            </a:r>
            <a:endParaRPr lang="en-US" altLang="en-US" dirty="0">
              <a:solidFill>
                <a:schemeClr val="tx1"/>
              </a:solidFill>
            </a:endParaRPr>
          </a:p>
          <a:p>
            <a:pPr>
              <a:lnSpc>
                <a:spcPct val="200000"/>
              </a:lnSpc>
            </a:pP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2</a:t>
            </a:fld>
            <a:endParaRPr lang="en-US"/>
          </a:p>
        </p:txBody>
      </p:sp>
    </p:spTree>
    <p:extLst>
      <p:ext uri="{BB962C8B-B14F-4D97-AF65-F5344CB8AC3E}">
        <p14:creationId xmlns:p14="http://schemas.microsoft.com/office/powerpoint/2010/main" val="42724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20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011" t="8319" r="3877" b="9907"/>
          <a:stretch/>
        </p:blipFill>
        <p:spPr>
          <a:xfrm>
            <a:off x="0" y="152400"/>
            <a:ext cx="9193681" cy="6239142"/>
          </a:xfrm>
          <a:prstGeom prst="rect">
            <a:avLst/>
          </a:prstGeom>
        </p:spPr>
      </p:pic>
    </p:spTree>
    <p:extLst>
      <p:ext uri="{BB962C8B-B14F-4D97-AF65-F5344CB8AC3E}">
        <p14:creationId xmlns:p14="http://schemas.microsoft.com/office/powerpoint/2010/main" val="341813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A Model of Information Processing</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3</a:t>
            </a:fld>
            <a:endParaRPr lang="en-US"/>
          </a:p>
        </p:txBody>
      </p:sp>
    </p:spTree>
    <p:extLst>
      <p:ext uri="{BB962C8B-B14F-4D97-AF65-F5344CB8AC3E}">
        <p14:creationId xmlns:p14="http://schemas.microsoft.com/office/powerpoint/2010/main" val="95160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A Model of Information Processing</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What are models? What are they used for?</a:t>
            </a:r>
          </a:p>
          <a:p>
            <a:pPr lvl="1"/>
            <a:r>
              <a:rPr lang="en-US" altLang="en-US" dirty="0" smtClean="0">
                <a:solidFill>
                  <a:schemeClr val="tx1"/>
                </a:solidFill>
              </a:rPr>
              <a:t>Models are “abstract representations of a system or process”</a:t>
            </a:r>
          </a:p>
          <a:p>
            <a:pPr lvl="1"/>
            <a:r>
              <a:rPr lang="en-US" altLang="en-US" dirty="0" smtClean="0">
                <a:solidFill>
                  <a:schemeClr val="tx1"/>
                </a:solidFill>
              </a:rPr>
              <a:t>Best way to evaluate </a:t>
            </a:r>
            <a:r>
              <a:rPr lang="en-US" altLang="en-US" dirty="0" smtClean="0">
                <a:solidFill>
                  <a:schemeClr val="tx1"/>
                </a:solidFill>
              </a:rPr>
              <a:t>models </a:t>
            </a:r>
            <a:r>
              <a:rPr lang="en-US" altLang="en-US" dirty="0" smtClean="0">
                <a:solidFill>
                  <a:schemeClr val="tx1"/>
                </a:solidFill>
              </a:rPr>
              <a:t>is to see what they are used for</a:t>
            </a:r>
          </a:p>
          <a:p>
            <a:pPr lvl="1"/>
            <a:r>
              <a:rPr lang="en-US" altLang="en-US" dirty="0" smtClean="0">
                <a:solidFill>
                  <a:schemeClr val="tx1"/>
                </a:solidFill>
              </a:rPr>
              <a:t>“Good” model = one that can represent behavior of actual system well</a:t>
            </a:r>
          </a:p>
          <a:p>
            <a:endParaRPr lang="en-US" altLang="en-US" dirty="0">
              <a:solidFill>
                <a:schemeClr val="tx1"/>
              </a:solidFill>
            </a:endParaRPr>
          </a:p>
          <a:p>
            <a:r>
              <a:rPr lang="en-US" altLang="en-US" dirty="0" smtClean="0">
                <a:solidFill>
                  <a:schemeClr val="tx1"/>
                </a:solidFill>
              </a:rPr>
              <a:t>Types of models:</a:t>
            </a:r>
          </a:p>
          <a:p>
            <a:pPr lvl="1"/>
            <a:r>
              <a:rPr lang="en-US" altLang="en-US" dirty="0" smtClean="0">
                <a:solidFill>
                  <a:schemeClr val="tx1"/>
                </a:solidFill>
              </a:rPr>
              <a:t>Mathematical, physical, structural, verbal</a:t>
            </a:r>
          </a:p>
          <a:p>
            <a:pPr lvl="1"/>
            <a:r>
              <a:rPr lang="en-US" altLang="en-US" dirty="0" smtClean="0">
                <a:solidFill>
                  <a:schemeClr val="tx1"/>
                </a:solidFill>
              </a:rPr>
              <a:t>Information theory: mathematical model of info. transfer in communication systems</a:t>
            </a:r>
          </a:p>
          <a:p>
            <a:pPr lvl="1"/>
            <a:r>
              <a:rPr lang="en-US" altLang="en-US" dirty="0" smtClean="0">
                <a:solidFill>
                  <a:schemeClr val="tx1"/>
                </a:solidFill>
              </a:rPr>
              <a:t>Signal Detection Theory: also mathematical model</a:t>
            </a:r>
          </a:p>
          <a:p>
            <a:endParaRPr lang="en-US" altLang="en-US" dirty="0" smtClean="0">
              <a:solidFill>
                <a:schemeClr val="tx1"/>
              </a:solidFill>
            </a:endParaRPr>
          </a:p>
          <a:p>
            <a:r>
              <a:rPr lang="en-US" altLang="en-US" dirty="0" smtClean="0">
                <a:solidFill>
                  <a:schemeClr val="tx1"/>
                </a:solidFill>
              </a:rPr>
              <a:t>Stages of Human Information Processing:</a:t>
            </a:r>
          </a:p>
          <a:p>
            <a:pPr lvl="1"/>
            <a:r>
              <a:rPr lang="en-US" altLang="en-US" dirty="0" smtClean="0">
                <a:solidFill>
                  <a:schemeClr val="tx1"/>
                </a:solidFill>
              </a:rPr>
              <a:t>Model of human information </a:t>
            </a:r>
            <a:r>
              <a:rPr lang="en-US" altLang="en-US" dirty="0">
                <a:solidFill>
                  <a:schemeClr val="tx1"/>
                </a:solidFill>
              </a:rPr>
              <a:t>processing (</a:t>
            </a:r>
            <a:r>
              <a:rPr lang="en-US" altLang="en-US" i="1" dirty="0">
                <a:solidFill>
                  <a:schemeClr val="tx1"/>
                </a:solidFill>
              </a:rPr>
              <a:t>next </a:t>
            </a:r>
            <a:r>
              <a:rPr lang="en-US" altLang="en-US" i="1" dirty="0" smtClean="0">
                <a:solidFill>
                  <a:schemeClr val="tx1"/>
                </a:solidFill>
              </a:rPr>
              <a:t>slide</a:t>
            </a:r>
            <a:r>
              <a:rPr lang="en-US" altLang="en-US" dirty="0" smtClean="0">
                <a:solidFill>
                  <a:schemeClr val="tx1"/>
                </a:solidFill>
              </a:rPr>
              <a:t>) shows</a:t>
            </a:r>
          </a:p>
          <a:p>
            <a:pPr lvl="2"/>
            <a:r>
              <a:rPr lang="en-US" altLang="en-US" dirty="0" smtClean="0">
                <a:solidFill>
                  <a:schemeClr val="tx1"/>
                </a:solidFill>
              </a:rPr>
              <a:t>Major stages of human info. Processing</a:t>
            </a:r>
          </a:p>
          <a:p>
            <a:pPr lvl="2"/>
            <a:r>
              <a:rPr lang="en-US" altLang="en-US" dirty="0" smtClean="0">
                <a:solidFill>
                  <a:schemeClr val="tx1"/>
                </a:solidFill>
              </a:rPr>
              <a:t>Relationships between them</a:t>
            </a:r>
          </a:p>
          <a:p>
            <a:pPr lvl="1"/>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155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55038" y="525647"/>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A Model of Information Processing</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ar-SA"/>
          </a:p>
        </p:txBody>
      </p:sp>
      <p:pic>
        <p:nvPicPr>
          <p:cNvPr id="15" name="Picture 2" descr="E:\Epson scanner\img049.jpg"/>
          <p:cNvPicPr>
            <a:picLocks noChangeAspect="1" noChangeArrowheads="1"/>
          </p:cNvPicPr>
          <p:nvPr/>
        </p:nvPicPr>
        <p:blipFill rotWithShape="1">
          <a:blip r:embed="rId3"/>
          <a:srcRect l="1222" t="1559" r="3230" b="3268"/>
          <a:stretch/>
        </p:blipFill>
        <p:spPr bwMode="auto">
          <a:xfrm rot="16140000">
            <a:off x="1720215" y="465854"/>
            <a:ext cx="5816352" cy="6811742"/>
          </a:xfrm>
          <a:prstGeom prst="rect">
            <a:avLst/>
          </a:prstGeom>
          <a:noFill/>
        </p:spPr>
      </p:pic>
      <p:sp>
        <p:nvSpPr>
          <p:cNvPr id="4" name="Oval 3"/>
          <p:cNvSpPr/>
          <p:nvPr/>
        </p:nvSpPr>
        <p:spPr>
          <a:xfrm>
            <a:off x="4038600" y="3200400"/>
            <a:ext cx="228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16"/>
          <p:cNvSpPr/>
          <p:nvPr/>
        </p:nvSpPr>
        <p:spPr>
          <a:xfrm>
            <a:off x="1447800" y="2590798"/>
            <a:ext cx="609600"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p:cNvSpPr/>
          <p:nvPr/>
        </p:nvSpPr>
        <p:spPr>
          <a:xfrm>
            <a:off x="7307902" y="2590800"/>
            <a:ext cx="769298"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Oval 18"/>
          <p:cNvSpPr/>
          <p:nvPr/>
        </p:nvSpPr>
        <p:spPr>
          <a:xfrm>
            <a:off x="4412302" y="5791200"/>
            <a:ext cx="769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8295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Perception</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6</a:t>
            </a:fld>
            <a:endParaRPr lang="en-US"/>
          </a:p>
        </p:txBody>
      </p:sp>
    </p:spTree>
    <p:extLst>
      <p:ext uri="{BB962C8B-B14F-4D97-AF65-F5344CB8AC3E}">
        <p14:creationId xmlns:p14="http://schemas.microsoft.com/office/powerpoint/2010/main" val="337085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Perception</a:t>
            </a:r>
          </a:p>
        </p:txBody>
      </p:sp>
      <p:sp>
        <p:nvSpPr>
          <p:cNvPr id="15364" name="Rectangle 4"/>
          <p:cNvSpPr>
            <a:spLocks noGrp="1"/>
          </p:cNvSpPr>
          <p:nvPr>
            <p:ph idx="1"/>
          </p:nvPr>
        </p:nvSpPr>
        <p:spPr>
          <a:xfrm>
            <a:off x="533400" y="838200"/>
            <a:ext cx="8382000" cy="5943600"/>
          </a:xfrm>
        </p:spPr>
        <p:txBody>
          <a:bodyPr/>
          <a:lstStyle/>
          <a:p>
            <a:r>
              <a:rPr lang="en-US" altLang="en-US" dirty="0" smtClean="0">
                <a:solidFill>
                  <a:schemeClr val="tx1"/>
                </a:solidFill>
              </a:rPr>
              <a:t>Levels of Perception </a:t>
            </a:r>
          </a:p>
          <a:p>
            <a:pPr lvl="1"/>
            <a:r>
              <a:rPr lang="en-US" altLang="en-US" dirty="0" smtClean="0">
                <a:solidFill>
                  <a:schemeClr val="tx1"/>
                </a:solidFill>
              </a:rPr>
              <a:t>Level of perception depends on: stimulus &amp; task that person faces</a:t>
            </a:r>
          </a:p>
          <a:p>
            <a:pPr lvl="1"/>
            <a:r>
              <a:rPr lang="en-US" altLang="en-US" dirty="0" smtClean="0">
                <a:solidFill>
                  <a:schemeClr val="tx1"/>
                </a:solidFill>
              </a:rPr>
              <a:t>Forms of perception:</a:t>
            </a:r>
          </a:p>
          <a:p>
            <a:pPr lvl="2"/>
            <a:r>
              <a:rPr lang="en-US" altLang="en-US" dirty="0" smtClean="0">
                <a:solidFill>
                  <a:schemeClr val="tx1"/>
                </a:solidFill>
              </a:rPr>
              <a:t>Detection (most basic form): determine if signal is present/not</a:t>
            </a:r>
          </a:p>
          <a:p>
            <a:pPr lvl="2"/>
            <a:r>
              <a:rPr lang="en-US" altLang="en-US" dirty="0" smtClean="0">
                <a:solidFill>
                  <a:schemeClr val="tx1"/>
                </a:solidFill>
              </a:rPr>
              <a:t>Identification/Recognition: indicating in which class target belongs</a:t>
            </a:r>
          </a:p>
          <a:p>
            <a:pPr lvl="2"/>
            <a:r>
              <a:rPr lang="en-US" altLang="en-US" dirty="0" smtClean="0">
                <a:solidFill>
                  <a:schemeClr val="tx1"/>
                </a:solidFill>
              </a:rPr>
              <a:t>Multilevel classification: making abs. judgment along stimulus dimension</a:t>
            </a:r>
            <a:endParaRPr lang="en-US" altLang="en-US" dirty="0">
              <a:solidFill>
                <a:schemeClr val="tx1"/>
              </a:solidFill>
            </a:endParaRPr>
          </a:p>
          <a:p>
            <a:endParaRPr lang="en-US" altLang="en-US" dirty="0" smtClean="0">
              <a:solidFill>
                <a:schemeClr val="tx1"/>
              </a:solidFill>
            </a:endParaRPr>
          </a:p>
          <a:p>
            <a:r>
              <a:rPr lang="en-US" altLang="en-US" dirty="0" smtClean="0">
                <a:solidFill>
                  <a:schemeClr val="tx1"/>
                </a:solidFill>
              </a:rPr>
              <a:t>Activities </a:t>
            </a:r>
            <a:r>
              <a:rPr lang="en-US" altLang="en-US" dirty="0" smtClean="0">
                <a:solidFill>
                  <a:schemeClr val="tx1"/>
                </a:solidFill>
              </a:rPr>
              <a:t>Involved </a:t>
            </a:r>
            <a:r>
              <a:rPr lang="en-US" altLang="en-US" dirty="0" smtClean="0">
                <a:solidFill>
                  <a:schemeClr val="tx1"/>
                </a:solidFill>
              </a:rPr>
              <a:t>with Perception:</a:t>
            </a:r>
          </a:p>
          <a:p>
            <a:pPr lvl="1"/>
            <a:r>
              <a:rPr lang="en-US" altLang="en-US" dirty="0" smtClean="0">
                <a:solidFill>
                  <a:schemeClr val="tx1"/>
                </a:solidFill>
              </a:rPr>
              <a:t>Perception involves our prior </a:t>
            </a:r>
          </a:p>
          <a:p>
            <a:pPr lvl="2"/>
            <a:r>
              <a:rPr lang="en-US" altLang="en-US" dirty="0" smtClean="0">
                <a:solidFill>
                  <a:schemeClr val="tx1"/>
                </a:solidFill>
              </a:rPr>
              <a:t>Experiences </a:t>
            </a:r>
          </a:p>
          <a:p>
            <a:pPr lvl="2"/>
            <a:r>
              <a:rPr lang="en-US" altLang="en-US" dirty="0" smtClean="0">
                <a:solidFill>
                  <a:schemeClr val="tx1"/>
                </a:solidFill>
              </a:rPr>
              <a:t>Learned associations (</a:t>
            </a:r>
            <a:r>
              <a:rPr lang="en-US" altLang="en-US" dirty="0" smtClean="0">
                <a:solidFill>
                  <a:schemeClr val="tx1"/>
                </a:solidFill>
                <a:hlinkClick r:id="rId3" action="ppaction://hlinksldjump"/>
              </a:rPr>
              <a:t>line</a:t>
            </a:r>
            <a:r>
              <a:rPr lang="en-US" altLang="en-US" dirty="0" smtClean="0">
                <a:solidFill>
                  <a:schemeClr val="tx1"/>
                </a:solidFill>
              </a:rPr>
              <a:t> connecting long-term memory – perception)</a:t>
            </a:r>
          </a:p>
          <a:p>
            <a:pPr lvl="1"/>
            <a:r>
              <a:rPr lang="en-US" altLang="en-US" dirty="0" smtClean="0">
                <a:solidFill>
                  <a:schemeClr val="tx1"/>
                </a:solidFill>
              </a:rPr>
              <a:t>Simple detection involves complex</a:t>
            </a:r>
          </a:p>
          <a:p>
            <a:pPr lvl="2"/>
            <a:r>
              <a:rPr lang="en-US" altLang="en-US" dirty="0" smtClean="0">
                <a:solidFill>
                  <a:schemeClr val="tx1"/>
                </a:solidFill>
              </a:rPr>
              <a:t>Information processing</a:t>
            </a:r>
          </a:p>
          <a:p>
            <a:pPr lvl="2"/>
            <a:r>
              <a:rPr lang="en-US" altLang="en-US" dirty="0" smtClean="0">
                <a:solidFill>
                  <a:schemeClr val="tx1"/>
                </a:solidFill>
              </a:rPr>
              <a:t>Decision making</a:t>
            </a:r>
          </a:p>
          <a:p>
            <a:pPr lvl="1"/>
            <a:r>
              <a:rPr lang="en-US" altLang="en-US" dirty="0" smtClean="0">
                <a:solidFill>
                  <a:schemeClr val="tx1"/>
                </a:solidFill>
              </a:rPr>
              <a:t>This is included within signal detection theory</a:t>
            </a:r>
          </a:p>
          <a:p>
            <a:pPr lvl="2"/>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7</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766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Signal Detection Theory</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8</a:t>
            </a:fld>
            <a:endParaRPr lang="en-US"/>
          </a:p>
        </p:txBody>
      </p:sp>
    </p:spTree>
    <p:extLst>
      <p:ext uri="{BB962C8B-B14F-4D97-AF65-F5344CB8AC3E}">
        <p14:creationId xmlns:p14="http://schemas.microsoft.com/office/powerpoint/2010/main" val="407587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Signal Detection Theory</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Overview of Signal Detection Theory (SDT)</a:t>
            </a:r>
          </a:p>
          <a:p>
            <a:pPr lvl="1"/>
            <a:r>
              <a:rPr lang="en-US" altLang="en-US" dirty="0" smtClean="0">
                <a:solidFill>
                  <a:schemeClr val="tx1"/>
                </a:solidFill>
              </a:rPr>
              <a:t>Involves situations where</a:t>
            </a:r>
          </a:p>
          <a:p>
            <a:pPr lvl="2"/>
            <a:r>
              <a:rPr lang="en-US" altLang="en-US" dirty="0" smtClean="0">
                <a:solidFill>
                  <a:schemeClr val="tx1"/>
                </a:solidFill>
              </a:rPr>
              <a:t>Two discrete situations exist: signal / no signal</a:t>
            </a:r>
          </a:p>
          <a:p>
            <a:pPr lvl="2"/>
            <a:r>
              <a:rPr lang="en-US" altLang="en-US" dirty="0" smtClean="0">
                <a:solidFill>
                  <a:schemeClr val="tx1"/>
                </a:solidFill>
              </a:rPr>
              <a:t>Situations cannot be easily discriminated</a:t>
            </a:r>
          </a:p>
          <a:p>
            <a:pPr lvl="1"/>
            <a:r>
              <a:rPr lang="en-US" altLang="en-US" dirty="0" smtClean="0">
                <a:solidFill>
                  <a:schemeClr val="tx1"/>
                </a:solidFill>
              </a:rPr>
              <a:t>Examples:</a:t>
            </a:r>
          </a:p>
          <a:p>
            <a:pPr lvl="2"/>
            <a:r>
              <a:rPr lang="en-US" altLang="en-US" dirty="0" smtClean="0">
                <a:solidFill>
                  <a:schemeClr val="tx1"/>
                </a:solidFill>
              </a:rPr>
              <a:t>Detecting cavity on tooth x-ray</a:t>
            </a:r>
          </a:p>
          <a:p>
            <a:pPr lvl="2"/>
            <a:r>
              <a:rPr lang="en-US" altLang="en-US" dirty="0" smtClean="0">
                <a:solidFill>
                  <a:schemeClr val="tx1"/>
                </a:solidFill>
              </a:rPr>
              <a:t>Detecting defective component in a factory </a:t>
            </a:r>
          </a:p>
          <a:p>
            <a:pPr lvl="2"/>
            <a:r>
              <a:rPr lang="en-US" altLang="en-US" dirty="0" smtClean="0">
                <a:solidFill>
                  <a:schemeClr val="tx1"/>
                </a:solidFill>
              </a:rPr>
              <a:t>Detecting rain in weather forecast</a:t>
            </a:r>
          </a:p>
          <a:p>
            <a:endParaRPr lang="en-US" altLang="en-US" dirty="0" smtClean="0">
              <a:solidFill>
                <a:schemeClr val="tx1"/>
              </a:solidFill>
            </a:endParaRPr>
          </a:p>
          <a:p>
            <a:r>
              <a:rPr lang="en-US" altLang="en-US" dirty="0" smtClean="0">
                <a:solidFill>
                  <a:schemeClr val="tx1"/>
                </a:solidFill>
              </a:rPr>
              <a:t>Concepts Associated with SDT</a:t>
            </a:r>
          </a:p>
          <a:p>
            <a:pPr marL="800100" lvl="1" indent="-342900">
              <a:buFont typeface="+mj-lt"/>
              <a:buAutoNum type="arabicPeriod"/>
            </a:pPr>
            <a:r>
              <a:rPr lang="en-US" altLang="en-US" dirty="0" smtClean="0">
                <a:solidFill>
                  <a:schemeClr val="tx1"/>
                </a:solidFill>
              </a:rPr>
              <a:t>Concept of noise</a:t>
            </a:r>
          </a:p>
          <a:p>
            <a:pPr marL="800100" lvl="1" indent="-342900">
              <a:buFont typeface="+mj-lt"/>
              <a:buAutoNum type="arabicPeriod"/>
            </a:pPr>
            <a:r>
              <a:rPr lang="en-US" altLang="en-US" dirty="0" smtClean="0">
                <a:solidFill>
                  <a:schemeClr val="tx1"/>
                </a:solidFill>
              </a:rPr>
              <a:t>Possible outcomes</a:t>
            </a:r>
          </a:p>
          <a:p>
            <a:pPr marL="800100" lvl="1" indent="-342900">
              <a:buFont typeface="+mj-lt"/>
              <a:buAutoNum type="arabicPeriod"/>
            </a:pPr>
            <a:r>
              <a:rPr lang="en-US" altLang="en-US" dirty="0" smtClean="0">
                <a:solidFill>
                  <a:schemeClr val="tx1"/>
                </a:solidFill>
              </a:rPr>
              <a:t>Concept of response criterion</a:t>
            </a:r>
          </a:p>
          <a:p>
            <a:pPr marL="800100" lvl="1" indent="-342900">
              <a:buFont typeface="+mj-lt"/>
              <a:buAutoNum type="arabicPeriod"/>
            </a:pPr>
            <a:r>
              <a:rPr lang="en-US" altLang="en-US" dirty="0" smtClean="0">
                <a:solidFill>
                  <a:schemeClr val="tx1"/>
                </a:solidFill>
              </a:rPr>
              <a:t>Influencing the response criterion</a:t>
            </a:r>
          </a:p>
          <a:p>
            <a:pPr marL="800100" lvl="1" indent="-342900">
              <a:buFont typeface="+mj-lt"/>
              <a:buAutoNum type="arabicPeriod"/>
            </a:pPr>
            <a:r>
              <a:rPr lang="en-US" altLang="en-US" dirty="0" smtClean="0">
                <a:solidFill>
                  <a:schemeClr val="tx1"/>
                </a:solidFill>
              </a:rPr>
              <a:t>Concept of sensitivity</a:t>
            </a:r>
          </a:p>
          <a:p>
            <a:pPr marL="800100" lvl="1" indent="-342900">
              <a:buFont typeface="+mj-lt"/>
              <a:buAutoNum type="arabicPeriod"/>
            </a:pPr>
            <a:r>
              <a:rPr lang="en-US" altLang="en-US" dirty="0" smtClean="0">
                <a:solidFill>
                  <a:schemeClr val="tx1"/>
                </a:solidFill>
              </a:rPr>
              <a:t>Applications of SDT</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9</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7156213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oncourse">
  <a:themeElements>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2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9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3017</TotalTime>
  <Words>1756</Words>
  <Application>Microsoft Office PowerPoint</Application>
  <PresentationFormat>On-screen Show (4:3)</PresentationFormat>
  <Paragraphs>285</Paragraphs>
  <Slides>20</Slides>
  <Notes>19</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2_Concourse</vt:lpstr>
      <vt:lpstr>9_Concourse</vt:lpstr>
      <vt:lpstr>Executive</vt:lpstr>
      <vt:lpstr>King Saud University   College of Engineering  IE – 341: “Human Factors”  Spring – 2016 (2nd Sem. 1436-7H)</vt:lpstr>
      <vt:lpstr>Contents</vt:lpstr>
      <vt:lpstr>PowerPoint Presentation</vt:lpstr>
      <vt:lpstr>A Model of Information Processing</vt:lpstr>
      <vt:lpstr>Cont. A Model of Information Processing</vt:lpstr>
      <vt:lpstr>PowerPoint Presentation</vt:lpstr>
      <vt:lpstr>Perception</vt:lpstr>
      <vt:lpstr>PowerPoint Presentation</vt:lpstr>
      <vt:lpstr>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vector>
  </TitlesOfParts>
  <Company>IMedia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IMedia</dc:creator>
  <cp:lastModifiedBy>User</cp:lastModifiedBy>
  <cp:revision>408</cp:revision>
  <dcterms:created xsi:type="dcterms:W3CDTF">2008-11-10T19:40:45Z</dcterms:created>
  <dcterms:modified xsi:type="dcterms:W3CDTF">2016-02-27T16:41:40Z</dcterms:modified>
</cp:coreProperties>
</file>