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60" r:id="rId4"/>
    <p:sldId id="261" r:id="rId5"/>
    <p:sldId id="262" r:id="rId6"/>
    <p:sldId id="263" r:id="rId7"/>
    <p:sldId id="264" r:id="rId8"/>
    <p:sldId id="265"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7" d="100"/>
          <a:sy n="107" d="100"/>
        </p:scale>
        <p:origin x="-1098"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966C164D-3377-49B7-8A12-7E38F3F5AD9E}"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42219310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A9882B08-F571-4CAE-AF23-5D6B04EF8430}"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1873204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FE782828-4447-48F3-9AF3-769000E4968A}"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332291079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Date Placeholder 2"/>
          <p:cNvSpPr>
            <a:spLocks noGrp="1"/>
          </p:cNvSpPr>
          <p:nvPr>
            <p:ph type="dt" sz="half" idx="10"/>
          </p:nvPr>
        </p:nvSpPr>
        <p:spPr>
          <a:xfrm>
            <a:off x="457200" y="6245225"/>
            <a:ext cx="2133600" cy="476250"/>
          </a:xfrm>
        </p:spPr>
        <p:txBody>
          <a:bodyPr/>
          <a:lstStyle>
            <a:lvl1pPr>
              <a:defRPr/>
            </a:lvl1pPr>
          </a:lstStyle>
          <a:p>
            <a:endParaRPr lang="en-US">
              <a:solidFill>
                <a:srgbClr val="000000"/>
              </a:solidFill>
            </a:endParaRPr>
          </a:p>
        </p:txBody>
      </p:sp>
      <p:sp>
        <p:nvSpPr>
          <p:cNvPr id="4" name="Footer Placeholder 3"/>
          <p:cNvSpPr>
            <a:spLocks noGrp="1"/>
          </p:cNvSpPr>
          <p:nvPr>
            <p:ph type="ftr" sz="quarter" idx="11"/>
          </p:nvPr>
        </p:nvSpPr>
        <p:spPr>
          <a:xfrm>
            <a:off x="3124200" y="6245225"/>
            <a:ext cx="2895600" cy="476250"/>
          </a:xfrm>
        </p:spPr>
        <p:txBody>
          <a:bodyPr/>
          <a:lstStyle>
            <a:lvl1pPr>
              <a:defRPr/>
            </a:lvl1pPr>
          </a:lstStyle>
          <a:p>
            <a:endParaRPr lang="en-US">
              <a:solidFill>
                <a:srgbClr val="000000"/>
              </a:solidFill>
            </a:endParaRPr>
          </a:p>
        </p:txBody>
      </p:sp>
      <p:sp>
        <p:nvSpPr>
          <p:cNvPr id="5" name="Slide Number Placeholder 4"/>
          <p:cNvSpPr>
            <a:spLocks noGrp="1"/>
          </p:cNvSpPr>
          <p:nvPr>
            <p:ph type="sldNum" sz="quarter" idx="12"/>
          </p:nvPr>
        </p:nvSpPr>
        <p:spPr>
          <a:xfrm>
            <a:off x="6553200" y="6245225"/>
            <a:ext cx="2133600" cy="476250"/>
          </a:xfrm>
        </p:spPr>
        <p:txBody>
          <a:bodyPr/>
          <a:lstStyle>
            <a:lvl1pPr>
              <a:defRPr/>
            </a:lvl1pPr>
          </a:lstStyle>
          <a:p>
            <a:fld id="{02EF63D8-196D-4296-A38C-40D0D9E5E378}"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42730043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59028F13-A4B4-4A9F-88EE-C63AFA6787FC}"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7578539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6C823CC6-F65D-4435-B9A2-A4889C47774E}"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16254408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5DAA62A4-B0CC-416F-B335-513589726890}"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12306152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solidFill>
                <a:srgbClr val="000000"/>
              </a:solidFill>
            </a:endParaRPr>
          </a:p>
        </p:txBody>
      </p:sp>
      <p:sp>
        <p:nvSpPr>
          <p:cNvPr id="8" name="Footer Placeholder 7"/>
          <p:cNvSpPr>
            <a:spLocks noGrp="1"/>
          </p:cNvSpPr>
          <p:nvPr>
            <p:ph type="ftr" sz="quarter" idx="11"/>
          </p:nvPr>
        </p:nvSpPr>
        <p:spPr/>
        <p:txBody>
          <a:bodyPr/>
          <a:lstStyle>
            <a:lvl1pPr>
              <a:defRPr/>
            </a:lvl1pPr>
          </a:lstStyle>
          <a:p>
            <a:endParaRPr lang="en-US">
              <a:solidFill>
                <a:srgbClr val="000000"/>
              </a:solidFill>
            </a:endParaRPr>
          </a:p>
        </p:txBody>
      </p:sp>
      <p:sp>
        <p:nvSpPr>
          <p:cNvPr id="9" name="Slide Number Placeholder 8"/>
          <p:cNvSpPr>
            <a:spLocks noGrp="1"/>
          </p:cNvSpPr>
          <p:nvPr>
            <p:ph type="sldNum" sz="quarter" idx="12"/>
          </p:nvPr>
        </p:nvSpPr>
        <p:spPr/>
        <p:txBody>
          <a:bodyPr/>
          <a:lstStyle>
            <a:lvl1pPr>
              <a:defRPr/>
            </a:lvl1pPr>
          </a:lstStyle>
          <a:p>
            <a:fld id="{93831DAD-7957-4BE7-8731-7F2B0BD9CD23}"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37432063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solidFill>
                <a:srgbClr val="000000"/>
              </a:solidFill>
            </a:endParaRPr>
          </a:p>
        </p:txBody>
      </p:sp>
      <p:sp>
        <p:nvSpPr>
          <p:cNvPr id="4" name="Footer Placeholder 3"/>
          <p:cNvSpPr>
            <a:spLocks noGrp="1"/>
          </p:cNvSpPr>
          <p:nvPr>
            <p:ph type="ftr" sz="quarter" idx="11"/>
          </p:nvPr>
        </p:nvSpPr>
        <p:spPr/>
        <p:txBody>
          <a:bodyPr/>
          <a:lstStyle>
            <a:lvl1pPr>
              <a:defRPr/>
            </a:lvl1pPr>
          </a:lstStyle>
          <a:p>
            <a:endParaRPr lang="en-US">
              <a:solidFill>
                <a:srgbClr val="000000"/>
              </a:solidFill>
            </a:endParaRPr>
          </a:p>
        </p:txBody>
      </p:sp>
      <p:sp>
        <p:nvSpPr>
          <p:cNvPr id="5" name="Slide Number Placeholder 4"/>
          <p:cNvSpPr>
            <a:spLocks noGrp="1"/>
          </p:cNvSpPr>
          <p:nvPr>
            <p:ph type="sldNum" sz="quarter" idx="12"/>
          </p:nvPr>
        </p:nvSpPr>
        <p:spPr/>
        <p:txBody>
          <a:bodyPr/>
          <a:lstStyle>
            <a:lvl1pPr>
              <a:defRPr/>
            </a:lvl1pPr>
          </a:lstStyle>
          <a:p>
            <a:fld id="{3B47D4B7-8A0A-44DC-A4EC-B3E640DB8BCC}"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9770238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solidFill>
                <a:srgbClr val="000000"/>
              </a:solidFill>
            </a:endParaRPr>
          </a:p>
        </p:txBody>
      </p:sp>
      <p:sp>
        <p:nvSpPr>
          <p:cNvPr id="3" name="Footer Placeholder 2"/>
          <p:cNvSpPr>
            <a:spLocks noGrp="1"/>
          </p:cNvSpPr>
          <p:nvPr>
            <p:ph type="ftr" sz="quarter" idx="11"/>
          </p:nvPr>
        </p:nvSpPr>
        <p:spPr/>
        <p:txBody>
          <a:bodyPr/>
          <a:lstStyle>
            <a:lvl1pPr>
              <a:defRPr/>
            </a:lvl1pPr>
          </a:lstStyle>
          <a:p>
            <a:endParaRPr lang="en-US">
              <a:solidFill>
                <a:srgbClr val="000000"/>
              </a:solidFill>
            </a:endParaRPr>
          </a:p>
        </p:txBody>
      </p:sp>
      <p:sp>
        <p:nvSpPr>
          <p:cNvPr id="4" name="Slide Number Placeholder 3"/>
          <p:cNvSpPr>
            <a:spLocks noGrp="1"/>
          </p:cNvSpPr>
          <p:nvPr>
            <p:ph type="sldNum" sz="quarter" idx="12"/>
          </p:nvPr>
        </p:nvSpPr>
        <p:spPr/>
        <p:txBody>
          <a:bodyPr/>
          <a:lstStyle>
            <a:lvl1pPr>
              <a:defRPr/>
            </a:lvl1pPr>
          </a:lstStyle>
          <a:p>
            <a:fld id="{AE8560B3-0474-4C9C-AB08-5801268FFC35}"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3189461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CFB4C396-1A8D-4827-B5B8-A3F542502D10}"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39139994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2B76E78F-61C9-48D2-AFFF-49A9E981069E}"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10607030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ar-SA" smtClean="0"/>
              <a:t>انقر لتحرير نمط العنوان الرئيسي</a:t>
            </a:r>
            <a:endParaRPr lang="en-US" smtClean="0"/>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ar-SA" smtClean="0"/>
              <a:t>انقر لتحرير أنماط النص الرئيسي</a:t>
            </a:r>
            <a:endParaRPr lang="en-US" smtClean="0"/>
          </a:p>
          <a:p>
            <a:pPr lvl="1"/>
            <a:r>
              <a:rPr lang="ar-SA" smtClean="0"/>
              <a:t>المستوى الثاني</a:t>
            </a:r>
            <a:endParaRPr lang="en-US" smtClean="0"/>
          </a:p>
          <a:p>
            <a:pPr lvl="2"/>
            <a:r>
              <a:rPr lang="ar-SA" smtClean="0"/>
              <a:t>المستوى الثالث</a:t>
            </a:r>
            <a:endParaRPr lang="en-US" smtClean="0"/>
          </a:p>
          <a:p>
            <a:pPr lvl="3"/>
            <a:r>
              <a:rPr lang="ar-SA" smtClean="0"/>
              <a:t>المستوى الرابع</a:t>
            </a:r>
            <a:endParaRPr lang="en-US" smtClean="0"/>
          </a:p>
          <a:p>
            <a:pPr lvl="4"/>
            <a:r>
              <a:rPr lang="ar-SA" smtClean="0"/>
              <a:t>المستوى الخامس</a:t>
            </a:r>
            <a:endParaRPr lang="en-US" smtClean="0"/>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pPr fontAlgn="base">
              <a:spcBef>
                <a:spcPct val="0"/>
              </a:spcBef>
              <a:spcAft>
                <a:spcPct val="0"/>
              </a:spcAft>
            </a:pPr>
            <a:endParaRPr lang="en-US">
              <a:solidFill>
                <a:srgbClr val="000000"/>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pPr fontAlgn="base">
              <a:spcBef>
                <a:spcPct val="0"/>
              </a:spcBef>
              <a:spcAft>
                <a:spcPct val="0"/>
              </a:spcAft>
            </a:pPr>
            <a:endParaRPr lang="en-US">
              <a:solidFill>
                <a:srgbClr val="000000"/>
              </a:solidFill>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pPr fontAlgn="base">
              <a:spcBef>
                <a:spcPct val="0"/>
              </a:spcBef>
              <a:spcAft>
                <a:spcPct val="0"/>
              </a:spcAft>
            </a:pPr>
            <a:fld id="{CCD5BD4E-A0C0-41BB-AE24-542317DB79DD}" type="slidenum">
              <a:rPr lang="en-US">
                <a:solidFill>
                  <a:srgbClr val="000000"/>
                </a:solidFill>
              </a:rPr>
              <a:pPr fontAlgn="base">
                <a:spcBef>
                  <a:spcPct val="0"/>
                </a:spcBef>
                <a:spcAft>
                  <a:spcPct val="0"/>
                </a:spcAft>
              </a:pPr>
              <a:t>‹#›</a:t>
            </a:fld>
            <a:endParaRPr lang="en-US">
              <a:solidFill>
                <a:srgbClr val="000000"/>
              </a:solidFill>
            </a:endParaRPr>
          </a:p>
        </p:txBody>
      </p:sp>
    </p:spTree>
    <p:extLst>
      <p:ext uri="{BB962C8B-B14F-4D97-AF65-F5344CB8AC3E}">
        <p14:creationId xmlns:p14="http://schemas.microsoft.com/office/powerpoint/2010/main" val="49776720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itchFamily="34" charset="0"/>
          <a:cs typeface="Arial" pitchFamily="34" charset="0"/>
        </a:defRPr>
      </a:lvl2pPr>
      <a:lvl3pPr algn="ctr" rtl="0" fontAlgn="base">
        <a:spcBef>
          <a:spcPct val="0"/>
        </a:spcBef>
        <a:spcAft>
          <a:spcPct val="0"/>
        </a:spcAft>
        <a:defRPr sz="4400">
          <a:solidFill>
            <a:schemeClr val="tx2"/>
          </a:solidFill>
          <a:latin typeface="Arial" pitchFamily="34" charset="0"/>
          <a:cs typeface="Arial" pitchFamily="34" charset="0"/>
        </a:defRPr>
      </a:lvl3pPr>
      <a:lvl4pPr algn="ctr" rtl="0" fontAlgn="base">
        <a:spcBef>
          <a:spcPct val="0"/>
        </a:spcBef>
        <a:spcAft>
          <a:spcPct val="0"/>
        </a:spcAft>
        <a:defRPr sz="4400">
          <a:solidFill>
            <a:schemeClr val="tx2"/>
          </a:solidFill>
          <a:latin typeface="Arial" pitchFamily="34" charset="0"/>
          <a:cs typeface="Arial" pitchFamily="34" charset="0"/>
        </a:defRPr>
      </a:lvl4pPr>
      <a:lvl5pPr algn="ctr" rtl="0" fontAlgn="base">
        <a:spcBef>
          <a:spcPct val="0"/>
        </a:spcBef>
        <a:spcAft>
          <a:spcPct val="0"/>
        </a:spcAft>
        <a:defRPr sz="4400">
          <a:solidFill>
            <a:schemeClr val="tx2"/>
          </a:solidFill>
          <a:latin typeface="Arial" pitchFamily="34" charset="0"/>
          <a:cs typeface="Arial" pitchFamily="34" charset="0"/>
        </a:defRPr>
      </a:lvl5pPr>
      <a:lvl6pPr marL="457200" algn="ctr" rtl="0" fontAlgn="base">
        <a:spcBef>
          <a:spcPct val="0"/>
        </a:spcBef>
        <a:spcAft>
          <a:spcPct val="0"/>
        </a:spcAft>
        <a:defRPr sz="4400">
          <a:solidFill>
            <a:schemeClr val="tx2"/>
          </a:solidFill>
          <a:latin typeface="Arial" pitchFamily="34" charset="0"/>
          <a:cs typeface="Arial" pitchFamily="34" charset="0"/>
        </a:defRPr>
      </a:lvl6pPr>
      <a:lvl7pPr marL="914400" algn="ctr" rtl="0" fontAlgn="base">
        <a:spcBef>
          <a:spcPct val="0"/>
        </a:spcBef>
        <a:spcAft>
          <a:spcPct val="0"/>
        </a:spcAft>
        <a:defRPr sz="4400">
          <a:solidFill>
            <a:schemeClr val="tx2"/>
          </a:solidFill>
          <a:latin typeface="Arial" pitchFamily="34" charset="0"/>
          <a:cs typeface="Arial" pitchFamily="34" charset="0"/>
        </a:defRPr>
      </a:lvl7pPr>
      <a:lvl8pPr marL="1371600" algn="ctr" rtl="0" fontAlgn="base">
        <a:spcBef>
          <a:spcPct val="0"/>
        </a:spcBef>
        <a:spcAft>
          <a:spcPct val="0"/>
        </a:spcAft>
        <a:defRPr sz="4400">
          <a:solidFill>
            <a:schemeClr val="tx2"/>
          </a:solidFill>
          <a:latin typeface="Arial" pitchFamily="34" charset="0"/>
          <a:cs typeface="Arial" pitchFamily="34" charset="0"/>
        </a:defRPr>
      </a:lvl8pPr>
      <a:lvl9pPr marL="1828800" algn="ctr" rtl="0" fontAlgn="base">
        <a:spcBef>
          <a:spcPct val="0"/>
        </a:spcBef>
        <a:spcAft>
          <a:spcPct val="0"/>
        </a:spcAft>
        <a:defRPr sz="4400">
          <a:solidFill>
            <a:schemeClr val="tx2"/>
          </a:solidFill>
          <a:latin typeface="Arial" pitchFamily="34" charset="0"/>
          <a:cs typeface="Arial" pitchFamily="34"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cs typeface="+mn-cs"/>
        </a:defRPr>
      </a:lvl2pPr>
      <a:lvl3pPr marL="1143000" indent="-228600" algn="l" rtl="0" fontAlgn="base">
        <a:spcBef>
          <a:spcPct val="20000"/>
        </a:spcBef>
        <a:spcAft>
          <a:spcPct val="0"/>
        </a:spcAft>
        <a:buChar char="•"/>
        <a:defRPr sz="2400">
          <a:solidFill>
            <a:schemeClr val="tx1"/>
          </a:solidFill>
          <a:latin typeface="+mn-lt"/>
          <a:cs typeface="+mn-cs"/>
        </a:defRPr>
      </a:lvl3pPr>
      <a:lvl4pPr marL="1600200" indent="-228600" algn="l" rtl="0" fontAlgn="base">
        <a:spcBef>
          <a:spcPct val="20000"/>
        </a:spcBef>
        <a:spcAft>
          <a:spcPct val="0"/>
        </a:spcAft>
        <a:buChar char="–"/>
        <a:defRPr sz="2000">
          <a:solidFill>
            <a:schemeClr val="tx1"/>
          </a:solidFill>
          <a:latin typeface="+mn-lt"/>
          <a:cs typeface="+mn-cs"/>
        </a:defRPr>
      </a:lvl4pPr>
      <a:lvl5pPr marL="2057400" indent="-228600" algn="l" rtl="0" fontAlgn="base">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579203371"/>
      </p:ext>
    </p:extLst>
  </p:cSld>
  <p:clrMapOvr>
    <a:masterClrMapping/>
  </p:clrMapOvr>
  <p:transition spd="med"/>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49154" name="Rectangle 2"/>
          <p:cNvSpPr>
            <a:spLocks noGrp="1" noChangeArrowheads="1"/>
          </p:cNvSpPr>
          <p:nvPr>
            <p:ph type="body" idx="1"/>
          </p:nvPr>
        </p:nvSpPr>
        <p:spPr>
          <a:xfrm>
            <a:off x="323850" y="1341438"/>
            <a:ext cx="9290050" cy="2365375"/>
          </a:xfrm>
        </p:spPr>
        <p:txBody>
          <a:bodyPr/>
          <a:lstStyle/>
          <a:p>
            <a:pPr>
              <a:buFontTx/>
              <a:buNone/>
            </a:pPr>
            <a:r>
              <a:rPr lang="en-US" sz="2400" b="1">
                <a:solidFill>
                  <a:srgbClr val="333333"/>
                </a:solidFill>
              </a:rPr>
              <a:t>"Many of our satisfaction and frustrations grow out of our participation in groups and our strivings, with others towards group goals".</a:t>
            </a:r>
            <a:r>
              <a:rPr lang="ar-SA" sz="1500" b="1" i="1">
                <a:solidFill>
                  <a:srgbClr val="333333"/>
                </a:solidFill>
              </a:rPr>
              <a:t>                                                                                                                                                                                                                               </a:t>
            </a:r>
            <a:r>
              <a:rPr lang="en-US" sz="1500" b="1" i="1">
                <a:solidFill>
                  <a:srgbClr val="333333"/>
                </a:solidFill>
              </a:rPr>
              <a:t>James C. Coleman</a:t>
            </a:r>
          </a:p>
        </p:txBody>
      </p:sp>
      <p:sp>
        <p:nvSpPr>
          <p:cNvPr id="49155" name="Rectangle 3"/>
          <p:cNvSpPr>
            <a:spLocks noChangeArrowheads="1"/>
          </p:cNvSpPr>
          <p:nvPr/>
        </p:nvSpPr>
        <p:spPr bwMode="auto">
          <a:xfrm>
            <a:off x="2268538" y="3079750"/>
            <a:ext cx="4176712" cy="636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fontAlgn="base">
              <a:spcBef>
                <a:spcPct val="20000"/>
              </a:spcBef>
              <a:spcAft>
                <a:spcPct val="0"/>
              </a:spcAft>
            </a:pPr>
            <a:r>
              <a:rPr lang="en-US" sz="3200" b="1" u="sng">
                <a:solidFill>
                  <a:srgbClr val="003366"/>
                </a:solidFill>
              </a:rPr>
              <a:t>CHAPTER OUTLINE</a:t>
            </a:r>
          </a:p>
        </p:txBody>
      </p:sp>
      <p:sp>
        <p:nvSpPr>
          <p:cNvPr id="49161" name="Line 9"/>
          <p:cNvSpPr>
            <a:spLocks noChangeShapeType="1"/>
          </p:cNvSpPr>
          <p:nvPr/>
        </p:nvSpPr>
        <p:spPr bwMode="auto">
          <a:xfrm flipV="1">
            <a:off x="4560888" y="3860800"/>
            <a:ext cx="0" cy="2852738"/>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a:solidFill>
                <a:srgbClr val="000000"/>
              </a:solidFill>
            </a:endParaRPr>
          </a:p>
        </p:txBody>
      </p:sp>
      <p:sp>
        <p:nvSpPr>
          <p:cNvPr id="49167" name="Rectangle 15"/>
          <p:cNvSpPr>
            <a:spLocks noChangeArrowheads="1"/>
          </p:cNvSpPr>
          <p:nvPr/>
        </p:nvSpPr>
        <p:spPr bwMode="auto">
          <a:xfrm>
            <a:off x="179388" y="3860800"/>
            <a:ext cx="4427537" cy="504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fontAlgn="base">
              <a:spcBef>
                <a:spcPct val="20000"/>
              </a:spcBef>
              <a:spcAft>
                <a:spcPct val="0"/>
              </a:spcAft>
              <a:buFontTx/>
              <a:buChar char="•"/>
            </a:pPr>
            <a:r>
              <a:rPr lang="en-US" sz="2400" b="1" i="1">
                <a:solidFill>
                  <a:srgbClr val="000000"/>
                </a:solidFill>
              </a:rPr>
              <a:t> </a:t>
            </a:r>
            <a:r>
              <a:rPr lang="en-US" sz="2400" b="1">
                <a:solidFill>
                  <a:srgbClr val="000000"/>
                </a:solidFill>
              </a:rPr>
              <a:t>Introduction</a:t>
            </a:r>
            <a:r>
              <a:rPr lang="en-US" sz="2400" b="1">
                <a:solidFill>
                  <a:srgbClr val="000000"/>
                </a:solidFill>
                <a:sym typeface="OfficePlanning" charset="2"/>
              </a:rPr>
              <a:t></a:t>
            </a:r>
            <a:endParaRPr lang="ar-SA" sz="2400" b="1">
              <a:solidFill>
                <a:srgbClr val="000000"/>
              </a:solidFill>
              <a:sym typeface="OfficePlanning" charset="2"/>
            </a:endParaRPr>
          </a:p>
          <a:p>
            <a:pPr marL="342900" indent="-342900" fontAlgn="base">
              <a:spcBef>
                <a:spcPct val="20000"/>
              </a:spcBef>
              <a:spcAft>
                <a:spcPct val="0"/>
              </a:spcAft>
            </a:pPr>
            <a:r>
              <a:rPr lang="en-US" sz="2400" b="1">
                <a:solidFill>
                  <a:srgbClr val="000000"/>
                </a:solidFill>
              </a:rPr>
              <a:t> </a:t>
            </a:r>
          </a:p>
        </p:txBody>
      </p:sp>
      <p:sp>
        <p:nvSpPr>
          <p:cNvPr id="49168" name="Rectangle 16"/>
          <p:cNvSpPr>
            <a:spLocks noChangeArrowheads="1"/>
          </p:cNvSpPr>
          <p:nvPr/>
        </p:nvSpPr>
        <p:spPr bwMode="auto">
          <a:xfrm>
            <a:off x="179388" y="4365625"/>
            <a:ext cx="4752975" cy="504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fontAlgn="base">
              <a:spcBef>
                <a:spcPct val="20000"/>
              </a:spcBef>
              <a:spcAft>
                <a:spcPct val="0"/>
              </a:spcAft>
              <a:buFontTx/>
              <a:buChar char="•"/>
            </a:pPr>
            <a:r>
              <a:rPr lang="en-US" sz="2400" b="1" i="1">
                <a:solidFill>
                  <a:srgbClr val="000000"/>
                </a:solidFill>
              </a:rPr>
              <a:t> </a:t>
            </a:r>
            <a:r>
              <a:rPr lang="en-US" sz="2400" b="1">
                <a:solidFill>
                  <a:srgbClr val="000000"/>
                </a:solidFill>
              </a:rPr>
              <a:t>Meaning of Levels of Management</a:t>
            </a:r>
            <a:r>
              <a:rPr lang="en-US" sz="2400">
                <a:solidFill>
                  <a:srgbClr val="000000"/>
                </a:solidFill>
              </a:rPr>
              <a:t> </a:t>
            </a:r>
            <a:r>
              <a:rPr lang="en-US" sz="2400" b="1">
                <a:solidFill>
                  <a:srgbClr val="000000"/>
                </a:solidFill>
                <a:sym typeface="OfficePlanning" charset="2"/>
              </a:rPr>
              <a:t></a:t>
            </a:r>
            <a:endParaRPr lang="ar-SA" sz="2400" b="1">
              <a:solidFill>
                <a:srgbClr val="000000"/>
              </a:solidFill>
              <a:sym typeface="OfficePlanning" charset="2"/>
            </a:endParaRPr>
          </a:p>
        </p:txBody>
      </p:sp>
      <p:sp>
        <p:nvSpPr>
          <p:cNvPr id="49170" name="Rectangle 18"/>
          <p:cNvSpPr>
            <a:spLocks noChangeArrowheads="1"/>
          </p:cNvSpPr>
          <p:nvPr/>
        </p:nvSpPr>
        <p:spPr bwMode="auto">
          <a:xfrm>
            <a:off x="179388" y="5229225"/>
            <a:ext cx="4752975" cy="504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fontAlgn="base">
              <a:spcBef>
                <a:spcPct val="20000"/>
              </a:spcBef>
              <a:spcAft>
                <a:spcPct val="0"/>
              </a:spcAft>
              <a:buFontTx/>
              <a:buChar char="•"/>
            </a:pPr>
            <a:r>
              <a:rPr lang="en-US" sz="2400" b="1">
                <a:solidFill>
                  <a:srgbClr val="000000"/>
                </a:solidFill>
                <a:sym typeface="OfficePlanning" charset="2"/>
              </a:rPr>
              <a:t>Top Level Management</a:t>
            </a:r>
            <a:endParaRPr lang="ar-SA" sz="2400" b="1">
              <a:solidFill>
                <a:srgbClr val="000000"/>
              </a:solidFill>
              <a:sym typeface="OfficePlanning" charset="2"/>
            </a:endParaRPr>
          </a:p>
        </p:txBody>
      </p:sp>
      <p:sp>
        <p:nvSpPr>
          <p:cNvPr id="49171" name="Rectangle 19"/>
          <p:cNvSpPr>
            <a:spLocks noChangeArrowheads="1"/>
          </p:cNvSpPr>
          <p:nvPr/>
        </p:nvSpPr>
        <p:spPr bwMode="auto">
          <a:xfrm>
            <a:off x="179388" y="5805488"/>
            <a:ext cx="4752975" cy="504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fontAlgn="base">
              <a:spcBef>
                <a:spcPct val="20000"/>
              </a:spcBef>
              <a:spcAft>
                <a:spcPct val="0"/>
              </a:spcAft>
              <a:buFontTx/>
              <a:buChar char="•"/>
            </a:pPr>
            <a:r>
              <a:rPr lang="en-US" sz="2400" b="1">
                <a:solidFill>
                  <a:srgbClr val="000000"/>
                </a:solidFill>
                <a:sym typeface="OfficePlanning" charset="2"/>
              </a:rPr>
              <a:t>Middle Level Management</a:t>
            </a:r>
            <a:r>
              <a:rPr lang="en-US" sz="2400">
                <a:solidFill>
                  <a:srgbClr val="000000"/>
                </a:solidFill>
                <a:sym typeface="OfficePlanning" charset="2"/>
              </a:rPr>
              <a:t> </a:t>
            </a:r>
            <a:endParaRPr lang="ar-SA" sz="2400">
              <a:solidFill>
                <a:srgbClr val="000000"/>
              </a:solidFill>
              <a:sym typeface="OfficePlanning" charset="2"/>
            </a:endParaRPr>
          </a:p>
        </p:txBody>
      </p:sp>
      <p:sp>
        <p:nvSpPr>
          <p:cNvPr id="49172" name="Rectangle 20"/>
          <p:cNvSpPr>
            <a:spLocks noChangeArrowheads="1"/>
          </p:cNvSpPr>
          <p:nvPr/>
        </p:nvSpPr>
        <p:spPr bwMode="auto">
          <a:xfrm>
            <a:off x="4572000" y="3860800"/>
            <a:ext cx="4427538" cy="504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fontAlgn="base">
              <a:spcBef>
                <a:spcPct val="20000"/>
              </a:spcBef>
              <a:spcAft>
                <a:spcPct val="0"/>
              </a:spcAft>
              <a:buFontTx/>
              <a:buChar char="•"/>
            </a:pPr>
            <a:r>
              <a:rPr lang="en-US" sz="2400" b="1">
                <a:solidFill>
                  <a:srgbClr val="000000"/>
                </a:solidFill>
                <a:sym typeface="OfficePlanning" charset="2"/>
              </a:rPr>
              <a:t>Lower Level Management</a:t>
            </a:r>
            <a:r>
              <a:rPr lang="en-US" sz="2400" b="1">
                <a:solidFill>
                  <a:srgbClr val="000000"/>
                </a:solidFill>
              </a:rPr>
              <a:t> </a:t>
            </a:r>
          </a:p>
        </p:txBody>
      </p:sp>
      <p:sp>
        <p:nvSpPr>
          <p:cNvPr id="49173" name="Rectangle 21"/>
          <p:cNvSpPr>
            <a:spLocks noChangeArrowheads="1"/>
          </p:cNvSpPr>
          <p:nvPr/>
        </p:nvSpPr>
        <p:spPr bwMode="auto">
          <a:xfrm>
            <a:off x="4572000" y="4292600"/>
            <a:ext cx="4427538" cy="504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20000"/>
              </a:spcBef>
              <a:spcAft>
                <a:spcPct val="0"/>
              </a:spcAft>
            </a:pPr>
            <a:endParaRPr lang="en-US" sz="2400" dirty="0">
              <a:solidFill>
                <a:srgbClr val="000000"/>
              </a:solidFill>
            </a:endParaRPr>
          </a:p>
        </p:txBody>
      </p:sp>
      <p:sp>
        <p:nvSpPr>
          <p:cNvPr id="49174" name="Rectangle 22"/>
          <p:cNvSpPr>
            <a:spLocks noChangeArrowheads="1"/>
          </p:cNvSpPr>
          <p:nvPr/>
        </p:nvSpPr>
        <p:spPr bwMode="auto">
          <a:xfrm>
            <a:off x="4572000" y="5157788"/>
            <a:ext cx="4427538" cy="504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20000"/>
              </a:spcBef>
              <a:spcAft>
                <a:spcPct val="0"/>
              </a:spcAft>
            </a:pPr>
            <a:endParaRPr lang="en-US" sz="2400" b="1" dirty="0">
              <a:solidFill>
                <a:srgbClr val="000000"/>
              </a:solidFill>
            </a:endParaRPr>
          </a:p>
        </p:txBody>
      </p:sp>
      <p:sp>
        <p:nvSpPr>
          <p:cNvPr id="49175" name="Rectangle 23"/>
          <p:cNvSpPr>
            <a:spLocks noChangeArrowheads="1"/>
          </p:cNvSpPr>
          <p:nvPr/>
        </p:nvSpPr>
        <p:spPr bwMode="auto">
          <a:xfrm>
            <a:off x="4572000" y="5837238"/>
            <a:ext cx="4427538" cy="504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20000"/>
              </a:spcBef>
              <a:spcAft>
                <a:spcPct val="0"/>
              </a:spcAft>
            </a:pPr>
            <a:r>
              <a:rPr lang="en-US" sz="2400" b="1" dirty="0" smtClean="0">
                <a:solidFill>
                  <a:srgbClr val="000000"/>
                </a:solidFill>
              </a:rPr>
              <a:t> </a:t>
            </a:r>
            <a:endParaRPr lang="en-US" sz="2400" b="1" dirty="0">
              <a:solidFill>
                <a:srgbClr val="000000"/>
              </a:solidFill>
            </a:endParaRPr>
          </a:p>
        </p:txBody>
      </p:sp>
    </p:spTree>
    <p:extLst>
      <p:ext uri="{BB962C8B-B14F-4D97-AF65-F5344CB8AC3E}">
        <p14:creationId xmlns:p14="http://schemas.microsoft.com/office/powerpoint/2010/main" val="3626091201"/>
      </p:ext>
    </p:extLst>
  </p:cSld>
  <p:clrMapOvr>
    <a:masterClrMapping/>
  </p:clrMapOvr>
  <p:transition spd="med"/>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53250" name="Rectangle 2"/>
          <p:cNvSpPr>
            <a:spLocks noChangeArrowheads="1"/>
          </p:cNvSpPr>
          <p:nvPr/>
        </p:nvSpPr>
        <p:spPr bwMode="auto">
          <a:xfrm>
            <a:off x="1619250" y="1268413"/>
            <a:ext cx="5256213" cy="6365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lgn="ctr" fontAlgn="base">
              <a:spcBef>
                <a:spcPct val="20000"/>
              </a:spcBef>
              <a:spcAft>
                <a:spcPct val="0"/>
              </a:spcAft>
            </a:pPr>
            <a:r>
              <a:rPr lang="en-US" sz="3200" b="1" u="sng">
                <a:solidFill>
                  <a:srgbClr val="0066CC"/>
                </a:solidFill>
              </a:rPr>
              <a:t>INTRODUCTION</a:t>
            </a:r>
            <a:r>
              <a:rPr lang="en-US" sz="3200">
                <a:solidFill>
                  <a:srgbClr val="0066CC"/>
                </a:solidFill>
              </a:rPr>
              <a:t> </a:t>
            </a:r>
          </a:p>
        </p:txBody>
      </p:sp>
      <p:sp>
        <p:nvSpPr>
          <p:cNvPr id="53251" name="Rectangle 3"/>
          <p:cNvSpPr>
            <a:spLocks noChangeArrowheads="1"/>
          </p:cNvSpPr>
          <p:nvPr/>
        </p:nvSpPr>
        <p:spPr bwMode="auto">
          <a:xfrm>
            <a:off x="250825" y="1916113"/>
            <a:ext cx="8785225" cy="46085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fontAlgn="base">
              <a:spcBef>
                <a:spcPct val="20000"/>
              </a:spcBef>
              <a:spcAft>
                <a:spcPct val="0"/>
              </a:spcAft>
            </a:pPr>
            <a:r>
              <a:rPr lang="en-US" sz="2300" b="1">
                <a:solidFill>
                  <a:srgbClr val="333333"/>
                </a:solidFill>
              </a:rPr>
              <a:t>Today, it is the time of big organization scale production.  In this age of large scale production and throat cut competition, the ownership and management of organization are divorced.  The business is managed by those who are not its owners.  In management set up of an organization, we find different levels.  Levels of management refer to a line of separation between different positions held by different persons in an organization.  In this context, managerial hierarchy is studied.  Managerial hierarchy means the study of different positions held by the employees and officers of an organization.  It is the structure which makes clear position of all officers of the organization.</a:t>
            </a:r>
          </a:p>
        </p:txBody>
      </p:sp>
    </p:spTree>
    <p:extLst>
      <p:ext uri="{BB962C8B-B14F-4D97-AF65-F5344CB8AC3E}">
        <p14:creationId xmlns:p14="http://schemas.microsoft.com/office/powerpoint/2010/main" val="38905271"/>
      </p:ext>
    </p:extLst>
  </p:cSld>
  <p:clrMapOvr>
    <a:masterClrMapping/>
  </p:clrMapOvr>
  <p:transition spd="med"/>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54274" name="Rectangle 2"/>
          <p:cNvSpPr>
            <a:spLocks noChangeArrowheads="1"/>
          </p:cNvSpPr>
          <p:nvPr/>
        </p:nvSpPr>
        <p:spPr bwMode="auto">
          <a:xfrm>
            <a:off x="1258888" y="1423988"/>
            <a:ext cx="6697662" cy="6365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lgn="ctr" fontAlgn="base">
              <a:spcBef>
                <a:spcPct val="20000"/>
              </a:spcBef>
              <a:spcAft>
                <a:spcPct val="0"/>
              </a:spcAft>
            </a:pPr>
            <a:r>
              <a:rPr lang="en-US" sz="2400" b="1" u="sng">
                <a:solidFill>
                  <a:srgbClr val="006699"/>
                </a:solidFill>
              </a:rPr>
              <a:t>MEANING OF LEVELS OF MANAGEMENT</a:t>
            </a:r>
            <a:r>
              <a:rPr lang="en-US" sz="2400">
                <a:solidFill>
                  <a:srgbClr val="006699"/>
                </a:solidFill>
              </a:rPr>
              <a:t> </a:t>
            </a:r>
          </a:p>
        </p:txBody>
      </p:sp>
      <p:sp>
        <p:nvSpPr>
          <p:cNvPr id="54275" name="Rectangle 3"/>
          <p:cNvSpPr>
            <a:spLocks noChangeArrowheads="1"/>
          </p:cNvSpPr>
          <p:nvPr/>
        </p:nvSpPr>
        <p:spPr bwMode="auto">
          <a:xfrm>
            <a:off x="323850" y="2060575"/>
            <a:ext cx="8785225" cy="46085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fontAlgn="base">
              <a:spcBef>
                <a:spcPct val="20000"/>
              </a:spcBef>
              <a:spcAft>
                <a:spcPct val="0"/>
              </a:spcAft>
            </a:pPr>
            <a:r>
              <a:rPr lang="en-US" sz="2200" b="1">
                <a:solidFill>
                  <a:srgbClr val="000000"/>
                </a:solidFill>
              </a:rPr>
              <a:t>The term ‘levels of management refers to a line of separation between different positions held by different persons in an organization.</a:t>
            </a:r>
          </a:p>
          <a:p>
            <a:pPr marL="342900" indent="-342900" fontAlgn="base">
              <a:spcBef>
                <a:spcPct val="20000"/>
              </a:spcBef>
              <a:spcAft>
                <a:spcPct val="0"/>
              </a:spcAft>
            </a:pPr>
            <a:r>
              <a:rPr lang="en-US" sz="2200" b="1">
                <a:solidFill>
                  <a:srgbClr val="000000"/>
                </a:solidFill>
              </a:rPr>
              <a:t>Level of management depends upon the nature, size and functions of an organization.  Levels of management also expand with the expansion of organization.  There is a limit to the number of subordinates a person can supervise.  Levels of management are increased so as to achieve effective supervision.  The levels of management of an organization may be broadly be divided in to three parts namely, top management, middle management and lower level or first line management.</a:t>
            </a:r>
          </a:p>
        </p:txBody>
      </p:sp>
    </p:spTree>
    <p:extLst>
      <p:ext uri="{BB962C8B-B14F-4D97-AF65-F5344CB8AC3E}">
        <p14:creationId xmlns:p14="http://schemas.microsoft.com/office/powerpoint/2010/main" val="270198248"/>
      </p:ext>
    </p:extLst>
  </p:cSld>
  <p:clrMapOvr>
    <a:masterClrMapping/>
  </p:clrMapOvr>
  <p:transition spd="med"/>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55298" name="Rectangle 2"/>
          <p:cNvSpPr>
            <a:spLocks noChangeArrowheads="1"/>
          </p:cNvSpPr>
          <p:nvPr/>
        </p:nvSpPr>
        <p:spPr bwMode="auto">
          <a:xfrm>
            <a:off x="179388" y="981075"/>
            <a:ext cx="6697662" cy="636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609600" indent="-609600" algn="ctr" fontAlgn="base">
              <a:spcBef>
                <a:spcPct val="20000"/>
              </a:spcBef>
              <a:spcAft>
                <a:spcPct val="0"/>
              </a:spcAft>
              <a:buFontTx/>
              <a:buAutoNum type="arabicPeriod"/>
            </a:pPr>
            <a:r>
              <a:rPr lang="en-US" sz="3200" b="1" u="sng">
                <a:solidFill>
                  <a:srgbClr val="003399"/>
                </a:solidFill>
              </a:rPr>
              <a:t>TOP LEVEL MANAGEMENT</a:t>
            </a:r>
            <a:r>
              <a:rPr lang="en-US" sz="3200">
                <a:solidFill>
                  <a:srgbClr val="003399"/>
                </a:solidFill>
              </a:rPr>
              <a:t> </a:t>
            </a:r>
          </a:p>
        </p:txBody>
      </p:sp>
      <p:sp>
        <p:nvSpPr>
          <p:cNvPr id="55299" name="Rectangle 3"/>
          <p:cNvSpPr>
            <a:spLocks noChangeArrowheads="1"/>
          </p:cNvSpPr>
          <p:nvPr/>
        </p:nvSpPr>
        <p:spPr bwMode="auto">
          <a:xfrm>
            <a:off x="323850" y="1557338"/>
            <a:ext cx="8785225" cy="46085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609600" indent="-609600" fontAlgn="base">
              <a:spcBef>
                <a:spcPct val="20000"/>
              </a:spcBef>
              <a:spcAft>
                <a:spcPct val="0"/>
              </a:spcAft>
            </a:pPr>
            <a:r>
              <a:rPr lang="en-US" sz="2000" b="1">
                <a:solidFill>
                  <a:srgbClr val="333333"/>
                </a:solidFill>
              </a:rPr>
              <a:t>Top level management of a company consists of the board of directors and the chief executive or the managing director.  Top management is the ultimate source of authority and it establishes goals and policies for the enterprise.  It devotes more time for planning and co-ordination functions.</a:t>
            </a:r>
          </a:p>
          <a:p>
            <a:pPr marL="609600" indent="-609600" fontAlgn="base">
              <a:spcBef>
                <a:spcPct val="20000"/>
              </a:spcBef>
              <a:spcAft>
                <a:spcPct val="0"/>
              </a:spcAft>
            </a:pPr>
            <a:r>
              <a:rPr lang="en-US" sz="2200" b="1">
                <a:solidFill>
                  <a:srgbClr val="CC6600"/>
                </a:solidFill>
              </a:rPr>
              <a:t>The role of top management will be further clear by studying its functions or activities:</a:t>
            </a:r>
          </a:p>
          <a:p>
            <a:pPr marL="609600" indent="-609600" fontAlgn="base">
              <a:spcBef>
                <a:spcPct val="20000"/>
              </a:spcBef>
              <a:spcAft>
                <a:spcPct val="0"/>
              </a:spcAft>
              <a:buFontTx/>
              <a:buAutoNum type="arabicPeriod"/>
            </a:pPr>
            <a:r>
              <a:rPr lang="en-US" sz="2000" b="1">
                <a:solidFill>
                  <a:srgbClr val="000000"/>
                </a:solidFill>
              </a:rPr>
              <a:t>It lays down the objectives of the enterprise.</a:t>
            </a:r>
          </a:p>
          <a:p>
            <a:pPr marL="609600" indent="-609600" fontAlgn="base">
              <a:spcBef>
                <a:spcPct val="20000"/>
              </a:spcBef>
              <a:spcAft>
                <a:spcPct val="0"/>
              </a:spcAft>
              <a:buFontTx/>
              <a:buAutoNum type="arabicPeriod"/>
            </a:pPr>
            <a:r>
              <a:rPr lang="en-US" sz="2000" b="1">
                <a:solidFill>
                  <a:srgbClr val="000000"/>
                </a:solidFill>
              </a:rPr>
              <a:t>It prepares strategic plans and policies for the enterprise.</a:t>
            </a:r>
          </a:p>
          <a:p>
            <a:pPr marL="609600" indent="-609600" fontAlgn="base">
              <a:spcBef>
                <a:spcPct val="20000"/>
              </a:spcBef>
              <a:spcAft>
                <a:spcPct val="0"/>
              </a:spcAft>
              <a:buFontTx/>
              <a:buAutoNum type="arabicPeriod"/>
            </a:pPr>
            <a:r>
              <a:rPr lang="en-US" sz="2000" b="1">
                <a:solidFill>
                  <a:srgbClr val="000000"/>
                </a:solidFill>
              </a:rPr>
              <a:t>It issues necessary instruction for the preparation of departmental budgets, schedules, procedures, etc.</a:t>
            </a:r>
          </a:p>
          <a:p>
            <a:pPr marL="609600" indent="-609600" fontAlgn="base">
              <a:spcBef>
                <a:spcPct val="20000"/>
              </a:spcBef>
              <a:spcAft>
                <a:spcPct val="0"/>
              </a:spcAft>
              <a:buFontTx/>
              <a:buAutoNum type="arabicPeriod"/>
            </a:pPr>
            <a:r>
              <a:rPr lang="en-US" sz="2000" b="1">
                <a:solidFill>
                  <a:srgbClr val="000000"/>
                </a:solidFill>
              </a:rPr>
              <a:t>It appoints the executives for the middle level.</a:t>
            </a:r>
          </a:p>
          <a:p>
            <a:pPr marL="609600" indent="-609600" fontAlgn="base">
              <a:spcBef>
                <a:spcPct val="20000"/>
              </a:spcBef>
              <a:spcAft>
                <a:spcPct val="0"/>
              </a:spcAft>
              <a:buFontTx/>
              <a:buAutoNum type="arabicPeriod"/>
            </a:pPr>
            <a:r>
              <a:rPr lang="en-US" sz="2000" b="1">
                <a:solidFill>
                  <a:srgbClr val="000000"/>
                </a:solidFill>
              </a:rPr>
              <a:t>It controls the activities of all departments with the help of reports, memoranda etc.</a:t>
            </a:r>
          </a:p>
          <a:p>
            <a:pPr marL="609600" indent="-609600" fontAlgn="base">
              <a:spcBef>
                <a:spcPct val="20000"/>
              </a:spcBef>
              <a:spcAft>
                <a:spcPct val="0"/>
              </a:spcAft>
              <a:buFontTx/>
              <a:buAutoNum type="arabicPeriod"/>
            </a:pPr>
            <a:r>
              <a:rPr lang="en-US" sz="2000" b="1">
                <a:solidFill>
                  <a:srgbClr val="000000"/>
                </a:solidFill>
              </a:rPr>
              <a:t>It builds and maintains relations with the outside public.</a:t>
            </a:r>
          </a:p>
        </p:txBody>
      </p:sp>
    </p:spTree>
    <p:extLst>
      <p:ext uri="{BB962C8B-B14F-4D97-AF65-F5344CB8AC3E}">
        <p14:creationId xmlns:p14="http://schemas.microsoft.com/office/powerpoint/2010/main" val="3396987336"/>
      </p:ext>
    </p:extLst>
  </p:cSld>
  <p:clrMapOvr>
    <a:masterClrMapping/>
  </p:clrMapOvr>
  <p:transition spd="med"/>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56322" name="Rectangle 2"/>
          <p:cNvSpPr>
            <a:spLocks noChangeArrowheads="1"/>
          </p:cNvSpPr>
          <p:nvPr/>
        </p:nvSpPr>
        <p:spPr bwMode="auto">
          <a:xfrm>
            <a:off x="1042988" y="1063625"/>
            <a:ext cx="6697662" cy="636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609600" indent="-609600" algn="ctr" fontAlgn="base">
              <a:spcBef>
                <a:spcPct val="20000"/>
              </a:spcBef>
              <a:spcAft>
                <a:spcPct val="0"/>
              </a:spcAft>
            </a:pPr>
            <a:r>
              <a:rPr lang="en-US" sz="3200" b="1" u="sng">
                <a:solidFill>
                  <a:srgbClr val="336699"/>
                </a:solidFill>
              </a:rPr>
              <a:t>MIDDLE LEVEL MANAGEMENT</a:t>
            </a:r>
            <a:r>
              <a:rPr lang="en-US" sz="3200">
                <a:solidFill>
                  <a:srgbClr val="336699"/>
                </a:solidFill>
              </a:rPr>
              <a:t> </a:t>
            </a:r>
          </a:p>
        </p:txBody>
      </p:sp>
      <p:sp>
        <p:nvSpPr>
          <p:cNvPr id="56323" name="Rectangle 3"/>
          <p:cNvSpPr>
            <a:spLocks noChangeArrowheads="1"/>
          </p:cNvSpPr>
          <p:nvPr/>
        </p:nvSpPr>
        <p:spPr bwMode="auto">
          <a:xfrm>
            <a:off x="323850" y="1773238"/>
            <a:ext cx="8785225" cy="46085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609600" indent="-609600" fontAlgn="base">
              <a:spcBef>
                <a:spcPct val="20000"/>
              </a:spcBef>
              <a:spcAft>
                <a:spcPct val="0"/>
              </a:spcAft>
            </a:pPr>
            <a:r>
              <a:rPr lang="en-US" sz="2200" b="1">
                <a:solidFill>
                  <a:srgbClr val="333333"/>
                </a:solidFill>
              </a:rPr>
              <a:t>Middle level management generally consists of heads of functional departments they are responsible to the top management for the functioning of their departments.  They devote more time to the organization and direction function of management.</a:t>
            </a:r>
          </a:p>
          <a:p>
            <a:pPr marL="609600" indent="-609600" fontAlgn="base">
              <a:spcBef>
                <a:spcPct val="20000"/>
              </a:spcBef>
              <a:spcAft>
                <a:spcPct val="0"/>
              </a:spcAft>
            </a:pPr>
            <a:r>
              <a:rPr lang="en-US" sz="2200" b="1">
                <a:solidFill>
                  <a:srgbClr val="CC6600"/>
                </a:solidFill>
              </a:rPr>
              <a:t>The role played by the middle level executives is stated below:</a:t>
            </a:r>
          </a:p>
          <a:p>
            <a:pPr marL="609600" indent="-609600" fontAlgn="base">
              <a:spcBef>
                <a:spcPct val="20000"/>
              </a:spcBef>
              <a:spcAft>
                <a:spcPct val="0"/>
              </a:spcAft>
              <a:buFontTx/>
              <a:buAutoNum type="arabicPeriod"/>
            </a:pPr>
            <a:r>
              <a:rPr lang="en-US" sz="2200" b="1">
                <a:solidFill>
                  <a:srgbClr val="000000"/>
                </a:solidFill>
              </a:rPr>
              <a:t>They execute the plans of the organization in accordance with policies and directives of the top management.</a:t>
            </a:r>
          </a:p>
          <a:p>
            <a:pPr marL="609600" indent="-609600" fontAlgn="base">
              <a:spcBef>
                <a:spcPct val="20000"/>
              </a:spcBef>
              <a:spcAft>
                <a:spcPct val="0"/>
              </a:spcAft>
              <a:buFontTx/>
              <a:buAutoNum type="arabicPeriod"/>
            </a:pPr>
            <a:r>
              <a:rPr lang="en-US" sz="2200" b="1">
                <a:solidFill>
                  <a:srgbClr val="000000"/>
                </a:solidFill>
              </a:rPr>
              <a:t>They make plans for the sub-units of the organization.</a:t>
            </a:r>
          </a:p>
          <a:p>
            <a:pPr marL="609600" indent="-609600" fontAlgn="base">
              <a:spcBef>
                <a:spcPct val="20000"/>
              </a:spcBef>
              <a:spcAft>
                <a:spcPct val="0"/>
              </a:spcAft>
              <a:buFontTx/>
              <a:buAutoNum type="arabicPeriod"/>
            </a:pPr>
            <a:r>
              <a:rPr lang="en-US" sz="2200" b="1">
                <a:solidFill>
                  <a:srgbClr val="000000"/>
                </a:solidFill>
              </a:rPr>
              <a:t>They participate in the employment and training of the lower-level management.</a:t>
            </a:r>
          </a:p>
          <a:p>
            <a:pPr marL="609600" indent="-609600" fontAlgn="base">
              <a:spcBef>
                <a:spcPct val="20000"/>
              </a:spcBef>
              <a:spcAft>
                <a:spcPct val="0"/>
              </a:spcAft>
              <a:buFontTx/>
              <a:buAutoNum type="arabicPeriod"/>
            </a:pPr>
            <a:r>
              <a:rPr lang="en-US" sz="2200" b="1">
                <a:solidFill>
                  <a:srgbClr val="000000"/>
                </a:solidFill>
              </a:rPr>
              <a:t>They attempt to achieve coordination between different departments.</a:t>
            </a:r>
          </a:p>
        </p:txBody>
      </p:sp>
    </p:spTree>
    <p:extLst>
      <p:ext uri="{BB962C8B-B14F-4D97-AF65-F5344CB8AC3E}">
        <p14:creationId xmlns:p14="http://schemas.microsoft.com/office/powerpoint/2010/main" val="3774088801"/>
      </p:ext>
    </p:extLst>
  </p:cSld>
  <p:clrMapOvr>
    <a:masterClrMapping/>
  </p:clrMapOvr>
  <p:transition spd="med"/>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57347" name="Rectangle 3"/>
          <p:cNvSpPr>
            <a:spLocks noChangeArrowheads="1"/>
          </p:cNvSpPr>
          <p:nvPr/>
        </p:nvSpPr>
        <p:spPr bwMode="auto">
          <a:xfrm>
            <a:off x="468313" y="1412875"/>
            <a:ext cx="8604250" cy="1152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609600" indent="-609600" fontAlgn="base">
              <a:spcBef>
                <a:spcPct val="20000"/>
              </a:spcBef>
              <a:spcAft>
                <a:spcPct val="0"/>
              </a:spcAft>
              <a:buFontTx/>
              <a:buAutoNum type="arabicPeriod" startAt="5"/>
            </a:pPr>
            <a:r>
              <a:rPr lang="en-US" sz="2200" b="1">
                <a:solidFill>
                  <a:srgbClr val="000000"/>
                </a:solidFill>
              </a:rPr>
              <a:t>They evaluate the performance of junior managers.</a:t>
            </a:r>
          </a:p>
          <a:p>
            <a:pPr marL="609600" indent="-609600" fontAlgn="base">
              <a:spcBef>
                <a:spcPct val="20000"/>
              </a:spcBef>
              <a:spcAft>
                <a:spcPct val="0"/>
              </a:spcAft>
              <a:buFontTx/>
              <a:buAutoNum type="arabicPeriod" startAt="5"/>
            </a:pPr>
            <a:r>
              <a:rPr lang="en-US" sz="2200" b="1">
                <a:solidFill>
                  <a:srgbClr val="000000"/>
                </a:solidFill>
              </a:rPr>
              <a:t>They send the progress reports and other important data to the top management.</a:t>
            </a:r>
          </a:p>
        </p:txBody>
      </p:sp>
      <p:sp>
        <p:nvSpPr>
          <p:cNvPr id="57348" name="Rectangle 4"/>
          <p:cNvSpPr>
            <a:spLocks noChangeArrowheads="1"/>
          </p:cNvSpPr>
          <p:nvPr/>
        </p:nvSpPr>
        <p:spPr bwMode="auto">
          <a:xfrm>
            <a:off x="107950" y="2708275"/>
            <a:ext cx="8893175" cy="636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609600" indent="-609600" algn="ctr" fontAlgn="base">
              <a:spcBef>
                <a:spcPct val="20000"/>
              </a:spcBef>
              <a:spcAft>
                <a:spcPct val="0"/>
              </a:spcAft>
            </a:pPr>
            <a:r>
              <a:rPr lang="en-US" sz="2400" b="1" u="sng">
                <a:solidFill>
                  <a:srgbClr val="336699"/>
                </a:solidFill>
              </a:rPr>
              <a:t>LOWER LEVEL MANAGEMENT (SUPERVISORY LEVEL)</a:t>
            </a:r>
          </a:p>
        </p:txBody>
      </p:sp>
      <p:sp>
        <p:nvSpPr>
          <p:cNvPr id="57349" name="Rectangle 5"/>
          <p:cNvSpPr>
            <a:spLocks noChangeArrowheads="1"/>
          </p:cNvSpPr>
          <p:nvPr/>
        </p:nvSpPr>
        <p:spPr bwMode="auto">
          <a:xfrm>
            <a:off x="323850" y="3286125"/>
            <a:ext cx="8604250" cy="3527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609600" indent="-609600" fontAlgn="base">
              <a:spcBef>
                <a:spcPct val="20000"/>
              </a:spcBef>
              <a:spcAft>
                <a:spcPct val="0"/>
              </a:spcAft>
            </a:pPr>
            <a:r>
              <a:rPr lang="en-US" sz="2200" b="1">
                <a:solidFill>
                  <a:srgbClr val="000000"/>
                </a:solidFill>
              </a:rPr>
              <a:t>Lower level management is also known as supervisory management because it is directly concerned with the control of performance of the operative employees.  This level includes supervisors, foremen, accounts officers, sales officers, and so on.  They devote more time on the supervision of workers.</a:t>
            </a:r>
          </a:p>
          <a:p>
            <a:pPr marL="609600" indent="-609600" fontAlgn="base">
              <a:spcBef>
                <a:spcPct val="20000"/>
              </a:spcBef>
              <a:spcAft>
                <a:spcPct val="0"/>
              </a:spcAft>
            </a:pPr>
            <a:r>
              <a:rPr lang="en-US" sz="2200" b="1">
                <a:solidFill>
                  <a:srgbClr val="CC6600"/>
                </a:solidFill>
              </a:rPr>
              <a:t>The important functions of a supervisor or lower level executive are listed below:</a:t>
            </a:r>
          </a:p>
        </p:txBody>
      </p:sp>
    </p:spTree>
    <p:extLst>
      <p:ext uri="{BB962C8B-B14F-4D97-AF65-F5344CB8AC3E}">
        <p14:creationId xmlns:p14="http://schemas.microsoft.com/office/powerpoint/2010/main" val="1322674647"/>
      </p:ext>
    </p:extLst>
  </p:cSld>
  <p:clrMapOvr>
    <a:masterClrMapping/>
  </p:clrMapOvr>
  <p:transition spd="med"/>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58370" name="Rectangle 2"/>
          <p:cNvSpPr>
            <a:spLocks noChangeArrowheads="1"/>
          </p:cNvSpPr>
          <p:nvPr/>
        </p:nvSpPr>
        <p:spPr bwMode="auto">
          <a:xfrm>
            <a:off x="576263" y="1412875"/>
            <a:ext cx="8604250" cy="5256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609600" indent="-609600" fontAlgn="base">
              <a:spcBef>
                <a:spcPct val="20000"/>
              </a:spcBef>
              <a:spcAft>
                <a:spcPct val="0"/>
              </a:spcAft>
              <a:buFontTx/>
              <a:buAutoNum type="arabicPeriod"/>
            </a:pPr>
            <a:r>
              <a:rPr lang="en-US" sz="2400" b="1">
                <a:solidFill>
                  <a:srgbClr val="000000"/>
                </a:solidFill>
              </a:rPr>
              <a:t>To plan and organize the activities of the group.</a:t>
            </a:r>
          </a:p>
          <a:p>
            <a:pPr marL="609600" indent="-609600" fontAlgn="base">
              <a:spcBef>
                <a:spcPct val="20000"/>
              </a:spcBef>
              <a:spcAft>
                <a:spcPct val="0"/>
              </a:spcAft>
              <a:buFontTx/>
              <a:buAutoNum type="arabicPeriod"/>
            </a:pPr>
            <a:r>
              <a:rPr lang="en-US" sz="2400" b="1">
                <a:solidFill>
                  <a:srgbClr val="000000"/>
                </a:solidFill>
              </a:rPr>
              <a:t>To arrange for necessary materials, machines, tools etc.  for the workers and to provide them necessary working environment.</a:t>
            </a:r>
          </a:p>
          <a:p>
            <a:pPr marL="609600" indent="-609600" fontAlgn="base">
              <a:spcBef>
                <a:spcPct val="20000"/>
              </a:spcBef>
              <a:spcAft>
                <a:spcPct val="0"/>
              </a:spcAft>
              <a:buFontTx/>
              <a:buAutoNum type="arabicPeriod"/>
            </a:pPr>
            <a:r>
              <a:rPr lang="en-US" sz="2400" b="1">
                <a:solidFill>
                  <a:srgbClr val="000000"/>
                </a:solidFill>
              </a:rPr>
              <a:t>To provide training to the workers.</a:t>
            </a:r>
          </a:p>
          <a:p>
            <a:pPr marL="609600" indent="-609600" fontAlgn="base">
              <a:spcBef>
                <a:spcPct val="20000"/>
              </a:spcBef>
              <a:spcAft>
                <a:spcPct val="0"/>
              </a:spcAft>
              <a:buFontTx/>
              <a:buAutoNum type="arabicPeriod"/>
            </a:pPr>
            <a:r>
              <a:rPr lang="en-US" sz="2400" b="1">
                <a:solidFill>
                  <a:srgbClr val="000000"/>
                </a:solidFill>
              </a:rPr>
              <a:t>To supervise and guide subordinates.</a:t>
            </a:r>
          </a:p>
          <a:p>
            <a:pPr marL="609600" indent="-609600" fontAlgn="base">
              <a:spcBef>
                <a:spcPct val="20000"/>
              </a:spcBef>
              <a:spcAft>
                <a:spcPct val="0"/>
              </a:spcAft>
              <a:buFontTx/>
              <a:buAutoNum type="arabicPeriod"/>
            </a:pPr>
            <a:r>
              <a:rPr lang="en-US" sz="2400" b="1">
                <a:solidFill>
                  <a:srgbClr val="000000"/>
                </a:solidFill>
              </a:rPr>
              <a:t>To solve problems of workers.</a:t>
            </a:r>
          </a:p>
          <a:p>
            <a:pPr marL="609600" indent="-609600" fontAlgn="base">
              <a:spcBef>
                <a:spcPct val="20000"/>
              </a:spcBef>
              <a:spcAft>
                <a:spcPct val="0"/>
              </a:spcAft>
              <a:buFontTx/>
              <a:buAutoNum type="arabicPeriod"/>
            </a:pPr>
            <a:r>
              <a:rPr lang="en-US" sz="2400" b="1">
                <a:solidFill>
                  <a:srgbClr val="000000"/>
                </a:solidFill>
              </a:rPr>
              <a:t>To communicate workers problems to the higher level management.</a:t>
            </a:r>
          </a:p>
          <a:p>
            <a:pPr marL="609600" indent="-609600" fontAlgn="base">
              <a:spcBef>
                <a:spcPct val="20000"/>
              </a:spcBef>
              <a:spcAft>
                <a:spcPct val="0"/>
              </a:spcAft>
              <a:buFontTx/>
              <a:buAutoNum type="arabicPeriod"/>
            </a:pPr>
            <a:r>
              <a:rPr lang="en-US" sz="2400" b="1">
                <a:solidFill>
                  <a:srgbClr val="000000"/>
                </a:solidFill>
              </a:rPr>
              <a:t>To maintain good human relations in the organization.</a:t>
            </a:r>
          </a:p>
          <a:p>
            <a:pPr marL="609600" indent="-609600" fontAlgn="base">
              <a:spcBef>
                <a:spcPct val="20000"/>
              </a:spcBef>
              <a:spcAft>
                <a:spcPct val="0"/>
              </a:spcAft>
              <a:buFontTx/>
              <a:buAutoNum type="arabicPeriod"/>
            </a:pPr>
            <a:r>
              <a:rPr lang="en-US" sz="2400" b="1">
                <a:solidFill>
                  <a:srgbClr val="000000"/>
                </a:solidFill>
              </a:rPr>
              <a:t>To send periodical reports about performance.</a:t>
            </a:r>
          </a:p>
        </p:txBody>
      </p:sp>
    </p:spTree>
    <p:extLst>
      <p:ext uri="{BB962C8B-B14F-4D97-AF65-F5344CB8AC3E}">
        <p14:creationId xmlns:p14="http://schemas.microsoft.com/office/powerpoint/2010/main" val="3215054208"/>
      </p:ext>
    </p:extLst>
  </p:cSld>
  <p:clrMapOvr>
    <a:masterClrMapping/>
  </p:clrMapOvr>
  <p:transition spd="med"/>
  <p:timing>
    <p:tnLst>
      <p:par>
        <p:cTn id="1" dur="indefinite" restart="never" nodeType="tmRoot"/>
      </p:par>
    </p:tnLst>
  </p:timing>
</p:sld>
</file>

<file path=ppt/theme/theme1.xml><?xml version="1.0" encoding="utf-8"?>
<a:theme xmlns:a="http://schemas.openxmlformats.org/drawingml/2006/main" name="تصميم افتراضي">
  <a:themeElements>
    <a:clrScheme name="تصميم افتراضي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تصميم افتراضي">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تصميم افتراضي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تصميم افتراضي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تصميم افتراضي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تصميم افتراضي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تصميم افتراضي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تصميم افتراضي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تصميم افتراضي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تصميم افتراضي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تصميم افتراضي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تصميم افتراضي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تصميم افتراضي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تصميم افتراضي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6</TotalTime>
  <Words>694</Words>
  <Application>Microsoft Office PowerPoint</Application>
  <PresentationFormat>On-screen Show (4:3)</PresentationFormat>
  <Paragraphs>43</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تصميم افتراضي</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KSU S155-S9</dc:creator>
  <cp:lastModifiedBy>KSU S155-S9</cp:lastModifiedBy>
  <cp:revision>5</cp:revision>
  <dcterms:created xsi:type="dcterms:W3CDTF">2015-01-29T08:15:25Z</dcterms:created>
  <dcterms:modified xsi:type="dcterms:W3CDTF">2015-02-02T08:55:10Z</dcterms:modified>
</cp:coreProperties>
</file>