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788E2-A031-4E20-8A7A-9A0E428800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9C8F37A-AECE-4C3F-8519-69FC637AF5F5}">
      <dgm:prSet phldrT="[نص]"/>
      <dgm:spPr/>
      <dgm:t>
        <a:bodyPr/>
        <a:lstStyle/>
        <a:p>
          <a:pPr rtl="1"/>
          <a:r>
            <a:rPr lang="ar-SA" b="1" dirty="0" smtClean="0"/>
            <a:t>الصفات من حيث القوة والضعف</a:t>
          </a:r>
          <a:endParaRPr lang="ar-SA" b="1" dirty="0"/>
        </a:p>
      </dgm:t>
    </dgm:pt>
    <dgm:pt modelId="{53761BA4-7252-4050-B119-FB6AD4D2EE12}" type="parTrans" cxnId="{030F2449-246B-454E-A9C5-FA6CE030030F}">
      <dgm:prSet/>
      <dgm:spPr/>
      <dgm:t>
        <a:bodyPr/>
        <a:lstStyle/>
        <a:p>
          <a:pPr rtl="1"/>
          <a:endParaRPr lang="ar-SA"/>
        </a:p>
      </dgm:t>
    </dgm:pt>
    <dgm:pt modelId="{AC70CE5E-4071-43A6-B39E-27BAEE23CB43}" type="sibTrans" cxnId="{030F2449-246B-454E-A9C5-FA6CE030030F}">
      <dgm:prSet/>
      <dgm:spPr/>
      <dgm:t>
        <a:bodyPr/>
        <a:lstStyle/>
        <a:p>
          <a:pPr rtl="1"/>
          <a:endParaRPr lang="ar-SA"/>
        </a:p>
      </dgm:t>
    </dgm:pt>
    <dgm:pt modelId="{DBFC22CF-A473-4A65-9CFB-FF5D5248332E}">
      <dgm:prSet phldrT="[نص]"/>
      <dgm:spPr/>
      <dgm:t>
        <a:bodyPr/>
        <a:lstStyle/>
        <a:p>
          <a:pPr rtl="1"/>
          <a:r>
            <a:rPr lang="ar-SA" dirty="0" smtClean="0"/>
            <a:t>صفات </a:t>
          </a:r>
          <a:r>
            <a:rPr lang="ar-SA" b="1" dirty="0" smtClean="0"/>
            <a:t>ضعيفة</a:t>
          </a:r>
          <a:endParaRPr lang="ar-SA" b="1" dirty="0"/>
        </a:p>
      </dgm:t>
    </dgm:pt>
    <dgm:pt modelId="{D7C74226-A00A-4630-A813-0FB0C828427C}" type="parTrans" cxnId="{E22D99D8-980A-43A2-A228-667DB97A7C27}">
      <dgm:prSet/>
      <dgm:spPr/>
      <dgm:t>
        <a:bodyPr/>
        <a:lstStyle/>
        <a:p>
          <a:pPr rtl="1"/>
          <a:endParaRPr lang="ar-SA"/>
        </a:p>
      </dgm:t>
    </dgm:pt>
    <dgm:pt modelId="{65FCA3EC-D73B-4CAF-B7B5-F120C1C0D18A}" type="sibTrans" cxnId="{E22D99D8-980A-43A2-A228-667DB97A7C27}">
      <dgm:prSet/>
      <dgm:spPr/>
      <dgm:t>
        <a:bodyPr/>
        <a:lstStyle/>
        <a:p>
          <a:pPr rtl="1"/>
          <a:endParaRPr lang="ar-SA"/>
        </a:p>
      </dgm:t>
    </dgm:pt>
    <dgm:pt modelId="{F4CDAE3F-1FF4-4BE8-8317-63448A9F0388}">
      <dgm:prSet phldrT="[نص]"/>
      <dgm:spPr/>
      <dgm:t>
        <a:bodyPr/>
        <a:lstStyle/>
        <a:p>
          <a:pPr rtl="1"/>
          <a:r>
            <a:rPr lang="ar-SA" dirty="0" smtClean="0"/>
            <a:t>لا توصف بقوة ولا ضعف</a:t>
          </a:r>
          <a:endParaRPr lang="ar-SA" dirty="0"/>
        </a:p>
      </dgm:t>
    </dgm:pt>
    <dgm:pt modelId="{853F2C84-E131-41C9-8EE2-707309E4165A}" type="parTrans" cxnId="{B9C0C7D8-4ACC-4465-B66C-5871B94205CD}">
      <dgm:prSet/>
      <dgm:spPr/>
      <dgm:t>
        <a:bodyPr/>
        <a:lstStyle/>
        <a:p>
          <a:pPr rtl="1"/>
          <a:endParaRPr lang="ar-SA"/>
        </a:p>
      </dgm:t>
    </dgm:pt>
    <dgm:pt modelId="{22FDE2B1-C938-4ADB-8F60-5FC114B5FA7C}" type="sibTrans" cxnId="{B9C0C7D8-4ACC-4465-B66C-5871B94205CD}">
      <dgm:prSet/>
      <dgm:spPr/>
      <dgm:t>
        <a:bodyPr/>
        <a:lstStyle/>
        <a:p>
          <a:pPr rtl="1"/>
          <a:endParaRPr lang="ar-SA"/>
        </a:p>
      </dgm:t>
    </dgm:pt>
    <dgm:pt modelId="{3D2A905D-99F9-4565-89F0-478FB98DC456}">
      <dgm:prSet phldrT="[نص]"/>
      <dgm:spPr/>
      <dgm:t>
        <a:bodyPr/>
        <a:lstStyle/>
        <a:p>
          <a:pPr rtl="1"/>
          <a:r>
            <a:rPr lang="ar-SA" dirty="0" smtClean="0"/>
            <a:t>صفات </a:t>
          </a:r>
          <a:r>
            <a:rPr lang="ar-SA" b="1" dirty="0" smtClean="0"/>
            <a:t>قوية</a:t>
          </a:r>
          <a:endParaRPr lang="ar-SA" b="1" dirty="0"/>
        </a:p>
      </dgm:t>
    </dgm:pt>
    <dgm:pt modelId="{92AA9D8A-F9CC-44EE-A319-678F9D747132}" type="parTrans" cxnId="{0F73905C-F176-4810-9AA0-817A1DF4592D}">
      <dgm:prSet/>
      <dgm:spPr/>
      <dgm:t>
        <a:bodyPr/>
        <a:lstStyle/>
        <a:p>
          <a:pPr rtl="1"/>
          <a:endParaRPr lang="ar-SA"/>
        </a:p>
      </dgm:t>
    </dgm:pt>
    <dgm:pt modelId="{907B9D34-69AB-47AE-AB65-995AF6D346A9}" type="sibTrans" cxnId="{0F73905C-F176-4810-9AA0-817A1DF4592D}">
      <dgm:prSet/>
      <dgm:spPr/>
      <dgm:t>
        <a:bodyPr/>
        <a:lstStyle/>
        <a:p>
          <a:pPr rtl="1"/>
          <a:endParaRPr lang="ar-SA"/>
        </a:p>
      </dgm:t>
    </dgm:pt>
    <dgm:pt modelId="{4FD64E95-AFE7-4018-B826-676504D9F153}" type="pres">
      <dgm:prSet presAssocID="{633788E2-A031-4E20-8A7A-9A0E428800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685BD1F-BF1E-4CA6-8E96-DF93357D3304}" type="pres">
      <dgm:prSet presAssocID="{69C8F37A-AECE-4C3F-8519-69FC637AF5F5}" presName="hierRoot1" presStyleCnt="0">
        <dgm:presLayoutVars>
          <dgm:hierBranch val="init"/>
        </dgm:presLayoutVars>
      </dgm:prSet>
      <dgm:spPr/>
    </dgm:pt>
    <dgm:pt modelId="{C9E2B21B-457D-492D-9F07-EB6E8D3A3618}" type="pres">
      <dgm:prSet presAssocID="{69C8F37A-AECE-4C3F-8519-69FC637AF5F5}" presName="rootComposite1" presStyleCnt="0"/>
      <dgm:spPr/>
    </dgm:pt>
    <dgm:pt modelId="{8376F539-A061-40FA-87D7-4E99C912E3CD}" type="pres">
      <dgm:prSet presAssocID="{69C8F37A-AECE-4C3F-8519-69FC637AF5F5}" presName="rootText1" presStyleLbl="node0" presStyleIdx="0" presStyleCnt="1" custScaleX="243657" custLinFactY="-33369" custLinFactNeighborX="2114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6F6EBCE-E379-4016-8C64-0CC7C40C28EA}" type="pres">
      <dgm:prSet presAssocID="{69C8F37A-AECE-4C3F-8519-69FC637AF5F5}" presName="rootConnector1" presStyleLbl="node1" presStyleIdx="0" presStyleCnt="0"/>
      <dgm:spPr/>
    </dgm:pt>
    <dgm:pt modelId="{9D44A6A3-6930-40B6-AB69-033DEEFC95AE}" type="pres">
      <dgm:prSet presAssocID="{69C8F37A-AECE-4C3F-8519-69FC637AF5F5}" presName="hierChild2" presStyleCnt="0"/>
      <dgm:spPr/>
    </dgm:pt>
    <dgm:pt modelId="{7CAB3461-60D7-42EA-9E29-5AD9F8F7A61D}" type="pres">
      <dgm:prSet presAssocID="{D7C74226-A00A-4630-A813-0FB0C828427C}" presName="Name37" presStyleLbl="parChTrans1D2" presStyleIdx="0" presStyleCnt="3"/>
      <dgm:spPr/>
    </dgm:pt>
    <dgm:pt modelId="{EA37A99A-C2E7-4BF9-AF3A-0750C1D04353}" type="pres">
      <dgm:prSet presAssocID="{DBFC22CF-A473-4A65-9CFB-FF5D5248332E}" presName="hierRoot2" presStyleCnt="0">
        <dgm:presLayoutVars>
          <dgm:hierBranch val="init"/>
        </dgm:presLayoutVars>
      </dgm:prSet>
      <dgm:spPr/>
    </dgm:pt>
    <dgm:pt modelId="{203C0DB1-8125-4B92-9B28-F6C9303B5E7E}" type="pres">
      <dgm:prSet presAssocID="{DBFC22CF-A473-4A65-9CFB-FF5D5248332E}" presName="rootComposite" presStyleCnt="0"/>
      <dgm:spPr/>
    </dgm:pt>
    <dgm:pt modelId="{7490A892-54A6-4D15-B341-61A8A4ADAE8B}" type="pres">
      <dgm:prSet presAssocID="{DBFC22CF-A473-4A65-9CFB-FF5D5248332E}" presName="rootText" presStyleLbl="node2" presStyleIdx="0" presStyleCnt="3" custLinFactY="-25726" custLinFactNeighborX="6393" custLinFactNeighborY="-100000">
        <dgm:presLayoutVars>
          <dgm:chPref val="3"/>
        </dgm:presLayoutVars>
      </dgm:prSet>
      <dgm:spPr/>
    </dgm:pt>
    <dgm:pt modelId="{72ECEA1D-6D81-49FD-BB47-071EC86E352D}" type="pres">
      <dgm:prSet presAssocID="{DBFC22CF-A473-4A65-9CFB-FF5D5248332E}" presName="rootConnector" presStyleLbl="node2" presStyleIdx="0" presStyleCnt="3"/>
      <dgm:spPr/>
    </dgm:pt>
    <dgm:pt modelId="{D3E8FA2B-3CF8-470E-A875-C33FCE90352B}" type="pres">
      <dgm:prSet presAssocID="{DBFC22CF-A473-4A65-9CFB-FF5D5248332E}" presName="hierChild4" presStyleCnt="0"/>
      <dgm:spPr/>
    </dgm:pt>
    <dgm:pt modelId="{2DF578AD-6181-47CA-8A7D-169C01681BE8}" type="pres">
      <dgm:prSet presAssocID="{DBFC22CF-A473-4A65-9CFB-FF5D5248332E}" presName="hierChild5" presStyleCnt="0"/>
      <dgm:spPr/>
    </dgm:pt>
    <dgm:pt modelId="{EEF1AB6B-1713-402B-B237-4C7EE60C920A}" type="pres">
      <dgm:prSet presAssocID="{853F2C84-E131-41C9-8EE2-707309E4165A}" presName="Name37" presStyleLbl="parChTrans1D2" presStyleIdx="1" presStyleCnt="3"/>
      <dgm:spPr/>
    </dgm:pt>
    <dgm:pt modelId="{BD546461-0DAE-4E68-AAB6-59928A060E4B}" type="pres">
      <dgm:prSet presAssocID="{F4CDAE3F-1FF4-4BE8-8317-63448A9F0388}" presName="hierRoot2" presStyleCnt="0">
        <dgm:presLayoutVars>
          <dgm:hierBranch val="init"/>
        </dgm:presLayoutVars>
      </dgm:prSet>
      <dgm:spPr/>
    </dgm:pt>
    <dgm:pt modelId="{1E5A87F2-00C4-4EF9-9CE7-05C9332F351B}" type="pres">
      <dgm:prSet presAssocID="{F4CDAE3F-1FF4-4BE8-8317-63448A9F0388}" presName="rootComposite" presStyleCnt="0"/>
      <dgm:spPr/>
    </dgm:pt>
    <dgm:pt modelId="{41D62804-5441-4CAA-BE33-684D79ACFAFD}" type="pres">
      <dgm:prSet presAssocID="{F4CDAE3F-1FF4-4BE8-8317-63448A9F0388}" presName="rootText" presStyleLbl="node2" presStyleIdx="1" presStyleCnt="3" custLinFactY="7717" custLinFactNeighborX="11093" custLinFactNeighborY="100000">
        <dgm:presLayoutVars>
          <dgm:chPref val="3"/>
        </dgm:presLayoutVars>
      </dgm:prSet>
      <dgm:spPr/>
    </dgm:pt>
    <dgm:pt modelId="{10CBD717-CD67-44AD-8D6B-0B371BCC439C}" type="pres">
      <dgm:prSet presAssocID="{F4CDAE3F-1FF4-4BE8-8317-63448A9F0388}" presName="rootConnector" presStyleLbl="node2" presStyleIdx="1" presStyleCnt="3"/>
      <dgm:spPr/>
    </dgm:pt>
    <dgm:pt modelId="{B072016C-0CEE-47FA-99B3-CF7C5F7BD48F}" type="pres">
      <dgm:prSet presAssocID="{F4CDAE3F-1FF4-4BE8-8317-63448A9F0388}" presName="hierChild4" presStyleCnt="0"/>
      <dgm:spPr/>
    </dgm:pt>
    <dgm:pt modelId="{04FF9967-4121-43A1-87BC-14640340302E}" type="pres">
      <dgm:prSet presAssocID="{F4CDAE3F-1FF4-4BE8-8317-63448A9F0388}" presName="hierChild5" presStyleCnt="0"/>
      <dgm:spPr/>
    </dgm:pt>
    <dgm:pt modelId="{F8D26005-E1F9-4CF8-A7E6-EEEC18311901}" type="pres">
      <dgm:prSet presAssocID="{92AA9D8A-F9CC-44EE-A319-678F9D747132}" presName="Name37" presStyleLbl="parChTrans1D2" presStyleIdx="2" presStyleCnt="3"/>
      <dgm:spPr/>
    </dgm:pt>
    <dgm:pt modelId="{F6FA0D16-4401-4348-ACD5-72002856E616}" type="pres">
      <dgm:prSet presAssocID="{3D2A905D-99F9-4565-89F0-478FB98DC456}" presName="hierRoot2" presStyleCnt="0">
        <dgm:presLayoutVars>
          <dgm:hierBranch val="init"/>
        </dgm:presLayoutVars>
      </dgm:prSet>
      <dgm:spPr/>
    </dgm:pt>
    <dgm:pt modelId="{92B2E82B-6F65-449A-9997-B25AA02BC299}" type="pres">
      <dgm:prSet presAssocID="{3D2A905D-99F9-4565-89F0-478FB98DC456}" presName="rootComposite" presStyleCnt="0"/>
      <dgm:spPr/>
    </dgm:pt>
    <dgm:pt modelId="{ACCAAC98-1822-47A9-8852-E7978843D7B6}" type="pres">
      <dgm:prSet presAssocID="{3D2A905D-99F9-4565-89F0-478FB98DC456}" presName="rootText" presStyleLbl="node2" presStyleIdx="2" presStyleCnt="3" custLinFactY="-25726" custLinFactNeighborX="-2164" custLinFactNeighborY="-100000">
        <dgm:presLayoutVars>
          <dgm:chPref val="3"/>
        </dgm:presLayoutVars>
      </dgm:prSet>
      <dgm:spPr/>
    </dgm:pt>
    <dgm:pt modelId="{40C45D9E-875F-4170-8E76-CE28E1491C51}" type="pres">
      <dgm:prSet presAssocID="{3D2A905D-99F9-4565-89F0-478FB98DC456}" presName="rootConnector" presStyleLbl="node2" presStyleIdx="2" presStyleCnt="3"/>
      <dgm:spPr/>
    </dgm:pt>
    <dgm:pt modelId="{2123C1B3-B3D7-463F-9816-AA043D4E2310}" type="pres">
      <dgm:prSet presAssocID="{3D2A905D-99F9-4565-89F0-478FB98DC456}" presName="hierChild4" presStyleCnt="0"/>
      <dgm:spPr/>
    </dgm:pt>
    <dgm:pt modelId="{1F43313C-D783-4C92-87DE-5CA2864B52B6}" type="pres">
      <dgm:prSet presAssocID="{3D2A905D-99F9-4565-89F0-478FB98DC456}" presName="hierChild5" presStyleCnt="0"/>
      <dgm:spPr/>
    </dgm:pt>
    <dgm:pt modelId="{C385E6F8-2523-4BE8-B1B7-AC1E09BCC717}" type="pres">
      <dgm:prSet presAssocID="{69C8F37A-AECE-4C3F-8519-69FC637AF5F5}" presName="hierChild3" presStyleCnt="0"/>
      <dgm:spPr/>
    </dgm:pt>
  </dgm:ptLst>
  <dgm:cxnLst>
    <dgm:cxn modelId="{C5F6987D-D253-43EB-AE7C-291215776E61}" type="presOf" srcId="{F4CDAE3F-1FF4-4BE8-8317-63448A9F0388}" destId="{41D62804-5441-4CAA-BE33-684D79ACFAFD}" srcOrd="0" destOrd="0" presId="urn:microsoft.com/office/officeart/2005/8/layout/orgChart1"/>
    <dgm:cxn modelId="{E22D99D8-980A-43A2-A228-667DB97A7C27}" srcId="{69C8F37A-AECE-4C3F-8519-69FC637AF5F5}" destId="{DBFC22CF-A473-4A65-9CFB-FF5D5248332E}" srcOrd="0" destOrd="0" parTransId="{D7C74226-A00A-4630-A813-0FB0C828427C}" sibTransId="{65FCA3EC-D73B-4CAF-B7B5-F120C1C0D18A}"/>
    <dgm:cxn modelId="{DE71C41F-152A-4938-85B2-35D510FEB31D}" type="presOf" srcId="{92AA9D8A-F9CC-44EE-A319-678F9D747132}" destId="{F8D26005-E1F9-4CF8-A7E6-EEEC18311901}" srcOrd="0" destOrd="0" presId="urn:microsoft.com/office/officeart/2005/8/layout/orgChart1"/>
    <dgm:cxn modelId="{AE483471-9BC1-48CD-9D54-84D38A7E5FE8}" type="presOf" srcId="{633788E2-A031-4E20-8A7A-9A0E4288009B}" destId="{4FD64E95-AFE7-4018-B826-676504D9F153}" srcOrd="0" destOrd="0" presId="urn:microsoft.com/office/officeart/2005/8/layout/orgChart1"/>
    <dgm:cxn modelId="{60B13F57-28E3-4560-AFAE-616C8A789358}" type="presOf" srcId="{DBFC22CF-A473-4A65-9CFB-FF5D5248332E}" destId="{7490A892-54A6-4D15-B341-61A8A4ADAE8B}" srcOrd="0" destOrd="0" presId="urn:microsoft.com/office/officeart/2005/8/layout/orgChart1"/>
    <dgm:cxn modelId="{F3CB06FE-CB9A-43A6-AC08-33BF2AEC7988}" type="presOf" srcId="{DBFC22CF-A473-4A65-9CFB-FF5D5248332E}" destId="{72ECEA1D-6D81-49FD-BB47-071EC86E352D}" srcOrd="1" destOrd="0" presId="urn:microsoft.com/office/officeart/2005/8/layout/orgChart1"/>
    <dgm:cxn modelId="{E15584D5-8AA4-4EAA-9D1F-A0E9B662B00C}" type="presOf" srcId="{3D2A905D-99F9-4565-89F0-478FB98DC456}" destId="{40C45D9E-875F-4170-8E76-CE28E1491C51}" srcOrd="1" destOrd="0" presId="urn:microsoft.com/office/officeart/2005/8/layout/orgChart1"/>
    <dgm:cxn modelId="{A64FB1EA-BF2F-477F-AB59-AF6CB59AD81B}" type="presOf" srcId="{3D2A905D-99F9-4565-89F0-478FB98DC456}" destId="{ACCAAC98-1822-47A9-8852-E7978843D7B6}" srcOrd="0" destOrd="0" presId="urn:microsoft.com/office/officeart/2005/8/layout/orgChart1"/>
    <dgm:cxn modelId="{FD802D0E-61BE-4601-9421-40FB959A4AD2}" type="presOf" srcId="{D7C74226-A00A-4630-A813-0FB0C828427C}" destId="{7CAB3461-60D7-42EA-9E29-5AD9F8F7A61D}" srcOrd="0" destOrd="0" presId="urn:microsoft.com/office/officeart/2005/8/layout/orgChart1"/>
    <dgm:cxn modelId="{0F73905C-F176-4810-9AA0-817A1DF4592D}" srcId="{69C8F37A-AECE-4C3F-8519-69FC637AF5F5}" destId="{3D2A905D-99F9-4565-89F0-478FB98DC456}" srcOrd="2" destOrd="0" parTransId="{92AA9D8A-F9CC-44EE-A319-678F9D747132}" sibTransId="{907B9D34-69AB-47AE-AB65-995AF6D346A9}"/>
    <dgm:cxn modelId="{B9C0C7D8-4ACC-4465-B66C-5871B94205CD}" srcId="{69C8F37A-AECE-4C3F-8519-69FC637AF5F5}" destId="{F4CDAE3F-1FF4-4BE8-8317-63448A9F0388}" srcOrd="1" destOrd="0" parTransId="{853F2C84-E131-41C9-8EE2-707309E4165A}" sibTransId="{22FDE2B1-C938-4ADB-8F60-5FC114B5FA7C}"/>
    <dgm:cxn modelId="{63C4A19D-5A48-4FB7-ACFB-13B2768FB3DC}" type="presOf" srcId="{853F2C84-E131-41C9-8EE2-707309E4165A}" destId="{EEF1AB6B-1713-402B-B237-4C7EE60C920A}" srcOrd="0" destOrd="0" presId="urn:microsoft.com/office/officeart/2005/8/layout/orgChart1"/>
    <dgm:cxn modelId="{7AB34891-2BC4-4E2B-8C3F-55BE9B477754}" type="presOf" srcId="{69C8F37A-AECE-4C3F-8519-69FC637AF5F5}" destId="{8376F539-A061-40FA-87D7-4E99C912E3CD}" srcOrd="0" destOrd="0" presId="urn:microsoft.com/office/officeart/2005/8/layout/orgChart1"/>
    <dgm:cxn modelId="{030F2449-246B-454E-A9C5-FA6CE030030F}" srcId="{633788E2-A031-4E20-8A7A-9A0E4288009B}" destId="{69C8F37A-AECE-4C3F-8519-69FC637AF5F5}" srcOrd="0" destOrd="0" parTransId="{53761BA4-7252-4050-B119-FB6AD4D2EE12}" sibTransId="{AC70CE5E-4071-43A6-B39E-27BAEE23CB43}"/>
    <dgm:cxn modelId="{154A5EC3-F8F6-4585-B54E-ABC28E2D9D75}" type="presOf" srcId="{69C8F37A-AECE-4C3F-8519-69FC637AF5F5}" destId="{26F6EBCE-E379-4016-8C64-0CC7C40C28EA}" srcOrd="1" destOrd="0" presId="urn:microsoft.com/office/officeart/2005/8/layout/orgChart1"/>
    <dgm:cxn modelId="{F3C200E8-A990-4083-8339-FCB365F278C4}" type="presOf" srcId="{F4CDAE3F-1FF4-4BE8-8317-63448A9F0388}" destId="{10CBD717-CD67-44AD-8D6B-0B371BCC439C}" srcOrd="1" destOrd="0" presId="urn:microsoft.com/office/officeart/2005/8/layout/orgChart1"/>
    <dgm:cxn modelId="{181D9A92-04C2-4AC7-8DBB-9820A9413089}" type="presParOf" srcId="{4FD64E95-AFE7-4018-B826-676504D9F153}" destId="{6685BD1F-BF1E-4CA6-8E96-DF93357D3304}" srcOrd="0" destOrd="0" presId="urn:microsoft.com/office/officeart/2005/8/layout/orgChart1"/>
    <dgm:cxn modelId="{9C437DC3-B155-465A-98D8-E61A8F539910}" type="presParOf" srcId="{6685BD1F-BF1E-4CA6-8E96-DF93357D3304}" destId="{C9E2B21B-457D-492D-9F07-EB6E8D3A3618}" srcOrd="0" destOrd="0" presId="urn:microsoft.com/office/officeart/2005/8/layout/orgChart1"/>
    <dgm:cxn modelId="{E514A0BA-9572-437D-AA09-504191A6E228}" type="presParOf" srcId="{C9E2B21B-457D-492D-9F07-EB6E8D3A3618}" destId="{8376F539-A061-40FA-87D7-4E99C912E3CD}" srcOrd="0" destOrd="0" presId="urn:microsoft.com/office/officeart/2005/8/layout/orgChart1"/>
    <dgm:cxn modelId="{B1845CEF-41A9-444F-8549-1B7D251BFA7D}" type="presParOf" srcId="{C9E2B21B-457D-492D-9F07-EB6E8D3A3618}" destId="{26F6EBCE-E379-4016-8C64-0CC7C40C28EA}" srcOrd="1" destOrd="0" presId="urn:microsoft.com/office/officeart/2005/8/layout/orgChart1"/>
    <dgm:cxn modelId="{C8EEDDB0-872C-48A2-9BE9-7F6366A868B6}" type="presParOf" srcId="{6685BD1F-BF1E-4CA6-8E96-DF93357D3304}" destId="{9D44A6A3-6930-40B6-AB69-033DEEFC95AE}" srcOrd="1" destOrd="0" presId="urn:microsoft.com/office/officeart/2005/8/layout/orgChart1"/>
    <dgm:cxn modelId="{8CACC62A-6391-4CC4-93DF-24287048DE3B}" type="presParOf" srcId="{9D44A6A3-6930-40B6-AB69-033DEEFC95AE}" destId="{7CAB3461-60D7-42EA-9E29-5AD9F8F7A61D}" srcOrd="0" destOrd="0" presId="urn:microsoft.com/office/officeart/2005/8/layout/orgChart1"/>
    <dgm:cxn modelId="{629775D1-01A2-45AB-A171-7081B4BE8E30}" type="presParOf" srcId="{9D44A6A3-6930-40B6-AB69-033DEEFC95AE}" destId="{EA37A99A-C2E7-4BF9-AF3A-0750C1D04353}" srcOrd="1" destOrd="0" presId="urn:microsoft.com/office/officeart/2005/8/layout/orgChart1"/>
    <dgm:cxn modelId="{D4900CAE-E85C-4A01-A4F8-10C4557B982D}" type="presParOf" srcId="{EA37A99A-C2E7-4BF9-AF3A-0750C1D04353}" destId="{203C0DB1-8125-4B92-9B28-F6C9303B5E7E}" srcOrd="0" destOrd="0" presId="urn:microsoft.com/office/officeart/2005/8/layout/orgChart1"/>
    <dgm:cxn modelId="{0A4945A9-D8C2-4558-8572-BB7159E90BAD}" type="presParOf" srcId="{203C0DB1-8125-4B92-9B28-F6C9303B5E7E}" destId="{7490A892-54A6-4D15-B341-61A8A4ADAE8B}" srcOrd="0" destOrd="0" presId="urn:microsoft.com/office/officeart/2005/8/layout/orgChart1"/>
    <dgm:cxn modelId="{94659C56-D3F1-4941-B215-E143145EA0F6}" type="presParOf" srcId="{203C0DB1-8125-4B92-9B28-F6C9303B5E7E}" destId="{72ECEA1D-6D81-49FD-BB47-071EC86E352D}" srcOrd="1" destOrd="0" presId="urn:microsoft.com/office/officeart/2005/8/layout/orgChart1"/>
    <dgm:cxn modelId="{F7E58CF1-E295-4CAB-8B87-4AC9FB6A6C84}" type="presParOf" srcId="{EA37A99A-C2E7-4BF9-AF3A-0750C1D04353}" destId="{D3E8FA2B-3CF8-470E-A875-C33FCE90352B}" srcOrd="1" destOrd="0" presId="urn:microsoft.com/office/officeart/2005/8/layout/orgChart1"/>
    <dgm:cxn modelId="{01EDDDE7-FE01-4200-8407-B066AF132547}" type="presParOf" srcId="{EA37A99A-C2E7-4BF9-AF3A-0750C1D04353}" destId="{2DF578AD-6181-47CA-8A7D-169C01681BE8}" srcOrd="2" destOrd="0" presId="urn:microsoft.com/office/officeart/2005/8/layout/orgChart1"/>
    <dgm:cxn modelId="{DA9F1A24-487B-4CBE-85CE-7823FBDB9517}" type="presParOf" srcId="{9D44A6A3-6930-40B6-AB69-033DEEFC95AE}" destId="{EEF1AB6B-1713-402B-B237-4C7EE60C920A}" srcOrd="2" destOrd="0" presId="urn:microsoft.com/office/officeart/2005/8/layout/orgChart1"/>
    <dgm:cxn modelId="{7BBF9BD7-A971-43EE-8085-06B236BE291B}" type="presParOf" srcId="{9D44A6A3-6930-40B6-AB69-033DEEFC95AE}" destId="{BD546461-0DAE-4E68-AAB6-59928A060E4B}" srcOrd="3" destOrd="0" presId="urn:microsoft.com/office/officeart/2005/8/layout/orgChart1"/>
    <dgm:cxn modelId="{2072F9BB-C5E8-436B-A501-8CEBA5E400F1}" type="presParOf" srcId="{BD546461-0DAE-4E68-AAB6-59928A060E4B}" destId="{1E5A87F2-00C4-4EF9-9CE7-05C9332F351B}" srcOrd="0" destOrd="0" presId="urn:microsoft.com/office/officeart/2005/8/layout/orgChart1"/>
    <dgm:cxn modelId="{A0EB254A-2F77-49E0-8BFD-D4ABB65DFB93}" type="presParOf" srcId="{1E5A87F2-00C4-4EF9-9CE7-05C9332F351B}" destId="{41D62804-5441-4CAA-BE33-684D79ACFAFD}" srcOrd="0" destOrd="0" presId="urn:microsoft.com/office/officeart/2005/8/layout/orgChart1"/>
    <dgm:cxn modelId="{BAE7FAD4-3327-48C3-959A-23769A3EAF4C}" type="presParOf" srcId="{1E5A87F2-00C4-4EF9-9CE7-05C9332F351B}" destId="{10CBD717-CD67-44AD-8D6B-0B371BCC439C}" srcOrd="1" destOrd="0" presId="urn:microsoft.com/office/officeart/2005/8/layout/orgChart1"/>
    <dgm:cxn modelId="{B2F6FE10-3197-4260-835C-8A4A9FDBE365}" type="presParOf" srcId="{BD546461-0DAE-4E68-AAB6-59928A060E4B}" destId="{B072016C-0CEE-47FA-99B3-CF7C5F7BD48F}" srcOrd="1" destOrd="0" presId="urn:microsoft.com/office/officeart/2005/8/layout/orgChart1"/>
    <dgm:cxn modelId="{E3CE77C7-A82B-4689-8D04-6FB5B4EDD4D1}" type="presParOf" srcId="{BD546461-0DAE-4E68-AAB6-59928A060E4B}" destId="{04FF9967-4121-43A1-87BC-14640340302E}" srcOrd="2" destOrd="0" presId="urn:microsoft.com/office/officeart/2005/8/layout/orgChart1"/>
    <dgm:cxn modelId="{6FC80E6D-E097-46E0-B3B2-64F32C87267B}" type="presParOf" srcId="{9D44A6A3-6930-40B6-AB69-033DEEFC95AE}" destId="{F8D26005-E1F9-4CF8-A7E6-EEEC18311901}" srcOrd="4" destOrd="0" presId="urn:microsoft.com/office/officeart/2005/8/layout/orgChart1"/>
    <dgm:cxn modelId="{2C19C760-4A6F-4B58-B476-305A5FC43D3A}" type="presParOf" srcId="{9D44A6A3-6930-40B6-AB69-033DEEFC95AE}" destId="{F6FA0D16-4401-4348-ACD5-72002856E616}" srcOrd="5" destOrd="0" presId="urn:microsoft.com/office/officeart/2005/8/layout/orgChart1"/>
    <dgm:cxn modelId="{F4B067CE-2EB5-4AE9-8CE9-9A6B56D3F31F}" type="presParOf" srcId="{F6FA0D16-4401-4348-ACD5-72002856E616}" destId="{92B2E82B-6F65-449A-9997-B25AA02BC299}" srcOrd="0" destOrd="0" presId="urn:microsoft.com/office/officeart/2005/8/layout/orgChart1"/>
    <dgm:cxn modelId="{5B71E1B4-AB69-4FF7-A56F-93348B73F061}" type="presParOf" srcId="{92B2E82B-6F65-449A-9997-B25AA02BC299}" destId="{ACCAAC98-1822-47A9-8852-E7978843D7B6}" srcOrd="0" destOrd="0" presId="urn:microsoft.com/office/officeart/2005/8/layout/orgChart1"/>
    <dgm:cxn modelId="{79A19DDB-4186-44EE-AC63-69325A65ABCD}" type="presParOf" srcId="{92B2E82B-6F65-449A-9997-B25AA02BC299}" destId="{40C45D9E-875F-4170-8E76-CE28E1491C51}" srcOrd="1" destOrd="0" presId="urn:microsoft.com/office/officeart/2005/8/layout/orgChart1"/>
    <dgm:cxn modelId="{66075F91-89E5-45B4-BE54-44B9E6AA4F5E}" type="presParOf" srcId="{F6FA0D16-4401-4348-ACD5-72002856E616}" destId="{2123C1B3-B3D7-463F-9816-AA043D4E2310}" srcOrd="1" destOrd="0" presId="urn:microsoft.com/office/officeart/2005/8/layout/orgChart1"/>
    <dgm:cxn modelId="{BBC9C737-6744-470C-BEC3-FB10E2A2811B}" type="presParOf" srcId="{F6FA0D16-4401-4348-ACD5-72002856E616}" destId="{1F43313C-D783-4C92-87DE-5CA2864B52B6}" srcOrd="2" destOrd="0" presId="urn:microsoft.com/office/officeart/2005/8/layout/orgChart1"/>
    <dgm:cxn modelId="{A68BAC71-427D-480B-BDCD-2AC39C3B73FE}" type="presParOf" srcId="{6685BD1F-BF1E-4CA6-8E96-DF93357D3304}" destId="{C385E6F8-2523-4BE8-B1B7-AC1E09BCC71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D26005-E1F9-4CF8-A7E6-EEEC18311901}">
      <dsp:nvSpPr>
        <dsp:cNvPr id="0" name=""/>
        <dsp:cNvSpPr/>
      </dsp:nvSpPr>
      <dsp:spPr>
        <a:xfrm>
          <a:off x="4165662" y="1202996"/>
          <a:ext cx="2808322" cy="597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430"/>
              </a:lnTo>
              <a:lnTo>
                <a:pt x="2808322" y="344430"/>
              </a:lnTo>
              <a:lnTo>
                <a:pt x="2808322" y="5970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1AB6B-1713-402B-B237-4C7EE60C920A}">
      <dsp:nvSpPr>
        <dsp:cNvPr id="0" name=""/>
        <dsp:cNvSpPr/>
      </dsp:nvSpPr>
      <dsp:spPr>
        <a:xfrm>
          <a:off x="4165662" y="1202996"/>
          <a:ext cx="216034" cy="3405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2741"/>
              </a:lnTo>
              <a:lnTo>
                <a:pt x="216034" y="3152741"/>
              </a:lnTo>
              <a:lnTo>
                <a:pt x="216034" y="34053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B3461-60D7-42EA-9E29-5AD9F8F7A61D}">
      <dsp:nvSpPr>
        <dsp:cNvPr id="0" name=""/>
        <dsp:cNvSpPr/>
      </dsp:nvSpPr>
      <dsp:spPr>
        <a:xfrm>
          <a:off x="1357363" y="1202996"/>
          <a:ext cx="2808298" cy="597059"/>
        </a:xfrm>
        <a:custGeom>
          <a:avLst/>
          <a:gdLst/>
          <a:ahLst/>
          <a:cxnLst/>
          <a:rect l="0" t="0" r="0" b="0"/>
          <a:pathLst>
            <a:path>
              <a:moveTo>
                <a:pt x="2808298" y="0"/>
              </a:moveTo>
              <a:lnTo>
                <a:pt x="2808298" y="344430"/>
              </a:lnTo>
              <a:lnTo>
                <a:pt x="0" y="344430"/>
              </a:lnTo>
              <a:lnTo>
                <a:pt x="0" y="5970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6F539-A061-40FA-87D7-4E99C912E3CD}">
      <dsp:nvSpPr>
        <dsp:cNvPr id="0" name=""/>
        <dsp:cNvSpPr/>
      </dsp:nvSpPr>
      <dsp:spPr>
        <a:xfrm>
          <a:off x="1234477" y="0"/>
          <a:ext cx="5862369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/>
            <a:t>الصفات من حيث القوة والضعف</a:t>
          </a:r>
          <a:endParaRPr lang="ar-SA" sz="4000" b="1" kern="1200" dirty="0"/>
        </a:p>
      </dsp:txBody>
      <dsp:txXfrm>
        <a:off x="1234477" y="0"/>
        <a:ext cx="5862369" cy="1202996"/>
      </dsp:txXfrm>
    </dsp:sp>
    <dsp:sp modelId="{7490A892-54A6-4D15-B341-61A8A4ADAE8B}">
      <dsp:nvSpPr>
        <dsp:cNvPr id="0" name=""/>
        <dsp:cNvSpPr/>
      </dsp:nvSpPr>
      <dsp:spPr>
        <a:xfrm>
          <a:off x="154367" y="180005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صفات </a:t>
          </a:r>
          <a:r>
            <a:rPr lang="ar-SA" sz="4000" b="1" kern="1200" dirty="0" smtClean="0"/>
            <a:t>ضعيفة</a:t>
          </a:r>
          <a:endParaRPr lang="ar-SA" sz="4000" b="1" kern="1200" dirty="0"/>
        </a:p>
      </dsp:txBody>
      <dsp:txXfrm>
        <a:off x="154367" y="1800056"/>
        <a:ext cx="2405992" cy="1202996"/>
      </dsp:txXfrm>
    </dsp:sp>
    <dsp:sp modelId="{41D62804-5441-4CAA-BE33-684D79ACFAFD}">
      <dsp:nvSpPr>
        <dsp:cNvPr id="0" name=""/>
        <dsp:cNvSpPr/>
      </dsp:nvSpPr>
      <dsp:spPr>
        <a:xfrm>
          <a:off x="3178700" y="460836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لا توصف بقوة ولا ضعف</a:t>
          </a:r>
          <a:endParaRPr lang="ar-SA" sz="4000" kern="1200" dirty="0"/>
        </a:p>
      </dsp:txBody>
      <dsp:txXfrm>
        <a:off x="3178700" y="4608366"/>
        <a:ext cx="2405992" cy="1202996"/>
      </dsp:txXfrm>
    </dsp:sp>
    <dsp:sp modelId="{ACCAAC98-1822-47A9-8852-E7978843D7B6}">
      <dsp:nvSpPr>
        <dsp:cNvPr id="0" name=""/>
        <dsp:cNvSpPr/>
      </dsp:nvSpPr>
      <dsp:spPr>
        <a:xfrm>
          <a:off x="5770989" y="1800056"/>
          <a:ext cx="2405992" cy="12029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صفات </a:t>
          </a:r>
          <a:r>
            <a:rPr lang="ar-SA" sz="4000" b="1" kern="1200" dirty="0" smtClean="0"/>
            <a:t>قوية</a:t>
          </a:r>
          <a:endParaRPr lang="ar-SA" sz="4000" b="1" kern="1200" dirty="0"/>
        </a:p>
      </dsp:txBody>
      <dsp:txXfrm>
        <a:off x="5770989" y="1800056"/>
        <a:ext cx="2405992" cy="120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089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400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638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460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4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075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526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24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1994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491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60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F0BB6-7AF2-4C2D-AEB0-32E516C435B9}" type="datetimeFigureOut">
              <a:rPr lang="ar-SA" smtClean="0"/>
              <a:t>11/02/40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EDC9-352B-4310-A59E-9F75BEE59B2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159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تابع لصفات الحروف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560840" cy="4680520"/>
          </a:xfrm>
        </p:spPr>
        <p:txBody>
          <a:bodyPr>
            <a:normAutofit fontScale="85000" lnSpcReduction="20000"/>
          </a:bodyPr>
          <a:lstStyle/>
          <a:p>
            <a:r>
              <a:rPr lang="ar-SA" sz="4300" b="1" dirty="0" smtClean="0"/>
              <a:t>حروف تتحد في بعض الصفات</a:t>
            </a:r>
          </a:p>
          <a:p>
            <a:pPr algn="r"/>
            <a:r>
              <a:rPr lang="ar-SA" sz="3500" b="1" dirty="0" smtClean="0"/>
              <a:t>وهي:</a:t>
            </a:r>
          </a:p>
          <a:p>
            <a:pPr algn="r"/>
            <a:r>
              <a:rPr lang="ar-SA" sz="3500" b="1" dirty="0" smtClean="0">
                <a:solidFill>
                  <a:srgbClr val="00B0F0"/>
                </a:solidFill>
              </a:rPr>
              <a:t>1- التاء والكاف.</a:t>
            </a:r>
          </a:p>
          <a:p>
            <a:pPr algn="r"/>
            <a:r>
              <a:rPr lang="ar-SA" sz="3500" b="1" dirty="0" smtClean="0">
                <a:solidFill>
                  <a:srgbClr val="C00000"/>
                </a:solidFill>
              </a:rPr>
              <a:t>2- الثاء والحاء.</a:t>
            </a:r>
          </a:p>
          <a:p>
            <a:pPr algn="r"/>
            <a:r>
              <a:rPr lang="ar-SA" sz="3500" b="1" dirty="0" smtClean="0">
                <a:solidFill>
                  <a:srgbClr val="00B050"/>
                </a:solidFill>
              </a:rPr>
              <a:t>3- الجيم والدال.</a:t>
            </a:r>
          </a:p>
          <a:p>
            <a:pPr algn="r"/>
            <a:r>
              <a:rPr lang="ar-SA" sz="3500" b="1" dirty="0" smtClean="0">
                <a:solidFill>
                  <a:schemeClr val="tx1"/>
                </a:solidFill>
              </a:rPr>
              <a:t>4- الذال، والواو، والياء المتحركتان.</a:t>
            </a:r>
          </a:p>
          <a:p>
            <a:pPr algn="r"/>
            <a:r>
              <a:rPr lang="ar-SA" sz="3500" b="1" dirty="0" smtClean="0">
                <a:solidFill>
                  <a:srgbClr val="FF0000"/>
                </a:solidFill>
              </a:rPr>
              <a:t>5- الميم والنون.</a:t>
            </a:r>
          </a:p>
          <a:p>
            <a:pPr algn="r"/>
            <a:r>
              <a:rPr lang="ar-SA" sz="3500" b="1" dirty="0" smtClean="0">
                <a:solidFill>
                  <a:srgbClr val="0070C0"/>
                </a:solidFill>
              </a:rPr>
              <a:t>6- الواو والياء اللينتان.</a:t>
            </a:r>
          </a:p>
          <a:p>
            <a:pPr algn="r"/>
            <a:r>
              <a:rPr lang="ar-SA" sz="3500" b="1" dirty="0" smtClean="0"/>
              <a:t>7- حروف المد الثلاثة.</a:t>
            </a:r>
          </a:p>
          <a:p>
            <a:r>
              <a:rPr lang="ar-SA" dirty="0" smtClean="0"/>
              <a:t>[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21109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552355"/>
              </p:ext>
            </p:extLst>
          </p:nvPr>
        </p:nvGraphicFramePr>
        <p:xfrm>
          <a:off x="457200" y="404813"/>
          <a:ext cx="8229600" cy="611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6861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600" b="1" dirty="0" smtClean="0"/>
              <a:t>الصفات القوية</a:t>
            </a:r>
            <a:endParaRPr lang="ar-SA" sz="6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1- الجهر، 2- الشدة، 3- الاستعلاء، 4- الإطباق، </a:t>
            </a:r>
          </a:p>
          <a:p>
            <a:pPr marL="0" indent="0">
              <a:buNone/>
            </a:pPr>
            <a:endParaRPr lang="ar-SA" sz="4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5- الصفير، 6- القلقلة، 7- </a:t>
            </a:r>
            <a:r>
              <a:rPr lang="ar-SA" sz="4000" b="1" dirty="0" err="1" smtClean="0">
                <a:solidFill>
                  <a:srgbClr val="0070C0"/>
                </a:solidFill>
              </a:rPr>
              <a:t>الإنحرف</a:t>
            </a:r>
            <a:r>
              <a:rPr lang="ar-SA" sz="4000" b="1" dirty="0" smtClean="0">
                <a:solidFill>
                  <a:srgbClr val="0070C0"/>
                </a:solidFill>
              </a:rPr>
              <a:t>، </a:t>
            </a:r>
          </a:p>
          <a:p>
            <a:pPr marL="0" indent="0">
              <a:buNone/>
            </a:pPr>
            <a:endParaRPr lang="ar-SA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8-التكرير، 9- التفشي، 10- الاستطالة، </a:t>
            </a:r>
          </a:p>
          <a:p>
            <a:pPr marL="0" indent="0">
              <a:buNone/>
            </a:pPr>
            <a:endParaRPr lang="ar-SA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SA" sz="4000" b="1" dirty="0" smtClean="0">
                <a:solidFill>
                  <a:srgbClr val="0070C0"/>
                </a:solidFill>
              </a:rPr>
              <a:t>11- الغنة</a:t>
            </a:r>
            <a:endParaRPr lang="ar-SA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86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6600" b="1" dirty="0">
                <a:solidFill>
                  <a:prstClr val="black"/>
                </a:solidFill>
              </a:rPr>
              <a:t>الصفات </a:t>
            </a:r>
            <a:r>
              <a:rPr lang="ar-SA" sz="6600" b="1" dirty="0" smtClean="0">
                <a:solidFill>
                  <a:prstClr val="black"/>
                </a:solidFill>
              </a:rPr>
              <a:t>الضعيفة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b="1" i="0" dirty="0" smtClean="0">
                <a:solidFill>
                  <a:srgbClr val="0070C0"/>
                </a:solidFill>
                <a:effectLst/>
                <a:latin typeface="Traditional Arabic"/>
              </a:rPr>
              <a:t>1- الهمس.</a:t>
            </a: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0070C0"/>
                </a:solidFill>
                <a:effectLst/>
                <a:latin typeface="Traditional Arabic"/>
              </a:rPr>
              <a:t> 2- الرِّخاوة.</a:t>
            </a: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0070C0"/>
                </a:solidFill>
                <a:effectLst/>
                <a:latin typeface="Traditional Arabic"/>
              </a:rPr>
              <a:t> 3- </a:t>
            </a:r>
            <a:r>
              <a:rPr lang="ar-SA" sz="4000" b="1" i="0" dirty="0" err="1" smtClean="0">
                <a:solidFill>
                  <a:srgbClr val="0070C0"/>
                </a:solidFill>
                <a:effectLst/>
                <a:latin typeface="Traditional Arabic"/>
              </a:rPr>
              <a:t>الاستفال</a:t>
            </a:r>
            <a:r>
              <a:rPr lang="ar-SA" sz="4000" b="1" dirty="0" smtClean="0">
                <a:solidFill>
                  <a:srgbClr val="0070C0"/>
                </a:solidFill>
                <a:latin typeface="Traditional Arabic"/>
              </a:rPr>
              <a:t>.</a:t>
            </a: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0070C0"/>
                </a:solidFill>
                <a:effectLst/>
                <a:latin typeface="Traditional Arabic"/>
              </a:rPr>
              <a:t> 4- الانفتاح. </a:t>
            </a: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0070C0"/>
                </a:solidFill>
                <a:effectLst/>
                <a:latin typeface="Traditional Arabic"/>
              </a:rPr>
              <a:t>5- اللِّين.</a:t>
            </a: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0070C0"/>
                </a:solidFill>
                <a:effectLst/>
                <a:latin typeface="Traditional Arabic"/>
              </a:rPr>
              <a:t> 6- الخفاء.</a:t>
            </a:r>
            <a:endParaRPr lang="ar-SA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76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ar-SA" sz="6600" b="1" dirty="0">
                <a:solidFill>
                  <a:prstClr val="black"/>
                </a:solidFill>
              </a:rPr>
              <a:t>الصفات </a:t>
            </a:r>
            <a:r>
              <a:rPr lang="ar-SA" sz="6600" b="1" dirty="0" smtClean="0">
                <a:solidFill>
                  <a:prstClr val="black"/>
                </a:solidFill>
              </a:rPr>
              <a:t>التي لا توصف بقوة</a:t>
            </a:r>
            <a:br>
              <a:rPr lang="ar-SA" sz="6600" b="1" dirty="0" smtClean="0">
                <a:solidFill>
                  <a:prstClr val="black"/>
                </a:solidFill>
              </a:rPr>
            </a:br>
            <a:r>
              <a:rPr lang="ar-SA" sz="6600" b="1" dirty="0" smtClean="0">
                <a:solidFill>
                  <a:prstClr val="black"/>
                </a:solidFill>
              </a:rPr>
              <a:t>و لا بضعف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4000" b="1" i="0" dirty="0" smtClean="0">
                <a:solidFill>
                  <a:srgbClr val="0070C0"/>
                </a:solidFill>
                <a:effectLst/>
                <a:latin typeface="Traditional Arabic"/>
              </a:rPr>
              <a:t>1- الإذلاق.</a:t>
            </a:r>
          </a:p>
          <a:p>
            <a:pPr marL="0" indent="0">
              <a:buNone/>
            </a:pPr>
            <a:endParaRPr lang="ar-SA" sz="4000" b="1" i="0" dirty="0" smtClean="0">
              <a:solidFill>
                <a:srgbClr val="0070C0"/>
              </a:solidFill>
              <a:effectLst/>
              <a:latin typeface="Traditional Arabic"/>
            </a:endParaRP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0070C0"/>
                </a:solidFill>
                <a:effectLst/>
                <a:latin typeface="Traditional Arabic"/>
              </a:rPr>
              <a:t> 2- الإصمات.</a:t>
            </a:r>
          </a:p>
          <a:p>
            <a:pPr marL="0" indent="0">
              <a:buNone/>
            </a:pPr>
            <a:endParaRPr lang="ar-SA" sz="4000" b="1" i="0" dirty="0" smtClean="0">
              <a:solidFill>
                <a:srgbClr val="0070C0"/>
              </a:solidFill>
              <a:effectLst/>
              <a:latin typeface="Traditional Arabic"/>
            </a:endParaRPr>
          </a:p>
          <a:p>
            <a:pPr marL="0" indent="0">
              <a:buNone/>
            </a:pPr>
            <a:r>
              <a:rPr lang="ar-SA" sz="4000" b="1" i="0" dirty="0" smtClean="0">
                <a:solidFill>
                  <a:srgbClr val="0070C0"/>
                </a:solidFill>
                <a:effectLst/>
                <a:latin typeface="Traditional Arabic"/>
              </a:rPr>
              <a:t> 3- التوسط "البينِيَّة".</a:t>
            </a:r>
            <a:endParaRPr lang="ar-SA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57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تقسيم الحروف إلى قوية وضعيفة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600" b="1" i="0" dirty="0" smtClean="0">
                <a:solidFill>
                  <a:srgbClr val="00B050"/>
                </a:solidFill>
                <a:effectLst/>
                <a:latin typeface="Traditional Arabic"/>
              </a:rPr>
              <a:t>اعلم أن الحروف الهجائية تنقسم من حيث القوة والضعف إلى خمسة أقسام:</a:t>
            </a:r>
            <a:r>
              <a:rPr lang="ar-SA" sz="3600" b="1" dirty="0" smtClean="0">
                <a:solidFill>
                  <a:srgbClr val="00B050"/>
                </a:solidFill>
              </a:rPr>
              <a:t/>
            </a:r>
            <a:br>
              <a:rPr lang="ar-SA" sz="3600" b="1" dirty="0" smtClean="0">
                <a:solidFill>
                  <a:srgbClr val="00B050"/>
                </a:solidFill>
              </a:rPr>
            </a:br>
            <a:r>
              <a:rPr lang="ar-SA" sz="3600" b="1" i="0" dirty="0" smtClean="0">
                <a:solidFill>
                  <a:srgbClr val="FF0000"/>
                </a:solidFill>
                <a:effectLst/>
                <a:latin typeface="Traditional Arabic"/>
              </a:rPr>
              <a:t>1- قوية 2- أقوى </a:t>
            </a:r>
            <a:r>
              <a:rPr lang="ar-SA" sz="3600" b="1" i="0" dirty="0" smtClean="0">
                <a:solidFill>
                  <a:srgbClr val="0070C0"/>
                </a:solidFill>
                <a:effectLst/>
                <a:latin typeface="Traditional Arabic"/>
              </a:rPr>
              <a:t>3- ضعيفة، 4- أضعف </a:t>
            </a:r>
            <a:r>
              <a:rPr lang="ar-SA" sz="3600" b="1" i="0" dirty="0" smtClean="0">
                <a:solidFill>
                  <a:srgbClr val="FFC000"/>
                </a:solidFill>
                <a:effectLst/>
                <a:latin typeface="Traditional Arabic"/>
              </a:rPr>
              <a:t>5-متوسطة.</a:t>
            </a:r>
            <a:r>
              <a:rPr lang="ar-SA" sz="3600" b="1" dirty="0" smtClean="0">
                <a:solidFill>
                  <a:srgbClr val="00B050"/>
                </a:solidFill>
              </a:rPr>
              <a:t/>
            </a:r>
            <a:br>
              <a:rPr lang="ar-SA" sz="3600" b="1" dirty="0" smtClean="0">
                <a:solidFill>
                  <a:srgbClr val="00B050"/>
                </a:solidFill>
              </a:rPr>
            </a:br>
            <a:r>
              <a:rPr lang="ar-SA" sz="3600" b="1" i="0" dirty="0" smtClean="0">
                <a:solidFill>
                  <a:srgbClr val="FF0000"/>
                </a:solidFill>
                <a:effectLst/>
                <a:latin typeface="Traditional Arabic"/>
              </a:rPr>
              <a:t>فالحروفُ القويةُ:</a:t>
            </a:r>
            <a:r>
              <a:rPr lang="ar-SA" sz="3600" b="1" dirty="0" smtClean="0">
                <a:solidFill>
                  <a:srgbClr val="00B050"/>
                </a:solidFill>
              </a:rPr>
              <a:t/>
            </a:r>
            <a:br>
              <a:rPr lang="ar-SA" sz="3600" b="1" dirty="0" smtClean="0">
                <a:solidFill>
                  <a:srgbClr val="00B050"/>
                </a:solidFill>
              </a:rPr>
            </a:br>
            <a:r>
              <a:rPr lang="ar-SA" sz="3600" b="1" i="0" dirty="0" smtClean="0">
                <a:solidFill>
                  <a:srgbClr val="FF0000"/>
                </a:solidFill>
                <a:effectLst/>
                <a:latin typeface="Traditional Arabic"/>
              </a:rPr>
              <a:t>هي التي يكون فيها صفات القوة أكثر من صفات الضعف، وعددها ثمانية، وهي: الباء، الجيم، الدال، الراء، الصاد، الضاد، الظاء، القاف.</a:t>
            </a:r>
            <a:endParaRPr lang="ar-SA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02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/>
          <a:lstStyle/>
          <a:p>
            <a:pPr marL="0" indent="0">
              <a:buNone/>
            </a:pPr>
            <a:r>
              <a:rPr lang="ar-SA" b="1" i="0" dirty="0" smtClean="0">
                <a:solidFill>
                  <a:srgbClr val="FF0000"/>
                </a:solidFill>
                <a:effectLst/>
                <a:latin typeface="Traditional Arabic"/>
              </a:rPr>
              <a:t>وأما الحرفُ الأقوى: فهو الذي يكون جميع صفاته قوية، وذلك لا يوجد إلا في حرف واحد وهو: </a:t>
            </a:r>
            <a:r>
              <a:rPr lang="ar-SA" b="1" i="0" u="sng" dirty="0" smtClean="0">
                <a:solidFill>
                  <a:srgbClr val="FF0000"/>
                </a:solidFill>
                <a:effectLst/>
                <a:latin typeface="Traditional Arabic"/>
              </a:rPr>
              <a:t>الطاء، فقط.</a:t>
            </a:r>
            <a:r>
              <a:rPr lang="ar-SA" u="sng" dirty="0" smtClean="0"/>
              <a:t/>
            </a:r>
            <a:br>
              <a:rPr lang="ar-SA" u="sng" dirty="0" smtClean="0"/>
            </a:br>
            <a:r>
              <a:rPr lang="ar-SA" b="1" i="0" u="sng" dirty="0" smtClean="0">
                <a:solidFill>
                  <a:srgbClr val="0070C0"/>
                </a:solidFill>
                <a:effectLst/>
                <a:latin typeface="Traditional Arabic"/>
              </a:rPr>
              <a:t>والحروفُ الضعيفةُ:</a:t>
            </a: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r>
              <a:rPr lang="ar-SA" b="1" i="0" dirty="0" smtClean="0">
                <a:solidFill>
                  <a:srgbClr val="0070C0"/>
                </a:solidFill>
                <a:effectLst/>
                <a:latin typeface="Traditional Arabic"/>
              </a:rPr>
              <a:t>هي التي يكون فيها صفات الضعف أكثر من صفات القوة، وعددها عشرة وهي: التاء، الخاء، الذال، الزاي، السين، الشين، العين، الكاف، الواو والياء المتحركتان أو اللَّيِّنَتان.</a:t>
            </a: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r>
              <a:rPr lang="ar-SA" b="1" i="0" dirty="0" smtClean="0">
                <a:solidFill>
                  <a:srgbClr val="0070C0"/>
                </a:solidFill>
                <a:effectLst/>
                <a:latin typeface="Traditional Arabic"/>
              </a:rPr>
              <a:t>وأما </a:t>
            </a:r>
            <a:r>
              <a:rPr lang="ar-SA" b="1" i="0" u="sng" dirty="0" smtClean="0">
                <a:solidFill>
                  <a:srgbClr val="0070C0"/>
                </a:solidFill>
                <a:effectLst/>
                <a:latin typeface="Traditional Arabic"/>
              </a:rPr>
              <a:t>الحرفُ الأضعفُ: </a:t>
            </a:r>
            <a:r>
              <a:rPr lang="ar-SA" b="1" i="0" dirty="0" smtClean="0">
                <a:solidFill>
                  <a:srgbClr val="0070C0"/>
                </a:solidFill>
                <a:effectLst/>
                <a:latin typeface="Traditional Arabic"/>
              </a:rPr>
              <a:t>فهو الذي يكون جميع صفاته ضعيفة أو تكون الغالبية العظمى من صفاته </a:t>
            </a:r>
            <a:r>
              <a:rPr lang="ar-SA" b="1" i="0" dirty="0" err="1" smtClean="0">
                <a:solidFill>
                  <a:srgbClr val="0070C0"/>
                </a:solidFill>
                <a:effectLst/>
                <a:latin typeface="Traditional Arabic"/>
              </a:rPr>
              <a:t>ضعفية</a:t>
            </a:r>
            <a:r>
              <a:rPr lang="ar-SA" b="1" i="0" dirty="0" smtClean="0">
                <a:solidFill>
                  <a:srgbClr val="0070C0"/>
                </a:solidFill>
                <a:effectLst/>
                <a:latin typeface="Traditional Arabic"/>
              </a:rPr>
              <a:t> بحيث تصل إلى الأربع، وصفة واحدة قوية، ومخرجه مقدر.</a:t>
            </a: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r>
              <a:rPr lang="ar-SA" b="1" i="0" dirty="0" smtClean="0">
                <a:solidFill>
                  <a:srgbClr val="0070C0"/>
                </a:solidFill>
                <a:effectLst/>
                <a:latin typeface="Traditional Arabic"/>
              </a:rPr>
              <a:t>أما الذي جميه صفاته ضعيفة فأربعة أحرف وهي: الثاء، الحاء، الفاء، الهاء.</a:t>
            </a:r>
            <a:endParaRPr lang="ar-SA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04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ar-SA" b="1" i="0" dirty="0" smtClean="0">
                <a:solidFill>
                  <a:srgbClr val="0070C0"/>
                </a:solidFill>
                <a:effectLst/>
                <a:latin typeface="Traditional Arabic"/>
              </a:rPr>
              <a:t>وأما الذي فيه صفة واحدة من صفات القوة وأربع صفات من صفات الضعف فثلاثة أحرف وهي: حروف المد الثلاثة، وهي التي مخرجها مقدر. وعلى ذلك يكون مجموع الحروف الأضعف سبعة.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4000" b="1" i="0" u="sng" dirty="0" smtClean="0">
                <a:solidFill>
                  <a:srgbClr val="FFC000"/>
                </a:solidFill>
                <a:effectLst/>
                <a:latin typeface="Traditional Arabic"/>
              </a:rPr>
              <a:t>والحروفُ المتوسطةُ:</a:t>
            </a:r>
          </a:p>
          <a:p>
            <a:pPr marL="0" indent="0">
              <a:buNone/>
            </a:pPr>
            <a:r>
              <a:rPr lang="ar-SA" sz="4000" b="1" dirty="0" smtClean="0">
                <a:solidFill>
                  <a:srgbClr val="FFC000"/>
                </a:solidFill>
              </a:rPr>
              <a:t/>
            </a:r>
            <a:br>
              <a:rPr lang="ar-SA" sz="4000" b="1" dirty="0" smtClean="0">
                <a:solidFill>
                  <a:srgbClr val="FFC000"/>
                </a:solidFill>
              </a:rPr>
            </a:br>
            <a:r>
              <a:rPr lang="ar-SA" sz="4000" b="1" i="0" dirty="0" smtClean="0">
                <a:solidFill>
                  <a:srgbClr val="FFC000"/>
                </a:solidFill>
                <a:effectLst/>
                <a:latin typeface="Traditional Arabic"/>
              </a:rPr>
              <a:t>هي التي تساوت فيها صفات القوة وصفات الضعف وعددها خمس، وهي: الهمزة، الغين، اللام، الميم، النون.</a:t>
            </a:r>
            <a:endParaRPr lang="ar-SA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9035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177</Words>
  <Application>Microsoft Office PowerPoint</Application>
  <PresentationFormat>عرض على الشاشة (3:4)‏</PresentationFormat>
  <Paragraphs>41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تابع لصفات الحروف</vt:lpstr>
      <vt:lpstr>عرض تقديمي في PowerPoint</vt:lpstr>
      <vt:lpstr>الصفات القوية</vt:lpstr>
      <vt:lpstr>الصفات الضعيفة</vt:lpstr>
      <vt:lpstr>الصفات التي لا توصف بقوة و لا بضعف</vt:lpstr>
      <vt:lpstr>تقسيم الحروف إلى قوية وضعيفة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لصفات الحروف</dc:title>
  <dc:creator>USER</dc:creator>
  <cp:lastModifiedBy>USER</cp:lastModifiedBy>
  <cp:revision>5</cp:revision>
  <dcterms:created xsi:type="dcterms:W3CDTF">2018-10-21T19:05:03Z</dcterms:created>
  <dcterms:modified xsi:type="dcterms:W3CDTF">2018-10-21T19:58:38Z</dcterms:modified>
</cp:coreProperties>
</file>