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87" r:id="rId12"/>
    <p:sldId id="268" r:id="rId13"/>
    <p:sldId id="269" r:id="rId14"/>
    <p:sldId id="270" r:id="rId15"/>
    <p:sldId id="272" r:id="rId16"/>
    <p:sldId id="289" r:id="rId17"/>
    <p:sldId id="274" r:id="rId18"/>
    <p:sldId id="290" r:id="rId19"/>
    <p:sldId id="275" r:id="rId20"/>
    <p:sldId id="276" r:id="rId21"/>
    <p:sldId id="291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CFCFC"/>
    <a:srgbClr val="E8E8E8"/>
    <a:srgbClr val="FFD84B"/>
    <a:srgbClr val="FFFFFF"/>
    <a:srgbClr val="CC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0" d="100"/>
          <a:sy n="100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F7A0BE-A083-4422-B1E1-F75514BE6C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B9C1E2-212E-4BA6-9EE9-0C3C20D9EB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F9BF8-5D03-4F22-ACFC-425C51BCAB48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 cstate="print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CACA97-D710-4680-8281-17B8460839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B445-F049-448C-9C71-B2C100252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D859-3265-4305-891F-50609A62C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8347D3-32CD-4C41-9709-511F1A87F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17DF8-F39D-4850-95A6-93F39E521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3C088-187B-48DC-8985-4AA6A3977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3987B-4EFA-45FF-8208-B575EE002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74D8B-1980-48CE-A064-442C10076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8C08-B012-4616-B7C3-640405515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93A61-78F0-40FF-929F-1D777B822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5654-4F5D-4694-95BB-E47E73FE6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92CBE-BFCB-4F3C-8599-6571DB647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D3B914-BBB8-49F7-A187-2E43088295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447800"/>
            <a:ext cx="2895600" cy="192722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الحــديــــــــد</a:t>
            </a:r>
            <a:r>
              <a:rPr lang="en-US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Iron</a:t>
            </a:r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endParaRPr lang="en-US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Rectangle 2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5562600" cy="11557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تضخم الغدة الدرقية الناشئ عن نقص </a:t>
            </a:r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اليود</a:t>
            </a:r>
            <a:r>
              <a:rPr lang="en-US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Goiter</a:t>
            </a:r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3" name="Picture 4" descr="endemic_go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492298" y="1981200"/>
            <a:ext cx="2043315" cy="282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shadow_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73113" y="4789488"/>
            <a:ext cx="2349500" cy="168275"/>
          </a:xfrm>
          <a:prstGeom prst="rect">
            <a:avLst/>
          </a:prstGeom>
          <a:noFill/>
        </p:spPr>
      </p:pic>
      <p:grpSp>
        <p:nvGrpSpPr>
          <p:cNvPr id="37899" name="Group 11"/>
          <p:cNvGrpSpPr>
            <a:grpSpLocks/>
          </p:cNvGrpSpPr>
          <p:nvPr/>
        </p:nvGrpSpPr>
        <p:grpSpPr bwMode="auto">
          <a:xfrm>
            <a:off x="765175" y="1909763"/>
            <a:ext cx="6931025" cy="3425825"/>
            <a:chOff x="642" y="1572"/>
            <a:chExt cx="1359" cy="2158"/>
          </a:xfrm>
        </p:grpSpPr>
        <p:sp>
          <p:nvSpPr>
            <p:cNvPr id="37900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960438" y="1651000"/>
            <a:ext cx="720725" cy="822325"/>
            <a:chOff x="192" y="1917"/>
            <a:chExt cx="1042" cy="1102"/>
          </a:xfrm>
        </p:grpSpPr>
        <p:grpSp>
          <p:nvGrpSpPr>
            <p:cNvPr id="37908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7909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7910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7911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7912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37914" name="Line 26"/>
          <p:cNvSpPr>
            <a:spLocks noChangeShapeType="1"/>
          </p:cNvSpPr>
          <p:nvPr/>
        </p:nvSpPr>
        <p:spPr bwMode="gray">
          <a:xfrm>
            <a:off x="881063" y="3282950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gray">
          <a:xfrm>
            <a:off x="3514725" y="3251200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7925" name="Picture 37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334125" y="1619250"/>
            <a:ext cx="569913" cy="268288"/>
          </a:xfrm>
          <a:prstGeom prst="rect">
            <a:avLst/>
          </a:prstGeom>
          <a:noFill/>
        </p:spPr>
      </p:pic>
      <p:sp>
        <p:nvSpPr>
          <p:cNvPr id="37926" name="Line 38"/>
          <p:cNvSpPr>
            <a:spLocks noChangeShapeType="1"/>
          </p:cNvSpPr>
          <p:nvPr/>
        </p:nvSpPr>
        <p:spPr bwMode="gray">
          <a:xfrm>
            <a:off x="6203950" y="3248025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935" name="Rectangle 47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4267200" cy="927100"/>
          </a:xfrm>
        </p:spPr>
        <p:txBody>
          <a:bodyPr/>
          <a:lstStyle/>
          <a:p>
            <a:pPr algn="just" rtl="1"/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الزنـــــــك</a:t>
            </a:r>
            <a:r>
              <a:rPr lang="en-US" dirty="0" smtClean="0">
                <a:solidFill>
                  <a:schemeClr val="tx1"/>
                </a:solidFill>
                <a:cs typeface="Arabic Transparent" pitchFamily="2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abic Transparent" pitchFamily="2" charset="0"/>
              </a:rPr>
              <a:t>Zinc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19200" y="2590800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يحتوي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جسم الإنسان على 2- 2,5 جرام من الزنك</a:t>
            </a:r>
          </a:p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عرفت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أهميته للإنسان في عام 1961 م حيث لوحظ في بعض مناطق العالم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(مصر وإيران)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بطء النمو وتأخر البلوغ وظهور الأعضاء الجنسية في المناطق التي تفتقر وجباتها للزنك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(قلة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تناول البروتين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الحيواني</a:t>
            </a:r>
            <a:r>
              <a:rPr lang="ar-SA" sz="2800" b="1" dirty="0" smtClean="0">
                <a:cs typeface="Arabic Transparent" pitchFamily="2" charset="0"/>
              </a:rPr>
              <a:t>)</a:t>
            </a:r>
            <a:endParaRPr lang="ar-SA" sz="2800" b="1" dirty="0">
              <a:cs typeface="Arabic Transparent" pitchFamily="2" charset="0"/>
            </a:endParaRPr>
          </a:p>
        </p:txBody>
      </p:sp>
      <p:sp>
        <p:nvSpPr>
          <p:cNvPr id="49" name="16-Point Star 48"/>
          <p:cNvSpPr/>
          <p:nvPr/>
        </p:nvSpPr>
        <p:spPr>
          <a:xfrm>
            <a:off x="6858000" y="2667000"/>
            <a:ext cx="381000" cy="3048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16-Point Star 49"/>
          <p:cNvSpPr/>
          <p:nvPr/>
        </p:nvSpPr>
        <p:spPr>
          <a:xfrm>
            <a:off x="6858000" y="3124200"/>
            <a:ext cx="381000" cy="3048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Rectangle 28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4495800" cy="927100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وظائف الزنـــــك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0600" y="1600200"/>
            <a:ext cx="73914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90000"/>
              </a:lnSpc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الزنك ضروري لعمل أو تركيب أكثر من 100 أنزيم تساهم في هضم وتمثيل الغذاء ومن التفاعلات المهمة التي يدخل فيها الزنك :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ـ التوازن الحامضي والقاعدي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والتنفس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carbonic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anhydrase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ـ هضم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البروتين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Carboxypeptidase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ـ العظام والقلب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والكلى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alkaline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phosphatase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ـ أكسدة وإبطال سمية الكحول في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الجسم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alcohol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dehydrogenase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ـ تصنيع ال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DNA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وال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RNA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DNA and RNA polymerase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ـ تصنيع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الكولاجين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collagen synthesis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ـ النضوج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الجنسي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sexual maturity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4" name="Rectangle 32"/>
          <p:cNvSpPr>
            <a:spLocks noGrp="1" noChangeArrowheads="1"/>
          </p:cNvSpPr>
          <p:nvPr>
            <p:ph type="title"/>
          </p:nvPr>
        </p:nvSpPr>
        <p:spPr>
          <a:xfrm>
            <a:off x="1676400" y="990600"/>
            <a:ext cx="3810000" cy="927100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أعراض نقص الزنك</a:t>
            </a:r>
            <a:endParaRPr lang="en-US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1981200"/>
            <a:ext cx="571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* بطء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النمو أو توقفه التام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( التقزم )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Dwarf</a:t>
            </a:r>
            <a:endParaRPr lang="ar-SA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تأخر البلوغ الجنسي وتأخر ظهور الصفات الجنسية</a:t>
            </a:r>
          </a:p>
          <a:p>
            <a:pPr algn="just" rtl="1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بطء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التئام الجروح</a:t>
            </a:r>
          </a:p>
          <a:p>
            <a:pPr algn="just" rtl="1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ضعف الشهية والتذوق وحاسة الشم</a:t>
            </a:r>
            <a:endParaRPr lang="ar-SA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3581400" cy="927100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rgbClr val="002060"/>
                </a:solidFill>
              </a:rPr>
              <a:t>نقص </a:t>
            </a:r>
            <a:r>
              <a:rPr lang="ar-SA" dirty="0" smtClean="0">
                <a:solidFill>
                  <a:srgbClr val="002060"/>
                </a:solidFill>
              </a:rPr>
              <a:t>الزنك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ltGray">
          <a:xfrm>
            <a:off x="1371600" y="1828800"/>
            <a:ext cx="6745288" cy="4114800"/>
          </a:xfrm>
          <a:prstGeom prst="roundRect">
            <a:avLst>
              <a:gd name="adj" fmla="val 4134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3733800" y="1828800"/>
            <a:ext cx="4419600" cy="527050"/>
            <a:chOff x="3166" y="618"/>
            <a:chExt cx="2042" cy="363"/>
          </a:xfrm>
        </p:grpSpPr>
        <p:sp>
          <p:nvSpPr>
            <p:cNvPr id="19464" name="AutoShape 8"/>
            <p:cNvSpPr>
              <a:spLocks noChangeArrowheads="1"/>
            </p:cNvSpPr>
            <p:nvPr/>
          </p:nvSpPr>
          <p:spPr bwMode="gray">
            <a:xfrm>
              <a:off x="3166" y="618"/>
              <a:ext cx="2042" cy="363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/>
              <a:r>
                <a:rPr lang="ar-SA" sz="2800" dirty="0" err="1" smtClean="0"/>
                <a:t>التقزم</a:t>
              </a:r>
              <a:r>
                <a:rPr lang="ar-SA" sz="2800" dirty="0" smtClean="0"/>
                <a:t> </a:t>
              </a:r>
              <a:r>
                <a:rPr lang="en-US" sz="2800" dirty="0" smtClean="0"/>
                <a:t>dwarf</a:t>
              </a:r>
              <a:endParaRPr lang="en-US" sz="2800" dirty="0"/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gray">
            <a:xfrm>
              <a:off x="3178" y="878"/>
              <a:ext cx="2007" cy="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333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gray">
            <a:xfrm>
              <a:off x="3178" y="629"/>
              <a:ext cx="2007" cy="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4314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6" name="Line 20"/>
          <p:cNvSpPr>
            <a:spLocks noChangeShapeType="1"/>
          </p:cNvSpPr>
          <p:nvPr/>
        </p:nvSpPr>
        <p:spPr bwMode="gray">
          <a:xfrm>
            <a:off x="1752600" y="2209800"/>
            <a:ext cx="0" cy="2946400"/>
          </a:xfrm>
          <a:prstGeom prst="line">
            <a:avLst/>
          </a:prstGeom>
          <a:noFill/>
          <a:ln w="12700">
            <a:solidFill>
              <a:srgbClr val="FE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1676400" y="2209800"/>
            <a:ext cx="153987" cy="152400"/>
            <a:chOff x="2928" y="2208"/>
            <a:chExt cx="262" cy="262"/>
          </a:xfrm>
        </p:grpSpPr>
        <p:sp>
          <p:nvSpPr>
            <p:cNvPr id="1947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686620"/>
                </a:gs>
                <a:gs pos="100000">
                  <a:srgbClr val="686620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1676400" y="3733800"/>
            <a:ext cx="153987" cy="153987"/>
            <a:chOff x="2928" y="2208"/>
            <a:chExt cx="262" cy="262"/>
          </a:xfrm>
        </p:grpSpPr>
        <p:sp>
          <p:nvSpPr>
            <p:cNvPr id="19481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686620"/>
                </a:gs>
                <a:gs pos="100000">
                  <a:srgbClr val="686620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1676400" y="5029200"/>
            <a:ext cx="153987" cy="153988"/>
            <a:chOff x="2928" y="2208"/>
            <a:chExt cx="262" cy="262"/>
          </a:xfrm>
        </p:grpSpPr>
        <p:sp>
          <p:nvSpPr>
            <p:cNvPr id="19484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686620"/>
                </a:gs>
                <a:gs pos="100000">
                  <a:srgbClr val="686620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" name="Picture 4" descr="التقز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2286000" cy="30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5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27100"/>
          </a:xfrm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المصادر الغذائية والمتناولات التغذوية المرجعية للزنــــــــك</a:t>
            </a:r>
            <a:endParaRPr lang="en-US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1676400"/>
            <a:ext cx="7162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المصادر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الغذائية :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أفضلها الأغذية البحرية واللحوم الحمراء والكبد وصفار البيض والكلى</a:t>
            </a:r>
          </a:p>
          <a:p>
            <a:pPr algn="just" rtl="1">
              <a:lnSpc>
                <a:spcPct val="80000"/>
              </a:lnSpc>
            </a:pP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*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المتناولات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التغذوية المرجعية: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البالغين ذكور: 15 ملجم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البالغات إناث: 12 ملجم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الحوامل: 15 ملجم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 المرضعات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-- أول ست شهور: 19 ملجم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-- ثاني ست شهور: 16 ملجم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81000" y="1143000"/>
            <a:ext cx="5486400" cy="153987"/>
            <a:chOff x="0" y="1824"/>
            <a:chExt cx="5760" cy="9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5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3429000" cy="927100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النحـــاس</a:t>
            </a:r>
            <a:r>
              <a:rPr lang="en-US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Copper</a:t>
            </a:r>
            <a:endParaRPr lang="en-US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14400" y="2065550"/>
            <a:ext cx="65532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يعد النحاس جزءاً من تركيب العديد من الأنزيمات ويقوم بالوظائف التالية :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1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ـ يمنع فقر الدم وذلك كما يلي :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 أ. يساعد على امتصاص الحديد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ب. يساعد على تصنيع الهيموجلوبين</a:t>
            </a:r>
          </a:p>
          <a:p>
            <a:pPr algn="just" rtl="1">
              <a:lnSpc>
                <a:spcPct val="80000"/>
              </a:lnSpc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2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ضروري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لتصنيع الفسفولبيد الضرورية لتصنيع مادة الميلين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Myelin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lnSpc>
                <a:spcPct val="80000"/>
              </a:lnSpc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3- جزء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من انزيم التنفس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(سيتوكروم)  </a:t>
            </a:r>
            <a:r>
              <a:rPr lang="en-US" sz="2400" b="1" dirty="0" err="1" smtClean="0">
                <a:latin typeface="Arabic Typesetting" pitchFamily="66" charset="-78"/>
                <a:cs typeface="Arabic Typesetting" pitchFamily="66" charset="-78"/>
              </a:rPr>
              <a:t>cytochrome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b="1" dirty="0" err="1" smtClean="0">
                <a:latin typeface="Arabic Typesetting" pitchFamily="66" charset="-78"/>
                <a:cs typeface="Arabic Typesetting" pitchFamily="66" charset="-78"/>
              </a:rPr>
              <a:t>oxidase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الضروري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لإنتاج الطاقة</a:t>
            </a:r>
          </a:p>
          <a:p>
            <a:pPr algn="just" rtl="1">
              <a:lnSpc>
                <a:spcPct val="80000"/>
              </a:lnSpc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المحافظة على تصنيع بروتين </a:t>
            </a:r>
            <a:r>
              <a:rPr lang="en-US" sz="2400" b="1" dirty="0" err="1" smtClean="0">
                <a:latin typeface="Arabic Typesetting" pitchFamily="66" charset="-78"/>
                <a:cs typeface="Arabic Typesetting" pitchFamily="66" charset="-78"/>
              </a:rPr>
              <a:t>Elastin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المكون لجدار الشرايين</a:t>
            </a:r>
          </a:p>
          <a:p>
            <a:pPr algn="just" rtl="1">
              <a:lnSpc>
                <a:spcPct val="80000"/>
              </a:lnSpc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4-جزء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من الأنزيم </a:t>
            </a:r>
            <a:r>
              <a:rPr lang="en-US" sz="2400" b="1" dirty="0" err="1" smtClean="0">
                <a:latin typeface="Arabic Typesetting" pitchFamily="66" charset="-78"/>
                <a:cs typeface="Arabic Typesetting" pitchFamily="66" charset="-78"/>
              </a:rPr>
              <a:t>Tyrosinase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الضروري لتحويل التيروسين إلى صبغة الميلانين </a:t>
            </a:r>
            <a:r>
              <a:rPr lang="en-US" sz="2000" b="1" dirty="0" smtClean="0">
                <a:cs typeface="Arabic Transparent" pitchFamily="2" charset="0"/>
              </a:rPr>
              <a:t>Melanin</a:t>
            </a:r>
            <a:endParaRPr lang="en-US" sz="2000" b="1" dirty="0">
              <a:cs typeface="Arabic Transpar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1" name="Rectangle 119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4419600" cy="927100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المصادر الغذائية وسمية النحاس</a:t>
            </a:r>
            <a:endParaRPr lang="en-US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143000" y="1752600"/>
            <a:ext cx="571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* المصادر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الغذائية :</a:t>
            </a: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أغنى المصادر الكبد والأغذية البحرية والمكسرات والكوكا والكرز والمشروم والحبوب الكاملة</a:t>
            </a:r>
          </a:p>
          <a:p>
            <a:pPr algn="just" rtl="1"/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* السمية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Toxicity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مرض ويلسون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Wilson’s disease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وهو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من الأمراض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الوراثية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أعراض النقص: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نادرة في الإنسان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5" name="Rectangle 21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3048000" cy="927100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تابع النحاس</a:t>
            </a:r>
            <a:endParaRPr lang="en-US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9" name="Picture 4" descr="albi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3733800" cy="927100"/>
          </a:xfrm>
        </p:spPr>
        <p:txBody>
          <a:bodyPr/>
          <a:lstStyle/>
          <a:p>
            <a:pPr algn="just" rtl="1"/>
            <a:r>
              <a:rPr lang="ar-S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تابع النحاس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4" name="Picture 4" descr="albinis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2514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800" dirty="0" smtClean="0">
                <a:cs typeface="Arabic Transparent" pitchFamily="2" charset="0"/>
              </a:rPr>
              <a:t>الحــديـــــــد  </a:t>
            </a:r>
            <a:r>
              <a:rPr lang="en-US" sz="4800" dirty="0" smtClean="0">
                <a:cs typeface="Arabic Transparent" pitchFamily="2" charset="0"/>
              </a:rPr>
              <a:t>Iron</a:t>
            </a:r>
            <a:r>
              <a:rPr lang="ar-SA" sz="4800" dirty="0" smtClean="0">
                <a:cs typeface="Arabic Transparent" pitchFamily="2" charset="0"/>
              </a:rPr>
              <a:t>        </a:t>
            </a:r>
            <a:endParaRPr lang="en-US" sz="4500" dirty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gray">
          <a:xfrm>
            <a:off x="1219200" y="2438400"/>
            <a:ext cx="6705600" cy="1231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gray">
          <a:xfrm>
            <a:off x="1219200" y="1219200"/>
            <a:ext cx="6705600" cy="1104901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r">
              <a:lnSpc>
                <a:spcPct val="80000"/>
              </a:lnSpc>
              <a:buFont typeface="Wingdings" pitchFamily="2" charset="2"/>
              <a:buChar char="n"/>
            </a:pPr>
            <a:endParaRPr lang="ar-SA" dirty="0">
              <a:cs typeface="Arabic Transparent" pitchFamily="2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7543800" y="2070100"/>
            <a:ext cx="187325" cy="601663"/>
            <a:chOff x="960" y="1764"/>
            <a:chExt cx="130" cy="418"/>
          </a:xfrm>
        </p:grpSpPr>
        <p:sp>
          <p:nvSpPr>
            <p:cNvPr id="5126" name="Oval 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1371600" y="2066925"/>
            <a:ext cx="187325" cy="601663"/>
            <a:chOff x="960" y="1764"/>
            <a:chExt cx="130" cy="418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4" name="AutoShape 14"/>
          <p:cNvSpPr>
            <a:spLocks noChangeArrowheads="1"/>
          </p:cNvSpPr>
          <p:nvPr/>
        </p:nvSpPr>
        <p:spPr bwMode="gray">
          <a:xfrm>
            <a:off x="1219200" y="3733800"/>
            <a:ext cx="6705600" cy="1828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r>
              <a:rPr lang="ar-SA" dirty="0" smtClean="0">
                <a:cs typeface="Arabic Transparent" pitchFamily="2" charset="0"/>
              </a:rPr>
              <a:t>ـ وظائف أخرى </a:t>
            </a:r>
          </a:p>
          <a:p>
            <a:pPr algn="r">
              <a:lnSpc>
                <a:spcPct val="80000"/>
              </a:lnSpc>
            </a:pPr>
            <a:r>
              <a:rPr lang="ar-SA" dirty="0" smtClean="0">
                <a:cs typeface="Arabic Transparent" pitchFamily="2" charset="0"/>
              </a:rPr>
              <a:t>    </a:t>
            </a:r>
            <a:r>
              <a:rPr lang="ar-SA" dirty="0" smtClean="0">
                <a:cs typeface="Arabic Transparent" pitchFamily="2" charset="0"/>
              </a:rPr>
              <a:t>1</a:t>
            </a:r>
            <a:r>
              <a:rPr lang="ar-SA" dirty="0" smtClean="0">
                <a:solidFill>
                  <a:schemeClr val="bg1"/>
                </a:solidFill>
                <a:cs typeface="Arabic Transparent" pitchFamily="2" charset="0"/>
              </a:rPr>
              <a:t>-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تحول البيتاكاروتين إلى فيتامين أ</a:t>
            </a:r>
          </a:p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Synthesis of </a:t>
            </a: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purines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   2-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تصنيع البيورين</a:t>
            </a:r>
          </a:p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Removal of lipid from blood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   3-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إزالة اللبيدات من الدم</a:t>
            </a:r>
          </a:p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Collagen synthesis 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   4-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تصنيع الكولاجين</a:t>
            </a:r>
          </a:p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Antibody production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   5-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إنتاج الأجسام المضادة </a:t>
            </a:r>
          </a:p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Detoxification of drugs in the liver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   6- </a:t>
            </a: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إزالة سمية العقاقير في الكبد</a:t>
            </a:r>
            <a:endParaRPr lang="en-US" b="1" dirty="0">
              <a:solidFill>
                <a:schemeClr val="accent4">
                  <a:lumMod val="95000"/>
                  <a:lumOff val="5000"/>
                </a:schemeClr>
              </a:solidFill>
              <a:cs typeface="Arabic Transparent" pitchFamily="2" charset="0"/>
            </a:endParaRP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7620000" y="3276600"/>
            <a:ext cx="187325" cy="601662"/>
            <a:chOff x="960" y="1764"/>
            <a:chExt cx="130" cy="418"/>
          </a:xfrm>
        </p:grpSpPr>
        <p:sp>
          <p:nvSpPr>
            <p:cNvPr id="5137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1371600" y="3276600"/>
            <a:ext cx="187325" cy="601662"/>
            <a:chOff x="960" y="1764"/>
            <a:chExt cx="130" cy="418"/>
          </a:xfrm>
        </p:grpSpPr>
        <p:sp>
          <p:nvSpPr>
            <p:cNvPr id="5141" name="Oval 2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AutoShape 2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2057400" y="2498725"/>
            <a:ext cx="54102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just" rtl="1">
              <a:lnSpc>
                <a:spcPct val="80000"/>
              </a:lnSpc>
              <a:buFont typeface="Wingdings" pitchFamily="2" charset="2"/>
              <a:buChar char="n"/>
            </a:pPr>
            <a:r>
              <a:rPr lang="ar-SA" sz="2400" dirty="0" smtClean="0">
                <a:cs typeface="Arabic Transparent" pitchFamily="2" charset="0"/>
              </a:rPr>
              <a:t>الوظائف :</a:t>
            </a:r>
          </a:p>
          <a:p>
            <a:pPr algn="just" rtl="1">
              <a:lnSpc>
                <a:spcPct val="80000"/>
              </a:lnSpc>
            </a:pPr>
            <a:r>
              <a:rPr lang="ar-SA" sz="2400" dirty="0" smtClean="0">
                <a:cs typeface="Arabic Transparent" pitchFamily="2" charset="0"/>
              </a:rPr>
              <a:t>  </a:t>
            </a:r>
            <a:r>
              <a:rPr lang="en-US" sz="2000" dirty="0" smtClean="0">
                <a:cs typeface="Arabic Transparent" pitchFamily="2" charset="0"/>
              </a:rPr>
              <a:t>1</a:t>
            </a:r>
            <a:r>
              <a:rPr lang="ar-SA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ـ </a:t>
            </a:r>
            <a:r>
              <a:rPr lang="ar-SA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حمل الأوكسجين وثاني </a:t>
            </a:r>
            <a:r>
              <a:rPr lang="ar-SA" sz="20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أوكسيد</a:t>
            </a:r>
            <a:endParaRPr lang="ar-SA" sz="2000" dirty="0" smtClean="0">
              <a:solidFill>
                <a:schemeClr val="accent4">
                  <a:lumMod val="95000"/>
                  <a:lumOff val="5000"/>
                </a:schemeClr>
              </a:solidFill>
              <a:cs typeface="Arabic Transparent" pitchFamily="2" charset="0"/>
            </a:endParaRPr>
          </a:p>
          <a:p>
            <a:pPr algn="just" rtl="1">
              <a:lnSpc>
                <a:spcPct val="80000"/>
              </a:lnSpc>
            </a:pPr>
            <a:r>
              <a:rPr lang="ar-SA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 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2</a:t>
            </a:r>
            <a:r>
              <a:rPr lang="ar-SA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ـ </a:t>
            </a:r>
            <a:r>
              <a:rPr lang="ar-SA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تكوين الدم 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Blood formation </a:t>
            </a:r>
            <a:endParaRPr lang="ar-SA" sz="2000" dirty="0">
              <a:solidFill>
                <a:schemeClr val="accent4">
                  <a:lumMod val="95000"/>
                  <a:lumOff val="5000"/>
                </a:schemeClr>
              </a:solidFill>
              <a:cs typeface="Arabic Transparent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1447800"/>
            <a:ext cx="5257800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80000"/>
              </a:lnSpc>
              <a:buFont typeface="Wingdings" pitchFamily="2" charset="2"/>
              <a:buChar char="n"/>
            </a:pP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تبلغ كميته في الجسم حوالي 3-5 جم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Char char="n"/>
            </a:pPr>
            <a:r>
              <a:rPr lang="ar-SA" b="1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abic Transparent" pitchFamily="2" charset="0"/>
              </a:rPr>
              <a:t> تختلف هذه الكمية طبقاً للعمر والجنس وحجم الجسم والحالة التغذوية له وصحة الجسم والكمية المخزنة من في الجسم</a:t>
            </a:r>
            <a:endParaRPr lang="ar-SA" b="1" dirty="0">
              <a:solidFill>
                <a:schemeClr val="accent4">
                  <a:lumMod val="95000"/>
                  <a:lumOff val="5000"/>
                </a:schemeClr>
              </a:solidFill>
              <a:cs typeface="Arabic Transpar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5181600" cy="762000"/>
          </a:xfrm>
        </p:spPr>
        <p:txBody>
          <a:bodyPr/>
          <a:lstStyle/>
          <a:p>
            <a:pPr algn="ctr" rtl="1"/>
            <a:r>
              <a:rPr lang="ar-SA" b="0" dirty="0" err="1" smtClean="0">
                <a:solidFill>
                  <a:srgbClr val="002060"/>
                </a:solidFill>
                <a:cs typeface="Arabic Transparent" pitchFamily="2" charset="0"/>
              </a:rPr>
              <a:t>السلينيوم</a:t>
            </a:r>
            <a:r>
              <a:rPr lang="en-US" b="0" dirty="0" smtClean="0">
                <a:solidFill>
                  <a:srgbClr val="002060"/>
                </a:solidFill>
                <a:cs typeface="Arabic Transparent" pitchFamily="2" charset="0"/>
              </a:rPr>
              <a:t> </a:t>
            </a:r>
            <a:r>
              <a:rPr lang="ar-SA" b="0" dirty="0" smtClean="0">
                <a:solidFill>
                  <a:srgbClr val="002060"/>
                </a:solidFill>
                <a:cs typeface="Arabic Transparent" pitchFamily="2" charset="0"/>
              </a:rPr>
              <a:t> </a:t>
            </a:r>
            <a:r>
              <a:rPr lang="en-US" b="0" dirty="0" smtClean="0">
                <a:solidFill>
                  <a:srgbClr val="002060"/>
                </a:solidFill>
                <a:cs typeface="Arabic Transparent" pitchFamily="2" charset="0"/>
              </a:rPr>
              <a:t>Selenium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9200" y="1295400"/>
            <a:ext cx="655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90000"/>
              </a:lnSpc>
            </a:pPr>
            <a:r>
              <a:rPr lang="en-US" sz="2000" b="1" dirty="0" smtClean="0">
                <a:cs typeface="Arabic Transparent" pitchFamily="2" charset="0"/>
              </a:rPr>
              <a:t>*</a:t>
            </a:r>
            <a:r>
              <a:rPr lang="ar-SA" sz="2000" b="1" dirty="0" smtClean="0">
                <a:cs typeface="Arabic Transparent" pitchFamily="2" charset="0"/>
              </a:rPr>
              <a:t>عرفت </a:t>
            </a:r>
            <a:r>
              <a:rPr lang="ar-SA" sz="2000" b="1" dirty="0" smtClean="0">
                <a:cs typeface="Arabic Transparent" pitchFamily="2" charset="0"/>
              </a:rPr>
              <a:t>أهميته كعنصر أساسي للإنسان عام 1957 م حيث يعمل كمضاد للأكسدة في الجسم إذ يدخل في تركيب الأنزيم </a:t>
            </a:r>
            <a:r>
              <a:rPr lang="en-US" sz="2000" b="1" dirty="0" smtClean="0">
                <a:cs typeface="Arabic Transparent" pitchFamily="2" charset="0"/>
              </a:rPr>
              <a:t>Glutathione </a:t>
            </a:r>
            <a:r>
              <a:rPr lang="en-US" sz="2000" b="1" dirty="0" err="1" smtClean="0">
                <a:cs typeface="Arabic Transparent" pitchFamily="2" charset="0"/>
              </a:rPr>
              <a:t>Peroxidase</a:t>
            </a:r>
            <a:r>
              <a:rPr lang="ar-SA" sz="2000" b="1" dirty="0" smtClean="0">
                <a:cs typeface="Arabic Transparent" pitchFamily="2" charset="0"/>
              </a:rPr>
              <a:t> الذي يعمل على إزالة فوق أوكسيد الهيدروجين ويقي من تأكسد الدهون في الجسم</a:t>
            </a:r>
          </a:p>
          <a:p>
            <a:pPr algn="just" rtl="1">
              <a:lnSpc>
                <a:spcPct val="90000"/>
              </a:lnSpc>
            </a:pPr>
            <a:r>
              <a:rPr lang="en-US" sz="2000" b="1" dirty="0" smtClean="0">
                <a:cs typeface="Arabic Transparent" pitchFamily="2" charset="0"/>
              </a:rPr>
              <a:t> </a:t>
            </a:r>
            <a:r>
              <a:rPr lang="en-US" sz="2000" b="1" dirty="0" smtClean="0">
                <a:cs typeface="Arabic Transparent" pitchFamily="2" charset="0"/>
              </a:rPr>
              <a:t>* </a:t>
            </a:r>
            <a:r>
              <a:rPr lang="ar-SA" sz="2000" b="1" dirty="0" smtClean="0">
                <a:cs typeface="Arabic Transparent" pitchFamily="2" charset="0"/>
              </a:rPr>
              <a:t>المصادر </a:t>
            </a:r>
            <a:r>
              <a:rPr lang="ar-SA" sz="2000" b="1" dirty="0" smtClean="0">
                <a:cs typeface="Arabic Transparent" pitchFamily="2" charset="0"/>
              </a:rPr>
              <a:t>الغذائية : أهمها الحبوب والحليب والبيض</a:t>
            </a:r>
          </a:p>
          <a:p>
            <a:pPr algn="just" rtl="1">
              <a:lnSpc>
                <a:spcPct val="90000"/>
              </a:lnSpc>
            </a:pPr>
            <a:r>
              <a:rPr lang="en-US" sz="2000" b="1" dirty="0" smtClean="0">
                <a:cs typeface="Arabic Transparent" pitchFamily="2" charset="0"/>
              </a:rPr>
              <a:t> *</a:t>
            </a:r>
            <a:r>
              <a:rPr lang="ar-SA" sz="2000" b="1" dirty="0" smtClean="0">
                <a:cs typeface="Arabic Transparent" pitchFamily="2" charset="0"/>
              </a:rPr>
              <a:t>المتناولات </a:t>
            </a:r>
            <a:r>
              <a:rPr lang="ar-SA" sz="2000" b="1" dirty="0" smtClean="0">
                <a:cs typeface="Arabic Transparent" pitchFamily="2" charset="0"/>
              </a:rPr>
              <a:t>المرجعية التغذوية :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000" b="1" dirty="0" smtClean="0">
                <a:cs typeface="Arabic Transparent" pitchFamily="2" charset="0"/>
              </a:rPr>
              <a:t>  ـ البالغين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000" b="1" dirty="0" smtClean="0">
                <a:cs typeface="Arabic Transparent" pitchFamily="2" charset="0"/>
              </a:rPr>
              <a:t>     -- إناث: 55 ميكروجرام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2000" b="1" dirty="0" smtClean="0">
                <a:cs typeface="Arabic Transparent" pitchFamily="2" charset="0"/>
              </a:rPr>
              <a:t>     -- ذكور: 70 ميكروجرام</a:t>
            </a:r>
            <a:endParaRPr lang="en-US" sz="2000" b="1" dirty="0">
              <a:cs typeface="Arabic Transpare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 smtClean="0">
                <a:solidFill>
                  <a:srgbClr val="002060"/>
                </a:solidFill>
              </a:rPr>
              <a:t>الكروم </a:t>
            </a:r>
            <a:r>
              <a:rPr lang="en-US" dirty="0" smtClean="0">
                <a:solidFill>
                  <a:srgbClr val="002060"/>
                </a:solidFill>
              </a:rPr>
              <a:t>Chromium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 rtl="1">
              <a:lnSpc>
                <a:spcPct val="80000"/>
              </a:lnSpc>
            </a:pPr>
            <a:r>
              <a:rPr lang="ar-SA" sz="2800" dirty="0" smtClean="0">
                <a:cs typeface="Arabic Transparent" pitchFamily="2" charset="0"/>
              </a:rPr>
              <a:t>عرفت أهميته للإنسان عام 1966 </a:t>
            </a:r>
            <a:r>
              <a:rPr lang="ar-SA" sz="2800" dirty="0" err="1" smtClean="0">
                <a:cs typeface="Arabic Transparent" pitchFamily="2" charset="0"/>
              </a:rPr>
              <a:t>م</a:t>
            </a:r>
            <a:r>
              <a:rPr lang="ar-SA" sz="2800" dirty="0" smtClean="0">
                <a:cs typeface="Arabic Transparent" pitchFamily="2" charset="0"/>
              </a:rPr>
              <a:t> </a:t>
            </a:r>
          </a:p>
          <a:p>
            <a:pPr algn="just" rtl="1">
              <a:lnSpc>
                <a:spcPct val="80000"/>
              </a:lnSpc>
            </a:pPr>
            <a:r>
              <a:rPr lang="ar-SA" sz="2800" dirty="0" smtClean="0">
                <a:cs typeface="Arabic Transparent" pitchFamily="2" charset="0"/>
              </a:rPr>
              <a:t>يلعب دوراً حيوياً في تحمل الجلوكوز </a:t>
            </a:r>
            <a:r>
              <a:rPr lang="ar-SA" sz="2800" dirty="0" smtClean="0">
                <a:cs typeface="Arabic Transparent" pitchFamily="2" charset="0"/>
              </a:rPr>
              <a:t>(جزء </a:t>
            </a:r>
            <a:r>
              <a:rPr lang="ar-SA" sz="2800" dirty="0" smtClean="0">
                <a:cs typeface="Arabic Transparent" pitchFamily="2" charset="0"/>
              </a:rPr>
              <a:t>من عامل تحمل </a:t>
            </a:r>
            <a:r>
              <a:rPr lang="ar-SA" sz="2800" dirty="0" smtClean="0">
                <a:cs typeface="Arabic Transparent" pitchFamily="2" charset="0"/>
              </a:rPr>
              <a:t>الجلوكوز) </a:t>
            </a:r>
            <a:r>
              <a:rPr lang="en-US" sz="2400" dirty="0" smtClean="0">
                <a:cs typeface="Arabic Transparent" pitchFamily="2" charset="0"/>
              </a:rPr>
              <a:t>Glucose -tolerance Factor</a:t>
            </a:r>
            <a:r>
              <a:rPr lang="ar-SA" sz="2800" dirty="0" smtClean="0">
                <a:cs typeface="Arabic Transparent" pitchFamily="2" charset="0"/>
              </a:rPr>
              <a:t>الضروري </a:t>
            </a:r>
            <a:r>
              <a:rPr lang="ar-SA" sz="2800" dirty="0" smtClean="0">
                <a:cs typeface="Arabic Transparent" pitchFamily="2" charset="0"/>
              </a:rPr>
              <a:t>للإستفادة المثلى من الجلوكوز في الجسم .</a:t>
            </a:r>
          </a:p>
          <a:p>
            <a:pPr algn="just" rtl="1">
              <a:lnSpc>
                <a:spcPct val="80000"/>
              </a:lnSpc>
            </a:pPr>
            <a:r>
              <a:rPr lang="ar-SA" sz="2800" dirty="0" smtClean="0">
                <a:cs typeface="Arabic Transparent" pitchFamily="2" charset="0"/>
              </a:rPr>
              <a:t>يعتقد أن الكروم يساعد على ارتباط الأنسولين بالخلية وهذا يساعد بدوره على حصولها على الجلوكوز</a:t>
            </a:r>
          </a:p>
          <a:p>
            <a:pPr algn="just" rtl="1">
              <a:lnSpc>
                <a:spcPct val="80000"/>
              </a:lnSpc>
            </a:pPr>
            <a:r>
              <a:rPr lang="ar-SA" sz="2800" dirty="0" smtClean="0">
                <a:cs typeface="Arabic Transparent" pitchFamily="2" charset="0"/>
              </a:rPr>
              <a:t>أعراض النقص :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dirty="0" smtClean="0">
                <a:cs typeface="Arabic Transparent" pitchFamily="2" charset="0"/>
              </a:rPr>
              <a:t>  زيادة الإصابة بمرض السكري </a:t>
            </a:r>
            <a:r>
              <a:rPr lang="en-US" sz="2400" dirty="0" smtClean="0">
                <a:cs typeface="Arabic Transparent" pitchFamily="2" charset="0"/>
              </a:rPr>
              <a:t>Diabetes</a:t>
            </a:r>
            <a:r>
              <a:rPr lang="ar-SA" sz="2800" dirty="0" smtClean="0">
                <a:cs typeface="Arabic Transparent" pitchFamily="2" charset="0"/>
              </a:rPr>
              <a:t> وانخفاض </a:t>
            </a:r>
            <a:r>
              <a:rPr lang="ar-SA" sz="2800" dirty="0" smtClean="0">
                <a:cs typeface="Arabic Transparent" pitchFamily="2" charset="0"/>
              </a:rPr>
              <a:t>مخزون الجسم من </a:t>
            </a:r>
            <a:r>
              <a:rPr lang="ar-SA" sz="2800" dirty="0" err="1" smtClean="0">
                <a:cs typeface="Arabic Transparent" pitchFamily="2" charset="0"/>
              </a:rPr>
              <a:t>الجليكوجين</a:t>
            </a:r>
            <a:r>
              <a:rPr lang="ar-SA" sz="2800" dirty="0" smtClean="0">
                <a:cs typeface="Arabic Transparent" pitchFamily="2" charset="0"/>
              </a:rPr>
              <a:t> وبطء النمو واختلال </a:t>
            </a:r>
            <a:r>
              <a:rPr lang="ar-SA" sz="2800" dirty="0" err="1" smtClean="0">
                <a:cs typeface="Arabic Transparent" pitchFamily="2" charset="0"/>
              </a:rPr>
              <a:t>أيض</a:t>
            </a:r>
            <a:r>
              <a:rPr lang="ar-SA" sz="2800" dirty="0" smtClean="0">
                <a:cs typeface="Arabic Transparent" pitchFamily="2" charset="0"/>
              </a:rPr>
              <a:t> الأحماض </a:t>
            </a:r>
            <a:r>
              <a:rPr lang="ar-SA" sz="2800" dirty="0" err="1" smtClean="0">
                <a:cs typeface="Arabic Transparent" pitchFamily="2" charset="0"/>
              </a:rPr>
              <a:t>الأمينية</a:t>
            </a:r>
            <a:r>
              <a:rPr lang="ar-SA" sz="2800" dirty="0" smtClean="0">
                <a:cs typeface="Arabic Transparent" pitchFamily="2" charset="0"/>
              </a:rPr>
              <a:t> وتدهور الشرايين </a:t>
            </a:r>
          </a:p>
          <a:p>
            <a:pPr algn="just" rtl="1">
              <a:lnSpc>
                <a:spcPct val="80000"/>
              </a:lnSpc>
              <a:buFont typeface="Wingdings" pitchFamily="2" charset="2"/>
              <a:buNone/>
            </a:pPr>
            <a:r>
              <a:rPr lang="ar-SA" sz="2800" dirty="0" smtClean="0">
                <a:cs typeface="Arabic Transparent" pitchFamily="2" charset="0"/>
              </a:rPr>
              <a:t>*المصادر </a:t>
            </a:r>
            <a:r>
              <a:rPr lang="ar-SA" sz="2800" dirty="0" smtClean="0">
                <a:cs typeface="Arabic Transparent" pitchFamily="2" charset="0"/>
              </a:rPr>
              <a:t>الغذائية: </a:t>
            </a:r>
            <a:r>
              <a:rPr lang="ar-SA" sz="2800" dirty="0" smtClean="0">
                <a:cs typeface="Arabic Transparent" pitchFamily="2" charset="0"/>
              </a:rPr>
              <a:t>الخضروات والحبوب الكاملة والفواكه واللحوم والجبن .</a:t>
            </a:r>
            <a:endParaRPr lang="en-US" sz="2800" dirty="0" smtClean="0">
              <a:cs typeface="Arabic Transparent" pitchFamily="2" charset="0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just" rtl="1"/>
            <a:r>
              <a:rPr lang="ar-SA" sz="5500" smtClean="0"/>
              <a:t>                    شكرا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pPr algn="just" rtl="1">
              <a:buFont typeface="Wingdings" pitchFamily="2" charset="2"/>
              <a:buNone/>
            </a:pPr>
            <a:r>
              <a:rPr lang="ar-SA" sz="2400" dirty="0" smtClean="0">
                <a:cs typeface="Arabic Transparent" pitchFamily="2" charset="0"/>
              </a:rPr>
              <a:t>ــــــــــــــــــــــــــــــــــــــــــــــــــــــــــــــــــــــــــــــــــــــــــــــــــــــــــــــــــــــــــــ</a:t>
            </a:r>
          </a:p>
          <a:p>
            <a:pPr algn="just" rtl="1"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                                  </a:t>
            </a:r>
            <a:r>
              <a:rPr lang="ar-SA" sz="1600" dirty="0" smtClean="0">
                <a:cs typeface="Arabic Transparent" pitchFamily="2" charset="0"/>
              </a:rPr>
              <a:t>                    </a:t>
            </a:r>
            <a:r>
              <a:rPr lang="en-US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% للحديد             </a:t>
            </a:r>
            <a:r>
              <a:rPr lang="en-US" sz="1600" dirty="0" smtClean="0">
                <a:cs typeface="Arabic Transparent" pitchFamily="2" charset="0"/>
              </a:rPr>
              <a:t>                      </a:t>
            </a:r>
            <a:r>
              <a:rPr lang="ar-SA" sz="1600" dirty="0" smtClean="0">
                <a:cs typeface="Arabic Transparent" pitchFamily="2" charset="0"/>
              </a:rPr>
              <a:t>الكمية </a:t>
            </a:r>
            <a:r>
              <a:rPr lang="ar-SA" sz="1600" dirty="0" smtClean="0">
                <a:cs typeface="Arabic Transparent" pitchFamily="2" charset="0"/>
              </a:rPr>
              <a:t>التقريبية ( ملجم )</a:t>
            </a:r>
          </a:p>
          <a:p>
            <a:pPr algn="just" rtl="1"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                                                      </a:t>
            </a:r>
            <a:r>
              <a:rPr lang="en-US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                    </a:t>
            </a:r>
            <a:r>
              <a:rPr lang="en-US" sz="1600" dirty="0" smtClean="0">
                <a:cs typeface="Arabic Transparent" pitchFamily="2" charset="0"/>
              </a:rPr>
              <a:t>                    </a:t>
            </a:r>
            <a:r>
              <a:rPr lang="ar-SA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ــــــــــــــــــــــــــــــــــــــــــــــــــــــ                                                  </a:t>
            </a:r>
          </a:p>
          <a:p>
            <a:pPr algn="just" rtl="1"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                                                           </a:t>
            </a:r>
            <a:r>
              <a:rPr lang="en-US" sz="1600" dirty="0" smtClean="0">
                <a:cs typeface="Arabic Transparent" pitchFamily="2" charset="0"/>
              </a:rPr>
              <a:t>                    </a:t>
            </a:r>
            <a:r>
              <a:rPr lang="ar-SA" sz="1600" dirty="0" smtClean="0">
                <a:cs typeface="Arabic Transparent" pitchFamily="2" charset="0"/>
              </a:rPr>
              <a:t>                       </a:t>
            </a:r>
            <a:r>
              <a:rPr lang="ar-SA" sz="1600" dirty="0" smtClean="0">
                <a:cs typeface="Arabic Transparent" pitchFamily="2" charset="0"/>
              </a:rPr>
              <a:t>الذكور            الإناث</a:t>
            </a:r>
          </a:p>
          <a:p>
            <a:pPr algn="just" rtl="1"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</a:r>
            <a:endParaRPr lang="ar-SA" sz="1600" dirty="0" smtClean="0">
              <a:cs typeface="Arabic Transparent" pitchFamily="2" charset="0"/>
            </a:endParaRP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الهيموجلوبين  </a:t>
            </a:r>
            <a:r>
              <a:rPr lang="en-US" sz="1600" dirty="0" smtClean="0">
                <a:cs typeface="Arabic Transparent" pitchFamily="2" charset="0"/>
              </a:rPr>
              <a:t>Hemoglobin</a:t>
            </a:r>
            <a:r>
              <a:rPr lang="ar-SA" sz="1600" dirty="0" smtClean="0">
                <a:cs typeface="Arabic Transparent" pitchFamily="2" charset="0"/>
              </a:rPr>
              <a:t>               </a:t>
            </a:r>
            <a:r>
              <a:rPr lang="en-US" sz="1600" dirty="0" smtClean="0">
                <a:cs typeface="Arabic Transparent" pitchFamily="2" charset="0"/>
              </a:rPr>
              <a:t>     </a:t>
            </a:r>
            <a:r>
              <a:rPr lang="ar-SA" sz="1600" dirty="0" smtClean="0">
                <a:cs typeface="Arabic Transparent" pitchFamily="2" charset="0"/>
              </a:rPr>
              <a:t>   </a:t>
            </a:r>
            <a:r>
              <a:rPr lang="ar-SA" sz="1600" dirty="0" smtClean="0">
                <a:cs typeface="Arabic Transparent" pitchFamily="2" charset="0"/>
              </a:rPr>
              <a:t>60- 75                </a:t>
            </a:r>
            <a:r>
              <a:rPr lang="en-US" sz="1600" dirty="0" smtClean="0">
                <a:cs typeface="Arabic Transparent" pitchFamily="2" charset="0"/>
              </a:rPr>
              <a:t>              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2100             1750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err="1" smtClean="0">
                <a:cs typeface="Arabic Transparent" pitchFamily="2" charset="0"/>
              </a:rPr>
              <a:t>الميوجلوبين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en-US" sz="1600" dirty="0" err="1" smtClean="0">
                <a:cs typeface="Arabic Transparent" pitchFamily="2" charset="0"/>
              </a:rPr>
              <a:t>Myoglobin</a:t>
            </a:r>
            <a:r>
              <a:rPr lang="ar-SA" sz="1600" dirty="0" smtClean="0">
                <a:cs typeface="Arabic Transparent" pitchFamily="2" charset="0"/>
              </a:rPr>
              <a:t>                       </a:t>
            </a:r>
            <a:r>
              <a:rPr lang="en-US" sz="1600" dirty="0" smtClean="0">
                <a:cs typeface="Arabic Transparent" pitchFamily="2" charset="0"/>
              </a:rPr>
              <a:t>   </a:t>
            </a:r>
            <a:r>
              <a:rPr lang="ar-SA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3               </a:t>
            </a:r>
            <a:r>
              <a:rPr lang="ar-SA" sz="1600" dirty="0" smtClean="0">
                <a:cs typeface="Arabic Transparent" pitchFamily="2" charset="0"/>
              </a:rPr>
              <a:t>        </a:t>
            </a:r>
            <a:r>
              <a:rPr lang="en-US" sz="1600" dirty="0" smtClean="0">
                <a:cs typeface="Arabic Transparent" pitchFamily="2" charset="0"/>
              </a:rPr>
              <a:t>               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100            </a:t>
            </a:r>
            <a:r>
              <a:rPr lang="en-US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100 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الحديد المخزن </a:t>
            </a:r>
            <a:r>
              <a:rPr lang="en-US" sz="1600" dirty="0" smtClean="0">
                <a:cs typeface="Arabic Transparent" pitchFamily="2" charset="0"/>
              </a:rPr>
              <a:t>storage iron</a:t>
            </a:r>
            <a:r>
              <a:rPr lang="ar-SA" sz="1600" dirty="0" smtClean="0">
                <a:cs typeface="Arabic Transparent" pitchFamily="2" charset="0"/>
              </a:rPr>
              <a:t>                  </a:t>
            </a:r>
            <a:r>
              <a:rPr lang="en-US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صفر- 30           </a:t>
            </a:r>
            <a:r>
              <a:rPr lang="ar-SA" sz="1600" dirty="0" smtClean="0">
                <a:cs typeface="Arabic Transparent" pitchFamily="2" charset="0"/>
              </a:rPr>
              <a:t>         </a:t>
            </a:r>
            <a:r>
              <a:rPr lang="en-US" sz="1600" dirty="0" smtClean="0">
                <a:cs typeface="Arabic Transparent" pitchFamily="2" charset="0"/>
              </a:rPr>
              <a:t>          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1000           </a:t>
            </a:r>
            <a:r>
              <a:rPr lang="en-US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400 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حديد الأنسجة ( إنزيمات )  </a:t>
            </a:r>
            <a:r>
              <a:rPr lang="en-US" sz="1600" dirty="0" smtClean="0">
                <a:cs typeface="Arabic Transparent" pitchFamily="2" charset="0"/>
              </a:rPr>
              <a:t>Tissue iron</a:t>
            </a:r>
            <a:r>
              <a:rPr lang="ar-SA" sz="1600" dirty="0" smtClean="0">
                <a:cs typeface="Arabic Transparent" pitchFamily="2" charset="0"/>
              </a:rPr>
              <a:t>       </a:t>
            </a:r>
            <a:r>
              <a:rPr lang="en-US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5- 15                  </a:t>
            </a:r>
            <a:r>
              <a:rPr lang="en-US" sz="1600" dirty="0" smtClean="0">
                <a:cs typeface="Arabic Transparent" pitchFamily="2" charset="0"/>
              </a:rPr>
              <a:t>                </a:t>
            </a:r>
            <a:r>
              <a:rPr lang="ar-SA" sz="1600" dirty="0" smtClean="0">
                <a:cs typeface="Arabic Transparent" pitchFamily="2" charset="0"/>
              </a:rPr>
              <a:t>350          </a:t>
            </a:r>
            <a:r>
              <a:rPr lang="en-US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   </a:t>
            </a:r>
            <a:r>
              <a:rPr lang="ar-SA" sz="1600" dirty="0" smtClean="0">
                <a:cs typeface="Arabic Transparent" pitchFamily="2" charset="0"/>
              </a:rPr>
              <a:t>300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الحديد الناقل ( ترانسفرين) </a:t>
            </a:r>
            <a:r>
              <a:rPr lang="en-US" sz="1600" dirty="0" smtClean="0">
                <a:cs typeface="Arabic Transparent" pitchFamily="2" charset="0"/>
              </a:rPr>
              <a:t>(</a:t>
            </a:r>
            <a:r>
              <a:rPr lang="en-US" sz="1600" dirty="0" err="1" smtClean="0">
                <a:cs typeface="Arabic Transparent" pitchFamily="2" charset="0"/>
              </a:rPr>
              <a:t>Transferrin</a:t>
            </a:r>
            <a:r>
              <a:rPr lang="en-US" sz="1600" dirty="0" smtClean="0">
                <a:cs typeface="Arabic Transparent" pitchFamily="2" charset="0"/>
              </a:rPr>
              <a:t>)</a:t>
            </a:r>
            <a:r>
              <a:rPr lang="ar-SA" sz="1600" dirty="0" smtClean="0">
                <a:cs typeface="Arabic Transparent" pitchFamily="2" charset="0"/>
              </a:rPr>
              <a:t>      </a:t>
            </a:r>
            <a:r>
              <a:rPr lang="en-US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 1</a:t>
            </a:r>
            <a:r>
              <a:rPr lang="en-US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                   </a:t>
            </a:r>
            <a:r>
              <a:rPr lang="en-US" sz="1600" dirty="0" smtClean="0">
                <a:cs typeface="Arabic Transparent" pitchFamily="2" charset="0"/>
              </a:rPr>
              <a:t>               </a:t>
            </a:r>
            <a:r>
              <a:rPr lang="ar-SA" sz="1600" dirty="0" smtClean="0">
                <a:cs typeface="Arabic Transparent" pitchFamily="2" charset="0"/>
              </a:rPr>
              <a:t>    </a:t>
            </a:r>
            <a:r>
              <a:rPr lang="ar-SA" sz="1600" dirty="0" smtClean="0">
                <a:cs typeface="Arabic Transparent" pitchFamily="2" charset="0"/>
              </a:rPr>
              <a:t>4              </a:t>
            </a:r>
            <a:r>
              <a:rPr lang="en-US" sz="1600" dirty="0" smtClean="0">
                <a:cs typeface="Arabic Transparent" pitchFamily="2" charset="0"/>
              </a:rPr>
              <a:t>   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4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فيراتين </a:t>
            </a:r>
            <a:r>
              <a:rPr lang="ar-SA" sz="1600" dirty="0" err="1" smtClean="0">
                <a:cs typeface="Arabic Transparent" pitchFamily="2" charset="0"/>
              </a:rPr>
              <a:t>السيرم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en-US" sz="1600" dirty="0" smtClean="0">
                <a:cs typeface="Arabic Transparent" pitchFamily="2" charset="0"/>
              </a:rPr>
              <a:t>serum </a:t>
            </a:r>
            <a:r>
              <a:rPr lang="en-US" sz="1600" dirty="0" err="1" smtClean="0">
                <a:cs typeface="Arabic Transparent" pitchFamily="2" charset="0"/>
              </a:rPr>
              <a:t>ferritin</a:t>
            </a:r>
            <a:r>
              <a:rPr lang="ar-SA" sz="1600" dirty="0" smtClean="0">
                <a:cs typeface="Arabic Transparent" pitchFamily="2" charset="0"/>
              </a:rPr>
              <a:t>                    </a:t>
            </a:r>
            <a:r>
              <a:rPr lang="ar-SA" sz="1600" dirty="0" smtClean="0">
                <a:cs typeface="Arabic Transparent" pitchFamily="2" charset="0"/>
              </a:rPr>
              <a:t>1                    </a:t>
            </a:r>
            <a:r>
              <a:rPr lang="en-US" sz="1600" dirty="0" smtClean="0">
                <a:cs typeface="Arabic Transparent" pitchFamily="2" charset="0"/>
              </a:rPr>
              <a:t>                </a:t>
            </a:r>
            <a:r>
              <a:rPr lang="ar-SA" sz="1600" dirty="0" smtClean="0">
                <a:cs typeface="Arabic Transparent" pitchFamily="2" charset="0"/>
              </a:rPr>
              <a:t> </a:t>
            </a:r>
            <a:r>
              <a:rPr lang="ar-SA" sz="1600" dirty="0" smtClean="0">
                <a:cs typeface="Arabic Transparent" pitchFamily="2" charset="0"/>
              </a:rPr>
              <a:t>3,.            </a:t>
            </a:r>
            <a:r>
              <a:rPr lang="en-US" sz="1600" dirty="0" smtClean="0">
                <a:cs typeface="Arabic Transparent" pitchFamily="2" charset="0"/>
              </a:rPr>
              <a:t>    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1,.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ـــــــــــــــــــــــــــــــــــــــــ</a:t>
            </a:r>
          </a:p>
          <a:p>
            <a:pPr algn="just" rtl="1">
              <a:lnSpc>
                <a:spcPct val="90000"/>
              </a:lnSpc>
              <a:buFont typeface="Wingdings" pitchFamily="2" charset="2"/>
              <a:buNone/>
            </a:pPr>
            <a:r>
              <a:rPr lang="ar-SA" sz="1600" dirty="0" smtClean="0">
                <a:cs typeface="Arabic Transparent" pitchFamily="2" charset="0"/>
              </a:rPr>
              <a:t>الكمية الكلية                        </a:t>
            </a:r>
            <a:r>
              <a:rPr lang="en-US" sz="1600" dirty="0" smtClean="0">
                <a:cs typeface="Arabic Transparent" pitchFamily="2" charset="0"/>
              </a:rPr>
              <a:t>                                                           </a:t>
            </a:r>
            <a:r>
              <a:rPr lang="ar-SA" sz="1600" dirty="0" smtClean="0">
                <a:cs typeface="Arabic Transparent" pitchFamily="2" charset="0"/>
              </a:rPr>
              <a:t>  </a:t>
            </a:r>
            <a:r>
              <a:rPr lang="ar-SA" sz="1600" dirty="0" smtClean="0">
                <a:cs typeface="Arabic Transparent" pitchFamily="2" charset="0"/>
              </a:rPr>
              <a:t>3554,3     </a:t>
            </a:r>
            <a:r>
              <a:rPr lang="ar-SA" sz="1600" dirty="0" smtClean="0">
                <a:cs typeface="Arabic Transparent" pitchFamily="2" charset="0"/>
              </a:rPr>
              <a:t>      </a:t>
            </a:r>
            <a:r>
              <a:rPr lang="ar-SA" sz="1600" dirty="0" smtClean="0">
                <a:cs typeface="Arabic Transparent" pitchFamily="2" charset="0"/>
              </a:rPr>
              <a:t>2554,1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sz="16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cs typeface="Arabic Transparent" pitchFamily="2" charset="0"/>
              </a:rPr>
              <a:t>توزيع الحـديـد في الجسم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AutoShape 60"/>
          <p:cNvSpPr>
            <a:spLocks noChangeArrowheads="1"/>
          </p:cNvSpPr>
          <p:nvPr/>
        </p:nvSpPr>
        <p:spPr bwMode="gray">
          <a:xfrm>
            <a:off x="304800" y="1905000"/>
            <a:ext cx="8534400" cy="4191000"/>
          </a:xfrm>
          <a:prstGeom prst="roundRect">
            <a:avLst>
              <a:gd name="adj" fmla="val 11181"/>
            </a:avLst>
          </a:prstGeom>
          <a:solidFill>
            <a:srgbClr val="FFFFFF">
              <a:alpha val="80000"/>
            </a:srgbClr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just" rtl="1"/>
            <a:endParaRPr lang="en-US" dirty="0">
              <a:cs typeface="Arabic Transparent" pitchFamily="2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gray">
          <a:xfrm>
            <a:off x="228600" y="838200"/>
            <a:ext cx="6248400" cy="750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rtl="1"/>
            <a:r>
              <a:rPr lang="ar-SA" dirty="0" smtClean="0">
                <a:cs typeface="Arabic Transparent" pitchFamily="2" charset="0"/>
              </a:rPr>
              <a:t>                  </a:t>
            </a:r>
            <a:r>
              <a:rPr lang="ar-SA" sz="44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مصادر الحديد في الأغذية وامتصاصه    </a:t>
            </a:r>
            <a:endParaRPr lang="en-US" sz="44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234238" y="2278063"/>
            <a:ext cx="1536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0279" name="Group 39"/>
          <p:cNvGrpSpPr>
            <a:grpSpLocks/>
          </p:cNvGrpSpPr>
          <p:nvPr/>
        </p:nvGrpSpPr>
        <p:grpSpPr bwMode="auto">
          <a:xfrm>
            <a:off x="5943600" y="838200"/>
            <a:ext cx="822325" cy="819150"/>
            <a:chOff x="1596" y="1152"/>
            <a:chExt cx="518" cy="516"/>
          </a:xfrm>
        </p:grpSpPr>
        <p:sp>
          <p:nvSpPr>
            <p:cNvPr id="10280" name="Oval 40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81" name="Picture 4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64" name="TextBox 63"/>
          <p:cNvSpPr txBox="1"/>
          <p:nvPr/>
        </p:nvSpPr>
        <p:spPr>
          <a:xfrm>
            <a:off x="533400" y="22098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يوجد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في الأغذية على شكل مؤكسد ( حديديك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Fe+++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) بصورة رئيسة كما يوجد في عدد قليل منها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على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شكله المختزل ( حديدوز ) </a:t>
            </a:r>
          </a:p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توجد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نصف الكمية في اللحوم في الهيموجلوبين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(حديد الهيم)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heme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iron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الحديد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الآخر في الأغذية الحديد غير الهيمي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nonheme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iron</a:t>
            </a:r>
          </a:p>
          <a:p>
            <a:pPr algn="just" rtl="1"/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الكبد والكلى والأغذية البحرية وصفار البيض من أغنى المصادر بالحديد</a:t>
            </a:r>
          </a:p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امتصاص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الحديد :</a:t>
            </a: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ـ انفصاله عن أي مواد عضوية مثل البروتين </a:t>
            </a: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ـ تحوله من حديديك إلى حديدوز ( حمض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وفيتامين ج )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ltGray">
          <a:xfrm>
            <a:off x="1295400" y="1604963"/>
            <a:ext cx="6553200" cy="4338637"/>
          </a:xfrm>
          <a:prstGeom prst="roundRect">
            <a:avLst>
              <a:gd name="adj" fmla="val 16625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 rtl="1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1.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حاجة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الجسم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للحديد 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Body’s need for iron</a:t>
            </a:r>
            <a:endParaRPr lang="ar-SA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2. الشكل الذي يتواجد عليه الحديد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form of iron</a:t>
            </a:r>
            <a:endParaRPr lang="ar-SA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3. مكونات الوجبة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composition of the meal</a:t>
            </a:r>
            <a:endParaRPr lang="ar-SA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4. الألياف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الوجبة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fiber in the meal</a:t>
            </a:r>
            <a:endParaRPr lang="ar-SA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5. حجم الجرعة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Size of dose</a:t>
            </a:r>
            <a:endParaRPr lang="ar-SA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6. عوامل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أخرى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(التانين</a:t>
            </a:r>
            <a:r>
              <a:rPr lang="ar-SA" b="1" dirty="0" smtClean="0">
                <a:cs typeface="Arabic Transparent" pitchFamily="2" charset="0"/>
              </a:rPr>
              <a:t>)</a:t>
            </a:r>
            <a:r>
              <a:rPr lang="en-US" b="1" dirty="0" smtClean="0">
                <a:cs typeface="Arabic Transparent" pitchFamily="2" charset="0"/>
              </a:rPr>
              <a:t> </a:t>
            </a:r>
            <a:r>
              <a:rPr lang="ar-SA" b="1" dirty="0" smtClean="0">
                <a:cs typeface="Arabic Transparent" pitchFamily="2" charset="0"/>
              </a:rPr>
              <a:t> </a:t>
            </a:r>
            <a:r>
              <a:rPr lang="en-US" b="1" dirty="0" smtClean="0">
                <a:cs typeface="Arabic Transparent" pitchFamily="2" charset="0"/>
              </a:rPr>
              <a:t>tannins</a:t>
            </a:r>
            <a:endParaRPr lang="en-US" b="1" dirty="0">
              <a:cs typeface="Arabic Transparent" pitchFamily="2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dirty="0" smtClean="0">
                <a:latin typeface="Simplified Arabic" pitchFamily="18" charset="-78"/>
                <a:cs typeface="Simplified Arabic" pitchFamily="18" charset="-78"/>
              </a:rPr>
              <a:t>العوامل المؤثرة على امتصاص الحديد</a:t>
            </a:r>
            <a:endParaRPr lang="en-US" sz="36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ltGray">
          <a:xfrm>
            <a:off x="1447800" y="5638800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rgbClr val="DCECA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ltGray">
          <a:xfrm>
            <a:off x="1460500" y="1616075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2F0B8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220428" y="1765588"/>
            <a:ext cx="6850119" cy="4177144"/>
            <a:chOff x="814" y="1950"/>
            <a:chExt cx="1504" cy="1608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814" y="1974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pPr algn="l"/>
              <a:r>
                <a:rPr lang="en-US" dirty="0" smtClean="0"/>
                <a:t>                     </a:t>
              </a:r>
              <a:endParaRPr lang="en-US" dirty="0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ltGray">
            <a:xfrm>
              <a:off x="830" y="3429"/>
              <a:ext cx="1488" cy="21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ltGray">
            <a:xfrm>
              <a:off x="817" y="1950"/>
              <a:ext cx="1462" cy="408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867400" cy="927100"/>
          </a:xfrm>
        </p:spPr>
        <p:txBody>
          <a:bodyPr/>
          <a:lstStyle/>
          <a:p>
            <a:pPr algn="just" rtl="1"/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المتناولات المرجعية التغذوية للحديد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21336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المتناولات المرجعية التغذوية للحديد:</a:t>
            </a:r>
          </a:p>
          <a:p>
            <a:pPr algn="just" rtl="1">
              <a:buFont typeface="Wingdings" pitchFamily="2" charset="2"/>
              <a:buNone/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   - الذكور البالغين: 10 ملجم</a:t>
            </a:r>
          </a:p>
          <a:p>
            <a:pPr algn="just" rtl="1">
              <a:buFont typeface="Wingdings" pitchFamily="2" charset="2"/>
              <a:buNone/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   - الإناث البالغات: 15 ملجم </a:t>
            </a:r>
          </a:p>
          <a:p>
            <a:pPr algn="just" rtl="1">
              <a:buFont typeface="Wingdings" pitchFamily="2" charset="2"/>
              <a:buNone/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   - الحوامل: 30 ملجم</a:t>
            </a:r>
          </a:p>
          <a:p>
            <a:pPr algn="just" rtl="1"/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نقص الحديد في الجسم : فقر الدم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(إنخفاض الهيموجلوبين)</a:t>
            </a:r>
            <a:endParaRPr lang="en-US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295400" y="41910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Anemia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4343400" cy="927100"/>
          </a:xfrm>
        </p:spPr>
        <p:txBody>
          <a:bodyPr/>
          <a:lstStyle/>
          <a:p>
            <a:pPr algn="just" rtl="1"/>
            <a:r>
              <a:rPr lang="ar-SA" dirty="0" smtClean="0">
                <a:solidFill>
                  <a:srgbClr val="002060"/>
                </a:solidFill>
                <a:cs typeface="Arabic Transparent" pitchFamily="2" charset="0"/>
              </a:rPr>
              <a:t>اليـــــود</a:t>
            </a:r>
            <a:r>
              <a:rPr lang="en-US" dirty="0" smtClean="0">
                <a:solidFill>
                  <a:srgbClr val="002060"/>
                </a:solidFill>
                <a:cs typeface="Arabic Transparent" pitchFamily="2" charset="0"/>
              </a:rPr>
              <a:t>  </a:t>
            </a:r>
            <a:r>
              <a:rPr lang="ar-SA" dirty="0" smtClean="0">
                <a:solidFill>
                  <a:srgbClr val="002060"/>
                </a:solidFill>
                <a:cs typeface="Arabic Transparent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cs typeface="Arabic Transparent" pitchFamily="2" charset="0"/>
              </a:rPr>
              <a:t>Iodine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292" name="Picture 4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00" y="1884363"/>
            <a:ext cx="792163" cy="673100"/>
          </a:xfrm>
          <a:prstGeom prst="rect">
            <a:avLst/>
          </a:prstGeom>
          <a:noFill/>
        </p:spPr>
      </p:pic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1219200" y="1524000"/>
            <a:ext cx="7086600" cy="42672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294" name="Picture 6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793750" cy="673100"/>
          </a:xfrm>
          <a:prstGeom prst="rect">
            <a:avLst/>
          </a:prstGeom>
          <a:noFill/>
        </p:spPr>
      </p:pic>
      <p:pic>
        <p:nvPicPr>
          <p:cNvPr id="12296" name="Picture 8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792162" cy="67310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676400" y="1828800"/>
            <a:ext cx="6248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كميته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قليلة في الجسم ( 15-23 ملجم ) </a:t>
            </a:r>
          </a:p>
          <a:p>
            <a:pPr algn="just" rtl="1"/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تتركز 75 % من هذه الكمية في الغدة الدرقية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(تصنيع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هرمون ثيروكسين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Thyroxin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الوظائف :</a:t>
            </a:r>
          </a:p>
          <a:p>
            <a:pPr algn="just" rtl="1">
              <a:buFont typeface="Wingdings" pitchFamily="2" charset="2"/>
              <a:buNone/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1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ـ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التحكم في النمو والتكوين ( كجزء من هرمون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الثيروكسين)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endParaRPr lang="ar-SA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None/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2ـ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تصنيع البروتين</a:t>
            </a:r>
          </a:p>
          <a:p>
            <a:pPr algn="just" rtl="1">
              <a:buFont typeface="Wingdings" pitchFamily="2" charset="2"/>
              <a:buNone/>
            </a:pP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3ـ </a:t>
            </a:r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امتصاص الكربوهيدرات من الأمعاء</a:t>
            </a:r>
            <a:r>
              <a:rPr lang="ar-SA" sz="2400" b="1" dirty="0" smtClean="0">
                <a:cs typeface="Arabic Transparent" pitchFamily="2" charset="0"/>
              </a:rPr>
              <a:t> </a:t>
            </a:r>
            <a:endParaRPr lang="en-US" sz="2400" b="1" dirty="0">
              <a:cs typeface="Arabic Transpar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7" name="Group 15"/>
          <p:cNvGrpSpPr>
            <a:grpSpLocks/>
          </p:cNvGrpSpPr>
          <p:nvPr/>
        </p:nvGrpSpPr>
        <p:grpSpPr bwMode="auto">
          <a:xfrm rot="14245961" flipV="1">
            <a:off x="2085182" y="3559968"/>
            <a:ext cx="2006600" cy="442913"/>
            <a:chOff x="2532" y="1051"/>
            <a:chExt cx="893" cy="246"/>
          </a:xfrm>
        </p:grpSpPr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1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1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utoShape 2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33" name="Group 2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3334" name="AutoShape 2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2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 rot="14245961" flipV="1">
            <a:off x="6468269" y="3559969"/>
            <a:ext cx="2006600" cy="442912"/>
            <a:chOff x="2532" y="1051"/>
            <a:chExt cx="893" cy="246"/>
          </a:xfrm>
        </p:grpSpPr>
        <p:grpSp>
          <p:nvGrpSpPr>
            <p:cNvPr id="13352" name="Group 40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44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7" name="Group 45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3358" name="AutoShape 46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47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48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49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362" name="Group 50"/>
          <p:cNvGrpSpPr>
            <a:grpSpLocks/>
          </p:cNvGrpSpPr>
          <p:nvPr/>
        </p:nvGrpSpPr>
        <p:grpSpPr bwMode="auto">
          <a:xfrm rot="3173304" flipV="1">
            <a:off x="5353050" y="5329238"/>
            <a:ext cx="1658938" cy="328612"/>
            <a:chOff x="1565" y="2568"/>
            <a:chExt cx="1118" cy="279"/>
          </a:xfrm>
        </p:grpSpPr>
        <p:sp>
          <p:nvSpPr>
            <p:cNvPr id="13363" name="AutoShape 51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AutoShape 52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AutoShape 53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AutoShape 54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70" name="Group 58"/>
          <p:cNvGrpSpPr>
            <a:grpSpLocks/>
          </p:cNvGrpSpPr>
          <p:nvPr/>
        </p:nvGrpSpPr>
        <p:grpSpPr bwMode="auto">
          <a:xfrm>
            <a:off x="7162800" y="2362200"/>
            <a:ext cx="219075" cy="219075"/>
            <a:chOff x="1021" y="2525"/>
            <a:chExt cx="416" cy="414"/>
          </a:xfrm>
        </p:grpSpPr>
        <p:sp>
          <p:nvSpPr>
            <p:cNvPr id="13371" name="Oval 59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72" name="Picture 60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grpSp>
        <p:nvGrpSpPr>
          <p:cNvPr id="13376" name="Group 64"/>
          <p:cNvGrpSpPr>
            <a:grpSpLocks/>
          </p:cNvGrpSpPr>
          <p:nvPr/>
        </p:nvGrpSpPr>
        <p:grpSpPr bwMode="auto">
          <a:xfrm>
            <a:off x="7162800" y="4038600"/>
            <a:ext cx="219075" cy="219075"/>
            <a:chOff x="1021" y="2525"/>
            <a:chExt cx="416" cy="414"/>
          </a:xfrm>
        </p:grpSpPr>
        <p:sp>
          <p:nvSpPr>
            <p:cNvPr id="13377" name="Oval 65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78" name="Picture 66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sp>
        <p:nvSpPr>
          <p:cNvPr id="13383" name="Rectangle 71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4800600" cy="927100"/>
          </a:xfrm>
        </p:spPr>
        <p:txBody>
          <a:bodyPr/>
          <a:lstStyle/>
          <a:p>
            <a:pPr algn="just" rtl="1"/>
            <a:r>
              <a:rPr lang="ar-S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المصادر الغذائية لليــود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66800" y="2274838"/>
            <a:ext cx="579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* الأغذية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البحرية من أغنى المصادر باليود ويفضل الإعتماد على ملح الطعام المدعم باليود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Iodized salt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في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المناطق الداخلية وذات الترب الفقيرة باليود وايضاً في المناطق التي تؤكل فيها الأغذية البحرية على فترات متباعدة .</a:t>
            </a:r>
          </a:p>
          <a:p>
            <a:pPr algn="just" rtl="1"/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* المتناولات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المرجعية التغذوية لليود:</a:t>
            </a: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- البالغين ذكور وإناث: 150 ميكروجرام</a:t>
            </a: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- الحوامل: 175 ميكروجرام</a:t>
            </a:r>
          </a:p>
          <a:p>
            <a:pPr algn="just" rtl="1"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- المرضعات: 200 ميكروجرام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4"/>
          <p:cNvSpPr>
            <a:spLocks/>
          </p:cNvSpPr>
          <p:nvPr/>
        </p:nvSpPr>
        <p:spPr bwMode="gray">
          <a:xfrm>
            <a:off x="6781800" y="1676400"/>
            <a:ext cx="1609725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93"/>
              </a:cxn>
              <a:cxn ang="0">
                <a:pos x="551" y="1020"/>
              </a:cxn>
              <a:cxn ang="0">
                <a:pos x="1118" y="470"/>
              </a:cxn>
              <a:cxn ang="0">
                <a:pos x="0" y="0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gray">
          <a:xfrm>
            <a:off x="6858000" y="4648200"/>
            <a:ext cx="1452563" cy="1484312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4" y="1018"/>
              </a:cxn>
              <a:cxn ang="0">
                <a:pos x="1110" y="559"/>
              </a:cxn>
              <a:cxn ang="0">
                <a:pos x="552" y="0"/>
              </a:cxn>
              <a:cxn ang="0">
                <a:pos x="0" y="228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Freeform 6"/>
          <p:cNvSpPr>
            <a:spLocks/>
          </p:cNvSpPr>
          <p:nvPr/>
        </p:nvSpPr>
        <p:spPr bwMode="gray">
          <a:xfrm>
            <a:off x="7543800" y="2362200"/>
            <a:ext cx="1465262" cy="157162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225" y="1091"/>
              </a:cxn>
              <a:cxn ang="0">
                <a:pos x="1017" y="1091"/>
              </a:cxn>
              <a:cxn ang="0">
                <a:pos x="566" y="0"/>
              </a:cxn>
              <a:cxn ang="0">
                <a:pos x="0" y="554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gray">
          <a:xfrm>
            <a:off x="7239000" y="2057400"/>
            <a:ext cx="45719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rgbClr val="FEFEFE"/>
                </a:solidFill>
                <a:latin typeface="Arial Black" pitchFamily="34" charset="0"/>
              </a:rPr>
              <a:t>1</a:t>
            </a:r>
            <a:endParaRPr lang="en-US" sz="5000" dirty="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gray">
          <a:xfrm>
            <a:off x="7315200" y="4970463"/>
            <a:ext cx="380999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EFEFE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4365" name="Freeform 29"/>
          <p:cNvSpPr>
            <a:spLocks/>
          </p:cNvSpPr>
          <p:nvPr/>
        </p:nvSpPr>
        <p:spPr bwMode="gray">
          <a:xfrm>
            <a:off x="7543800" y="3886200"/>
            <a:ext cx="1462087" cy="160496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0" y="550"/>
              </a:cxn>
              <a:cxn ang="0">
                <a:pos x="559" y="1114"/>
              </a:cxn>
              <a:cxn ang="0">
                <a:pos x="1016" y="4"/>
              </a:cxn>
              <a:cxn ang="0">
                <a:pos x="223" y="0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gray">
          <a:xfrm>
            <a:off x="7924800" y="2743200"/>
            <a:ext cx="6858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EFEF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gray">
          <a:xfrm>
            <a:off x="7924800" y="4114800"/>
            <a:ext cx="6096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EFEFE"/>
                </a:solidFill>
                <a:latin typeface="Arial Black" pitchFamily="34" charset="0"/>
              </a:rPr>
              <a:t>3</a:t>
            </a:r>
          </a:p>
        </p:txBody>
      </p:sp>
      <p:grpSp>
        <p:nvGrpSpPr>
          <p:cNvPr id="14370" name="Group 34"/>
          <p:cNvGrpSpPr>
            <a:grpSpLocks/>
          </p:cNvGrpSpPr>
          <p:nvPr/>
        </p:nvGrpSpPr>
        <p:grpSpPr bwMode="auto">
          <a:xfrm rot="19378231" flipV="1">
            <a:off x="2135188" y="4895850"/>
            <a:ext cx="2066925" cy="412750"/>
            <a:chOff x="1565" y="2568"/>
            <a:chExt cx="1118" cy="279"/>
          </a:xfrm>
        </p:grpSpPr>
        <p:sp>
          <p:nvSpPr>
            <p:cNvPr id="14371" name="AutoShape 3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AutoShape 3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AutoShape 3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AutoShape 3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6" name="Rectangle 40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2590800" cy="927100"/>
          </a:xfrm>
        </p:spPr>
        <p:txBody>
          <a:bodyPr/>
          <a:lstStyle/>
          <a:p>
            <a:pPr algn="just" rtl="1"/>
            <a:r>
              <a:rPr lang="ar-SA" dirty="0" smtClean="0">
                <a:solidFill>
                  <a:srgbClr val="00B0F0"/>
                </a:solidFill>
                <a:latin typeface="Arabic Typesetting" pitchFamily="66" charset="-78"/>
                <a:cs typeface="Arabic Typesetting" pitchFamily="66" charset="-78"/>
              </a:rPr>
              <a:t>نقص اليـــود</a:t>
            </a:r>
            <a:endParaRPr lang="en-US" dirty="0">
              <a:solidFill>
                <a:srgbClr val="00B0F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819400"/>
            <a:ext cx="18288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3886200" y="21336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cs typeface="Arabic Transparent" pitchFamily="2" charset="0"/>
              </a:rPr>
              <a:t> تضخم الغدة الدرقية</a:t>
            </a:r>
            <a:r>
              <a:rPr lang="en-US" dirty="0" smtClean="0">
                <a:cs typeface="Arabic Transparent" pitchFamily="2" charset="0"/>
              </a:rPr>
              <a:t>Goiter</a:t>
            </a:r>
            <a:endParaRPr lang="ar-SA" dirty="0" smtClean="0">
              <a:cs typeface="Arabic Transparent" pitchFamily="2" charset="0"/>
            </a:endParaRPr>
          </a:p>
          <a:p>
            <a:endParaRPr lang="ar-SA" dirty="0">
              <a:cs typeface="Arabic Transparent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24400" y="320040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abic Transparent" pitchFamily="2" charset="0"/>
              </a:rPr>
              <a:t>Cretinism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886200" y="4038600"/>
            <a:ext cx="222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abic Transparent" pitchFamily="2" charset="0"/>
              </a:rPr>
              <a:t>Myxedema</a:t>
            </a:r>
            <a:endParaRPr lang="en-US" dirty="0">
              <a:cs typeface="Arabic Transparent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6800" y="5257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cs typeface="Arabic Transparent" pitchFamily="2" charset="0"/>
              </a:rPr>
              <a:t>تأثر نشاط الغدة </a:t>
            </a:r>
            <a:r>
              <a:rPr lang="ar-SA" dirty="0" smtClean="0">
                <a:cs typeface="Arabic Transparent" pitchFamily="2" charset="0"/>
              </a:rPr>
              <a:t>الدرقية</a:t>
            </a:r>
            <a:r>
              <a:rPr lang="en-US" dirty="0" smtClean="0">
                <a:cs typeface="Arabic Transparent" pitchFamily="2" charset="0"/>
              </a:rPr>
              <a:t> </a:t>
            </a:r>
            <a:r>
              <a:rPr lang="ar-SA" dirty="0" smtClean="0">
                <a:cs typeface="Arabic Transparent" pitchFamily="2" charset="0"/>
              </a:rPr>
              <a:t> </a:t>
            </a:r>
            <a:r>
              <a:rPr lang="en-US" dirty="0" smtClean="0">
                <a:cs typeface="Arabic Transparent" pitchFamily="2" charset="0"/>
              </a:rPr>
              <a:t>Hypo or Hyperthyroidism</a:t>
            </a:r>
            <a:endParaRPr lang="en-US" dirty="0">
              <a:cs typeface="Arabic Transpar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7TGp_fruit_light_ani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159</TotalTime>
  <Words>1012</Words>
  <Application>Microsoft Office PowerPoint</Application>
  <PresentationFormat>On-screen Show (4:3)</PresentationFormat>
  <Paragraphs>148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577TGp_fruit_light_ani</vt:lpstr>
      <vt:lpstr>الحــديــــــــد Iron   </vt:lpstr>
      <vt:lpstr>الحــديـــــــد  Iron        </vt:lpstr>
      <vt:lpstr>توزيع الحـديـد في الجسم</vt:lpstr>
      <vt:lpstr>Slide 4</vt:lpstr>
      <vt:lpstr>العوامل المؤثرة على امتصاص الحديد</vt:lpstr>
      <vt:lpstr>المتناولات المرجعية التغذوية للحديد</vt:lpstr>
      <vt:lpstr>اليـــــود   Iodine</vt:lpstr>
      <vt:lpstr>المصادر الغذائية لليــود</vt:lpstr>
      <vt:lpstr>نقص اليـــود</vt:lpstr>
      <vt:lpstr>تضخم الغدة الدرقية الناشئ عن نقص اليود Goiter </vt:lpstr>
      <vt:lpstr>الزنـــــــك  Zinc</vt:lpstr>
      <vt:lpstr>وظائف الزنـــــك </vt:lpstr>
      <vt:lpstr>أعراض نقص الزنك</vt:lpstr>
      <vt:lpstr>نقص الزنك </vt:lpstr>
      <vt:lpstr>المصادر الغذائية والمتناولات التغذوية المرجعية للزنــــــــك</vt:lpstr>
      <vt:lpstr>النحـــاس  Copper</vt:lpstr>
      <vt:lpstr>المصادر الغذائية وسمية النحاس</vt:lpstr>
      <vt:lpstr>تابع النحاس</vt:lpstr>
      <vt:lpstr>تابع النحاس</vt:lpstr>
      <vt:lpstr>السلينيوم  Selenium </vt:lpstr>
      <vt:lpstr>الكروم Chromium</vt:lpstr>
      <vt:lpstr>                    شكرا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الحــديــــــــد</dc:title>
  <dc:creator>Food Science</dc:creator>
  <cp:lastModifiedBy>hamza</cp:lastModifiedBy>
  <cp:revision>68</cp:revision>
  <dcterms:created xsi:type="dcterms:W3CDTF">2009-07-19T13:04:05Z</dcterms:created>
  <dcterms:modified xsi:type="dcterms:W3CDTF">2011-02-27T18:39:35Z</dcterms:modified>
</cp:coreProperties>
</file>