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9"/>
  </p:notesMasterIdLst>
  <p:sldIdLst>
    <p:sldId id="36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63" r:id="rId57"/>
    <p:sldId id="312" r:id="rId58"/>
    <p:sldId id="313" r:id="rId59"/>
    <p:sldId id="314" r:id="rId60"/>
    <p:sldId id="315" r:id="rId61"/>
    <p:sldId id="316" r:id="rId62"/>
    <p:sldId id="364" r:id="rId63"/>
    <p:sldId id="317" r:id="rId64"/>
    <p:sldId id="318" r:id="rId65"/>
    <p:sldId id="319" r:id="rId66"/>
    <p:sldId id="320" r:id="rId67"/>
    <p:sldId id="321" r:id="rId68"/>
    <p:sldId id="322" r:id="rId69"/>
    <p:sldId id="365"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62" r:id="rId85"/>
    <p:sldId id="337" r:id="rId86"/>
    <p:sldId id="338" r:id="rId87"/>
    <p:sldId id="339" r:id="rId88"/>
    <p:sldId id="340" r:id="rId89"/>
    <p:sldId id="342" r:id="rId90"/>
    <p:sldId id="344" r:id="rId91"/>
    <p:sldId id="345" r:id="rId92"/>
    <p:sldId id="346" r:id="rId93"/>
    <p:sldId id="347" r:id="rId94"/>
    <p:sldId id="348" r:id="rId95"/>
    <p:sldId id="349" r:id="rId96"/>
    <p:sldId id="350" r:id="rId97"/>
    <p:sldId id="351" r:id="rId98"/>
    <p:sldId id="352" r:id="rId99"/>
    <p:sldId id="353" r:id="rId100"/>
    <p:sldId id="354" r:id="rId101"/>
    <p:sldId id="356" r:id="rId102"/>
    <p:sldId id="357" r:id="rId103"/>
    <p:sldId id="358" r:id="rId104"/>
    <p:sldId id="355" r:id="rId105"/>
    <p:sldId id="360" r:id="rId106"/>
    <p:sldId id="359" r:id="rId107"/>
    <p:sldId id="367" r:id="rId10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05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82A0E6-C6C2-4972-B913-15FE2C5B9D3A}" type="datetimeFigureOut">
              <a:rPr lang="en-US" smtClean="0"/>
              <a:pPr/>
              <a:t>4/12/2023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AAD94E-1EC0-43DC-AB32-BDE9A6F0173B}" type="slidenum">
              <a:rPr lang="en-US" smtClean="0"/>
              <a:pPr/>
              <a:t>‹#›</a:t>
            </a:fld>
            <a:endParaRPr lang="en-US"/>
          </a:p>
        </p:txBody>
      </p:sp>
    </p:spTree>
    <p:extLst>
      <p:ext uri="{BB962C8B-B14F-4D97-AF65-F5344CB8AC3E}">
        <p14:creationId xmlns:p14="http://schemas.microsoft.com/office/powerpoint/2010/main" val="1599752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1DB93417-8CE9-45C2-B516-5A2E5135B733}" type="slidenum">
              <a:rPr lang="ar-SA"/>
              <a:pPr>
                <a:defRPr/>
              </a:pPr>
              <a:t>3</a:t>
            </a:fld>
            <a:endParaRPr lang="ar-SA"/>
          </a:p>
        </p:txBody>
      </p:sp>
      <p:sp>
        <p:nvSpPr>
          <p:cNvPr id="10445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smtClean="0"/>
          </a:p>
        </p:txBody>
      </p:sp>
      <p:sp>
        <p:nvSpPr>
          <p:cNvPr id="104453" name="Slide Number Placeholder 3"/>
          <p:cNvSpPr txBox="1">
            <a:spLocks noGrp="1"/>
          </p:cNvSpPr>
          <p:nvPr/>
        </p:nvSpPr>
        <p:spPr bwMode="auto">
          <a:xfrm>
            <a:off x="1588" y="8685141"/>
            <a:ext cx="2971800" cy="45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algn="r" rtl="1" eaLnBrk="0" fontAlgn="base" hangingPunct="0">
              <a:spcBef>
                <a:spcPct val="0"/>
              </a:spcBef>
              <a:spcAft>
                <a:spcPct val="0"/>
              </a:spcAft>
              <a:defRPr>
                <a:solidFill>
                  <a:schemeClr val="tx1"/>
                </a:solidFill>
                <a:latin typeface="Calibri" pitchFamily="34" charset="0"/>
                <a:cs typeface="Arial" charset="0"/>
              </a:defRPr>
            </a:lvl6pPr>
            <a:lvl7pPr marL="2971800" indent="-228600" algn="r" rtl="1" eaLnBrk="0" fontAlgn="base" hangingPunct="0">
              <a:spcBef>
                <a:spcPct val="0"/>
              </a:spcBef>
              <a:spcAft>
                <a:spcPct val="0"/>
              </a:spcAft>
              <a:defRPr>
                <a:solidFill>
                  <a:schemeClr val="tx1"/>
                </a:solidFill>
                <a:latin typeface="Calibri" pitchFamily="34" charset="0"/>
                <a:cs typeface="Arial" charset="0"/>
              </a:defRPr>
            </a:lvl7pPr>
            <a:lvl8pPr marL="3429000" indent="-228600" algn="r" rtl="1" eaLnBrk="0" fontAlgn="base" hangingPunct="0">
              <a:spcBef>
                <a:spcPct val="0"/>
              </a:spcBef>
              <a:spcAft>
                <a:spcPct val="0"/>
              </a:spcAft>
              <a:defRPr>
                <a:solidFill>
                  <a:schemeClr val="tx1"/>
                </a:solidFill>
                <a:latin typeface="Calibri" pitchFamily="34" charset="0"/>
                <a:cs typeface="Arial" charset="0"/>
              </a:defRPr>
            </a:lvl8pPr>
            <a:lvl9pPr marL="3886200" indent="-228600" algn="r" rtl="1" eaLnBrk="0" fontAlgn="base" hangingPunct="0">
              <a:spcBef>
                <a:spcPct val="0"/>
              </a:spcBef>
              <a:spcAft>
                <a:spcPct val="0"/>
              </a:spcAft>
              <a:defRPr>
                <a:solidFill>
                  <a:schemeClr val="tx1"/>
                </a:solidFill>
                <a:latin typeface="Calibri" pitchFamily="34" charset="0"/>
                <a:cs typeface="Arial" charset="0"/>
              </a:defRPr>
            </a:lvl9pPr>
          </a:lstStyle>
          <a:p>
            <a:pPr algn="l" eaLnBrk="1" hangingPunct="1"/>
            <a:fld id="{201821C6-9049-4C63-886F-B6E269E85165}" type="slidenum">
              <a:rPr lang="ar-SA" sz="1200"/>
              <a:pPr algn="l" eaLnBrk="1" hangingPunct="1"/>
              <a:t>3</a:t>
            </a:fld>
            <a:endParaRPr lang="ar-SA" sz="1200"/>
          </a:p>
        </p:txBody>
      </p:sp>
    </p:spTree>
    <p:extLst>
      <p:ext uri="{BB962C8B-B14F-4D97-AF65-F5344CB8AC3E}">
        <p14:creationId xmlns:p14="http://schemas.microsoft.com/office/powerpoint/2010/main" val="3168340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993DDB36-78F0-4737-B7F6-EF379971A7DF}" type="slidenum">
              <a:rPr lang="ar-SA"/>
              <a:pPr>
                <a:defRPr/>
              </a:pPr>
              <a:t>16</a:t>
            </a:fld>
            <a:endParaRPr lang="ar-SA"/>
          </a:p>
        </p:txBody>
      </p:sp>
      <p:sp>
        <p:nvSpPr>
          <p:cNvPr id="10547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smtClean="0"/>
          </a:p>
        </p:txBody>
      </p:sp>
      <p:sp>
        <p:nvSpPr>
          <p:cNvPr id="105477" name="Slide Number Placeholder 3"/>
          <p:cNvSpPr txBox="1">
            <a:spLocks noGrp="1"/>
          </p:cNvSpPr>
          <p:nvPr/>
        </p:nvSpPr>
        <p:spPr bwMode="auto">
          <a:xfrm>
            <a:off x="1588" y="8685141"/>
            <a:ext cx="2971800" cy="45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algn="r" rtl="1" eaLnBrk="0" fontAlgn="base" hangingPunct="0">
              <a:spcBef>
                <a:spcPct val="0"/>
              </a:spcBef>
              <a:spcAft>
                <a:spcPct val="0"/>
              </a:spcAft>
              <a:defRPr>
                <a:solidFill>
                  <a:schemeClr val="tx1"/>
                </a:solidFill>
                <a:latin typeface="Calibri" pitchFamily="34" charset="0"/>
                <a:cs typeface="Arial" charset="0"/>
              </a:defRPr>
            </a:lvl6pPr>
            <a:lvl7pPr marL="2971800" indent="-228600" algn="r" rtl="1" eaLnBrk="0" fontAlgn="base" hangingPunct="0">
              <a:spcBef>
                <a:spcPct val="0"/>
              </a:spcBef>
              <a:spcAft>
                <a:spcPct val="0"/>
              </a:spcAft>
              <a:defRPr>
                <a:solidFill>
                  <a:schemeClr val="tx1"/>
                </a:solidFill>
                <a:latin typeface="Calibri" pitchFamily="34" charset="0"/>
                <a:cs typeface="Arial" charset="0"/>
              </a:defRPr>
            </a:lvl7pPr>
            <a:lvl8pPr marL="3429000" indent="-228600" algn="r" rtl="1" eaLnBrk="0" fontAlgn="base" hangingPunct="0">
              <a:spcBef>
                <a:spcPct val="0"/>
              </a:spcBef>
              <a:spcAft>
                <a:spcPct val="0"/>
              </a:spcAft>
              <a:defRPr>
                <a:solidFill>
                  <a:schemeClr val="tx1"/>
                </a:solidFill>
                <a:latin typeface="Calibri" pitchFamily="34" charset="0"/>
                <a:cs typeface="Arial" charset="0"/>
              </a:defRPr>
            </a:lvl8pPr>
            <a:lvl9pPr marL="3886200" indent="-228600" algn="r" rtl="1" eaLnBrk="0" fontAlgn="base" hangingPunct="0">
              <a:spcBef>
                <a:spcPct val="0"/>
              </a:spcBef>
              <a:spcAft>
                <a:spcPct val="0"/>
              </a:spcAft>
              <a:defRPr>
                <a:solidFill>
                  <a:schemeClr val="tx1"/>
                </a:solidFill>
                <a:latin typeface="Calibri" pitchFamily="34" charset="0"/>
                <a:cs typeface="Arial" charset="0"/>
              </a:defRPr>
            </a:lvl9pPr>
          </a:lstStyle>
          <a:p>
            <a:pPr algn="l" eaLnBrk="1" hangingPunct="1"/>
            <a:fld id="{1D3DE1A3-6795-47DA-9335-E102D812A9E7}" type="slidenum">
              <a:rPr lang="ar-SA" sz="1200"/>
              <a:pPr algn="l" eaLnBrk="1" hangingPunct="1"/>
              <a:t>16</a:t>
            </a:fld>
            <a:endParaRPr lang="ar-SA" sz="1200"/>
          </a:p>
        </p:txBody>
      </p:sp>
    </p:spTree>
    <p:extLst>
      <p:ext uri="{BB962C8B-B14F-4D97-AF65-F5344CB8AC3E}">
        <p14:creationId xmlns:p14="http://schemas.microsoft.com/office/powerpoint/2010/main" val="2992177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4E806987-B0A9-4086-BBEF-112887FE153B}" type="slidenum">
              <a:rPr lang="ar-SA"/>
              <a:pPr>
                <a:defRPr/>
              </a:pPr>
              <a:t>21</a:t>
            </a:fld>
            <a:endParaRPr lang="ar-SA"/>
          </a:p>
        </p:txBody>
      </p:sp>
      <p:sp>
        <p:nvSpPr>
          <p:cNvPr id="10649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smtClean="0"/>
          </a:p>
        </p:txBody>
      </p:sp>
      <p:sp>
        <p:nvSpPr>
          <p:cNvPr id="106501" name="Slide Number Placeholder 3"/>
          <p:cNvSpPr txBox="1">
            <a:spLocks noGrp="1"/>
          </p:cNvSpPr>
          <p:nvPr/>
        </p:nvSpPr>
        <p:spPr bwMode="auto">
          <a:xfrm>
            <a:off x="1588" y="8685141"/>
            <a:ext cx="2971800" cy="45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algn="r" rtl="1" eaLnBrk="0" fontAlgn="base" hangingPunct="0">
              <a:spcBef>
                <a:spcPct val="0"/>
              </a:spcBef>
              <a:spcAft>
                <a:spcPct val="0"/>
              </a:spcAft>
              <a:defRPr>
                <a:solidFill>
                  <a:schemeClr val="tx1"/>
                </a:solidFill>
                <a:latin typeface="Calibri" pitchFamily="34" charset="0"/>
                <a:cs typeface="Arial" charset="0"/>
              </a:defRPr>
            </a:lvl6pPr>
            <a:lvl7pPr marL="2971800" indent="-228600" algn="r" rtl="1" eaLnBrk="0" fontAlgn="base" hangingPunct="0">
              <a:spcBef>
                <a:spcPct val="0"/>
              </a:spcBef>
              <a:spcAft>
                <a:spcPct val="0"/>
              </a:spcAft>
              <a:defRPr>
                <a:solidFill>
                  <a:schemeClr val="tx1"/>
                </a:solidFill>
                <a:latin typeface="Calibri" pitchFamily="34" charset="0"/>
                <a:cs typeface="Arial" charset="0"/>
              </a:defRPr>
            </a:lvl7pPr>
            <a:lvl8pPr marL="3429000" indent="-228600" algn="r" rtl="1" eaLnBrk="0" fontAlgn="base" hangingPunct="0">
              <a:spcBef>
                <a:spcPct val="0"/>
              </a:spcBef>
              <a:spcAft>
                <a:spcPct val="0"/>
              </a:spcAft>
              <a:defRPr>
                <a:solidFill>
                  <a:schemeClr val="tx1"/>
                </a:solidFill>
                <a:latin typeface="Calibri" pitchFamily="34" charset="0"/>
                <a:cs typeface="Arial" charset="0"/>
              </a:defRPr>
            </a:lvl8pPr>
            <a:lvl9pPr marL="3886200" indent="-228600" algn="r" rtl="1" eaLnBrk="0" fontAlgn="base" hangingPunct="0">
              <a:spcBef>
                <a:spcPct val="0"/>
              </a:spcBef>
              <a:spcAft>
                <a:spcPct val="0"/>
              </a:spcAft>
              <a:defRPr>
                <a:solidFill>
                  <a:schemeClr val="tx1"/>
                </a:solidFill>
                <a:latin typeface="Calibri" pitchFamily="34" charset="0"/>
                <a:cs typeface="Arial" charset="0"/>
              </a:defRPr>
            </a:lvl9pPr>
          </a:lstStyle>
          <a:p>
            <a:pPr algn="l" eaLnBrk="1" hangingPunct="1"/>
            <a:fld id="{F26B665C-D69B-4C7D-913D-FB9E570C75D2}" type="slidenum">
              <a:rPr lang="ar-SA" sz="1200"/>
              <a:pPr algn="l" eaLnBrk="1" hangingPunct="1"/>
              <a:t>21</a:t>
            </a:fld>
            <a:endParaRPr lang="ar-SA" sz="1200"/>
          </a:p>
        </p:txBody>
      </p:sp>
    </p:spTree>
    <p:extLst>
      <p:ext uri="{BB962C8B-B14F-4D97-AF65-F5344CB8AC3E}">
        <p14:creationId xmlns:p14="http://schemas.microsoft.com/office/powerpoint/2010/main" val="1842334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92B236B2-CB84-4EB0-AD6B-5DFD0850E447}" type="slidenum">
              <a:rPr lang="ar-SA"/>
              <a:pPr>
                <a:defRPr/>
              </a:pPr>
              <a:t>69</a:t>
            </a:fld>
            <a:endParaRPr lang="ar-SA"/>
          </a:p>
        </p:txBody>
      </p:sp>
      <p:sp>
        <p:nvSpPr>
          <p:cNvPr id="10752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smtClean="0"/>
          </a:p>
        </p:txBody>
      </p:sp>
      <p:sp>
        <p:nvSpPr>
          <p:cNvPr id="107525" name="Slide Number Placeholder 3"/>
          <p:cNvSpPr txBox="1">
            <a:spLocks noGrp="1"/>
          </p:cNvSpPr>
          <p:nvPr/>
        </p:nvSpPr>
        <p:spPr bwMode="auto">
          <a:xfrm>
            <a:off x="1588" y="8685141"/>
            <a:ext cx="2971800" cy="45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algn="r" rtl="1" eaLnBrk="0" fontAlgn="base" hangingPunct="0">
              <a:spcBef>
                <a:spcPct val="0"/>
              </a:spcBef>
              <a:spcAft>
                <a:spcPct val="0"/>
              </a:spcAft>
              <a:defRPr>
                <a:solidFill>
                  <a:schemeClr val="tx1"/>
                </a:solidFill>
                <a:latin typeface="Calibri" pitchFamily="34" charset="0"/>
                <a:cs typeface="Arial" charset="0"/>
              </a:defRPr>
            </a:lvl6pPr>
            <a:lvl7pPr marL="2971800" indent="-228600" algn="r" rtl="1" eaLnBrk="0" fontAlgn="base" hangingPunct="0">
              <a:spcBef>
                <a:spcPct val="0"/>
              </a:spcBef>
              <a:spcAft>
                <a:spcPct val="0"/>
              </a:spcAft>
              <a:defRPr>
                <a:solidFill>
                  <a:schemeClr val="tx1"/>
                </a:solidFill>
                <a:latin typeface="Calibri" pitchFamily="34" charset="0"/>
                <a:cs typeface="Arial" charset="0"/>
              </a:defRPr>
            </a:lvl7pPr>
            <a:lvl8pPr marL="3429000" indent="-228600" algn="r" rtl="1" eaLnBrk="0" fontAlgn="base" hangingPunct="0">
              <a:spcBef>
                <a:spcPct val="0"/>
              </a:spcBef>
              <a:spcAft>
                <a:spcPct val="0"/>
              </a:spcAft>
              <a:defRPr>
                <a:solidFill>
                  <a:schemeClr val="tx1"/>
                </a:solidFill>
                <a:latin typeface="Calibri" pitchFamily="34" charset="0"/>
                <a:cs typeface="Arial" charset="0"/>
              </a:defRPr>
            </a:lvl8pPr>
            <a:lvl9pPr marL="3886200" indent="-228600" algn="r" rtl="1" eaLnBrk="0" fontAlgn="base" hangingPunct="0">
              <a:spcBef>
                <a:spcPct val="0"/>
              </a:spcBef>
              <a:spcAft>
                <a:spcPct val="0"/>
              </a:spcAft>
              <a:defRPr>
                <a:solidFill>
                  <a:schemeClr val="tx1"/>
                </a:solidFill>
                <a:latin typeface="Calibri" pitchFamily="34" charset="0"/>
                <a:cs typeface="Arial" charset="0"/>
              </a:defRPr>
            </a:lvl9pPr>
          </a:lstStyle>
          <a:p>
            <a:pPr algn="l" eaLnBrk="1" hangingPunct="1"/>
            <a:fld id="{163BE4D7-EC28-446F-B5FD-CADA2EF2EBC7}" type="slidenum">
              <a:rPr lang="ar-SA" sz="1200"/>
              <a:pPr algn="l" eaLnBrk="1" hangingPunct="1"/>
              <a:t>69</a:t>
            </a:fld>
            <a:endParaRPr lang="ar-SA" sz="1200"/>
          </a:p>
        </p:txBody>
      </p:sp>
    </p:spTree>
    <p:extLst>
      <p:ext uri="{BB962C8B-B14F-4D97-AF65-F5344CB8AC3E}">
        <p14:creationId xmlns:p14="http://schemas.microsoft.com/office/powerpoint/2010/main" val="754604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92B236B2-CB84-4EB0-AD6B-5DFD0850E447}" type="slidenum">
              <a:rPr lang="ar-SA"/>
              <a:pPr>
                <a:defRPr/>
              </a:pPr>
              <a:t>70</a:t>
            </a:fld>
            <a:endParaRPr lang="ar-SA"/>
          </a:p>
        </p:txBody>
      </p:sp>
      <p:sp>
        <p:nvSpPr>
          <p:cNvPr id="10752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smtClean="0"/>
          </a:p>
        </p:txBody>
      </p:sp>
      <p:sp>
        <p:nvSpPr>
          <p:cNvPr id="107525" name="Slide Number Placeholder 3"/>
          <p:cNvSpPr txBox="1">
            <a:spLocks noGrp="1"/>
          </p:cNvSpPr>
          <p:nvPr/>
        </p:nvSpPr>
        <p:spPr bwMode="auto">
          <a:xfrm>
            <a:off x="1588" y="8685141"/>
            <a:ext cx="2971800" cy="45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algn="r" rtl="1" eaLnBrk="0" fontAlgn="base" hangingPunct="0">
              <a:spcBef>
                <a:spcPct val="0"/>
              </a:spcBef>
              <a:spcAft>
                <a:spcPct val="0"/>
              </a:spcAft>
              <a:defRPr>
                <a:solidFill>
                  <a:schemeClr val="tx1"/>
                </a:solidFill>
                <a:latin typeface="Calibri" pitchFamily="34" charset="0"/>
                <a:cs typeface="Arial" charset="0"/>
              </a:defRPr>
            </a:lvl6pPr>
            <a:lvl7pPr marL="2971800" indent="-228600" algn="r" rtl="1" eaLnBrk="0" fontAlgn="base" hangingPunct="0">
              <a:spcBef>
                <a:spcPct val="0"/>
              </a:spcBef>
              <a:spcAft>
                <a:spcPct val="0"/>
              </a:spcAft>
              <a:defRPr>
                <a:solidFill>
                  <a:schemeClr val="tx1"/>
                </a:solidFill>
                <a:latin typeface="Calibri" pitchFamily="34" charset="0"/>
                <a:cs typeface="Arial" charset="0"/>
              </a:defRPr>
            </a:lvl7pPr>
            <a:lvl8pPr marL="3429000" indent="-228600" algn="r" rtl="1" eaLnBrk="0" fontAlgn="base" hangingPunct="0">
              <a:spcBef>
                <a:spcPct val="0"/>
              </a:spcBef>
              <a:spcAft>
                <a:spcPct val="0"/>
              </a:spcAft>
              <a:defRPr>
                <a:solidFill>
                  <a:schemeClr val="tx1"/>
                </a:solidFill>
                <a:latin typeface="Calibri" pitchFamily="34" charset="0"/>
                <a:cs typeface="Arial" charset="0"/>
              </a:defRPr>
            </a:lvl8pPr>
            <a:lvl9pPr marL="3886200" indent="-228600" algn="r" rtl="1" eaLnBrk="0" fontAlgn="base" hangingPunct="0">
              <a:spcBef>
                <a:spcPct val="0"/>
              </a:spcBef>
              <a:spcAft>
                <a:spcPct val="0"/>
              </a:spcAft>
              <a:defRPr>
                <a:solidFill>
                  <a:schemeClr val="tx1"/>
                </a:solidFill>
                <a:latin typeface="Calibri" pitchFamily="34" charset="0"/>
                <a:cs typeface="Arial" charset="0"/>
              </a:defRPr>
            </a:lvl9pPr>
          </a:lstStyle>
          <a:p>
            <a:pPr algn="l" eaLnBrk="1" hangingPunct="1"/>
            <a:fld id="{163BE4D7-EC28-446F-B5FD-CADA2EF2EBC7}" type="slidenum">
              <a:rPr lang="ar-SA" sz="1200"/>
              <a:pPr algn="l" eaLnBrk="1" hangingPunct="1"/>
              <a:t>70</a:t>
            </a:fld>
            <a:endParaRPr lang="ar-SA" sz="1200"/>
          </a:p>
        </p:txBody>
      </p:sp>
    </p:spTree>
    <p:extLst>
      <p:ext uri="{BB962C8B-B14F-4D97-AF65-F5344CB8AC3E}">
        <p14:creationId xmlns:p14="http://schemas.microsoft.com/office/powerpoint/2010/main" val="3600790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ar-SA" smtClean="0"/>
          </a:p>
        </p:txBody>
      </p:sp>
    </p:spTree>
    <p:extLst>
      <p:ext uri="{BB962C8B-B14F-4D97-AF65-F5344CB8AC3E}">
        <p14:creationId xmlns:p14="http://schemas.microsoft.com/office/powerpoint/2010/main" val="803481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0CA336BE-1DDE-476B-A198-6720F61CE17E}" type="datetimeFigureOut">
              <a:rPr lang="en-US" smtClean="0"/>
              <a:pPr/>
              <a:t>4/12/2023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E3742A45-582F-402D-ADA1-3D22CA17E7E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A336BE-1DDE-476B-A198-6720F61CE17E}"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42A45-582F-402D-ADA1-3D22CA17E7E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A336BE-1DDE-476B-A198-6720F61CE17E}"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42A45-582F-402D-ADA1-3D22CA17E7E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50938" y="214313"/>
            <a:ext cx="7804150" cy="591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1"/>
          <p:cNvSpPr>
            <a:spLocks noGrp="1" noChangeArrowheads="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Cordia New" pitchFamily="34" charset="-34"/>
              </a:defRPr>
            </a:lvl1pPr>
          </a:lstStyle>
          <a:p>
            <a:pPr>
              <a:defRPr/>
            </a:pPr>
            <a:fld id="{1C66A48D-922A-487B-8257-3C4B7149A1EB}" type="datetime1">
              <a:rPr lang="ar-SA"/>
              <a:pPr>
                <a:defRPr/>
              </a:pPr>
              <a:t>22/09/44</a:t>
            </a:fld>
            <a:endParaRPr lang="th-TH"/>
          </a:p>
        </p:txBody>
      </p:sp>
      <p:sp>
        <p:nvSpPr>
          <p:cNvPr id="4" name="Rectangle 12"/>
          <p:cNvSpPr>
            <a:spLocks noGrp="1" noChangeArrowheads="1"/>
          </p:cNvSpPr>
          <p:nvPr>
            <p:ph type="ftr" sz="quarter" idx="11"/>
          </p:nvPr>
        </p:nvSpPr>
        <p:spPr/>
        <p:txBody>
          <a:bodyPr/>
          <a:lstStyle>
            <a:lvl1pPr>
              <a:defRPr>
                <a:cs typeface="Cordia New" pitchFamily="34" charset="-34"/>
              </a:defRPr>
            </a:lvl1pPr>
          </a:lstStyle>
          <a:p>
            <a:pPr>
              <a:defRPr/>
            </a:pPr>
            <a:endParaRPr lang="th-TH"/>
          </a:p>
        </p:txBody>
      </p:sp>
      <p:sp>
        <p:nvSpPr>
          <p:cNvPr id="5" name="Rectangle 13"/>
          <p:cNvSpPr>
            <a:spLocks noGrp="1" noChangeArrowheads="1"/>
          </p:cNvSpPr>
          <p:nvPr>
            <p:ph type="sldNum" sz="quarter" idx="12"/>
          </p:nvPr>
        </p:nvSpPr>
        <p:spPr/>
        <p:txBody>
          <a:bodyPr/>
          <a:lstStyle>
            <a:lvl1pPr>
              <a:defRPr/>
            </a:lvl1pPr>
          </a:lstStyle>
          <a:p>
            <a:pPr>
              <a:defRPr/>
            </a:pPr>
            <a:fld id="{6A0F21D9-3233-458F-8DA1-8CD9F1AB99C4}" type="slidenum">
              <a:rPr lang="en-US"/>
              <a:pPr>
                <a:defRPr/>
              </a:pPr>
              <a:t>‹#›</a:t>
            </a:fld>
            <a:endParaRPr lang="th-TH"/>
          </a:p>
        </p:txBody>
      </p:sp>
    </p:spTree>
    <p:extLst>
      <p:ext uri="{BB962C8B-B14F-4D97-AF65-F5344CB8AC3E}">
        <p14:creationId xmlns:p14="http://schemas.microsoft.com/office/powerpoint/2010/main" val="3058045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0CA336BE-1DDE-476B-A198-6720F61CE17E}" type="datetimeFigureOut">
              <a:rPr lang="en-US" smtClean="0"/>
              <a:pPr/>
              <a:t>4/12/2023</a:t>
            </a:fld>
            <a:endParaRPr lang="en-US"/>
          </a:p>
        </p:txBody>
      </p:sp>
      <p:sp>
        <p:nvSpPr>
          <p:cNvPr id="9" name="Slide Number Placeholder 8"/>
          <p:cNvSpPr>
            <a:spLocks noGrp="1"/>
          </p:cNvSpPr>
          <p:nvPr>
            <p:ph type="sldNum" sz="quarter" idx="15"/>
          </p:nvPr>
        </p:nvSpPr>
        <p:spPr/>
        <p:txBody>
          <a:bodyPr rtlCol="0"/>
          <a:lstStyle/>
          <a:p>
            <a:fld id="{E3742A45-582F-402D-ADA1-3D22CA17E7EA}"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0CA336BE-1DDE-476B-A198-6720F61CE17E}" type="datetimeFigureOut">
              <a:rPr lang="en-US" smtClean="0"/>
              <a:pPr/>
              <a:t>4/12/2023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E3742A45-582F-402D-ADA1-3D22CA17E7E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CA336BE-1DDE-476B-A198-6720F61CE17E}" type="datetimeFigureOut">
              <a:rPr lang="en-US" smtClean="0"/>
              <a:pPr/>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42A45-582F-402D-ADA1-3D22CA17E7EA}"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CA336BE-1DDE-476B-A198-6720F61CE17E}" type="datetimeFigureOut">
              <a:rPr lang="en-US" smtClean="0"/>
              <a:pPr/>
              <a:t>4/12/2023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742A45-582F-402D-ADA1-3D22CA17E7EA}"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0CA336BE-1DDE-476B-A198-6720F61CE17E}" type="datetimeFigureOut">
              <a:rPr lang="en-US" smtClean="0"/>
              <a:pPr/>
              <a:t>4/12/2023</a:t>
            </a:fld>
            <a:endParaRPr lang="en-US"/>
          </a:p>
        </p:txBody>
      </p:sp>
      <p:sp>
        <p:nvSpPr>
          <p:cNvPr id="7" name="Slide Number Placeholder 6"/>
          <p:cNvSpPr>
            <a:spLocks noGrp="1"/>
          </p:cNvSpPr>
          <p:nvPr>
            <p:ph type="sldNum" sz="quarter" idx="11"/>
          </p:nvPr>
        </p:nvSpPr>
        <p:spPr/>
        <p:txBody>
          <a:bodyPr rtlCol="0"/>
          <a:lstStyle/>
          <a:p>
            <a:fld id="{E3742A45-582F-402D-ADA1-3D22CA17E7EA}"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A336BE-1DDE-476B-A198-6720F61CE17E}" type="datetimeFigureOut">
              <a:rPr lang="en-US" smtClean="0"/>
              <a:pPr/>
              <a:t>4/12/2023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742A45-582F-402D-ADA1-3D22CA17E7E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0CA336BE-1DDE-476B-A198-6720F61CE17E}" type="datetimeFigureOut">
              <a:rPr lang="en-US" smtClean="0"/>
              <a:pPr/>
              <a:t>4/12/2023</a:t>
            </a:fld>
            <a:endParaRPr lang="en-US"/>
          </a:p>
        </p:txBody>
      </p:sp>
      <p:sp>
        <p:nvSpPr>
          <p:cNvPr id="22" name="Slide Number Placeholder 21"/>
          <p:cNvSpPr>
            <a:spLocks noGrp="1"/>
          </p:cNvSpPr>
          <p:nvPr>
            <p:ph type="sldNum" sz="quarter" idx="15"/>
          </p:nvPr>
        </p:nvSpPr>
        <p:spPr/>
        <p:txBody>
          <a:bodyPr rtlCol="0"/>
          <a:lstStyle/>
          <a:p>
            <a:fld id="{E3742A45-582F-402D-ADA1-3D22CA17E7EA}"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CA336BE-1DDE-476B-A198-6720F61CE17E}" type="datetimeFigureOut">
              <a:rPr lang="en-US" smtClean="0"/>
              <a:pPr/>
              <a:t>4/12/2023</a:t>
            </a:fld>
            <a:endParaRPr lang="en-US"/>
          </a:p>
        </p:txBody>
      </p:sp>
      <p:sp>
        <p:nvSpPr>
          <p:cNvPr id="18" name="Slide Number Placeholder 17"/>
          <p:cNvSpPr>
            <a:spLocks noGrp="1"/>
          </p:cNvSpPr>
          <p:nvPr>
            <p:ph type="sldNum" sz="quarter" idx="11"/>
          </p:nvPr>
        </p:nvSpPr>
        <p:spPr/>
        <p:txBody>
          <a:bodyPr rtlCol="0"/>
          <a:lstStyle/>
          <a:p>
            <a:fld id="{E3742A45-582F-402D-ADA1-3D22CA17E7EA}"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CA336BE-1DDE-476B-A198-6720F61CE17E}" type="datetimeFigureOut">
              <a:rPr lang="en-US" smtClean="0"/>
              <a:pPr/>
              <a:t>4/12/2023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3742A45-582F-402D-ADA1-3D22CA17E7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3.emf"/><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rot="20270985">
            <a:off x="6540680" y="16225"/>
            <a:ext cx="2105025" cy="3989982"/>
          </a:xfrm>
          <a:prstGeom prst="rect">
            <a:avLst/>
          </a:prstGeom>
        </p:spPr>
      </p:pic>
      <p:sp>
        <p:nvSpPr>
          <p:cNvPr id="2" name="Title 1"/>
          <p:cNvSpPr>
            <a:spLocks noGrp="1"/>
          </p:cNvSpPr>
          <p:nvPr>
            <p:ph type="ctrTitle"/>
          </p:nvPr>
        </p:nvSpPr>
        <p:spPr>
          <a:xfrm>
            <a:off x="2362200" y="1660230"/>
            <a:ext cx="6324600" cy="701970"/>
          </a:xfrm>
        </p:spPr>
        <p:txBody>
          <a:bodyPr>
            <a:normAutofit/>
          </a:bodyPr>
          <a:lstStyle/>
          <a:p>
            <a:pPr marL="2151063" indent="-2151063"/>
            <a:r>
              <a:rPr lang="en-US" dirty="0" smtClean="0">
                <a:solidFill>
                  <a:srgbClr val="002060"/>
                </a:solidFill>
              </a:rPr>
              <a:t>Chapter 3: Proteins</a:t>
            </a:r>
            <a:endParaRPr lang="en-US" dirty="0">
              <a:solidFill>
                <a:srgbClr val="002060"/>
              </a:solidFill>
            </a:endParaRPr>
          </a:p>
        </p:txBody>
      </p:sp>
      <p:sp>
        <p:nvSpPr>
          <p:cNvPr id="3" name="Subtitle 2"/>
          <p:cNvSpPr>
            <a:spLocks noGrp="1"/>
          </p:cNvSpPr>
          <p:nvPr>
            <p:ph type="subTitle" idx="1"/>
          </p:nvPr>
        </p:nvSpPr>
        <p:spPr>
          <a:xfrm>
            <a:off x="2505635" y="3352800"/>
            <a:ext cx="6172200" cy="762000"/>
          </a:xfrm>
        </p:spPr>
        <p:txBody>
          <a:bodyPr>
            <a:normAutofit/>
          </a:bodyPr>
          <a:lstStyle/>
          <a:p>
            <a:r>
              <a:rPr lang="en-US" dirty="0" smtClean="0"/>
              <a:t> </a:t>
            </a:r>
            <a:r>
              <a:rPr lang="en-US" dirty="0" smtClean="0"/>
              <a:t>Protein </a:t>
            </a:r>
            <a:r>
              <a:rPr lang="en-US" dirty="0" smtClean="0"/>
              <a:t>Biochemistry </a:t>
            </a:r>
            <a:r>
              <a:rPr lang="en-US" dirty="0"/>
              <a:t>(BCH </a:t>
            </a:r>
            <a:r>
              <a:rPr lang="en-US" dirty="0" smtClean="0"/>
              <a:t>303)</a:t>
            </a:r>
            <a:endParaRPr lang="en-US" dirty="0"/>
          </a:p>
          <a:p>
            <a:r>
              <a:rPr lang="en-US" b="1" dirty="0" smtClean="0"/>
              <a:t>   2022-2023</a:t>
            </a:r>
            <a:endParaRPr lang="en-US" b="1" dirty="0"/>
          </a:p>
        </p:txBody>
      </p:sp>
      <p:pic>
        <p:nvPicPr>
          <p:cNvPr id="4" name="Picture 6" descr="Image result for king saud university logo biochemistry depart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81000"/>
            <a:ext cx="1500188" cy="1279230"/>
          </a:xfrm>
          <a:prstGeom prst="rect">
            <a:avLst/>
          </a:prstGeom>
          <a:noFill/>
          <a:extLst>
            <a:ext uri="{909E8E84-426E-40DD-AFC4-6F175D3DCCD1}">
              <a14:hiddenFill xmlns:a14="http://schemas.microsoft.com/office/drawing/2010/main">
                <a:solidFill>
                  <a:srgbClr val="FFFFFF"/>
                </a:solidFill>
              </a14:hiddenFill>
            </a:ext>
          </a:extLst>
        </p:spPr>
      </p:pic>
      <p:sp>
        <p:nvSpPr>
          <p:cNvPr id="5" name="عنوان 1"/>
          <p:cNvSpPr txBox="1">
            <a:spLocks/>
          </p:cNvSpPr>
          <p:nvPr/>
        </p:nvSpPr>
        <p:spPr>
          <a:xfrm>
            <a:off x="2142565" y="5486400"/>
            <a:ext cx="5934635" cy="685800"/>
          </a:xfrm>
          <a:prstGeom prst="rect">
            <a:avLst/>
          </a:prstGeom>
        </p:spPr>
        <p:txBody>
          <a:bodyPr vert="horz" anchor="b">
            <a:normAutofit fontScale="47500" lnSpcReduction="20000"/>
          </a:bodyPr>
          <a:lstStyle>
            <a:lvl1pPr algn="l" rtl="0" eaLnBrk="1" latinLnBrk="0" hangingPunct="1">
              <a:spcBef>
                <a:spcPct val="0"/>
              </a:spcBef>
              <a:buNone/>
              <a:defRPr kumimoji="0" sz="3000" b="1" kern="1200" cap="small" baseline="0">
                <a:solidFill>
                  <a:schemeClr val="tx2"/>
                </a:solidFill>
                <a:latin typeface="+mj-lt"/>
                <a:ea typeface="+mj-ea"/>
                <a:cs typeface="+mj-cs"/>
              </a:defRPr>
            </a:lvl1pPr>
          </a:lstStyle>
          <a:p>
            <a:pPr algn="ctr">
              <a:defRPr/>
            </a:pPr>
            <a:r>
              <a:rPr lang="en-US" dirty="0" smtClean="0">
                <a:solidFill>
                  <a:srgbClr val="FF0000"/>
                </a:solidFill>
              </a:rPr>
              <a:t>Dr. Mansour </a:t>
            </a:r>
            <a:r>
              <a:rPr lang="en-US" dirty="0" err="1" smtClean="0">
                <a:solidFill>
                  <a:srgbClr val="FF0000"/>
                </a:solidFill>
              </a:rPr>
              <a:t>Gatasheh</a:t>
            </a:r>
            <a:endParaRPr lang="en-US" dirty="0" smtClean="0">
              <a:solidFill>
                <a:srgbClr val="FF0000"/>
              </a:solidFill>
            </a:endParaRPr>
          </a:p>
          <a:p>
            <a:pPr algn="ctr">
              <a:defRPr/>
            </a:pPr>
            <a:r>
              <a:rPr lang="en-US" altLang="ar-SA" sz="3200" i="1" kern="0" dirty="0">
                <a:latin typeface="Book Antiqua" panose="02040602050305030304" pitchFamily="18" charset="0"/>
              </a:rPr>
              <a:t>Biochemistry Department, Science College</a:t>
            </a:r>
          </a:p>
          <a:p>
            <a:pPr algn="ctr">
              <a:defRPr/>
            </a:pPr>
            <a:r>
              <a:rPr lang="en-US" altLang="ar-SA" sz="3200" i="1" kern="0" dirty="0">
                <a:latin typeface="Book Antiqua" panose="02040602050305030304" pitchFamily="18" charset="0"/>
              </a:rPr>
              <a:t>King Saud </a:t>
            </a:r>
            <a:r>
              <a:rPr lang="en-US" altLang="ar-SA" sz="3200" i="1" kern="0" dirty="0" smtClean="0">
                <a:latin typeface="Book Antiqua" panose="02040602050305030304" pitchFamily="18" charset="0"/>
              </a:rPr>
              <a:t>University</a:t>
            </a:r>
            <a:endParaRPr lang="ar-SA" altLang="ar-SA" sz="3200" i="1" kern="0" dirty="0">
              <a:latin typeface="Book Antiqua" panose="02040602050305030304" pitchFamily="18" charset="0"/>
            </a:endParaRPr>
          </a:p>
        </p:txBody>
      </p:sp>
    </p:spTree>
    <p:extLst>
      <p:ext uri="{BB962C8B-B14F-4D97-AF65-F5344CB8AC3E}">
        <p14:creationId xmlns:p14="http://schemas.microsoft.com/office/powerpoint/2010/main" val="2971046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475100" y="169862"/>
            <a:ext cx="7532034" cy="841849"/>
          </a:xfrm>
        </p:spPr>
        <p:txBody>
          <a:bodyPr>
            <a:normAutofit/>
          </a:bodyPr>
          <a:lstStyle/>
          <a:p>
            <a:pPr marL="0" indent="0" algn="l" rtl="0" eaLnBrk="1" hangingPunct="1">
              <a:buFont typeface="Arial" charset="0"/>
              <a:buNone/>
            </a:pPr>
            <a:r>
              <a:rPr lang="en-US" b="1" dirty="0" smtClean="0">
                <a:latin typeface="Times New Roman" pitchFamily="18" charset="0"/>
                <a:cs typeface="Times New Roman" pitchFamily="18" charset="0"/>
              </a:rPr>
              <a:t> </a:t>
            </a:r>
            <a:endParaRPr lang="en-US" sz="2800" b="1" dirty="0" smtClean="0">
              <a:latin typeface="Times New Roman" pitchFamily="18" charset="0"/>
              <a:cs typeface="Times New Roman" pitchFamily="18" charset="0"/>
            </a:endParaRPr>
          </a:p>
          <a:p>
            <a:pPr marL="0" indent="0" algn="l" rtl="0" eaLnBrk="1" hangingPunct="1">
              <a:buFont typeface="Arial" charset="0"/>
              <a:buNone/>
            </a:pPr>
            <a:endParaRPr lang="en-US" sz="2800" b="1" i="1" dirty="0">
              <a:latin typeface="Times New Roman" pitchFamily="18" charset="0"/>
              <a:cs typeface="Times New Roman" pitchFamily="18" charset="0"/>
            </a:endParaRPr>
          </a:p>
        </p:txBody>
      </p:sp>
      <p:cxnSp>
        <p:nvCxnSpPr>
          <p:cNvPr id="5" name="Straight Connector 4"/>
          <p:cNvCxnSpPr/>
          <p:nvPr/>
        </p:nvCxnSpPr>
        <p:spPr>
          <a:xfrm>
            <a:off x="4643438" y="1064634"/>
            <a:ext cx="0" cy="234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867245" y="1308298"/>
            <a:ext cx="7705255"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67245" y="1308298"/>
            <a:ext cx="0" cy="3531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209800" y="1308298"/>
            <a:ext cx="0" cy="10720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995738" y="1308298"/>
            <a:ext cx="0" cy="12890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6082200" y="1331259"/>
            <a:ext cx="9318" cy="22002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924801" y="1298998"/>
            <a:ext cx="0" cy="31321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572500" y="438487"/>
            <a:ext cx="0" cy="52131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334000" y="5651593"/>
            <a:ext cx="32385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324756" y="4967858"/>
            <a:ext cx="9244" cy="1059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24" idx="3"/>
          </p:cNvCxnSpPr>
          <p:nvPr/>
        </p:nvCxnSpPr>
        <p:spPr>
          <a:xfrm flipH="1">
            <a:off x="4505228" y="4967858"/>
            <a:ext cx="830076"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4196860" y="6019800"/>
            <a:ext cx="11371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1058862" y="337973"/>
            <a:ext cx="7010401" cy="833867"/>
          </a:xfrm>
          <a:prstGeom prst="rect">
            <a:avLst/>
          </a:prstGeom>
        </p:spPr>
        <p:txBody>
          <a:bodyPr vert="horz">
            <a:normAutofit fontScale="925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sz="2800" b="1" dirty="0" smtClean="0">
                <a:solidFill>
                  <a:srgbClr val="FF0000"/>
                </a:solidFill>
                <a:latin typeface="Times New Roman" pitchFamily="18" charset="0"/>
                <a:cs typeface="Times New Roman" pitchFamily="18" charset="0"/>
              </a:rPr>
              <a:t>C) </a:t>
            </a:r>
            <a:r>
              <a:rPr lang="en-US" sz="2800" b="1" dirty="0">
                <a:solidFill>
                  <a:srgbClr val="FF0000"/>
                </a:solidFill>
                <a:latin typeface="Times New Roman" pitchFamily="18" charset="0"/>
                <a:cs typeface="Times New Roman" pitchFamily="18" charset="0"/>
              </a:rPr>
              <a:t>proteins can </a:t>
            </a:r>
            <a:r>
              <a:rPr lang="en-US" sz="2600" b="1" dirty="0">
                <a:solidFill>
                  <a:srgbClr val="FF0000"/>
                </a:solidFill>
                <a:latin typeface="Times New Roman" pitchFamily="18" charset="0"/>
                <a:cs typeface="Times New Roman" pitchFamily="18" charset="0"/>
              </a:rPr>
              <a:t>be classified on the basis of their   </a:t>
            </a:r>
          </a:p>
          <a:p>
            <a:pPr marL="0" indent="0">
              <a:buNone/>
            </a:pPr>
            <a:r>
              <a:rPr lang="en-US" sz="2600" b="1" dirty="0">
                <a:solidFill>
                  <a:srgbClr val="FF0000"/>
                </a:solidFill>
                <a:latin typeface="Times New Roman" pitchFamily="18" charset="0"/>
                <a:cs typeface="Times New Roman" pitchFamily="18" charset="0"/>
              </a:rPr>
              <a:t>      biological function :</a:t>
            </a:r>
          </a:p>
        </p:txBody>
      </p:sp>
      <p:sp>
        <p:nvSpPr>
          <p:cNvPr id="16" name="Content Placeholder 2"/>
          <p:cNvSpPr txBox="1">
            <a:spLocks/>
          </p:cNvSpPr>
          <p:nvPr/>
        </p:nvSpPr>
        <p:spPr>
          <a:xfrm>
            <a:off x="446164" y="1661478"/>
            <a:ext cx="1514329" cy="573881"/>
          </a:xfrm>
          <a:prstGeom prst="rect">
            <a:avLst/>
          </a:prstGeom>
          <a:ln>
            <a:solidFill>
              <a:schemeClr val="accent1"/>
            </a:solidFill>
          </a:ln>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sz="2000" b="1" dirty="0" err="1">
                <a:solidFill>
                  <a:srgbClr val="002060"/>
                </a:solidFill>
                <a:latin typeface="Times New Roman" pitchFamily="18" charset="0"/>
                <a:cs typeface="Times New Roman" pitchFamily="18" charset="0"/>
              </a:rPr>
              <a:t>i</a:t>
            </a:r>
            <a:r>
              <a:rPr lang="en-US" sz="2000" b="1" dirty="0">
                <a:solidFill>
                  <a:srgbClr val="002060"/>
                </a:solidFill>
                <a:latin typeface="Times New Roman" pitchFamily="18" charset="0"/>
                <a:cs typeface="Times New Roman" pitchFamily="18" charset="0"/>
              </a:rPr>
              <a:t>) </a:t>
            </a:r>
            <a:r>
              <a:rPr lang="en-US" sz="2000" dirty="0" smtClean="0">
                <a:solidFill>
                  <a:srgbClr val="002060"/>
                </a:solidFill>
                <a:latin typeface="Times New Roman" pitchFamily="18" charset="0"/>
                <a:cs typeface="Times New Roman" pitchFamily="18" charset="0"/>
              </a:rPr>
              <a:t>Enzymes</a:t>
            </a:r>
            <a:endParaRPr lang="en-US" sz="2000" dirty="0">
              <a:solidFill>
                <a:srgbClr val="002060"/>
              </a:solidFill>
              <a:latin typeface="Times New Roman" pitchFamily="18" charset="0"/>
              <a:cs typeface="Times New Roman" pitchFamily="18" charset="0"/>
            </a:endParaRPr>
          </a:p>
        </p:txBody>
      </p:sp>
      <p:sp>
        <p:nvSpPr>
          <p:cNvPr id="17" name="Content Placeholder 2"/>
          <p:cNvSpPr txBox="1">
            <a:spLocks/>
          </p:cNvSpPr>
          <p:nvPr/>
        </p:nvSpPr>
        <p:spPr>
          <a:xfrm>
            <a:off x="881064" y="2380319"/>
            <a:ext cx="2378074" cy="867967"/>
          </a:xfrm>
          <a:prstGeom prst="rect">
            <a:avLst/>
          </a:prstGeom>
          <a:ln>
            <a:solidFill>
              <a:schemeClr val="accent1"/>
            </a:solidFill>
          </a:ln>
        </p:spPr>
        <p:txBody>
          <a:bodyPr vert="horz">
            <a:normAutofit fontScale="925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en-US" sz="2000" dirty="0">
                <a:solidFill>
                  <a:srgbClr val="002060"/>
                </a:solidFill>
                <a:latin typeface="Times New Roman" pitchFamily="18" charset="0"/>
                <a:cs typeface="Times New Roman" pitchFamily="18" charset="0"/>
              </a:rPr>
              <a:t>ii) </a:t>
            </a:r>
            <a:r>
              <a:rPr lang="en-US" sz="2000" dirty="0" smtClean="0">
                <a:solidFill>
                  <a:srgbClr val="002060"/>
                </a:solidFill>
                <a:latin typeface="Times New Roman" pitchFamily="18" charset="0"/>
                <a:cs typeface="Times New Roman" pitchFamily="18" charset="0"/>
              </a:rPr>
              <a:t>Transport proteins</a:t>
            </a:r>
          </a:p>
          <a:p>
            <a:pPr marL="179388" indent="0" algn="ctr">
              <a:buNone/>
            </a:pPr>
            <a:r>
              <a:rPr lang="en-US" sz="2000" i="1" dirty="0">
                <a:cs typeface="Arial" charset="0"/>
              </a:rPr>
              <a:t>[e.g., </a:t>
            </a:r>
            <a:r>
              <a:rPr lang="en-US" sz="2000" i="1" dirty="0" smtClean="0">
                <a:cs typeface="Arial" charset="0"/>
              </a:rPr>
              <a:t>hemoglobin, </a:t>
            </a:r>
            <a:r>
              <a:rPr lang="en-US" sz="2000" i="1" dirty="0">
                <a:cs typeface="Arial" charset="0"/>
              </a:rPr>
              <a:t>lipoprotein]</a:t>
            </a:r>
            <a:r>
              <a:rPr lang="en-US" sz="2000" i="1" dirty="0" smtClean="0">
                <a:cs typeface="Arial" charset="0"/>
              </a:rPr>
              <a:t> </a:t>
            </a:r>
            <a:endParaRPr lang="en-US" sz="2000" i="1" dirty="0">
              <a:solidFill>
                <a:srgbClr val="002060"/>
              </a:solidFill>
              <a:latin typeface="Times New Roman" pitchFamily="18" charset="0"/>
              <a:cs typeface="Times New Roman" pitchFamily="18" charset="0"/>
            </a:endParaRPr>
          </a:p>
        </p:txBody>
      </p:sp>
      <p:sp>
        <p:nvSpPr>
          <p:cNvPr id="18" name="Content Placeholder 2"/>
          <p:cNvSpPr txBox="1">
            <a:spLocks/>
          </p:cNvSpPr>
          <p:nvPr/>
        </p:nvSpPr>
        <p:spPr>
          <a:xfrm>
            <a:off x="3348038" y="2597356"/>
            <a:ext cx="2432050" cy="895369"/>
          </a:xfrm>
          <a:prstGeom prst="rect">
            <a:avLst/>
          </a:prstGeom>
          <a:ln>
            <a:solidFill>
              <a:schemeClr val="accent1"/>
            </a:solidFill>
          </a:ln>
        </p:spPr>
        <p:txBody>
          <a:bodyPr vert="horz">
            <a:normAutofit fontScale="775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en-US" sz="2100" smtClean="0">
                <a:solidFill>
                  <a:srgbClr val="002060"/>
                </a:solidFill>
                <a:latin typeface="Times New Roman" pitchFamily="18" charset="0"/>
                <a:cs typeface="Times New Roman" pitchFamily="18" charset="0"/>
              </a:rPr>
              <a:t>iii) Nutrient and storage  proteins</a:t>
            </a:r>
          </a:p>
          <a:p>
            <a:pPr marL="179388" indent="0" algn="ctr">
              <a:buNone/>
            </a:pPr>
            <a:r>
              <a:rPr lang="en-US" sz="2000" i="1" smtClean="0">
                <a:cs typeface="Arial" charset="0"/>
              </a:rPr>
              <a:t>[e.g</a:t>
            </a:r>
            <a:r>
              <a:rPr lang="en-US" sz="2100" i="1" smtClean="0">
                <a:cs typeface="Arial" charset="0"/>
              </a:rPr>
              <a:t>., casein , ferritin] </a:t>
            </a:r>
            <a:endParaRPr lang="en-US" sz="2100" i="1" dirty="0">
              <a:cs typeface="Arial" charset="0"/>
            </a:endParaRPr>
          </a:p>
        </p:txBody>
      </p:sp>
      <p:sp>
        <p:nvSpPr>
          <p:cNvPr id="20" name="Content Placeholder 2"/>
          <p:cNvSpPr txBox="1">
            <a:spLocks/>
          </p:cNvSpPr>
          <p:nvPr/>
        </p:nvSpPr>
        <p:spPr>
          <a:xfrm>
            <a:off x="4337051" y="3531505"/>
            <a:ext cx="3276600" cy="793751"/>
          </a:xfrm>
          <a:prstGeom prst="rect">
            <a:avLst/>
          </a:prstGeom>
          <a:ln>
            <a:solidFill>
              <a:schemeClr val="accent1"/>
            </a:solidFill>
          </a:ln>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en-US" sz="1800" dirty="0" smtClean="0">
                <a:solidFill>
                  <a:srgbClr val="002060"/>
                </a:solidFill>
                <a:latin typeface="Times New Roman" pitchFamily="18" charset="0"/>
                <a:cs typeface="Times New Roman" pitchFamily="18" charset="0"/>
              </a:rPr>
              <a:t>iv) </a:t>
            </a:r>
            <a:r>
              <a:rPr lang="en-US" sz="1800" dirty="0">
                <a:solidFill>
                  <a:srgbClr val="002060"/>
                </a:solidFill>
                <a:latin typeface="Times New Roman" pitchFamily="18" charset="0"/>
                <a:cs typeface="Times New Roman" pitchFamily="18" charset="0"/>
              </a:rPr>
              <a:t>contractile or mobile </a:t>
            </a:r>
            <a:r>
              <a:rPr lang="en-US" sz="1800" dirty="0" smtClean="0">
                <a:solidFill>
                  <a:srgbClr val="002060"/>
                </a:solidFill>
                <a:latin typeface="Times New Roman" pitchFamily="18" charset="0"/>
                <a:cs typeface="Times New Roman" pitchFamily="18" charset="0"/>
              </a:rPr>
              <a:t>proteins</a:t>
            </a:r>
          </a:p>
          <a:p>
            <a:pPr marL="179388" indent="0" algn="ctr">
              <a:buNone/>
            </a:pPr>
            <a:r>
              <a:rPr lang="en-US" sz="1800" i="1" dirty="0">
                <a:cs typeface="Arial" charset="0"/>
              </a:rPr>
              <a:t>[e.g., actin, myosin</a:t>
            </a:r>
            <a:r>
              <a:rPr lang="en-US" sz="1800" i="1" dirty="0" smtClean="0">
                <a:cs typeface="Arial" charset="0"/>
              </a:rPr>
              <a:t>] </a:t>
            </a:r>
            <a:endParaRPr lang="en-US" sz="1800" i="1" dirty="0">
              <a:cs typeface="Arial" charset="0"/>
            </a:endParaRPr>
          </a:p>
        </p:txBody>
      </p:sp>
      <p:sp>
        <p:nvSpPr>
          <p:cNvPr id="22" name="Content Placeholder 2"/>
          <p:cNvSpPr txBox="1">
            <a:spLocks/>
          </p:cNvSpPr>
          <p:nvPr/>
        </p:nvSpPr>
        <p:spPr>
          <a:xfrm>
            <a:off x="6059975" y="4431135"/>
            <a:ext cx="2432050" cy="1041917"/>
          </a:xfrm>
          <a:prstGeom prst="rect">
            <a:avLst/>
          </a:prstGeom>
          <a:ln>
            <a:solidFill>
              <a:schemeClr val="accent1"/>
            </a:solidFill>
          </a:ln>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en-US" sz="1800" smtClean="0">
                <a:solidFill>
                  <a:srgbClr val="002060"/>
                </a:solidFill>
                <a:latin typeface="Times New Roman" pitchFamily="18" charset="0"/>
                <a:cs typeface="Times New Roman" pitchFamily="18" charset="0"/>
              </a:rPr>
              <a:t>v) structural</a:t>
            </a:r>
            <a:r>
              <a:rPr lang="en-US" sz="1800" smtClean="0">
                <a:cs typeface="Arial" charset="0"/>
              </a:rPr>
              <a:t> </a:t>
            </a:r>
            <a:r>
              <a:rPr lang="en-US" sz="1800" smtClean="0">
                <a:solidFill>
                  <a:srgbClr val="002060"/>
                </a:solidFill>
                <a:latin typeface="Times New Roman" pitchFamily="18" charset="0"/>
                <a:cs typeface="Times New Roman" pitchFamily="18" charset="0"/>
              </a:rPr>
              <a:t>proteins</a:t>
            </a:r>
          </a:p>
          <a:p>
            <a:pPr marL="179388" indent="0" algn="ctr">
              <a:buNone/>
            </a:pPr>
            <a:r>
              <a:rPr lang="en-US" sz="1800" i="1" smtClean="0">
                <a:cs typeface="Arial" charset="0"/>
              </a:rPr>
              <a:t>[e.g., </a:t>
            </a:r>
            <a:r>
              <a:rPr lang="el-GR" sz="1800" i="1" smtClean="0">
                <a:cs typeface="Arial" charset="0"/>
              </a:rPr>
              <a:t>α</a:t>
            </a:r>
            <a:r>
              <a:rPr lang="en-US" sz="1800" i="1" smtClean="0">
                <a:cs typeface="Arial" charset="0"/>
              </a:rPr>
              <a:t>-keratin, collagen] </a:t>
            </a:r>
            <a:endParaRPr lang="en-US" sz="1800" i="1" dirty="0">
              <a:cs typeface="Arial" charset="0"/>
            </a:endParaRPr>
          </a:p>
        </p:txBody>
      </p:sp>
      <p:sp>
        <p:nvSpPr>
          <p:cNvPr id="24" name="Content Placeholder 2"/>
          <p:cNvSpPr txBox="1">
            <a:spLocks/>
          </p:cNvSpPr>
          <p:nvPr/>
        </p:nvSpPr>
        <p:spPr>
          <a:xfrm>
            <a:off x="514504" y="4446900"/>
            <a:ext cx="3990724" cy="1041917"/>
          </a:xfrm>
          <a:prstGeom prst="rect">
            <a:avLst/>
          </a:prstGeom>
          <a:ln>
            <a:solidFill>
              <a:schemeClr val="accent1"/>
            </a:solidFill>
          </a:ln>
        </p:spPr>
        <p:txBody>
          <a:bodyPr vert="horz">
            <a:normAutofit fontScale="925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en-US" sz="1800" dirty="0" smtClean="0">
                <a:solidFill>
                  <a:srgbClr val="002060"/>
                </a:solidFill>
                <a:latin typeface="Times New Roman" pitchFamily="18" charset="0"/>
                <a:cs typeface="Times New Roman" pitchFamily="18" charset="0"/>
              </a:rPr>
              <a:t>vi</a:t>
            </a:r>
            <a:r>
              <a:rPr lang="en-US" sz="1800" dirty="0">
                <a:solidFill>
                  <a:srgbClr val="002060"/>
                </a:solidFill>
                <a:latin typeface="Times New Roman" pitchFamily="18" charset="0"/>
                <a:cs typeface="Times New Roman" pitchFamily="18" charset="0"/>
              </a:rPr>
              <a:t>) defense </a:t>
            </a:r>
            <a:r>
              <a:rPr lang="en-US" sz="1800" dirty="0" smtClean="0">
                <a:solidFill>
                  <a:srgbClr val="002060"/>
                </a:solidFill>
                <a:latin typeface="Times New Roman" pitchFamily="18" charset="0"/>
                <a:cs typeface="Times New Roman" pitchFamily="18" charset="0"/>
              </a:rPr>
              <a:t>proteins</a:t>
            </a:r>
          </a:p>
          <a:p>
            <a:pPr marL="179388" indent="0" algn="ctr">
              <a:buNone/>
            </a:pPr>
            <a:r>
              <a:rPr lang="en-US" sz="1800" i="1" dirty="0" smtClean="0">
                <a:cs typeface="Arial" charset="0"/>
              </a:rPr>
              <a:t>[e.g., </a:t>
            </a:r>
            <a:r>
              <a:rPr lang="en-US" sz="1800" i="1" dirty="0" err="1">
                <a:cs typeface="Arial" charset="0"/>
              </a:rPr>
              <a:t>immunoglobulins</a:t>
            </a:r>
            <a:r>
              <a:rPr lang="en-US" sz="1800" i="1" dirty="0">
                <a:cs typeface="Arial" charset="0"/>
              </a:rPr>
              <a:t>(antibodies), fibrinogen and thrombin</a:t>
            </a:r>
            <a:r>
              <a:rPr lang="en-US" sz="1800" i="1" dirty="0" smtClean="0">
                <a:cs typeface="Arial" charset="0"/>
              </a:rPr>
              <a:t>] </a:t>
            </a:r>
            <a:endParaRPr lang="en-US" sz="1800" i="1" dirty="0">
              <a:cs typeface="Arial" charset="0"/>
            </a:endParaRPr>
          </a:p>
        </p:txBody>
      </p:sp>
      <p:sp>
        <p:nvSpPr>
          <p:cNvPr id="26" name="Content Placeholder 2"/>
          <p:cNvSpPr txBox="1">
            <a:spLocks/>
          </p:cNvSpPr>
          <p:nvPr/>
        </p:nvSpPr>
        <p:spPr>
          <a:xfrm>
            <a:off x="1203328" y="5586209"/>
            <a:ext cx="2970787" cy="778848"/>
          </a:xfrm>
          <a:prstGeom prst="rect">
            <a:avLst/>
          </a:prstGeom>
          <a:ln>
            <a:solidFill>
              <a:schemeClr val="accent1"/>
            </a:solidFill>
          </a:ln>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en-US" sz="1800" dirty="0" smtClean="0">
                <a:solidFill>
                  <a:srgbClr val="002060"/>
                </a:solidFill>
                <a:latin typeface="Times New Roman" pitchFamily="18" charset="0"/>
                <a:cs typeface="Times New Roman" pitchFamily="18" charset="0"/>
              </a:rPr>
              <a:t>vii</a:t>
            </a:r>
            <a:r>
              <a:rPr lang="en-US" sz="1800" dirty="0">
                <a:solidFill>
                  <a:srgbClr val="002060"/>
                </a:solidFill>
                <a:latin typeface="Times New Roman" pitchFamily="18" charset="0"/>
                <a:cs typeface="Times New Roman" pitchFamily="18" charset="0"/>
              </a:rPr>
              <a:t>) Regulatory </a:t>
            </a:r>
            <a:r>
              <a:rPr lang="en-US" sz="1800" dirty="0" smtClean="0">
                <a:solidFill>
                  <a:srgbClr val="002060"/>
                </a:solidFill>
                <a:latin typeface="Times New Roman" pitchFamily="18" charset="0"/>
                <a:cs typeface="Times New Roman" pitchFamily="18" charset="0"/>
              </a:rPr>
              <a:t>proteins</a:t>
            </a:r>
          </a:p>
          <a:p>
            <a:pPr marL="179388" indent="0" algn="ctr">
              <a:buNone/>
            </a:pPr>
            <a:r>
              <a:rPr lang="en-US" sz="1800" i="1" dirty="0" smtClean="0">
                <a:cs typeface="Arial" charset="0"/>
              </a:rPr>
              <a:t>[e.g., </a:t>
            </a:r>
            <a:r>
              <a:rPr lang="en-US" sz="1800" i="1" dirty="0">
                <a:cs typeface="Arial" charset="0"/>
              </a:rPr>
              <a:t>protein hormones</a:t>
            </a:r>
            <a:r>
              <a:rPr lang="en-US" sz="1800" i="1" dirty="0" smtClean="0">
                <a:cs typeface="Arial" charset="0"/>
              </a:rPr>
              <a:t>] </a:t>
            </a:r>
            <a:endParaRPr lang="en-US" sz="1800" i="1" dirty="0">
              <a:cs typeface="Arial" charset="0"/>
            </a:endParaRPr>
          </a:p>
        </p:txBody>
      </p:sp>
    </p:spTree>
    <p:extLst>
      <p:ext uri="{BB962C8B-B14F-4D97-AF65-F5344CB8AC3E}">
        <p14:creationId xmlns:p14="http://schemas.microsoft.com/office/powerpoint/2010/main" val="303014837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p:cNvSpPr>
            <a:spLocks noGrp="1"/>
          </p:cNvSpPr>
          <p:nvPr>
            <p:ph idx="1"/>
          </p:nvPr>
        </p:nvSpPr>
        <p:spPr>
          <a:xfrm>
            <a:off x="533400" y="609600"/>
            <a:ext cx="8001000" cy="5715000"/>
          </a:xfrm>
        </p:spPr>
        <p:txBody>
          <a:bodyPr>
            <a:noAutofit/>
          </a:bodyPr>
          <a:lstStyle/>
          <a:p>
            <a:pPr marL="0" indent="0" algn="l" rtl="0">
              <a:buFont typeface="Arial" charset="0"/>
              <a:buNone/>
            </a:pPr>
            <a:r>
              <a:rPr lang="en-US" i="1" dirty="0" smtClean="0">
                <a:solidFill>
                  <a:srgbClr val="002060"/>
                </a:solidFill>
                <a:latin typeface="Times New Roman" pitchFamily="18" charset="0"/>
                <a:cs typeface="Times New Roman" pitchFamily="18" charset="0"/>
              </a:rPr>
              <a:t>d) Treatment with cyanogen bromide (</a:t>
            </a:r>
            <a:r>
              <a:rPr lang="en-US" i="1" dirty="0" err="1" smtClean="0">
                <a:solidFill>
                  <a:srgbClr val="002060"/>
                </a:solidFill>
                <a:latin typeface="Times New Roman" pitchFamily="18" charset="0"/>
                <a:cs typeface="Times New Roman" pitchFamily="18" charset="0"/>
              </a:rPr>
              <a:t>CNBr</a:t>
            </a:r>
            <a:r>
              <a:rPr lang="en-US" i="1" dirty="0" smtClean="0">
                <a:solidFill>
                  <a:srgbClr val="002060"/>
                </a:solidFill>
                <a:latin typeface="Times New Roman" pitchFamily="18" charset="0"/>
                <a:cs typeface="Times New Roman" pitchFamily="18" charset="0"/>
              </a:rPr>
              <a:t>) yielded two </a:t>
            </a:r>
          </a:p>
          <a:p>
            <a:pPr marL="0" indent="0" algn="l" rtl="0">
              <a:buFont typeface="Arial" charset="0"/>
              <a:buNone/>
            </a:pPr>
            <a:r>
              <a:rPr lang="en-US" i="1" dirty="0" smtClean="0">
                <a:solidFill>
                  <a:srgbClr val="002060"/>
                </a:solidFill>
                <a:latin typeface="Times New Roman" pitchFamily="18" charset="0"/>
                <a:cs typeface="Times New Roman" pitchFamily="18" charset="0"/>
              </a:rPr>
              <a:t>     peptides:</a:t>
            </a:r>
          </a:p>
          <a:p>
            <a:pPr marL="901700" indent="0" algn="l" rtl="0">
              <a:buFont typeface="Arial" charset="0"/>
              <a:buNone/>
            </a:pPr>
            <a:r>
              <a:rPr lang="en-US" sz="2200" dirty="0" smtClean="0">
                <a:latin typeface="Times New Roman" pitchFamily="18" charset="0"/>
                <a:cs typeface="Times New Roman" pitchFamily="18" charset="0"/>
              </a:rPr>
              <a:t>- One contained </a:t>
            </a:r>
            <a:r>
              <a:rPr lang="en-US" sz="2200" dirty="0" err="1" smtClean="0">
                <a:latin typeface="Times New Roman" pitchFamily="18" charset="0"/>
                <a:cs typeface="Times New Roman" pitchFamily="18" charset="0"/>
              </a:rPr>
              <a:t>ser</a:t>
            </a:r>
            <a:r>
              <a:rPr lang="en-US" sz="2200" dirty="0" smtClean="0">
                <a:latin typeface="Times New Roman" pitchFamily="18" charset="0"/>
                <a:cs typeface="Times New Roman" pitchFamily="18" charset="0"/>
              </a:rPr>
              <a:t> + </a:t>
            </a:r>
            <a:r>
              <a:rPr lang="en-US" sz="2200" dirty="0" err="1" smtClean="0">
                <a:latin typeface="Times New Roman" pitchFamily="18" charset="0"/>
                <a:cs typeface="Times New Roman" pitchFamily="18" charset="0"/>
              </a:rPr>
              <a:t>trp</a:t>
            </a:r>
            <a:r>
              <a:rPr lang="en-US" sz="2200" dirty="0" smtClean="0">
                <a:latin typeface="Times New Roman" pitchFamily="18" charset="0"/>
                <a:cs typeface="Times New Roman" pitchFamily="18" charset="0"/>
              </a:rPr>
              <a:t> + pro</a:t>
            </a:r>
          </a:p>
          <a:p>
            <a:pPr marL="901700" indent="0" algn="l" rtl="0">
              <a:buFont typeface="Arial" charset="0"/>
              <a:buNone/>
            </a:pPr>
            <a:r>
              <a:rPr lang="en-US" sz="2200" dirty="0" smtClean="0">
                <a:latin typeface="Times New Roman" pitchFamily="18" charset="0"/>
                <a:cs typeface="Times New Roman" pitchFamily="18" charset="0"/>
              </a:rPr>
              <a:t>- The other contained all the remaining amino acids</a:t>
            </a:r>
          </a:p>
          <a:p>
            <a:pPr marL="901700" indent="0" algn="l" rtl="0">
              <a:buFont typeface="Arial" charset="0"/>
              <a:buNone/>
            </a:pPr>
            <a:r>
              <a:rPr lang="en-US" sz="2200" dirty="0" smtClean="0">
                <a:latin typeface="Times New Roman" pitchFamily="18" charset="0"/>
                <a:cs typeface="Times New Roman" pitchFamily="18" charset="0"/>
              </a:rPr>
              <a:t>      (including the second </a:t>
            </a:r>
            <a:r>
              <a:rPr lang="en-US" sz="2200" dirty="0" err="1" smtClean="0">
                <a:latin typeface="Times New Roman" pitchFamily="18" charset="0"/>
                <a:cs typeface="Times New Roman" pitchFamily="18" charset="0"/>
              </a:rPr>
              <a:t>Ser</a:t>
            </a:r>
            <a:r>
              <a:rPr lang="en-US" sz="2200" dirty="0" smtClean="0">
                <a:latin typeface="Times New Roman" pitchFamily="18" charset="0"/>
                <a:cs typeface="Times New Roman" pitchFamily="18" charset="0"/>
              </a:rPr>
              <a:t>)</a:t>
            </a:r>
          </a:p>
          <a:p>
            <a:pPr marL="0" indent="0" algn="l" rtl="0">
              <a:buFont typeface="Arial" charset="0"/>
              <a:buNone/>
            </a:pPr>
            <a:r>
              <a:rPr lang="en-US" i="1" dirty="0" smtClean="0">
                <a:solidFill>
                  <a:srgbClr val="002060"/>
                </a:solidFill>
                <a:latin typeface="Times New Roman" pitchFamily="18" charset="0"/>
                <a:cs typeface="Times New Roman" pitchFamily="18" charset="0"/>
              </a:rPr>
              <a:t>e) Treatment with chymotrypsin yielded three peptides:</a:t>
            </a:r>
          </a:p>
          <a:p>
            <a:pPr marL="901700" indent="0">
              <a:buNone/>
            </a:pPr>
            <a:r>
              <a:rPr lang="en-US" sz="2200" dirty="0">
                <a:latin typeface="Times New Roman" pitchFamily="18" charset="0"/>
                <a:cs typeface="Times New Roman" pitchFamily="18" charset="0"/>
              </a:rPr>
              <a:t>- One contained only  </a:t>
            </a:r>
            <a:r>
              <a:rPr lang="en-US" sz="2200" dirty="0" err="1">
                <a:latin typeface="Times New Roman" pitchFamily="18" charset="0"/>
                <a:cs typeface="Times New Roman" pitchFamily="18" charset="0"/>
              </a:rPr>
              <a:t>ser</a:t>
            </a:r>
            <a:r>
              <a:rPr lang="en-US" sz="2200" dirty="0">
                <a:latin typeface="Times New Roman" pitchFamily="18" charset="0"/>
                <a:cs typeface="Times New Roman" pitchFamily="18" charset="0"/>
              </a:rPr>
              <a:t> + pro</a:t>
            </a:r>
          </a:p>
          <a:p>
            <a:pPr marL="901700" indent="0">
              <a:buNone/>
            </a:pPr>
            <a:r>
              <a:rPr lang="en-US" sz="2200" dirty="0">
                <a:latin typeface="Times New Roman" pitchFamily="18" charset="0"/>
                <a:cs typeface="Times New Roman" pitchFamily="18" charset="0"/>
              </a:rPr>
              <a:t>- Another contained only  met + </a:t>
            </a:r>
            <a:r>
              <a:rPr lang="en-US" sz="2200" dirty="0" err="1">
                <a:latin typeface="Times New Roman" pitchFamily="18" charset="0"/>
                <a:cs typeface="Times New Roman" pitchFamily="18" charset="0"/>
              </a:rPr>
              <a:t>trp</a:t>
            </a:r>
            <a:endParaRPr lang="en-US" sz="2200" dirty="0">
              <a:latin typeface="Times New Roman" pitchFamily="18" charset="0"/>
              <a:cs typeface="Times New Roman" pitchFamily="18" charset="0"/>
            </a:endParaRPr>
          </a:p>
          <a:p>
            <a:pPr marL="901700" indent="0">
              <a:buNone/>
            </a:pPr>
            <a:r>
              <a:rPr lang="en-US" sz="2200" dirty="0">
                <a:latin typeface="Times New Roman" pitchFamily="18" charset="0"/>
                <a:cs typeface="Times New Roman" pitchFamily="18" charset="0"/>
              </a:rPr>
              <a:t>- The third contained  </a:t>
            </a:r>
            <a:r>
              <a:rPr lang="en-US" sz="2200" dirty="0" err="1">
                <a:latin typeface="Times New Roman" pitchFamily="18" charset="0"/>
                <a:cs typeface="Times New Roman" pitchFamily="18" charset="0"/>
              </a:rPr>
              <a:t>phe</a:t>
            </a:r>
            <a:r>
              <a:rPr lang="en-US" sz="2200" dirty="0">
                <a:latin typeface="Times New Roman" pitchFamily="18" charset="0"/>
                <a:cs typeface="Times New Roman" pitchFamily="18" charset="0"/>
              </a:rPr>
              <a:t> + </a:t>
            </a:r>
            <a:r>
              <a:rPr lang="en-US" sz="2200" dirty="0" err="1">
                <a:latin typeface="Times New Roman" pitchFamily="18" charset="0"/>
                <a:cs typeface="Times New Roman" pitchFamily="18" charset="0"/>
              </a:rPr>
              <a:t>lys</a:t>
            </a:r>
            <a:r>
              <a:rPr lang="en-US" sz="2200" dirty="0">
                <a:latin typeface="Times New Roman" pitchFamily="18" charset="0"/>
                <a:cs typeface="Times New Roman" pitchFamily="18" charset="0"/>
              </a:rPr>
              <a:t> + </a:t>
            </a:r>
            <a:r>
              <a:rPr lang="en-US" sz="2200" dirty="0" err="1">
                <a:latin typeface="Times New Roman" pitchFamily="18" charset="0"/>
                <a:cs typeface="Times New Roman" pitchFamily="18" charset="0"/>
              </a:rPr>
              <a:t>ser</a:t>
            </a:r>
            <a:r>
              <a:rPr lang="en-US" sz="2200" dirty="0">
                <a:latin typeface="Times New Roman" pitchFamily="18" charset="0"/>
                <a:cs typeface="Times New Roman" pitchFamily="18" charset="0"/>
              </a:rPr>
              <a:t> + </a:t>
            </a:r>
            <a:r>
              <a:rPr lang="en-US" sz="2200" dirty="0" err="1">
                <a:latin typeface="Times New Roman" pitchFamily="18" charset="0"/>
                <a:cs typeface="Times New Roman" pitchFamily="18" charset="0"/>
              </a:rPr>
              <a:t>arg</a:t>
            </a:r>
            <a:r>
              <a:rPr lang="en-US" sz="2200" dirty="0">
                <a:latin typeface="Times New Roman" pitchFamily="18" charset="0"/>
                <a:cs typeface="Times New Roman" pitchFamily="18" charset="0"/>
              </a:rPr>
              <a:t> + </a:t>
            </a:r>
            <a:r>
              <a:rPr lang="en-US" sz="2200" dirty="0" err="1">
                <a:latin typeface="Times New Roman" pitchFamily="18" charset="0"/>
                <a:cs typeface="Times New Roman" pitchFamily="18" charset="0"/>
              </a:rPr>
              <a:t>ala</a:t>
            </a:r>
            <a:endParaRPr lang="en-US" sz="2200" dirty="0">
              <a:latin typeface="Times New Roman" pitchFamily="18" charset="0"/>
              <a:cs typeface="Times New Roman" pitchFamily="18" charset="0"/>
            </a:endParaRPr>
          </a:p>
          <a:p>
            <a:pPr marL="0" indent="0" algn="l" rtl="0">
              <a:buFont typeface="Arial" charset="0"/>
              <a:buNone/>
            </a:pPr>
            <a:r>
              <a:rPr lang="en-US" i="1" dirty="0" smtClean="0">
                <a:solidFill>
                  <a:srgbClr val="002060"/>
                </a:solidFill>
                <a:latin typeface="Times New Roman" pitchFamily="18" charset="0"/>
                <a:cs typeface="Times New Roman" pitchFamily="18" charset="0"/>
              </a:rPr>
              <a:t>f) Treatment with trypsin yielded three peptides:</a:t>
            </a:r>
          </a:p>
          <a:p>
            <a:pPr marL="901700" indent="0">
              <a:buNone/>
            </a:pPr>
            <a:r>
              <a:rPr lang="en-US" sz="2200" dirty="0">
                <a:latin typeface="Times New Roman" pitchFamily="18" charset="0"/>
                <a:cs typeface="Times New Roman" pitchFamily="18" charset="0"/>
              </a:rPr>
              <a:t>- One contained only  </a:t>
            </a:r>
            <a:r>
              <a:rPr lang="en-US" sz="2200" dirty="0" err="1">
                <a:latin typeface="Times New Roman" pitchFamily="18" charset="0"/>
                <a:cs typeface="Times New Roman" pitchFamily="18" charset="0"/>
              </a:rPr>
              <a:t>ala</a:t>
            </a:r>
            <a:r>
              <a:rPr lang="en-US" sz="2200" dirty="0">
                <a:latin typeface="Times New Roman" pitchFamily="18" charset="0"/>
                <a:cs typeface="Times New Roman" pitchFamily="18" charset="0"/>
              </a:rPr>
              <a:t> + </a:t>
            </a:r>
            <a:r>
              <a:rPr lang="en-US" sz="2200" dirty="0" err="1">
                <a:latin typeface="Times New Roman" pitchFamily="18" charset="0"/>
                <a:cs typeface="Times New Roman" pitchFamily="18" charset="0"/>
              </a:rPr>
              <a:t>arg</a:t>
            </a:r>
            <a:endParaRPr lang="en-US" sz="2200" dirty="0">
              <a:latin typeface="Times New Roman" pitchFamily="18" charset="0"/>
              <a:cs typeface="Times New Roman" pitchFamily="18" charset="0"/>
            </a:endParaRPr>
          </a:p>
          <a:p>
            <a:pPr marL="901700" indent="0">
              <a:buNone/>
            </a:pPr>
            <a:r>
              <a:rPr lang="en-US" sz="2200" dirty="0">
                <a:latin typeface="Times New Roman" pitchFamily="18" charset="0"/>
                <a:cs typeface="Times New Roman" pitchFamily="18" charset="0"/>
              </a:rPr>
              <a:t>- Another contained only  </a:t>
            </a:r>
            <a:r>
              <a:rPr lang="en-US" sz="2200" dirty="0" err="1">
                <a:latin typeface="Times New Roman" pitchFamily="18" charset="0"/>
                <a:cs typeface="Times New Roman" pitchFamily="18" charset="0"/>
              </a:rPr>
              <a:t>lys</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ser</a:t>
            </a:r>
            <a:endParaRPr lang="en-US" sz="2200" dirty="0">
              <a:latin typeface="Times New Roman" pitchFamily="18" charset="0"/>
              <a:cs typeface="Times New Roman" pitchFamily="18" charset="0"/>
            </a:endParaRPr>
          </a:p>
          <a:p>
            <a:pPr marL="901700" indent="0">
              <a:buNone/>
            </a:pPr>
            <a:r>
              <a:rPr lang="en-US" sz="2200" dirty="0">
                <a:latin typeface="Times New Roman" pitchFamily="18" charset="0"/>
                <a:cs typeface="Times New Roman" pitchFamily="18" charset="0"/>
              </a:rPr>
              <a:t>- The third contained  </a:t>
            </a:r>
            <a:r>
              <a:rPr lang="en-US" sz="2200" dirty="0" err="1">
                <a:latin typeface="Times New Roman" pitchFamily="18" charset="0"/>
                <a:cs typeface="Times New Roman" pitchFamily="18" charset="0"/>
              </a:rPr>
              <a:t>phe</a:t>
            </a:r>
            <a:r>
              <a:rPr lang="en-US" sz="2200" dirty="0">
                <a:latin typeface="Times New Roman" pitchFamily="18" charset="0"/>
                <a:cs typeface="Times New Roman" pitchFamily="18" charset="0"/>
              </a:rPr>
              <a:t> + </a:t>
            </a:r>
            <a:r>
              <a:rPr lang="en-US" sz="2200" dirty="0" err="1">
                <a:latin typeface="Times New Roman" pitchFamily="18" charset="0"/>
                <a:cs typeface="Times New Roman" pitchFamily="18" charset="0"/>
              </a:rPr>
              <a:t>trp</a:t>
            </a:r>
            <a:r>
              <a:rPr lang="en-US" sz="2200" dirty="0">
                <a:latin typeface="Times New Roman" pitchFamily="18" charset="0"/>
                <a:cs typeface="Times New Roman" pitchFamily="18" charset="0"/>
              </a:rPr>
              <a:t> + met + </a:t>
            </a:r>
            <a:r>
              <a:rPr lang="en-US" sz="2200" dirty="0" err="1">
                <a:latin typeface="Times New Roman" pitchFamily="18" charset="0"/>
                <a:cs typeface="Times New Roman" pitchFamily="18" charset="0"/>
              </a:rPr>
              <a:t>ser</a:t>
            </a:r>
            <a:r>
              <a:rPr lang="en-US" sz="2200" dirty="0">
                <a:latin typeface="Times New Roman" pitchFamily="18" charset="0"/>
                <a:cs typeface="Times New Roman" pitchFamily="18" charset="0"/>
              </a:rPr>
              <a:t> + pro  </a:t>
            </a:r>
            <a:endParaRPr lang="ar-SA" sz="2200" dirty="0">
              <a:latin typeface="Times New Roman" pitchFamily="18" charset="0"/>
              <a:cs typeface="Times New Roman" pitchFamily="18" charset="0"/>
            </a:endParaRPr>
          </a:p>
        </p:txBody>
      </p:sp>
    </p:spTree>
    <p:extLst>
      <p:ext uri="{BB962C8B-B14F-4D97-AF65-F5344CB8AC3E}">
        <p14:creationId xmlns:p14="http://schemas.microsoft.com/office/powerpoint/2010/main" val="16050744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609600"/>
            <a:ext cx="7315200" cy="5562600"/>
          </a:xfrm>
        </p:spPr>
        <p:txBody>
          <a:bodyPr>
            <a:normAutofit/>
          </a:bodyPr>
          <a:lstStyle/>
          <a:p>
            <a:pPr marL="0" indent="0">
              <a:buNone/>
            </a:pPr>
            <a:r>
              <a:rPr lang="en-US" dirty="0" smtClean="0">
                <a:latin typeface="Times New Roman" pitchFamily="18" charset="0"/>
                <a:cs typeface="Times New Roman" pitchFamily="18" charset="0"/>
              </a:rPr>
              <a:t>a)  9 amino acids</a:t>
            </a:r>
          </a:p>
          <a:p>
            <a:pPr marL="0" indent="0">
              <a:buNone/>
            </a:pPr>
            <a:r>
              <a:rPr lang="en-US" sz="22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FDNB                       </a:t>
            </a:r>
          </a:p>
          <a:p>
            <a:pPr marL="0" indent="0">
              <a:buNone/>
            </a:pPr>
            <a:r>
              <a:rPr lang="en-US" dirty="0" smtClean="0">
                <a:latin typeface="Times New Roman" pitchFamily="18" charset="0"/>
                <a:cs typeface="Times New Roman" pitchFamily="18" charset="0"/>
              </a:rPr>
              <a:t>b) Polypeptide                                   </a:t>
            </a:r>
            <a:r>
              <a:rPr lang="en-US" dirty="0" err="1" smtClean="0">
                <a:latin typeface="Times New Roman" pitchFamily="18" charset="0"/>
                <a:cs typeface="Times New Roman" pitchFamily="18" charset="0"/>
              </a:rPr>
              <a:t>Dinitrophenylalanine</a:t>
            </a:r>
            <a:endParaRPr lang="en-US" dirty="0" smtClean="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(DNP-</a:t>
            </a:r>
            <a:r>
              <a:rPr lang="en-US" dirty="0" err="1">
                <a:latin typeface="Times New Roman" pitchFamily="18" charset="0"/>
                <a:cs typeface="Times New Roman" pitchFamily="18" charset="0"/>
              </a:rPr>
              <a:t>ala</a:t>
            </a:r>
            <a:r>
              <a:rPr lang="en-US" dirty="0" smtClean="0">
                <a:latin typeface="Times New Roman" pitchFamily="18" charset="0"/>
                <a:cs typeface="Times New Roman" pitchFamily="18" charset="0"/>
              </a:rPr>
              <a:t>)   </a:t>
            </a:r>
          </a:p>
          <a:p>
            <a:pPr marL="0" indent="0">
              <a:buNone/>
            </a:pPr>
            <a:r>
              <a:rPr lang="en-US" sz="2200" dirty="0" smtClean="0">
                <a:latin typeface="Times New Roman" pitchFamily="18" charset="0"/>
                <a:cs typeface="Times New Roman" pitchFamily="18" charset="0"/>
              </a:rPr>
              <a:t>                    N-terminal residue is alanine</a:t>
            </a:r>
          </a:p>
          <a:p>
            <a:pPr marL="0" indent="0">
              <a:buNone/>
            </a:pPr>
            <a:endParaRPr lang="en-US" dirty="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c) </a:t>
            </a:r>
            <a:r>
              <a:rPr lang="en-US" dirty="0" err="1" smtClean="0">
                <a:latin typeface="Times New Roman" pitchFamily="18" charset="0"/>
                <a:cs typeface="Times New Roman" pitchFamily="18" charset="0"/>
              </a:rPr>
              <a:t>Carboxypeptidase</a:t>
            </a:r>
            <a:r>
              <a:rPr lang="en-US" dirty="0" smtClean="0">
                <a:latin typeface="Times New Roman" pitchFamily="18" charset="0"/>
                <a:cs typeface="Times New Roman" pitchFamily="18" charset="0"/>
              </a:rPr>
              <a:t> A:</a:t>
            </a:r>
          </a:p>
          <a:p>
            <a:pPr marL="538163" indent="-268288">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sz="2200" i="1" dirty="0" smtClean="0">
                <a:latin typeface="Times New Roman" pitchFamily="18" charset="0"/>
                <a:cs typeface="Times New Roman" pitchFamily="18" charset="0"/>
              </a:rPr>
              <a:t>will cleave all C-terminal amino acid except Arginine, lysine,  </a:t>
            </a:r>
            <a:r>
              <a:rPr lang="en-US" sz="2200" i="1" dirty="0" err="1" smtClean="0">
                <a:latin typeface="Times New Roman" pitchFamily="18" charset="0"/>
                <a:cs typeface="Times New Roman" pitchFamily="18" charset="0"/>
              </a:rPr>
              <a:t>proline</a:t>
            </a:r>
            <a:r>
              <a:rPr lang="en-US" sz="2200" i="1" dirty="0" smtClean="0">
                <a:latin typeface="Times New Roman" pitchFamily="18" charset="0"/>
                <a:cs typeface="Times New Roman" pitchFamily="18" charset="0"/>
              </a:rPr>
              <a:t> </a:t>
            </a:r>
          </a:p>
          <a:p>
            <a:pPr marL="0" indent="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Carboxypeptidase</a:t>
            </a:r>
            <a:r>
              <a:rPr lang="en-US" dirty="0" smtClean="0">
                <a:latin typeface="Times New Roman" pitchFamily="18" charset="0"/>
                <a:cs typeface="Times New Roman" pitchFamily="18" charset="0"/>
              </a:rPr>
              <a:t> B:</a:t>
            </a:r>
          </a:p>
          <a:p>
            <a:pPr marL="538163" indent="0">
              <a:buNone/>
            </a:pPr>
            <a:r>
              <a:rPr lang="en-US" sz="2200" i="1" dirty="0" smtClean="0">
                <a:latin typeface="Times New Roman" pitchFamily="18" charset="0"/>
                <a:cs typeface="Times New Roman" pitchFamily="18" charset="0"/>
              </a:rPr>
              <a:t>will cleave only C-terminal arginine or lysine</a:t>
            </a:r>
          </a:p>
          <a:p>
            <a:pPr marL="0" indent="0">
              <a:buNone/>
            </a:pPr>
            <a:endParaRPr lang="en-US" sz="1050" dirty="0">
              <a:latin typeface="Times New Roman" pitchFamily="18" charset="0"/>
              <a:cs typeface="Times New Roman" pitchFamily="18" charset="0"/>
            </a:endParaRPr>
          </a:p>
          <a:p>
            <a:pPr marL="1344613" indent="0">
              <a:buNone/>
            </a:pPr>
            <a:r>
              <a:rPr lang="en-US" sz="2200" dirty="0" smtClean="0">
                <a:latin typeface="Times New Roman" pitchFamily="18" charset="0"/>
                <a:cs typeface="Times New Roman" pitchFamily="18" charset="0"/>
              </a:rPr>
              <a:t>The C-terminal amino acid is </a:t>
            </a:r>
            <a:r>
              <a:rPr lang="en-US" sz="2200" dirty="0" err="1" smtClean="0">
                <a:latin typeface="Times New Roman" pitchFamily="18" charset="0"/>
                <a:cs typeface="Times New Roman" pitchFamily="18" charset="0"/>
              </a:rPr>
              <a:t>proline</a:t>
            </a:r>
            <a:r>
              <a:rPr lang="en-US" sz="2200" dirty="0" smtClean="0">
                <a:latin typeface="Times New Roman" pitchFamily="18" charset="0"/>
                <a:cs typeface="Times New Roman" pitchFamily="18" charset="0"/>
              </a:rPr>
              <a:t>   </a:t>
            </a:r>
            <a:r>
              <a:rPr lang="en-US" sz="2200" dirty="0" smtClean="0"/>
              <a:t>        </a:t>
            </a:r>
            <a:endParaRPr lang="en-US" sz="2200" dirty="0"/>
          </a:p>
        </p:txBody>
      </p:sp>
      <p:cxnSp>
        <p:nvCxnSpPr>
          <p:cNvPr id="5" name="Straight Arrow Connector 4"/>
          <p:cNvCxnSpPr/>
          <p:nvPr/>
        </p:nvCxnSpPr>
        <p:spPr>
          <a:xfrm>
            <a:off x="2819400" y="1600200"/>
            <a:ext cx="22098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 name="Right Arrow 5"/>
          <p:cNvSpPr/>
          <p:nvPr/>
        </p:nvSpPr>
        <p:spPr>
          <a:xfrm>
            <a:off x="1600200" y="2438400"/>
            <a:ext cx="685800" cy="3048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ight Arrow 6"/>
          <p:cNvSpPr/>
          <p:nvPr/>
        </p:nvSpPr>
        <p:spPr>
          <a:xfrm>
            <a:off x="1600200" y="5638800"/>
            <a:ext cx="685800" cy="3048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050404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400"/>
            <a:ext cx="8610600" cy="6629400"/>
          </a:xfrm>
        </p:spPr>
        <p:txBody>
          <a:bodyPr/>
          <a:lstStyle/>
          <a:p>
            <a:pPr marL="0" indent="0">
              <a:buNone/>
            </a:pPr>
            <a:r>
              <a:rPr lang="en-US" dirty="0" smtClean="0">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CNBr</a:t>
            </a:r>
            <a:r>
              <a:rPr lang="en-US" sz="2000" dirty="0" smtClean="0">
                <a:solidFill>
                  <a:srgbClr val="002060"/>
                </a:solidFill>
                <a:latin typeface="Times New Roman" pitchFamily="18" charset="0"/>
                <a:cs typeface="Times New Roman" pitchFamily="18" charset="0"/>
              </a:rPr>
              <a:t>-</a:t>
            </a:r>
            <a:endParaRPr lang="en-US" sz="2000" baseline="30000" dirty="0" smtClean="0">
              <a:solidFill>
                <a:srgbClr val="002060"/>
              </a:solidFill>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d) Polypeptide                    </a:t>
            </a:r>
            <a:r>
              <a:rPr lang="en-US" dirty="0" err="1" smtClean="0">
                <a:latin typeface="Times New Roman" pitchFamily="18" charset="0"/>
                <a:cs typeface="Times New Roman" pitchFamily="18" charset="0"/>
              </a:rPr>
              <a:t>ser</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trp</a:t>
            </a:r>
            <a:r>
              <a:rPr lang="en-US" dirty="0">
                <a:latin typeface="Times New Roman" pitchFamily="18" charset="0"/>
                <a:cs typeface="Times New Roman" pitchFamily="18" charset="0"/>
              </a:rPr>
              <a:t> + pro</a:t>
            </a:r>
          </a:p>
          <a:p>
            <a:pPr marL="0" indent="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ala</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arg</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ser</a:t>
            </a:r>
            <a:r>
              <a:rPr lang="en-US" dirty="0">
                <a:latin typeface="Times New Roman" pitchFamily="18" charset="0"/>
                <a:cs typeface="Times New Roman" pitchFamily="18" charset="0"/>
              </a:rPr>
              <a:t> + </a:t>
            </a:r>
            <a:r>
              <a:rPr lang="en-US" dirty="0" err="1" smtClean="0">
                <a:latin typeface="Times New Roman" pitchFamily="18" charset="0"/>
                <a:cs typeface="Times New Roman" pitchFamily="18" charset="0"/>
              </a:rPr>
              <a:t>lys</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phe</a:t>
            </a:r>
            <a:r>
              <a:rPr lang="en-US" dirty="0">
                <a:latin typeface="Times New Roman" pitchFamily="18" charset="0"/>
                <a:cs typeface="Times New Roman" pitchFamily="18" charset="0"/>
              </a:rPr>
              <a:t> + </a:t>
            </a:r>
            <a:r>
              <a:rPr lang="en-US" dirty="0" smtClean="0">
                <a:latin typeface="Times New Roman" pitchFamily="18" charset="0"/>
                <a:cs typeface="Times New Roman" pitchFamily="18" charset="0"/>
              </a:rPr>
              <a:t>met</a:t>
            </a:r>
          </a:p>
          <a:p>
            <a:pPr marL="0" indent="0">
              <a:buNone/>
            </a:pP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CNBr</a:t>
            </a:r>
            <a:r>
              <a:rPr lang="en-US" sz="2000" dirty="0">
                <a:latin typeface="Times New Roman" pitchFamily="18" charset="0"/>
                <a:cs typeface="Times New Roman" pitchFamily="18" charset="0"/>
              </a:rPr>
              <a:t>-</a:t>
            </a:r>
            <a:endParaRPr lang="en-US" sz="2000" baseline="30000" dirty="0">
              <a:latin typeface="Times New Roman" pitchFamily="18" charset="0"/>
              <a:cs typeface="Times New Roman" pitchFamily="18" charset="0"/>
            </a:endParaRPr>
          </a:p>
          <a:p>
            <a:pPr marL="0" indent="0">
              <a:buNone/>
            </a:pPr>
            <a:endParaRPr lang="en-US" sz="2000" dirty="0">
              <a:latin typeface="Times New Roman" pitchFamily="18" charset="0"/>
              <a:cs typeface="Times New Roman" pitchFamily="18" charset="0"/>
            </a:endParaRPr>
          </a:p>
          <a:p>
            <a:pPr marL="0" indent="0">
              <a:buNone/>
            </a:pPr>
            <a:r>
              <a:rPr lang="en-US" sz="2000" dirty="0" smtClean="0">
                <a:latin typeface="Times New Roman" pitchFamily="18" charset="0"/>
                <a:cs typeface="Times New Roman" pitchFamily="18" charset="0"/>
              </a:rPr>
              <a:t>         H</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N – </a:t>
            </a:r>
            <a:r>
              <a:rPr lang="en-US" sz="2000" dirty="0" err="1" smtClean="0">
                <a:latin typeface="Times New Roman" pitchFamily="18" charset="0"/>
                <a:cs typeface="Times New Roman" pitchFamily="18" charset="0"/>
              </a:rPr>
              <a:t>Ala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Arg</a:t>
            </a:r>
            <a:r>
              <a:rPr lang="en-US" sz="2000" dirty="0" smtClean="0">
                <a:latin typeface="Times New Roman" pitchFamily="18" charset="0"/>
                <a:cs typeface="Times New Roman" pitchFamily="18" charset="0"/>
              </a:rPr>
              <a:t> + </a:t>
            </a:r>
            <a:r>
              <a:rPr lang="en-US" sz="2000" dirty="0" err="1" smtClean="0">
                <a:latin typeface="Times New Roman" pitchFamily="18" charset="0"/>
                <a:cs typeface="Times New Roman" pitchFamily="18" charset="0"/>
              </a:rPr>
              <a:t>Ser</a:t>
            </a:r>
            <a:r>
              <a:rPr lang="en-US" sz="2000" dirty="0" smtClean="0">
                <a:latin typeface="Times New Roman" pitchFamily="18" charset="0"/>
                <a:cs typeface="Times New Roman" pitchFamily="18" charset="0"/>
              </a:rPr>
              <a:t> +Lys </a:t>
            </a:r>
            <a:r>
              <a:rPr lang="en-US" sz="2000" dirty="0">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Phe</a:t>
            </a:r>
            <a:r>
              <a:rPr lang="en-US" sz="2000" dirty="0" smtClean="0">
                <a:latin typeface="Times New Roman" pitchFamily="18" charset="0"/>
                <a:cs typeface="Times New Roman" pitchFamily="18" charset="0"/>
              </a:rPr>
              <a:t>) – Met – (</a:t>
            </a:r>
            <a:r>
              <a:rPr lang="en-US" sz="2000" dirty="0" err="1" smtClean="0">
                <a:latin typeface="Times New Roman" pitchFamily="18" charset="0"/>
                <a:cs typeface="Times New Roman" pitchFamily="18" charset="0"/>
              </a:rPr>
              <a:t>Ser</a:t>
            </a:r>
            <a:r>
              <a:rPr lang="en-US" sz="2000" dirty="0" smtClean="0">
                <a:latin typeface="Times New Roman" pitchFamily="18" charset="0"/>
                <a:cs typeface="Times New Roman" pitchFamily="18" charset="0"/>
              </a:rPr>
              <a:t> + </a:t>
            </a:r>
            <a:r>
              <a:rPr lang="en-US" sz="2000" dirty="0" err="1" smtClean="0">
                <a:latin typeface="Times New Roman" pitchFamily="18" charset="0"/>
                <a:cs typeface="Times New Roman" pitchFamily="18" charset="0"/>
              </a:rPr>
              <a:t>Trp</a:t>
            </a:r>
            <a:r>
              <a:rPr lang="en-US" sz="2000" dirty="0" smtClean="0">
                <a:latin typeface="Times New Roman" pitchFamily="18" charset="0"/>
                <a:cs typeface="Times New Roman" pitchFamily="18" charset="0"/>
              </a:rPr>
              <a:t>) – Pro – COOH</a:t>
            </a:r>
          </a:p>
          <a:p>
            <a:pPr marL="0" indent="0">
              <a:buNone/>
            </a:pPr>
            <a:endParaRPr lang="en-US" sz="2000" dirty="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                       </a:t>
            </a:r>
            <a:r>
              <a:rPr lang="en-US" sz="2000" dirty="0" smtClean="0">
                <a:solidFill>
                  <a:srgbClr val="002060"/>
                </a:solidFill>
                <a:latin typeface="Times New Roman" pitchFamily="18" charset="0"/>
                <a:cs typeface="Times New Roman" pitchFamily="18" charset="0"/>
              </a:rPr>
              <a:t>chymotrypsin</a:t>
            </a:r>
          </a:p>
          <a:p>
            <a:pPr marL="0" indent="0">
              <a:buNone/>
            </a:pPr>
            <a:r>
              <a:rPr lang="en-US" dirty="0" smtClean="0">
                <a:latin typeface="Times New Roman" pitchFamily="18" charset="0"/>
                <a:cs typeface="Times New Roman" pitchFamily="18" charset="0"/>
              </a:rPr>
              <a:t>e) Polypeptide                     </a:t>
            </a:r>
            <a:r>
              <a:rPr lang="en-US" sz="2000" dirty="0" err="1">
                <a:latin typeface="Times New Roman" pitchFamily="18" charset="0"/>
                <a:cs typeface="Times New Roman" pitchFamily="18" charset="0"/>
              </a:rPr>
              <a:t>ser</a:t>
            </a:r>
            <a:r>
              <a:rPr lang="en-US" sz="2000" dirty="0">
                <a:latin typeface="Times New Roman" pitchFamily="18" charset="0"/>
                <a:cs typeface="Times New Roman" pitchFamily="18" charset="0"/>
              </a:rPr>
              <a:t> + pro</a:t>
            </a:r>
          </a:p>
          <a:p>
            <a:pPr marL="0" indent="0">
              <a:buNone/>
            </a:pPr>
            <a:r>
              <a:rPr lang="en-US" sz="2000" dirty="0" smtClean="0">
                <a:latin typeface="Times New Roman" pitchFamily="18" charset="0"/>
                <a:cs typeface="Times New Roman" pitchFamily="18" charset="0"/>
              </a:rPr>
              <a:t>                                                          met </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trp</a:t>
            </a:r>
            <a:endParaRPr lang="en-US" sz="2000" dirty="0">
              <a:latin typeface="Times New Roman" pitchFamily="18" charset="0"/>
              <a:cs typeface="Times New Roman" pitchFamily="18" charset="0"/>
            </a:endParaRPr>
          </a:p>
          <a:p>
            <a:pPr marL="0" indent="0">
              <a:buNone/>
            </a:pP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phe</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lys</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ser</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arg</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ala</a:t>
            </a:r>
            <a:endParaRPr lang="en-US" sz="2000" dirty="0">
              <a:latin typeface="Times New Roman" pitchFamily="18" charset="0"/>
              <a:cs typeface="Times New Roman" pitchFamily="18" charset="0"/>
            </a:endParaRPr>
          </a:p>
          <a:p>
            <a:pPr marL="0" indent="0">
              <a:buNone/>
            </a:pPr>
            <a:endParaRPr lang="en-US" sz="2000" dirty="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         H</a:t>
            </a:r>
            <a:r>
              <a:rPr lang="en-US" sz="2000" baseline="-25000" dirty="0">
                <a:latin typeface="Times New Roman" pitchFamily="18" charset="0"/>
                <a:cs typeface="Times New Roman" pitchFamily="18" charset="0"/>
              </a:rPr>
              <a:t>2</a:t>
            </a:r>
            <a:r>
              <a:rPr lang="en-US" sz="2000" dirty="0">
                <a:latin typeface="Times New Roman" pitchFamily="18" charset="0"/>
                <a:cs typeface="Times New Roman" pitchFamily="18" charset="0"/>
              </a:rPr>
              <a:t>N – </a:t>
            </a:r>
            <a:r>
              <a:rPr lang="en-US" sz="2000" dirty="0" err="1">
                <a:latin typeface="Times New Roman" pitchFamily="18" charset="0"/>
                <a:cs typeface="Times New Roman" pitchFamily="18" charset="0"/>
              </a:rPr>
              <a:t>Ala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Arg</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Ser</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Lys)– </a:t>
            </a:r>
            <a:r>
              <a:rPr lang="en-US" sz="2000" dirty="0" err="1" smtClean="0">
                <a:latin typeface="Times New Roman" pitchFamily="18" charset="0"/>
                <a:cs typeface="Times New Roman" pitchFamily="18" charset="0"/>
              </a:rPr>
              <a:t>Phe</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Met – </a:t>
            </a:r>
            <a:r>
              <a:rPr lang="en-US" sz="2000" dirty="0" err="1" smtClean="0">
                <a:latin typeface="Times New Roman" pitchFamily="18" charset="0"/>
                <a:cs typeface="Times New Roman" pitchFamily="18" charset="0"/>
              </a:rPr>
              <a:t>Trp</a:t>
            </a:r>
            <a:r>
              <a:rPr lang="en-US" sz="2000" dirty="0" smtClean="0">
                <a:latin typeface="Times New Roman" pitchFamily="18" charset="0"/>
                <a:cs typeface="Times New Roman" pitchFamily="18" charset="0"/>
              </a:rPr>
              <a:t> – </a:t>
            </a:r>
            <a:r>
              <a:rPr lang="en-US" sz="2000" dirty="0" err="1" smtClean="0">
                <a:latin typeface="Times New Roman" pitchFamily="18" charset="0"/>
                <a:cs typeface="Times New Roman" pitchFamily="18" charset="0"/>
              </a:rPr>
              <a:t>ser</a:t>
            </a:r>
            <a:r>
              <a:rPr lang="en-US" sz="2000" dirty="0" smtClean="0">
                <a:latin typeface="Times New Roman" pitchFamily="18" charset="0"/>
                <a:cs typeface="Times New Roman" pitchFamily="18" charset="0"/>
              </a:rPr>
              <a:t> – </a:t>
            </a:r>
            <a:r>
              <a:rPr lang="en-US" sz="2000" dirty="0">
                <a:latin typeface="Times New Roman" pitchFamily="18" charset="0"/>
                <a:cs typeface="Times New Roman" pitchFamily="18" charset="0"/>
              </a:rPr>
              <a:t>Pro – COOH</a:t>
            </a:r>
          </a:p>
          <a:p>
            <a:pPr marL="0" indent="0">
              <a:buNone/>
            </a:pPr>
            <a:endParaRPr lang="en-US" sz="2000" dirty="0">
              <a:latin typeface="Times New Roman" pitchFamily="18" charset="0"/>
              <a:cs typeface="Times New Roman" pitchFamily="18" charset="0"/>
            </a:endParaRPr>
          </a:p>
        </p:txBody>
      </p:sp>
      <p:cxnSp>
        <p:nvCxnSpPr>
          <p:cNvPr id="5" name="Straight Arrow Connector 4"/>
          <p:cNvCxnSpPr/>
          <p:nvPr/>
        </p:nvCxnSpPr>
        <p:spPr>
          <a:xfrm>
            <a:off x="2362200" y="838200"/>
            <a:ext cx="1143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2324100" y="838200"/>
            <a:ext cx="57150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H="1">
            <a:off x="5181600" y="1905000"/>
            <a:ext cx="304800" cy="762000"/>
          </a:xfrm>
          <a:prstGeom prst="line">
            <a:avLst/>
          </a:prstGeom>
        </p:spPr>
        <p:style>
          <a:lnRef idx="1">
            <a:schemeClr val="accent4"/>
          </a:lnRef>
          <a:fillRef idx="0">
            <a:schemeClr val="accent4"/>
          </a:fillRef>
          <a:effectRef idx="0">
            <a:schemeClr val="accent4"/>
          </a:effectRef>
          <a:fontRef idx="minor">
            <a:schemeClr val="tx1"/>
          </a:fontRef>
        </p:style>
      </p:cxnSp>
      <p:cxnSp>
        <p:nvCxnSpPr>
          <p:cNvPr id="19" name="Straight Arrow Connector 18"/>
          <p:cNvCxnSpPr/>
          <p:nvPr/>
        </p:nvCxnSpPr>
        <p:spPr>
          <a:xfrm>
            <a:off x="2133600" y="3733800"/>
            <a:ext cx="13716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a:off x="2133600" y="3733800"/>
            <a:ext cx="1371600" cy="457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a:off x="2209800" y="3733800"/>
            <a:ext cx="1371600" cy="762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H="1">
            <a:off x="4457700" y="4838700"/>
            <a:ext cx="228600" cy="838200"/>
          </a:xfrm>
          <a:prstGeom prst="line">
            <a:avLst/>
          </a:prstGeom>
        </p:spPr>
        <p:style>
          <a:lnRef idx="1">
            <a:schemeClr val="accent4"/>
          </a:lnRef>
          <a:fillRef idx="0">
            <a:schemeClr val="accent4"/>
          </a:fillRef>
          <a:effectRef idx="0">
            <a:schemeClr val="accent4"/>
          </a:effectRef>
          <a:fontRef idx="minor">
            <a:schemeClr val="tx1"/>
          </a:fontRef>
        </p:style>
      </p:cxnSp>
      <p:cxnSp>
        <p:nvCxnSpPr>
          <p:cNvPr id="28" name="Straight Connector 27"/>
          <p:cNvCxnSpPr/>
          <p:nvPr/>
        </p:nvCxnSpPr>
        <p:spPr>
          <a:xfrm flipH="1">
            <a:off x="5791200" y="4838700"/>
            <a:ext cx="152400" cy="76200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61557823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76200"/>
            <a:ext cx="8610600" cy="6705600"/>
          </a:xfrm>
        </p:spPr>
        <p:txBody>
          <a:bodyPr>
            <a:normAutofit/>
          </a:bodyPr>
          <a:lstStyle/>
          <a:p>
            <a:pPr marL="0" indent="0">
              <a:buNone/>
            </a:pPr>
            <a:r>
              <a:rPr lang="en-US" dirty="0" smtClean="0"/>
              <a:t>                            </a:t>
            </a:r>
            <a:r>
              <a:rPr lang="en-US" dirty="0" smtClean="0">
                <a:latin typeface="Times New Roman" pitchFamily="18" charset="0"/>
                <a:cs typeface="Times New Roman" pitchFamily="18" charset="0"/>
              </a:rPr>
              <a:t>  </a:t>
            </a:r>
            <a:r>
              <a:rPr lang="en-US" sz="2000" dirty="0" smtClean="0">
                <a:solidFill>
                  <a:srgbClr val="002060"/>
                </a:solidFill>
                <a:latin typeface="Times New Roman" pitchFamily="18" charset="0"/>
                <a:cs typeface="Times New Roman" pitchFamily="18" charset="0"/>
              </a:rPr>
              <a:t>Trypsin</a:t>
            </a:r>
            <a:r>
              <a:rPr lang="en-US" sz="2000" dirty="0" smtClean="0">
                <a:latin typeface="Times New Roman" pitchFamily="18" charset="0"/>
                <a:cs typeface="Times New Roman" pitchFamily="18" charset="0"/>
              </a:rPr>
              <a:t> </a:t>
            </a:r>
            <a:r>
              <a:rPr lang="en-US" dirty="0" smtClean="0">
                <a:solidFill>
                  <a:srgbClr val="002060"/>
                </a:solidFill>
                <a:latin typeface="Times New Roman" pitchFamily="18" charset="0"/>
                <a:cs typeface="Times New Roman" pitchFamily="18" charset="0"/>
              </a:rPr>
              <a:t>  </a:t>
            </a:r>
          </a:p>
          <a:p>
            <a:pPr marL="0" indent="0">
              <a:buNone/>
            </a:pPr>
            <a:r>
              <a:rPr lang="en-US" dirty="0" smtClean="0">
                <a:latin typeface="Times New Roman" pitchFamily="18" charset="0"/>
                <a:cs typeface="Times New Roman" pitchFamily="18" charset="0"/>
              </a:rPr>
              <a:t>f)</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Polypeptide                       </a:t>
            </a:r>
            <a:r>
              <a:rPr lang="en-US" dirty="0" err="1" smtClean="0">
                <a:latin typeface="Times New Roman" pitchFamily="18" charset="0"/>
                <a:cs typeface="Times New Roman" pitchFamily="18" charset="0"/>
              </a:rPr>
              <a:t>ala</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arg</a:t>
            </a:r>
            <a:endParaRPr lang="en-US" dirty="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lys</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ser</a:t>
            </a:r>
            <a:endParaRPr lang="en-US" dirty="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phe</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trp</a:t>
            </a:r>
            <a:r>
              <a:rPr lang="en-US" dirty="0">
                <a:latin typeface="Times New Roman" pitchFamily="18" charset="0"/>
                <a:cs typeface="Times New Roman" pitchFamily="18" charset="0"/>
              </a:rPr>
              <a:t> + met + </a:t>
            </a:r>
            <a:r>
              <a:rPr lang="en-US" dirty="0" err="1">
                <a:latin typeface="Times New Roman" pitchFamily="18" charset="0"/>
                <a:cs typeface="Times New Roman" pitchFamily="18" charset="0"/>
              </a:rPr>
              <a:t>ser</a:t>
            </a:r>
            <a:r>
              <a:rPr lang="en-US" dirty="0">
                <a:latin typeface="Times New Roman" pitchFamily="18" charset="0"/>
                <a:cs typeface="Times New Roman" pitchFamily="18" charset="0"/>
              </a:rPr>
              <a:t> + </a:t>
            </a:r>
            <a:r>
              <a:rPr lang="en-US" dirty="0" smtClean="0">
                <a:latin typeface="Times New Roman" pitchFamily="18" charset="0"/>
                <a:cs typeface="Times New Roman" pitchFamily="18" charset="0"/>
              </a:rPr>
              <a:t>pro</a:t>
            </a:r>
          </a:p>
          <a:p>
            <a:pPr marL="0" indent="0">
              <a:buNone/>
            </a:pPr>
            <a:endParaRPr lang="en-US" dirty="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H</a:t>
            </a:r>
            <a:r>
              <a:rPr lang="en-US" sz="2000" baseline="-25000" dirty="0">
                <a:latin typeface="Times New Roman" pitchFamily="18" charset="0"/>
                <a:cs typeface="Times New Roman" pitchFamily="18" charset="0"/>
              </a:rPr>
              <a:t>2</a:t>
            </a:r>
            <a:r>
              <a:rPr lang="en-US" sz="2000" dirty="0">
                <a:latin typeface="Times New Roman" pitchFamily="18" charset="0"/>
                <a:cs typeface="Times New Roman" pitchFamily="18" charset="0"/>
              </a:rPr>
              <a:t>N – </a:t>
            </a:r>
            <a:r>
              <a:rPr lang="en-US" sz="2000" dirty="0" err="1">
                <a:latin typeface="Times New Roman" pitchFamily="18" charset="0"/>
                <a:cs typeface="Times New Roman" pitchFamily="18" charset="0"/>
              </a:rPr>
              <a:t>Ala</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Arg</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Ser</a:t>
            </a:r>
            <a:r>
              <a:rPr lang="en-US" sz="2000" dirty="0">
                <a:latin typeface="Times New Roman" pitchFamily="18" charset="0"/>
                <a:cs typeface="Times New Roman" pitchFamily="18" charset="0"/>
              </a:rPr>
              <a:t> – </a:t>
            </a:r>
            <a:r>
              <a:rPr lang="en-US" sz="2000" dirty="0" smtClean="0">
                <a:latin typeface="Times New Roman" pitchFamily="18" charset="0"/>
                <a:cs typeface="Times New Roman" pitchFamily="18" charset="0"/>
              </a:rPr>
              <a:t>Lys – </a:t>
            </a:r>
            <a:r>
              <a:rPr lang="en-US" sz="2000" dirty="0" err="1">
                <a:latin typeface="Times New Roman" pitchFamily="18" charset="0"/>
                <a:cs typeface="Times New Roman" pitchFamily="18" charset="0"/>
              </a:rPr>
              <a:t>Phe</a:t>
            </a:r>
            <a:r>
              <a:rPr lang="en-US" sz="2000" dirty="0">
                <a:latin typeface="Times New Roman" pitchFamily="18" charset="0"/>
                <a:cs typeface="Times New Roman" pitchFamily="18" charset="0"/>
              </a:rPr>
              <a:t> – Met – </a:t>
            </a:r>
            <a:r>
              <a:rPr lang="en-US" sz="2000" dirty="0" err="1">
                <a:latin typeface="Times New Roman" pitchFamily="18" charset="0"/>
                <a:cs typeface="Times New Roman" pitchFamily="18" charset="0"/>
              </a:rPr>
              <a:t>Trp</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ser</a:t>
            </a:r>
            <a:r>
              <a:rPr lang="en-US" sz="2000" dirty="0">
                <a:latin typeface="Times New Roman" pitchFamily="18" charset="0"/>
                <a:cs typeface="Times New Roman" pitchFamily="18" charset="0"/>
              </a:rPr>
              <a:t> – Pro – </a:t>
            </a:r>
            <a:r>
              <a:rPr lang="en-US" sz="2000" dirty="0" smtClean="0">
                <a:latin typeface="Times New Roman" pitchFamily="18" charset="0"/>
                <a:cs typeface="Times New Roman" pitchFamily="18" charset="0"/>
              </a:rPr>
              <a:t>COOH</a:t>
            </a:r>
          </a:p>
          <a:p>
            <a:pPr marL="0" indent="0">
              <a:buNone/>
            </a:pPr>
            <a:endParaRPr lang="en-US" sz="2000" dirty="0">
              <a:latin typeface="Times New Roman" pitchFamily="18" charset="0"/>
              <a:cs typeface="Times New Roman" pitchFamily="18" charset="0"/>
            </a:endParaRPr>
          </a:p>
          <a:p>
            <a:pPr marL="0" indent="0">
              <a:buNone/>
            </a:pPr>
            <a:endParaRPr lang="en-US" sz="2000" dirty="0" smtClean="0">
              <a:latin typeface="Times New Roman" pitchFamily="18" charset="0"/>
              <a:cs typeface="Times New Roman" pitchFamily="18" charset="0"/>
            </a:endParaRPr>
          </a:p>
          <a:p>
            <a:pPr marL="0" indent="0">
              <a:buNone/>
            </a:pPr>
            <a:endParaRPr lang="en-US" sz="2000" dirty="0">
              <a:latin typeface="Times New Roman" pitchFamily="18" charset="0"/>
              <a:cs typeface="Times New Roman" pitchFamily="18" charset="0"/>
            </a:endParaRPr>
          </a:p>
          <a:p>
            <a:pPr marL="268288" indent="0">
              <a:buNone/>
            </a:pPr>
            <a:r>
              <a:rPr lang="en-US" i="1" dirty="0" smtClean="0">
                <a:solidFill>
                  <a:srgbClr val="FF0000"/>
                </a:solidFill>
                <a:latin typeface="Times New Roman" pitchFamily="18" charset="0"/>
                <a:cs typeface="Times New Roman" pitchFamily="18" charset="0"/>
              </a:rPr>
              <a:t> The sequence is:</a:t>
            </a:r>
          </a:p>
          <a:p>
            <a:pPr marL="0" indent="0">
              <a:buNone/>
            </a:pPr>
            <a:endParaRPr lang="en-US" sz="2000" dirty="0">
              <a:latin typeface="Times New Roman" pitchFamily="18" charset="0"/>
              <a:cs typeface="Times New Roman" pitchFamily="18" charset="0"/>
            </a:endParaRPr>
          </a:p>
          <a:p>
            <a:pPr marL="444500" indent="0">
              <a:buNone/>
            </a:pPr>
            <a:r>
              <a:rPr lang="en-US" sz="20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H</a:t>
            </a:r>
            <a:r>
              <a:rPr lang="en-US" sz="2200" baseline="-25000" dirty="0">
                <a:latin typeface="Times New Roman" pitchFamily="18" charset="0"/>
                <a:cs typeface="Times New Roman" pitchFamily="18" charset="0"/>
              </a:rPr>
              <a:t>2</a:t>
            </a:r>
            <a:r>
              <a:rPr lang="en-US" sz="2200" dirty="0">
                <a:latin typeface="Times New Roman" pitchFamily="18" charset="0"/>
                <a:cs typeface="Times New Roman" pitchFamily="18" charset="0"/>
              </a:rPr>
              <a:t>N – </a:t>
            </a:r>
            <a:r>
              <a:rPr lang="en-US" sz="2200" dirty="0" err="1">
                <a:latin typeface="Times New Roman" pitchFamily="18" charset="0"/>
                <a:cs typeface="Times New Roman" pitchFamily="18" charset="0"/>
              </a:rPr>
              <a:t>Ala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Arg</a:t>
            </a:r>
            <a:r>
              <a:rPr lang="en-US" sz="2200" dirty="0">
                <a:latin typeface="Times New Roman" pitchFamily="18" charset="0"/>
                <a:cs typeface="Times New Roman" pitchFamily="18" charset="0"/>
              </a:rPr>
              <a:t> – </a:t>
            </a:r>
            <a:r>
              <a:rPr lang="en-US" sz="2200" dirty="0" err="1">
                <a:latin typeface="Times New Roman" pitchFamily="18" charset="0"/>
                <a:cs typeface="Times New Roman" pitchFamily="18" charset="0"/>
              </a:rPr>
              <a:t>Ser</a:t>
            </a:r>
            <a:r>
              <a:rPr lang="en-US" sz="2200" dirty="0">
                <a:latin typeface="Times New Roman" pitchFamily="18" charset="0"/>
                <a:cs typeface="Times New Roman" pitchFamily="18" charset="0"/>
              </a:rPr>
              <a:t> – Lys – </a:t>
            </a:r>
            <a:r>
              <a:rPr lang="en-US" sz="2200" dirty="0" err="1">
                <a:latin typeface="Times New Roman" pitchFamily="18" charset="0"/>
                <a:cs typeface="Times New Roman" pitchFamily="18" charset="0"/>
              </a:rPr>
              <a:t>Phe</a:t>
            </a:r>
            <a:r>
              <a:rPr lang="en-US" sz="2200" dirty="0">
                <a:latin typeface="Times New Roman" pitchFamily="18" charset="0"/>
                <a:cs typeface="Times New Roman" pitchFamily="18" charset="0"/>
              </a:rPr>
              <a:t> – Met – </a:t>
            </a:r>
            <a:r>
              <a:rPr lang="en-US" sz="2200" dirty="0" err="1">
                <a:latin typeface="Times New Roman" pitchFamily="18" charset="0"/>
                <a:cs typeface="Times New Roman" pitchFamily="18" charset="0"/>
              </a:rPr>
              <a:t>Trp</a:t>
            </a:r>
            <a:r>
              <a:rPr lang="en-US" sz="2200" dirty="0">
                <a:latin typeface="Times New Roman" pitchFamily="18" charset="0"/>
                <a:cs typeface="Times New Roman" pitchFamily="18" charset="0"/>
              </a:rPr>
              <a:t> – </a:t>
            </a:r>
            <a:r>
              <a:rPr lang="en-US" sz="2200" dirty="0" err="1">
                <a:latin typeface="Times New Roman" pitchFamily="18" charset="0"/>
                <a:cs typeface="Times New Roman" pitchFamily="18" charset="0"/>
              </a:rPr>
              <a:t>ser</a:t>
            </a:r>
            <a:r>
              <a:rPr lang="en-US" sz="2200" dirty="0">
                <a:latin typeface="Times New Roman" pitchFamily="18" charset="0"/>
                <a:cs typeface="Times New Roman" pitchFamily="18" charset="0"/>
              </a:rPr>
              <a:t> – Pro – COOH</a:t>
            </a:r>
            <a:endParaRPr lang="en-US" sz="2200" dirty="0" smtClean="0">
              <a:latin typeface="Times New Roman" pitchFamily="18" charset="0"/>
              <a:cs typeface="Times New Roman" pitchFamily="18" charset="0"/>
            </a:endParaRPr>
          </a:p>
          <a:p>
            <a:pPr marL="0" indent="0">
              <a:buNone/>
            </a:pPr>
            <a:endParaRPr lang="en-US" sz="2000" dirty="0" smtClean="0">
              <a:latin typeface="Times New Roman" pitchFamily="18" charset="0"/>
              <a:cs typeface="Times New Roman" pitchFamily="18" charset="0"/>
            </a:endParaRPr>
          </a:p>
          <a:p>
            <a:pPr marL="0" indent="0">
              <a:buNone/>
            </a:pPr>
            <a:endParaRPr lang="en-US" sz="2000" dirty="0">
              <a:latin typeface="Times New Roman" pitchFamily="18" charset="0"/>
              <a:cs typeface="Times New Roman" pitchFamily="18" charset="0"/>
            </a:endParaRPr>
          </a:p>
          <a:p>
            <a:pPr marL="0" indent="0">
              <a:buNone/>
            </a:pPr>
            <a:r>
              <a:rPr lang="en-US" sz="2000" dirty="0" smtClean="0">
                <a:latin typeface="Times New Roman" pitchFamily="18" charset="0"/>
                <a:cs typeface="Times New Roman" pitchFamily="18" charset="0"/>
              </a:rPr>
              <a:t> </a:t>
            </a:r>
            <a:endParaRPr lang="ar-SA" sz="2000" dirty="0">
              <a:latin typeface="Times New Roman" pitchFamily="18" charset="0"/>
              <a:cs typeface="Times New Roman" pitchFamily="18" charset="0"/>
            </a:endParaRPr>
          </a:p>
          <a:p>
            <a:pPr marL="0" indent="0">
              <a:buNone/>
            </a:pPr>
            <a:r>
              <a:rPr lang="en-US" dirty="0" smtClean="0"/>
              <a:t>  </a:t>
            </a:r>
            <a:endParaRPr lang="en-US" dirty="0"/>
          </a:p>
        </p:txBody>
      </p:sp>
      <p:cxnSp>
        <p:nvCxnSpPr>
          <p:cNvPr id="5" name="Straight Arrow Connector 4"/>
          <p:cNvCxnSpPr/>
          <p:nvPr/>
        </p:nvCxnSpPr>
        <p:spPr>
          <a:xfrm>
            <a:off x="2514600" y="762000"/>
            <a:ext cx="1143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2514600" y="762000"/>
            <a:ext cx="114300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2514600" y="762000"/>
            <a:ext cx="1143000" cy="762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3505200" y="2133600"/>
            <a:ext cx="228600" cy="838200"/>
          </a:xfrm>
          <a:prstGeom prst="line">
            <a:avLst/>
          </a:prstGeom>
        </p:spPr>
        <p:style>
          <a:lnRef idx="1">
            <a:schemeClr val="accent4"/>
          </a:lnRef>
          <a:fillRef idx="0">
            <a:schemeClr val="accent4"/>
          </a:fillRef>
          <a:effectRef idx="0">
            <a:schemeClr val="accent4"/>
          </a:effectRef>
          <a:fontRef idx="minor">
            <a:schemeClr val="tx1"/>
          </a:fontRef>
        </p:style>
      </p:cxnSp>
      <p:cxnSp>
        <p:nvCxnSpPr>
          <p:cNvPr id="13" name="Straight Connector 12"/>
          <p:cNvCxnSpPr/>
          <p:nvPr/>
        </p:nvCxnSpPr>
        <p:spPr>
          <a:xfrm flipH="1">
            <a:off x="2286000" y="2133600"/>
            <a:ext cx="228600" cy="83820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6549506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Content Placeholder 2"/>
          <p:cNvSpPr>
            <a:spLocks noGrp="1"/>
          </p:cNvSpPr>
          <p:nvPr>
            <p:ph idx="1"/>
          </p:nvPr>
        </p:nvSpPr>
        <p:spPr>
          <a:xfrm>
            <a:off x="533400" y="533400"/>
            <a:ext cx="8001000" cy="5334000"/>
          </a:xfrm>
        </p:spPr>
        <p:txBody>
          <a:bodyPr>
            <a:normAutofit/>
          </a:bodyPr>
          <a:lstStyle/>
          <a:p>
            <a:pPr marL="0" indent="0" algn="l" rtl="0">
              <a:buFont typeface="Arial" charset="0"/>
              <a:buNone/>
            </a:pPr>
            <a:r>
              <a:rPr lang="en-US" sz="2800" b="1" i="1" u="sng" dirty="0" smtClean="0">
                <a:solidFill>
                  <a:srgbClr val="FF0000"/>
                </a:solidFill>
                <a:latin typeface="Times New Roman" pitchFamily="18" charset="0"/>
                <a:cs typeface="Times New Roman" pitchFamily="18" charset="0"/>
              </a:rPr>
              <a:t>Problem 2:</a:t>
            </a:r>
          </a:p>
          <a:p>
            <a:pPr marL="538163" indent="-174625" algn="l" rtl="0">
              <a:buFont typeface="Arial" charset="0"/>
              <a:buNone/>
            </a:pPr>
            <a:r>
              <a:rPr lang="en-US" sz="2200" dirty="0" smtClean="0">
                <a:latin typeface="Times New Roman" pitchFamily="18" charset="0"/>
                <a:cs typeface="Times New Roman" pitchFamily="18" charset="0"/>
              </a:rPr>
              <a:t>- Reaction of a </a:t>
            </a:r>
            <a:r>
              <a:rPr lang="en-US" sz="2200" dirty="0" err="1" smtClean="0">
                <a:latin typeface="Times New Roman" pitchFamily="18" charset="0"/>
                <a:cs typeface="Times New Roman" pitchFamily="18" charset="0"/>
              </a:rPr>
              <a:t>tetrapeptide</a:t>
            </a:r>
            <a:r>
              <a:rPr lang="en-US" sz="2200" dirty="0" smtClean="0">
                <a:latin typeface="Times New Roman" pitchFamily="18" charset="0"/>
                <a:cs typeface="Times New Roman" pitchFamily="18" charset="0"/>
              </a:rPr>
              <a:t> with 2,4 </a:t>
            </a:r>
            <a:r>
              <a:rPr lang="en-US" sz="2200" dirty="0" err="1" smtClean="0">
                <a:latin typeface="Times New Roman" pitchFamily="18" charset="0"/>
                <a:cs typeface="Times New Roman" pitchFamily="18" charset="0"/>
              </a:rPr>
              <a:t>dinitrofluorobenzen</a:t>
            </a:r>
            <a:r>
              <a:rPr lang="en-US" sz="2200" dirty="0" smtClean="0">
                <a:latin typeface="Times New Roman" pitchFamily="18" charset="0"/>
                <a:cs typeface="Times New Roman" pitchFamily="18" charset="0"/>
              </a:rPr>
              <a:t>, followed by hydrolysis in 6 N </a:t>
            </a:r>
            <a:r>
              <a:rPr lang="en-US" sz="2200" dirty="0" err="1" smtClean="0">
                <a:latin typeface="Times New Roman" pitchFamily="18" charset="0"/>
                <a:cs typeface="Times New Roman" pitchFamily="18" charset="0"/>
              </a:rPr>
              <a:t>HCl</a:t>
            </a:r>
            <a:r>
              <a:rPr lang="en-US" sz="2200" dirty="0" smtClean="0">
                <a:latin typeface="Times New Roman" pitchFamily="18" charset="0"/>
                <a:cs typeface="Times New Roman" pitchFamily="18" charset="0"/>
              </a:rPr>
              <a:t> , yielded the 2,4- </a:t>
            </a:r>
            <a:r>
              <a:rPr lang="en-US" sz="2200" dirty="0" err="1" smtClean="0">
                <a:latin typeface="Times New Roman" pitchFamily="18" charset="0"/>
                <a:cs typeface="Times New Roman" pitchFamily="18" charset="0"/>
              </a:rPr>
              <a:t>dinitrophenyl</a:t>
            </a:r>
            <a:r>
              <a:rPr lang="en-US" sz="2200" dirty="0" smtClean="0">
                <a:latin typeface="Times New Roman" pitchFamily="18" charset="0"/>
                <a:cs typeface="Times New Roman" pitchFamily="18" charset="0"/>
              </a:rPr>
              <a:t> derivative of </a:t>
            </a:r>
            <a:r>
              <a:rPr lang="en-US" sz="2200" dirty="0" err="1" smtClean="0">
                <a:latin typeface="Times New Roman" pitchFamily="18" charset="0"/>
                <a:cs typeface="Times New Roman" pitchFamily="18" charset="0"/>
              </a:rPr>
              <a:t>valine</a:t>
            </a:r>
            <a:r>
              <a:rPr lang="en-US" sz="2200" dirty="0" smtClean="0">
                <a:latin typeface="Times New Roman" pitchFamily="18" charset="0"/>
                <a:cs typeface="Times New Roman" pitchFamily="18" charset="0"/>
              </a:rPr>
              <a:t> and three other amino acids.</a:t>
            </a:r>
          </a:p>
          <a:p>
            <a:pPr marL="538163" indent="-174625" algn="l" rtl="0">
              <a:buFont typeface="Arial" charset="0"/>
              <a:buNone/>
            </a:pPr>
            <a:r>
              <a:rPr lang="en-US" sz="2200" dirty="0" smtClean="0">
                <a:latin typeface="Times New Roman" pitchFamily="18" charset="0"/>
                <a:cs typeface="Times New Roman" pitchFamily="18" charset="0"/>
              </a:rPr>
              <a:t>- Hydrolysis of another sample of the </a:t>
            </a:r>
            <a:r>
              <a:rPr lang="en-US" sz="2200" dirty="0" err="1" smtClean="0">
                <a:latin typeface="Times New Roman" pitchFamily="18" charset="0"/>
                <a:cs typeface="Times New Roman" pitchFamily="18" charset="0"/>
              </a:rPr>
              <a:t>tetrapeptide</a:t>
            </a:r>
            <a:r>
              <a:rPr lang="en-US" sz="2200" dirty="0" smtClean="0">
                <a:latin typeface="Times New Roman" pitchFamily="18" charset="0"/>
                <a:cs typeface="Times New Roman" pitchFamily="18" charset="0"/>
              </a:rPr>
              <a:t> with trypsin</a:t>
            </a:r>
          </a:p>
          <a:p>
            <a:pPr marL="538163" indent="-174625" algn="l" rtl="0">
              <a:buFont typeface="Arial" charset="0"/>
              <a:buNone/>
            </a:pPr>
            <a:r>
              <a:rPr lang="en-US" sz="2200" dirty="0" smtClean="0">
                <a:latin typeface="Times New Roman" pitchFamily="18" charset="0"/>
                <a:cs typeface="Times New Roman" pitchFamily="18" charset="0"/>
              </a:rPr>
              <a:t>   give two fragments: one was reduced with LiBH4 and then</a:t>
            </a:r>
          </a:p>
          <a:p>
            <a:pPr marL="538163" indent="-174625" algn="l" rtl="0">
              <a:buFont typeface="Arial" charset="0"/>
              <a:buNone/>
            </a:pPr>
            <a:r>
              <a:rPr lang="en-US" sz="2200" dirty="0" smtClean="0">
                <a:latin typeface="Times New Roman" pitchFamily="18" charset="0"/>
                <a:cs typeface="Times New Roman" pitchFamily="18" charset="0"/>
              </a:rPr>
              <a:t>   hydrolyzed. In the </a:t>
            </a:r>
            <a:r>
              <a:rPr lang="en-US" sz="2200" dirty="0" err="1" smtClean="0">
                <a:latin typeface="Times New Roman" pitchFamily="18" charset="0"/>
                <a:cs typeface="Times New Roman" pitchFamily="18" charset="0"/>
              </a:rPr>
              <a:t>hydrolyzate</a:t>
            </a:r>
            <a:r>
              <a:rPr lang="en-US" sz="2200" dirty="0" smtClean="0">
                <a:latin typeface="Times New Roman" pitchFamily="18" charset="0"/>
                <a:cs typeface="Times New Roman" pitchFamily="18" charset="0"/>
              </a:rPr>
              <a:t>, the amino alcohol corresponding to glycine was detected, together with an amino acid forming a yellow reaction product with </a:t>
            </a:r>
            <a:r>
              <a:rPr lang="en-US" sz="2200" dirty="0" err="1" smtClean="0">
                <a:latin typeface="Times New Roman" pitchFamily="18" charset="0"/>
                <a:cs typeface="Times New Roman" pitchFamily="18" charset="0"/>
              </a:rPr>
              <a:t>ninhydrin</a:t>
            </a:r>
            <a:r>
              <a:rPr lang="en-US" sz="2200" dirty="0" smtClean="0">
                <a:latin typeface="Times New Roman" pitchFamily="18" charset="0"/>
                <a:cs typeface="Times New Roman" pitchFamily="18" charset="0"/>
              </a:rPr>
              <a:t>.</a:t>
            </a:r>
          </a:p>
          <a:p>
            <a:pPr marL="538163" indent="-174625" algn="l" rtl="0">
              <a:buFont typeface="Arial" charset="0"/>
              <a:buNone/>
            </a:pPr>
            <a:r>
              <a:rPr lang="en-US" sz="2200" dirty="0" smtClean="0">
                <a:latin typeface="Times New Roman" pitchFamily="18" charset="0"/>
                <a:cs typeface="Times New Roman" pitchFamily="18" charset="0"/>
              </a:rPr>
              <a:t>- Give a possible amino acid sequence for the </a:t>
            </a:r>
            <a:r>
              <a:rPr lang="en-US" sz="2200" dirty="0" err="1" smtClean="0">
                <a:latin typeface="Times New Roman" pitchFamily="18" charset="0"/>
                <a:cs typeface="Times New Roman" pitchFamily="18" charset="0"/>
              </a:rPr>
              <a:t>tetrapeptide</a:t>
            </a:r>
            <a:r>
              <a:rPr lang="en-US" sz="2200" dirty="0" smtClean="0">
                <a:latin typeface="Times New Roman" pitchFamily="18" charset="0"/>
                <a:cs typeface="Times New Roman" pitchFamily="18" charset="0"/>
              </a:rPr>
              <a:t>.  </a:t>
            </a:r>
            <a:endParaRPr lang="ar-SA" sz="2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95209098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876300"/>
            <a:ext cx="7467600" cy="4495800"/>
          </a:xfrm>
        </p:spPr>
        <p:txBody>
          <a:bodyPr>
            <a:noAutofit/>
          </a:bodyPr>
          <a:lstStyle/>
          <a:p>
            <a:pPr marL="0" indent="0">
              <a:buNone/>
            </a:pPr>
            <a:r>
              <a:rPr lang="en-US" sz="2200" dirty="0" smtClean="0">
                <a:latin typeface="Times New Roman"/>
                <a:cs typeface="Times New Roman"/>
              </a:rPr>
              <a:t>                              </a:t>
            </a:r>
            <a:r>
              <a:rPr lang="en-US" sz="2200" dirty="0" smtClean="0">
                <a:solidFill>
                  <a:srgbClr val="002060"/>
                </a:solidFill>
                <a:latin typeface="Times New Roman"/>
                <a:cs typeface="Times New Roman"/>
              </a:rPr>
              <a:t>FDNB</a:t>
            </a:r>
          </a:p>
          <a:p>
            <a:pPr marL="3133725" indent="-3133725">
              <a:buNone/>
            </a:pPr>
            <a:r>
              <a:rPr lang="en-US" sz="2200" dirty="0" smtClean="0">
                <a:latin typeface="Times New Roman"/>
                <a:cs typeface="Times New Roman"/>
              </a:rPr>
              <a:t>●  </a:t>
            </a:r>
            <a:r>
              <a:rPr lang="en-US" sz="2200" dirty="0" err="1" smtClean="0">
                <a:latin typeface="Times New Roman" pitchFamily="18" charset="0"/>
                <a:cs typeface="Times New Roman" pitchFamily="18" charset="0"/>
              </a:rPr>
              <a:t>Tetrapeptide</a:t>
            </a:r>
            <a:r>
              <a:rPr lang="en-US" sz="2200" dirty="0" smtClean="0">
                <a:latin typeface="Times New Roman" pitchFamily="18" charset="0"/>
                <a:cs typeface="Times New Roman" pitchFamily="18" charset="0"/>
              </a:rPr>
              <a:t>                     2,4 </a:t>
            </a:r>
            <a:r>
              <a:rPr lang="en-US" sz="2200" dirty="0" err="1" smtClean="0">
                <a:latin typeface="Times New Roman" pitchFamily="18" charset="0"/>
                <a:cs typeface="Times New Roman" pitchFamily="18" charset="0"/>
              </a:rPr>
              <a:t>dinitrophenyl</a:t>
            </a:r>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derivative </a:t>
            </a:r>
            <a:r>
              <a:rPr lang="en-US" sz="2200" dirty="0" smtClean="0">
                <a:latin typeface="Times New Roman" pitchFamily="18" charset="0"/>
                <a:cs typeface="Times New Roman" pitchFamily="18" charset="0"/>
              </a:rPr>
              <a:t>of </a:t>
            </a:r>
            <a:r>
              <a:rPr lang="en-US" sz="2200" dirty="0" err="1" smtClean="0">
                <a:latin typeface="Times New Roman" pitchFamily="18" charset="0"/>
                <a:cs typeface="Times New Roman" pitchFamily="18" charset="0"/>
              </a:rPr>
              <a:t>valine</a:t>
            </a:r>
            <a:r>
              <a:rPr lang="en-US" sz="2200" dirty="0" smtClean="0">
                <a:latin typeface="Times New Roman" pitchFamily="18" charset="0"/>
                <a:cs typeface="Times New Roman" pitchFamily="18" charset="0"/>
              </a:rPr>
              <a:t> and three other amino acids  </a:t>
            </a:r>
          </a:p>
          <a:p>
            <a:pPr marL="0" indent="0">
              <a:buNone/>
            </a:pPr>
            <a:endParaRPr lang="en-US" sz="2200" dirty="0">
              <a:latin typeface="Times New Roman" pitchFamily="18" charset="0"/>
              <a:cs typeface="Times New Roman" pitchFamily="18" charset="0"/>
            </a:endParaRPr>
          </a:p>
          <a:p>
            <a:pPr marL="3940175" indent="0">
              <a:buNone/>
            </a:pPr>
            <a:r>
              <a:rPr lang="en-US" sz="2200" i="1" dirty="0" smtClean="0">
                <a:solidFill>
                  <a:srgbClr val="FF0000"/>
                </a:solidFill>
                <a:latin typeface="Times New Roman" pitchFamily="18" charset="0"/>
                <a:cs typeface="Times New Roman" pitchFamily="18" charset="0"/>
              </a:rPr>
              <a:t>N-terminal residue is </a:t>
            </a:r>
            <a:r>
              <a:rPr lang="en-US" sz="2200" i="1" dirty="0" err="1" smtClean="0">
                <a:solidFill>
                  <a:srgbClr val="FF0000"/>
                </a:solidFill>
                <a:latin typeface="Times New Roman" pitchFamily="18" charset="0"/>
                <a:cs typeface="Times New Roman" pitchFamily="18" charset="0"/>
              </a:rPr>
              <a:t>valine</a:t>
            </a:r>
            <a:endParaRPr lang="en-US" sz="2200" i="1" dirty="0" smtClean="0">
              <a:solidFill>
                <a:srgbClr val="FF0000"/>
              </a:solidFill>
              <a:latin typeface="Times New Roman" pitchFamily="18" charset="0"/>
              <a:cs typeface="Times New Roman" pitchFamily="18" charset="0"/>
            </a:endParaRPr>
          </a:p>
          <a:p>
            <a:pPr marL="0" indent="0">
              <a:buNone/>
            </a:pPr>
            <a:endParaRPr lang="en-US" sz="2200" dirty="0" smtClean="0">
              <a:latin typeface="Times New Roman" pitchFamily="18" charset="0"/>
              <a:cs typeface="Times New Roman" pitchFamily="18" charset="0"/>
            </a:endParaRPr>
          </a:p>
          <a:p>
            <a:pPr marL="0" indent="0">
              <a:buNone/>
            </a:pPr>
            <a:endParaRPr lang="en-US" sz="2200" dirty="0" smtClean="0">
              <a:latin typeface="Times New Roman" pitchFamily="18" charset="0"/>
              <a:cs typeface="Times New Roman" pitchFamily="18" charset="0"/>
            </a:endParaRPr>
          </a:p>
          <a:p>
            <a:pPr marL="1169988" indent="0">
              <a:buNone/>
            </a:pP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  H</a:t>
            </a:r>
            <a:r>
              <a:rPr lang="en-US" sz="2200" baseline="-25000" dirty="0" smtClean="0">
                <a:latin typeface="Times New Roman" pitchFamily="18" charset="0"/>
                <a:cs typeface="Times New Roman" pitchFamily="18" charset="0"/>
              </a:rPr>
              <a:t>2</a:t>
            </a:r>
            <a:r>
              <a:rPr lang="en-US" sz="2200" dirty="0" smtClean="0">
                <a:latin typeface="Times New Roman" pitchFamily="18" charset="0"/>
                <a:cs typeface="Times New Roman" pitchFamily="18" charset="0"/>
              </a:rPr>
              <a:t>N – Val -          -           -         - COOH</a:t>
            </a:r>
          </a:p>
          <a:p>
            <a:pPr marL="0" indent="0">
              <a:buNone/>
            </a:pPr>
            <a:endParaRPr lang="en-US" sz="2200" dirty="0" smtClean="0">
              <a:latin typeface="Times New Roman" pitchFamily="18" charset="0"/>
              <a:cs typeface="Times New Roman" pitchFamily="18" charset="0"/>
            </a:endParaRPr>
          </a:p>
          <a:p>
            <a:pPr marL="0" indent="0">
              <a:buNone/>
            </a:pPr>
            <a:endParaRPr lang="en-US" sz="2200" dirty="0" smtClean="0">
              <a:latin typeface="Times New Roman" pitchFamily="18" charset="0"/>
              <a:cs typeface="Times New Roman" pitchFamily="18" charset="0"/>
            </a:endParaRPr>
          </a:p>
          <a:p>
            <a:pPr marL="0" indent="0">
              <a:buNone/>
            </a:pPr>
            <a:endParaRPr lang="en-US" sz="2200" dirty="0" smtClean="0">
              <a:latin typeface="Times New Roman" pitchFamily="18" charset="0"/>
              <a:cs typeface="Times New Roman" pitchFamily="18" charset="0"/>
            </a:endParaRPr>
          </a:p>
          <a:p>
            <a:pPr marL="0" indent="0">
              <a:buNone/>
            </a:pPr>
            <a:r>
              <a:rPr lang="en-US" sz="2200" dirty="0" smtClean="0">
                <a:latin typeface="Times New Roman" pitchFamily="18" charset="0"/>
                <a:cs typeface="Times New Roman" pitchFamily="18" charset="0"/>
              </a:rPr>
              <a:t>      </a:t>
            </a:r>
            <a:endParaRPr lang="en-US" sz="2200" dirty="0"/>
          </a:p>
        </p:txBody>
      </p:sp>
      <p:cxnSp>
        <p:nvCxnSpPr>
          <p:cNvPr id="5" name="Straight Arrow Connector 4"/>
          <p:cNvCxnSpPr/>
          <p:nvPr/>
        </p:nvCxnSpPr>
        <p:spPr>
          <a:xfrm>
            <a:off x="2743200" y="1524000"/>
            <a:ext cx="1143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 name="Oval 6"/>
          <p:cNvSpPr/>
          <p:nvPr/>
        </p:nvSpPr>
        <p:spPr>
          <a:xfrm>
            <a:off x="3581400" y="3566832"/>
            <a:ext cx="609600" cy="685800"/>
          </a:xfrm>
          <a:prstGeom prst="ellipse">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p:cNvSpPr/>
          <p:nvPr/>
        </p:nvSpPr>
        <p:spPr>
          <a:xfrm>
            <a:off x="5221941" y="3557867"/>
            <a:ext cx="609600" cy="685800"/>
          </a:xfrm>
          <a:prstGeom prst="ellipse">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Oval 8"/>
          <p:cNvSpPr/>
          <p:nvPr/>
        </p:nvSpPr>
        <p:spPr>
          <a:xfrm>
            <a:off x="4381500" y="3566832"/>
            <a:ext cx="609600" cy="685800"/>
          </a:xfrm>
          <a:prstGeom prst="ellipse">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Right Arrow 9"/>
          <p:cNvSpPr/>
          <p:nvPr/>
        </p:nvSpPr>
        <p:spPr>
          <a:xfrm>
            <a:off x="4000500" y="2514600"/>
            <a:ext cx="685800" cy="3048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                              </a:t>
            </a:r>
            <a:endParaRPr lang="en-US" dirty="0"/>
          </a:p>
        </p:txBody>
      </p:sp>
    </p:spTree>
    <p:extLst>
      <p:ext uri="{BB962C8B-B14F-4D97-AF65-F5344CB8AC3E}">
        <p14:creationId xmlns:p14="http://schemas.microsoft.com/office/powerpoint/2010/main" val="44161375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38200" y="381000"/>
            <a:ext cx="7315200" cy="5638800"/>
          </a:xfrm>
        </p:spPr>
        <p:txBody>
          <a:bodyPr>
            <a:normAutofit fontScale="92500" lnSpcReduction="10000"/>
          </a:bodyPr>
          <a:lstStyle/>
          <a:p>
            <a:pPr marL="0" indent="0">
              <a:buNone/>
            </a:pPr>
            <a:r>
              <a:rPr lang="en-US" dirty="0" smtClean="0">
                <a:latin typeface="Times New Roman" pitchFamily="18" charset="0"/>
                <a:cs typeface="Times New Roman" pitchFamily="18" charset="0"/>
              </a:rPr>
              <a:t>                          </a:t>
            </a:r>
            <a:r>
              <a:rPr lang="en-US" sz="2200" dirty="0" smtClean="0">
                <a:solidFill>
                  <a:srgbClr val="002060"/>
                </a:solidFill>
                <a:latin typeface="Times New Roman" pitchFamily="18" charset="0"/>
                <a:cs typeface="Times New Roman" pitchFamily="18" charset="0"/>
              </a:rPr>
              <a:t>Trypsin</a:t>
            </a:r>
          </a:p>
          <a:p>
            <a:pPr marL="3133725" indent="-3133725">
              <a:buNone/>
            </a:pPr>
            <a:r>
              <a:rPr lang="en-US" dirty="0" smtClean="0">
                <a:latin typeface="Times New Roman"/>
                <a:cs typeface="Times New Roman"/>
              </a:rPr>
              <a:t>● </a:t>
            </a:r>
            <a:r>
              <a:rPr lang="en-US" b="1" dirty="0" err="1" smtClean="0">
                <a:solidFill>
                  <a:srgbClr val="FF0000"/>
                </a:solidFill>
                <a:latin typeface="Times New Roman" pitchFamily="18" charset="0"/>
                <a:cs typeface="Times New Roman" pitchFamily="18" charset="0"/>
              </a:rPr>
              <a:t>Tetrapeptide</a:t>
            </a:r>
            <a:r>
              <a:rPr lang="en-US" dirty="0" smtClean="0">
                <a:latin typeface="Times New Roman" pitchFamily="18" charset="0"/>
                <a:cs typeface="Times New Roman" pitchFamily="18" charset="0"/>
              </a:rPr>
              <a:t>                   one </a:t>
            </a:r>
            <a:r>
              <a:rPr lang="en-US" sz="2000" dirty="0">
                <a:latin typeface="Times New Roman" pitchFamily="18" charset="0"/>
                <a:cs typeface="Times New Roman" pitchFamily="18" charset="0"/>
              </a:rPr>
              <a:t>was reduced with LiBH4 and </a:t>
            </a:r>
            <a:r>
              <a:rPr lang="en-US" sz="2000" dirty="0" smtClean="0">
                <a:latin typeface="Times New Roman" pitchFamily="18" charset="0"/>
                <a:cs typeface="Times New Roman" pitchFamily="18" charset="0"/>
              </a:rPr>
              <a:t>then hydrolyzed.</a:t>
            </a:r>
            <a:r>
              <a:rPr lang="en-US" dirty="0" smtClean="0">
                <a:latin typeface="Times New Roman" pitchFamily="18" charset="0"/>
                <a:cs typeface="Times New Roman" pitchFamily="18" charset="0"/>
              </a:rPr>
              <a:t> </a:t>
            </a:r>
          </a:p>
          <a:p>
            <a:pPr marL="3133725" indent="0">
              <a:buNone/>
            </a:pPr>
            <a:r>
              <a:rPr lang="en-US" i="1" dirty="0" smtClean="0">
                <a:latin typeface="Times New Roman" pitchFamily="18" charset="0"/>
                <a:cs typeface="Times New Roman" pitchFamily="18" charset="0"/>
              </a:rPr>
              <a:t>[</a:t>
            </a:r>
            <a:r>
              <a:rPr lang="en-US" sz="2000" i="1" dirty="0" smtClean="0">
                <a:latin typeface="Times New Roman" pitchFamily="18" charset="0"/>
                <a:cs typeface="Times New Roman" pitchFamily="18" charset="0"/>
              </a:rPr>
              <a:t>In </a:t>
            </a:r>
            <a:r>
              <a:rPr lang="en-US" sz="2000" i="1" dirty="0">
                <a:latin typeface="Times New Roman" pitchFamily="18" charset="0"/>
                <a:cs typeface="Times New Roman" pitchFamily="18" charset="0"/>
              </a:rPr>
              <a:t>the </a:t>
            </a:r>
            <a:r>
              <a:rPr lang="en-US" sz="2000" i="1" dirty="0" err="1">
                <a:latin typeface="Times New Roman" pitchFamily="18" charset="0"/>
                <a:cs typeface="Times New Roman" pitchFamily="18" charset="0"/>
              </a:rPr>
              <a:t>hydrolyzate</a:t>
            </a:r>
            <a:r>
              <a:rPr lang="en-US" sz="2000" i="1" dirty="0">
                <a:latin typeface="Times New Roman" pitchFamily="18" charset="0"/>
                <a:cs typeface="Times New Roman" pitchFamily="18" charset="0"/>
              </a:rPr>
              <a:t>, the amino </a:t>
            </a:r>
            <a:r>
              <a:rPr lang="en-US" sz="2000" i="1" dirty="0" smtClean="0">
                <a:latin typeface="Times New Roman" pitchFamily="18" charset="0"/>
                <a:cs typeface="Times New Roman" pitchFamily="18" charset="0"/>
              </a:rPr>
              <a:t>alcohol </a:t>
            </a:r>
            <a:r>
              <a:rPr lang="en-US" sz="2000" i="1" dirty="0" err="1" smtClean="0">
                <a:latin typeface="Times New Roman" pitchFamily="18" charset="0"/>
                <a:cs typeface="Times New Roman" pitchFamily="18" charset="0"/>
              </a:rPr>
              <a:t>orresponding</a:t>
            </a:r>
            <a:r>
              <a:rPr lang="en-US" sz="2000" i="1" dirty="0" smtClean="0">
                <a:latin typeface="Times New Roman" pitchFamily="18" charset="0"/>
                <a:cs typeface="Times New Roman" pitchFamily="18" charset="0"/>
              </a:rPr>
              <a:t>  to </a:t>
            </a:r>
            <a:r>
              <a:rPr lang="en-US" sz="2000" i="1" dirty="0">
                <a:latin typeface="Times New Roman" pitchFamily="18" charset="0"/>
                <a:cs typeface="Times New Roman" pitchFamily="18" charset="0"/>
              </a:rPr>
              <a:t>glycine was detected, together with </a:t>
            </a:r>
            <a:r>
              <a:rPr lang="en-US" sz="2000" i="1" dirty="0" smtClean="0">
                <a:latin typeface="Times New Roman" pitchFamily="18" charset="0"/>
                <a:cs typeface="Times New Roman" pitchFamily="18" charset="0"/>
              </a:rPr>
              <a:t>an </a:t>
            </a:r>
            <a:r>
              <a:rPr lang="en-US" sz="2000" i="1" dirty="0">
                <a:latin typeface="Times New Roman" pitchFamily="18" charset="0"/>
                <a:cs typeface="Times New Roman" pitchFamily="18" charset="0"/>
              </a:rPr>
              <a:t>amino </a:t>
            </a:r>
            <a:r>
              <a:rPr lang="en-US" sz="2000" i="1" dirty="0" smtClean="0">
                <a:latin typeface="Times New Roman" pitchFamily="18" charset="0"/>
                <a:cs typeface="Times New Roman" pitchFamily="18" charset="0"/>
              </a:rPr>
              <a:t>acid </a:t>
            </a:r>
            <a:r>
              <a:rPr lang="en-US" sz="2000" i="1" dirty="0">
                <a:latin typeface="Times New Roman" pitchFamily="18" charset="0"/>
                <a:cs typeface="Times New Roman" pitchFamily="18" charset="0"/>
              </a:rPr>
              <a:t>forming a yellow reaction product </a:t>
            </a:r>
            <a:r>
              <a:rPr lang="en-US" sz="2000" i="1" dirty="0" smtClean="0">
                <a:latin typeface="Times New Roman" pitchFamily="18" charset="0"/>
                <a:cs typeface="Times New Roman" pitchFamily="18" charset="0"/>
              </a:rPr>
              <a:t>with </a:t>
            </a:r>
            <a:r>
              <a:rPr lang="en-US" sz="2000" i="1" dirty="0" err="1" smtClean="0">
                <a:latin typeface="Times New Roman" pitchFamily="18" charset="0"/>
                <a:cs typeface="Times New Roman" pitchFamily="18" charset="0"/>
              </a:rPr>
              <a:t>ninhydrin</a:t>
            </a:r>
            <a:r>
              <a:rPr lang="en-US" sz="2000" i="1" dirty="0" smtClean="0">
                <a:latin typeface="Times New Roman" pitchFamily="18" charset="0"/>
                <a:cs typeface="Times New Roman" pitchFamily="18" charset="0"/>
              </a:rPr>
              <a:t>]</a:t>
            </a:r>
            <a:endParaRPr lang="en-US" sz="2000" i="1" dirty="0">
              <a:latin typeface="Times New Roman" pitchFamily="18" charset="0"/>
              <a:cs typeface="Times New Roman" pitchFamily="18" charset="0"/>
            </a:endParaRPr>
          </a:p>
          <a:p>
            <a:pPr marL="0" indent="0">
              <a:buNone/>
            </a:pPr>
            <a:r>
              <a:rPr lang="en-US" dirty="0" smtClean="0"/>
              <a:t>                                      </a:t>
            </a:r>
          </a:p>
          <a:p>
            <a:pPr marL="3133725" indent="0">
              <a:buNone/>
            </a:pPr>
            <a:r>
              <a:rPr lang="en-US" sz="2200" dirty="0" smtClean="0"/>
              <a:t>The other fragment</a:t>
            </a:r>
          </a:p>
          <a:p>
            <a:pPr marL="0" indent="0">
              <a:buNone/>
            </a:pPr>
            <a:endParaRPr lang="en-US" dirty="0"/>
          </a:p>
          <a:p>
            <a:pPr marL="1076325" indent="0">
              <a:buNone/>
            </a:pPr>
            <a:r>
              <a:rPr lang="en-US" dirty="0" smtClean="0"/>
              <a:t>  H</a:t>
            </a:r>
            <a:r>
              <a:rPr lang="en-US" baseline="-25000" dirty="0" smtClean="0"/>
              <a:t>2</a:t>
            </a:r>
            <a:r>
              <a:rPr lang="en-US" dirty="0" smtClean="0"/>
              <a:t>N – Val – </a:t>
            </a:r>
            <a:r>
              <a:rPr lang="en-US" dirty="0" err="1" smtClean="0"/>
              <a:t>Arg</a:t>
            </a:r>
            <a:r>
              <a:rPr lang="en-US" dirty="0" smtClean="0"/>
              <a:t> – Pro – </a:t>
            </a:r>
            <a:r>
              <a:rPr lang="en-US" dirty="0" err="1" smtClean="0"/>
              <a:t>Gly</a:t>
            </a:r>
            <a:r>
              <a:rPr lang="en-US" dirty="0" smtClean="0"/>
              <a:t> – COOH  </a:t>
            </a:r>
          </a:p>
          <a:p>
            <a:pPr marL="2863850" indent="0">
              <a:buNone/>
            </a:pPr>
            <a:r>
              <a:rPr lang="en-US" dirty="0" smtClean="0"/>
              <a:t>Lys</a:t>
            </a:r>
          </a:p>
          <a:p>
            <a:pPr marL="0" indent="0">
              <a:buNone/>
            </a:pPr>
            <a:r>
              <a:rPr lang="en-US" i="1" dirty="0" smtClean="0">
                <a:solidFill>
                  <a:srgbClr val="FF0000"/>
                </a:solidFill>
              </a:rPr>
              <a:t>The sequence:</a:t>
            </a:r>
          </a:p>
          <a:p>
            <a:pPr marL="1250950" indent="0">
              <a:buNone/>
            </a:pPr>
            <a:r>
              <a:rPr lang="en-US" sz="2200" dirty="0"/>
              <a:t>H</a:t>
            </a:r>
            <a:r>
              <a:rPr lang="en-US" sz="2200" baseline="-25000" dirty="0"/>
              <a:t>2</a:t>
            </a:r>
            <a:r>
              <a:rPr lang="en-US" sz="2200" dirty="0"/>
              <a:t>N – Val – </a:t>
            </a:r>
            <a:r>
              <a:rPr lang="en-US" sz="2200" dirty="0" err="1"/>
              <a:t>Arg</a:t>
            </a:r>
            <a:r>
              <a:rPr lang="en-US" sz="2200" dirty="0"/>
              <a:t> – Pro – </a:t>
            </a:r>
            <a:r>
              <a:rPr lang="en-US" sz="2200" dirty="0" err="1"/>
              <a:t>Gly</a:t>
            </a:r>
            <a:r>
              <a:rPr lang="en-US" sz="2200" dirty="0"/>
              <a:t> – COOH  </a:t>
            </a:r>
          </a:p>
          <a:p>
            <a:pPr marL="1708150" indent="0">
              <a:buNone/>
            </a:pPr>
            <a:r>
              <a:rPr lang="en-US" sz="2200" dirty="0">
                <a:solidFill>
                  <a:srgbClr val="FF0000"/>
                </a:solidFill>
              </a:rPr>
              <a:t> </a:t>
            </a:r>
            <a:r>
              <a:rPr lang="en-US" sz="2200" dirty="0" smtClean="0">
                <a:solidFill>
                  <a:srgbClr val="FF0000"/>
                </a:solidFill>
              </a:rPr>
              <a:t>OR</a:t>
            </a:r>
          </a:p>
          <a:p>
            <a:pPr marL="1250950" indent="0">
              <a:buNone/>
            </a:pPr>
            <a:r>
              <a:rPr lang="en-US" sz="2200" dirty="0" smtClean="0"/>
              <a:t> </a:t>
            </a:r>
            <a:r>
              <a:rPr lang="en-US" sz="2200" dirty="0"/>
              <a:t>H</a:t>
            </a:r>
            <a:r>
              <a:rPr lang="en-US" sz="2200" baseline="-25000" dirty="0"/>
              <a:t>2</a:t>
            </a:r>
            <a:r>
              <a:rPr lang="en-US" sz="2200" dirty="0"/>
              <a:t>N – Val – </a:t>
            </a:r>
            <a:r>
              <a:rPr lang="en-US" sz="2200" dirty="0" smtClean="0"/>
              <a:t>Lys </a:t>
            </a:r>
            <a:r>
              <a:rPr lang="en-US" sz="2200" dirty="0"/>
              <a:t>– Pro – </a:t>
            </a:r>
            <a:r>
              <a:rPr lang="en-US" sz="2200" dirty="0" err="1"/>
              <a:t>Gly</a:t>
            </a:r>
            <a:r>
              <a:rPr lang="en-US" sz="2200" dirty="0"/>
              <a:t> – </a:t>
            </a:r>
            <a:r>
              <a:rPr lang="en-US" sz="2200" dirty="0" smtClean="0"/>
              <a:t>COOH</a:t>
            </a:r>
            <a:endParaRPr lang="en-US" sz="2200" dirty="0"/>
          </a:p>
        </p:txBody>
      </p:sp>
      <p:cxnSp>
        <p:nvCxnSpPr>
          <p:cNvPr id="5" name="Straight Arrow Connector 4"/>
          <p:cNvCxnSpPr/>
          <p:nvPr/>
        </p:nvCxnSpPr>
        <p:spPr>
          <a:xfrm>
            <a:off x="2895600" y="990600"/>
            <a:ext cx="1036319" cy="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9" name="Straight Arrow Connector 8"/>
          <p:cNvCxnSpPr/>
          <p:nvPr/>
        </p:nvCxnSpPr>
        <p:spPr>
          <a:xfrm>
            <a:off x="2895600" y="990600"/>
            <a:ext cx="1143000" cy="198120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
        <p:nvSpPr>
          <p:cNvPr id="12" name="Right Bracket 11"/>
          <p:cNvSpPr/>
          <p:nvPr/>
        </p:nvSpPr>
        <p:spPr>
          <a:xfrm>
            <a:off x="4267200" y="3657600"/>
            <a:ext cx="45719" cy="838200"/>
          </a:xfrm>
          <a:prstGeom prst="righ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Left Bracket 12"/>
          <p:cNvSpPr/>
          <p:nvPr/>
        </p:nvSpPr>
        <p:spPr>
          <a:xfrm>
            <a:off x="3733800" y="3638550"/>
            <a:ext cx="53340" cy="838200"/>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5" name="Straight Connector 14"/>
          <p:cNvCxnSpPr/>
          <p:nvPr/>
        </p:nvCxnSpPr>
        <p:spPr>
          <a:xfrm flipH="1">
            <a:off x="4358642" y="3733800"/>
            <a:ext cx="137158" cy="53340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75431813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عنوان 1"/>
          <p:cNvSpPr>
            <a:spLocks noGrp="1" noChangeArrowheads="1"/>
          </p:cNvSpPr>
          <p:nvPr>
            <p:ph type="title"/>
          </p:nvPr>
        </p:nvSpPr>
        <p:spPr>
          <a:xfrm>
            <a:off x="838200" y="1371600"/>
            <a:ext cx="7467600" cy="533400"/>
          </a:xfrm>
        </p:spPr>
        <p:txBody>
          <a:bodyPr>
            <a:normAutofit fontScale="90000"/>
          </a:bodyPr>
          <a:lstStyle/>
          <a:p>
            <a:r>
              <a:rPr lang="en-US" altLang="ar-SA" b="1" smtClean="0">
                <a:solidFill>
                  <a:srgbClr val="FF0000"/>
                </a:solidFill>
              </a:rPr>
              <a:t>References</a:t>
            </a:r>
            <a:endParaRPr lang="ar-SA" altLang="ar-SA" b="1" smtClean="0">
              <a:solidFill>
                <a:srgbClr val="FF0000"/>
              </a:solidFill>
            </a:endParaRPr>
          </a:p>
        </p:txBody>
      </p:sp>
      <p:sp>
        <p:nvSpPr>
          <p:cNvPr id="26627" name="عنصر نائب للمحتوى 2"/>
          <p:cNvSpPr>
            <a:spLocks noGrp="1" noChangeArrowheads="1"/>
          </p:cNvSpPr>
          <p:nvPr>
            <p:ph idx="1"/>
          </p:nvPr>
        </p:nvSpPr>
        <p:spPr>
          <a:xfrm>
            <a:off x="990600" y="2362200"/>
            <a:ext cx="7162800" cy="3724275"/>
          </a:xfrm>
        </p:spPr>
        <p:txBody>
          <a:bodyPr/>
          <a:lstStyle/>
          <a:p>
            <a:r>
              <a:rPr lang="en-US" dirty="0" err="1" smtClean="0"/>
              <a:t>Lehninger</a:t>
            </a:r>
            <a:r>
              <a:rPr lang="en-US" dirty="0"/>
              <a:t>, A.L., </a:t>
            </a:r>
            <a:r>
              <a:rPr lang="en-US" dirty="0" err="1"/>
              <a:t>Nelson,D.L</a:t>
            </a:r>
            <a:r>
              <a:rPr lang="en-US" dirty="0"/>
              <a:t>., </a:t>
            </a:r>
            <a:r>
              <a:rPr lang="en-US" dirty="0" err="1"/>
              <a:t>Cox,M.M</a:t>
            </a:r>
            <a:r>
              <a:rPr lang="en-US" dirty="0"/>
              <a:t>, </a:t>
            </a:r>
            <a:r>
              <a:rPr lang="en-US" i="1" dirty="0"/>
              <a:t>Principles of </a:t>
            </a:r>
            <a:r>
              <a:rPr lang="en-US" i="1" dirty="0" err="1"/>
              <a:t>Biochemistry</a:t>
            </a:r>
            <a:r>
              <a:rPr lang="en-US" dirty="0" err="1"/>
              <a:t>,Worth</a:t>
            </a:r>
            <a:r>
              <a:rPr lang="en-US" dirty="0"/>
              <a:t> publishers,</a:t>
            </a:r>
            <a:r>
              <a:rPr lang="en-US" dirty="0" err="1"/>
              <a:t>Inc</a:t>
            </a:r>
            <a:r>
              <a:rPr lang="en-US" dirty="0"/>
              <a:t>.,</a:t>
            </a:r>
            <a:r>
              <a:rPr lang="en-US" dirty="0" err="1"/>
              <a:t>NewYork</a:t>
            </a:r>
            <a:r>
              <a:rPr lang="en-US" dirty="0"/>
              <a:t> </a:t>
            </a:r>
            <a:r>
              <a:rPr lang="en-US" altLang="ar-SA" dirty="0" smtClean="0"/>
              <a:t>.</a:t>
            </a:r>
            <a:endParaRPr lang="en-US" altLang="ar-SA" dirty="0" smtClean="0"/>
          </a:p>
          <a:p>
            <a:endParaRPr lang="ar-SA" altLang="ar-SA" dirty="0" smtClean="0"/>
          </a:p>
        </p:txBody>
      </p:sp>
    </p:spTree>
    <p:extLst>
      <p:ext uri="{BB962C8B-B14F-4D97-AF65-F5344CB8AC3E}">
        <p14:creationId xmlns:p14="http://schemas.microsoft.com/office/powerpoint/2010/main" val="1559632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762000" y="762000"/>
            <a:ext cx="7543800" cy="2819400"/>
          </a:xfrm>
        </p:spPr>
        <p:txBody>
          <a:bodyPr>
            <a:normAutofit fontScale="92500" lnSpcReduction="10000"/>
          </a:bodyPr>
          <a:lstStyle/>
          <a:p>
            <a:pPr marL="0" indent="0" algn="l" rtl="0" eaLnBrk="1" hangingPunct="1">
              <a:buFont typeface="Arial" charset="0"/>
              <a:buNone/>
            </a:pPr>
            <a:r>
              <a:rPr lang="en-US" sz="2800" b="1" dirty="0" smtClean="0">
                <a:solidFill>
                  <a:srgbClr val="FF0000"/>
                </a:solidFill>
                <a:latin typeface="Times New Roman" pitchFamily="18" charset="0"/>
                <a:cs typeface="Times New Roman" pitchFamily="18" charset="0"/>
              </a:rPr>
              <a:t>Configuration and conformation:</a:t>
            </a:r>
          </a:p>
          <a:p>
            <a:pPr marL="0" indent="0" algn="l" rtl="0" eaLnBrk="1" hangingPunct="1">
              <a:buFont typeface="Arial" charset="0"/>
              <a:buNone/>
            </a:pPr>
            <a:endParaRPr lang="en-US" sz="2600" i="1" u="sng" dirty="0" smtClean="0">
              <a:solidFill>
                <a:srgbClr val="002060"/>
              </a:solidFill>
              <a:latin typeface="Times New Roman" pitchFamily="18" charset="0"/>
              <a:cs typeface="Times New Roman" pitchFamily="18" charset="0"/>
            </a:endParaRPr>
          </a:p>
          <a:p>
            <a:pPr marL="0" indent="0" algn="l" rtl="0" eaLnBrk="1" hangingPunct="1">
              <a:buFont typeface="Arial" charset="0"/>
              <a:buNone/>
            </a:pPr>
            <a:r>
              <a:rPr lang="en-US" sz="2600" i="1" u="sng" dirty="0" smtClean="0">
                <a:solidFill>
                  <a:srgbClr val="002060"/>
                </a:solidFill>
                <a:latin typeface="Times New Roman" pitchFamily="18" charset="0"/>
                <a:cs typeface="Times New Roman" pitchFamily="18" charset="0"/>
              </a:rPr>
              <a:t>Configuration:</a:t>
            </a:r>
          </a:p>
          <a:p>
            <a:pPr algn="l" rtl="0" eaLnBrk="1" hangingPunct="1">
              <a:buFontTx/>
              <a:buChar char="-"/>
            </a:pPr>
            <a:r>
              <a:rPr lang="en-US" sz="2600" dirty="0" smtClean="0">
                <a:latin typeface="Times New Roman" pitchFamily="18" charset="0"/>
                <a:cs typeface="Times New Roman" pitchFamily="18" charset="0"/>
              </a:rPr>
              <a:t>It is the arrangement in space of substituent groups in </a:t>
            </a:r>
            <a:r>
              <a:rPr lang="en-US" sz="2600" dirty="0" err="1" smtClean="0">
                <a:solidFill>
                  <a:srgbClr val="002060"/>
                </a:solidFill>
                <a:latin typeface="Times New Roman" pitchFamily="18" charset="0"/>
                <a:cs typeface="Times New Roman" pitchFamily="18" charset="0"/>
              </a:rPr>
              <a:t>steroisomers</a:t>
            </a:r>
            <a:r>
              <a:rPr lang="en-US" sz="2600" dirty="0" smtClean="0">
                <a:latin typeface="Times New Roman" pitchFamily="18" charset="0"/>
                <a:cs typeface="Times New Roman" pitchFamily="18" charset="0"/>
              </a:rPr>
              <a:t>.</a:t>
            </a:r>
          </a:p>
          <a:p>
            <a:pPr algn="l" rtl="0" eaLnBrk="1" hangingPunct="1">
              <a:buFontTx/>
              <a:buChar char="-"/>
            </a:pPr>
            <a:r>
              <a:rPr lang="en-US" sz="2600" i="1" dirty="0" smtClean="0">
                <a:latin typeface="Times New Roman" pitchFamily="18" charset="0"/>
                <a:cs typeface="Times New Roman" pitchFamily="18" charset="0"/>
              </a:rPr>
              <a:t>Such structures can not be interconverted without breaking one or more covalent bond.</a:t>
            </a:r>
          </a:p>
          <a:p>
            <a:pPr marL="0" indent="0" algn="l" rtl="0" eaLnBrk="1" hangingPunct="1">
              <a:buFont typeface="Arial" charset="0"/>
              <a:buNone/>
            </a:pPr>
            <a:endParaRPr lang="en-US" sz="2800" dirty="0" smtClean="0">
              <a:latin typeface="Times New Roman" pitchFamily="18" charset="0"/>
              <a:cs typeface="Times New Roman" pitchFamily="18" charset="0"/>
            </a:endParaRPr>
          </a:p>
          <a:p>
            <a:pPr marL="0" indent="0" algn="l" rtl="0" eaLnBrk="1" hangingPunct="1">
              <a:buFont typeface="Arial" charset="0"/>
              <a:buNone/>
            </a:pPr>
            <a:endParaRPr lang="en-US" sz="2800" dirty="0" smtClean="0">
              <a:latin typeface="Times New Roman" pitchFamily="18" charset="0"/>
              <a:cs typeface="Times New Roman" pitchFamily="18" charset="0"/>
            </a:endParaRPr>
          </a:p>
          <a:p>
            <a:pPr marL="0" indent="0" algn="l" rtl="0" eaLnBrk="1" hangingPunct="1">
              <a:buFont typeface="Arial" charset="0"/>
              <a:buNone/>
            </a:pPr>
            <a:endParaRPr lang="ar-SA" sz="2800" dirty="0" smtClean="0">
              <a:latin typeface="Times New Roman" pitchFamily="18" charset="0"/>
              <a:cs typeface="Times New Roman" pitchFamily="18" charset="0"/>
            </a:endParaRPr>
          </a:p>
        </p:txBody>
      </p:sp>
      <p:pic>
        <p:nvPicPr>
          <p:cNvPr id="1026" name="Picture 2" descr="C:\Users\AAN\Desktop\Untitled.png"/>
          <p:cNvPicPr>
            <a:picLocks noChangeAspect="1" noChangeArrowheads="1"/>
          </p:cNvPicPr>
          <p:nvPr/>
        </p:nvPicPr>
        <p:blipFill rotWithShape="1">
          <a:blip r:embed="rId2">
            <a:extLst>
              <a:ext uri="{28A0092B-C50C-407E-A947-70E740481C1C}">
                <a14:useLocalDpi xmlns:a14="http://schemas.microsoft.com/office/drawing/2010/main" val="0"/>
              </a:ext>
            </a:extLst>
          </a:blip>
          <a:srcRect l="6473" t="10260" r="61615" b="28095"/>
          <a:stretch/>
        </p:blipFill>
        <p:spPr bwMode="auto">
          <a:xfrm>
            <a:off x="2362200" y="3810000"/>
            <a:ext cx="3611088" cy="2113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668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546100" y="762000"/>
            <a:ext cx="7848600" cy="2133600"/>
          </a:xfrm>
        </p:spPr>
        <p:txBody>
          <a:bodyPr>
            <a:normAutofit/>
          </a:bodyPr>
          <a:lstStyle/>
          <a:p>
            <a:pPr marL="0" indent="0" algn="l" rtl="0" eaLnBrk="1" hangingPunct="1">
              <a:buFont typeface="Arial" charset="0"/>
              <a:buNone/>
            </a:pPr>
            <a:r>
              <a:rPr lang="en-US" i="1" u="sng" dirty="0" smtClean="0">
                <a:solidFill>
                  <a:srgbClr val="002060"/>
                </a:solidFill>
                <a:latin typeface="Times New Roman" pitchFamily="18" charset="0"/>
                <a:cs typeface="Times New Roman" pitchFamily="18" charset="0"/>
              </a:rPr>
              <a:t>Conformation:</a:t>
            </a:r>
          </a:p>
          <a:p>
            <a:pPr marL="268288" indent="-268288" algn="l" rtl="0" eaLnBrk="1" hangingPunct="1">
              <a:buFont typeface="Arial" charset="0"/>
              <a:buNone/>
            </a:pPr>
            <a:r>
              <a:rPr lang="en-US" dirty="0" smtClean="0">
                <a:latin typeface="Times New Roman" pitchFamily="18" charset="0"/>
                <a:cs typeface="Times New Roman" pitchFamily="18" charset="0"/>
              </a:rPr>
              <a:t>- Refers to the spatial </a:t>
            </a:r>
            <a:r>
              <a:rPr lang="en-US" dirty="0" smtClean="0">
                <a:solidFill>
                  <a:srgbClr val="002060"/>
                </a:solidFill>
                <a:latin typeface="Times New Roman" pitchFamily="18" charset="0"/>
                <a:cs typeface="Times New Roman" pitchFamily="18" charset="0"/>
              </a:rPr>
              <a:t>arrangement of substituent </a:t>
            </a:r>
            <a:r>
              <a:rPr lang="en-US" dirty="0" smtClean="0">
                <a:latin typeface="Times New Roman" pitchFamily="18" charset="0"/>
                <a:cs typeface="Times New Roman" pitchFamily="18" charset="0"/>
              </a:rPr>
              <a:t>groups that are free to assume many different positions, without breaking bonds, because of rotation about single bonds in the molecule. </a:t>
            </a:r>
            <a:endParaRPr lang="ar-SA" dirty="0" smtClean="0">
              <a:latin typeface="Times New Roman" pitchFamily="18" charset="0"/>
              <a:cs typeface="Times New Roman" pitchFamily="18" charset="0"/>
            </a:endParaRP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l="11507" t="6367" r="16945"/>
          <a:stretch>
            <a:fillRect/>
          </a:stretch>
        </p:blipFill>
        <p:spPr bwMode="auto">
          <a:xfrm>
            <a:off x="2771775" y="2877671"/>
            <a:ext cx="33972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4276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609600" y="685800"/>
            <a:ext cx="7848600" cy="5029200"/>
          </a:xfrm>
        </p:spPr>
        <p:txBody>
          <a:bodyPr>
            <a:normAutofit/>
          </a:bodyPr>
          <a:lstStyle/>
          <a:p>
            <a:pPr marL="0" indent="0" algn="l" rtl="0" eaLnBrk="1" hangingPunct="1">
              <a:buFont typeface="Arial" charset="0"/>
              <a:buNone/>
            </a:pPr>
            <a:r>
              <a:rPr lang="en-US" dirty="0" smtClean="0">
                <a:latin typeface="Times New Roman" pitchFamily="18" charset="0"/>
                <a:cs typeface="Times New Roman" pitchFamily="18" charset="0"/>
              </a:rPr>
              <a:t>- Of the many conformation, one or (more commonly) a few</a:t>
            </a:r>
          </a:p>
          <a:p>
            <a:pPr marL="0" indent="0" algn="l" rtl="0" eaLnBrk="1" hangingPunct="1">
              <a:buFont typeface="Arial" charset="0"/>
              <a:buNone/>
            </a:pPr>
            <a:r>
              <a:rPr lang="en-US" dirty="0" smtClean="0">
                <a:latin typeface="Times New Roman" pitchFamily="18" charset="0"/>
                <a:cs typeface="Times New Roman" pitchFamily="18" charset="0"/>
              </a:rPr>
              <a:t>   generally predominant under biological conditions.</a:t>
            </a:r>
          </a:p>
          <a:p>
            <a:pPr marL="0" indent="0" algn="l" rtl="0" eaLnBrk="1" hangingPunct="1">
              <a:buFont typeface="Arial" charset="0"/>
              <a:buNone/>
            </a:pPr>
            <a:r>
              <a:rPr lang="en-US" i="1" dirty="0" smtClean="0">
                <a:latin typeface="Times New Roman" pitchFamily="18" charset="0"/>
                <a:cs typeface="Times New Roman" pitchFamily="18" charset="0"/>
              </a:rPr>
              <a:t>   [the need for multiple stable conformations reflects the changes that must take place in most proteins as they bind to other molecules or catalyze reaction].  </a:t>
            </a:r>
          </a:p>
          <a:p>
            <a:pPr marL="0" indent="0" algn="l" rtl="0" eaLnBrk="1" hangingPunct="1">
              <a:buFont typeface="Arial" charset="0"/>
              <a:buNone/>
            </a:pPr>
            <a:endParaRPr lang="en-US" dirty="0" smtClean="0">
              <a:latin typeface="Times New Roman" pitchFamily="18" charset="0"/>
              <a:cs typeface="Times New Roman" pitchFamily="18" charset="0"/>
            </a:endParaRPr>
          </a:p>
          <a:p>
            <a:pPr marL="0" indent="0" algn="l" rtl="0" eaLnBrk="1" hangingPunct="1">
              <a:buFont typeface="Arial" charset="0"/>
              <a:buNone/>
            </a:pPr>
            <a:r>
              <a:rPr lang="en-US" dirty="0" smtClean="0">
                <a:latin typeface="Times New Roman" pitchFamily="18" charset="0"/>
                <a:cs typeface="Times New Roman" pitchFamily="18" charset="0"/>
              </a:rPr>
              <a:t>- Proteins in any of their functional, folded conformations are</a:t>
            </a:r>
          </a:p>
          <a:p>
            <a:pPr marL="0" indent="0" algn="l" rtl="0" eaLnBrk="1" hangingPunct="1">
              <a:buFont typeface="Arial" charset="0"/>
              <a:buNone/>
            </a:pPr>
            <a:r>
              <a:rPr lang="en-US" dirty="0" smtClean="0">
                <a:latin typeface="Times New Roman" pitchFamily="18" charset="0"/>
                <a:cs typeface="Times New Roman" pitchFamily="18" charset="0"/>
              </a:rPr>
              <a:t>   called </a:t>
            </a:r>
            <a:r>
              <a:rPr lang="en-US" dirty="0" smtClean="0">
                <a:solidFill>
                  <a:srgbClr val="FF0000"/>
                </a:solidFill>
                <a:latin typeface="Times New Roman" pitchFamily="18" charset="0"/>
                <a:cs typeface="Times New Roman" pitchFamily="18" charset="0"/>
              </a:rPr>
              <a:t>native proteins</a:t>
            </a:r>
            <a:r>
              <a:rPr lang="en-US" dirty="0">
                <a:latin typeface="Times New Roman" pitchFamily="18" charset="0"/>
                <a:cs typeface="Times New Roman" pitchFamily="18" charset="0"/>
              </a:rPr>
              <a:t>.</a:t>
            </a: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254905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533400" y="609600"/>
            <a:ext cx="7924800" cy="5029200"/>
          </a:xfrm>
        </p:spPr>
        <p:txBody>
          <a:bodyPr>
            <a:normAutofit/>
          </a:bodyPr>
          <a:lstStyle/>
          <a:p>
            <a:pPr marL="0" indent="0" algn="l" rtl="0" eaLnBrk="1" hangingPunct="1">
              <a:buFont typeface="Arial" charset="0"/>
              <a:buNone/>
            </a:pPr>
            <a:r>
              <a:rPr lang="en-US" sz="2800" b="1" u="sng" dirty="0" smtClean="0">
                <a:solidFill>
                  <a:srgbClr val="002060"/>
                </a:solidFill>
                <a:latin typeface="Times New Roman" pitchFamily="18" charset="0"/>
                <a:cs typeface="Times New Roman" pitchFamily="18" charset="0"/>
              </a:rPr>
              <a:t>Structure of proteins:</a:t>
            </a:r>
          </a:p>
          <a:p>
            <a:pPr marL="0" indent="0" algn="l" rtl="0" eaLnBrk="1" hangingPunct="1">
              <a:buFont typeface="Arial" charset="0"/>
              <a:buNone/>
            </a:pPr>
            <a:endParaRPr lang="en-US" sz="1800" b="1" u="sng" dirty="0" smtClean="0">
              <a:latin typeface="Times New Roman" pitchFamily="18" charset="0"/>
              <a:cs typeface="Times New Roman" pitchFamily="18" charset="0"/>
            </a:endParaRPr>
          </a:p>
          <a:p>
            <a:pPr marL="174625" indent="-174625" algn="l" rtl="0" eaLnBrk="1" hangingPunct="1">
              <a:buFont typeface="Arial" charset="0"/>
              <a:buNone/>
            </a:pPr>
            <a:r>
              <a:rPr lang="en-US" dirty="0" smtClean="0">
                <a:latin typeface="Times New Roman" pitchFamily="18" charset="0"/>
                <a:cs typeface="Times New Roman" pitchFamily="18" charset="0"/>
              </a:rPr>
              <a:t>- The </a:t>
            </a:r>
            <a:r>
              <a:rPr lang="en-US" dirty="0" smtClean="0">
                <a:solidFill>
                  <a:srgbClr val="FF0000"/>
                </a:solidFill>
                <a:latin typeface="Times New Roman" pitchFamily="18" charset="0"/>
                <a:cs typeface="Times New Roman" pitchFamily="18" charset="0"/>
              </a:rPr>
              <a:t>amount and type of amino acids </a:t>
            </a:r>
            <a:r>
              <a:rPr lang="en-US" dirty="0" smtClean="0">
                <a:latin typeface="Times New Roman" pitchFamily="18" charset="0"/>
                <a:cs typeface="Times New Roman" pitchFamily="18" charset="0"/>
              </a:rPr>
              <a:t>found in a protein and the sequence in which they are arranged in the polypeptide chains is a </a:t>
            </a:r>
            <a:r>
              <a:rPr lang="en-US" dirty="0" smtClean="0">
                <a:solidFill>
                  <a:srgbClr val="FF0000"/>
                </a:solidFill>
                <a:latin typeface="Times New Roman" pitchFamily="18" charset="0"/>
                <a:cs typeface="Times New Roman" pitchFamily="18" charset="0"/>
              </a:rPr>
              <a:t>unique characteristic </a:t>
            </a:r>
            <a:r>
              <a:rPr lang="en-US" dirty="0" smtClean="0">
                <a:latin typeface="Times New Roman" pitchFamily="18" charset="0"/>
                <a:cs typeface="Times New Roman" pitchFamily="18" charset="0"/>
              </a:rPr>
              <a:t>of each protein.</a:t>
            </a:r>
          </a:p>
          <a:p>
            <a:pPr marL="174625" indent="-174625" algn="l" rtl="0" eaLnBrk="1" hangingPunct="1">
              <a:buFont typeface="Arial" charset="0"/>
              <a:buNone/>
            </a:pPr>
            <a:endParaRPr lang="en-US" dirty="0" smtClean="0">
              <a:latin typeface="Times New Roman" pitchFamily="18" charset="0"/>
              <a:cs typeface="Times New Roman" pitchFamily="18" charset="0"/>
            </a:endParaRPr>
          </a:p>
          <a:p>
            <a:pPr marL="174625" indent="-174625" algn="l" rtl="0" eaLnBrk="1" hangingPunct="1">
              <a:buFont typeface="Arial" charset="0"/>
              <a:buNone/>
            </a:pPr>
            <a:r>
              <a:rPr lang="en-US" dirty="0" smtClean="0">
                <a:latin typeface="Times New Roman" pitchFamily="18" charset="0"/>
                <a:cs typeface="Times New Roman" pitchFamily="18" charset="0"/>
              </a:rPr>
              <a:t>- The amino acid </a:t>
            </a:r>
            <a:r>
              <a:rPr lang="en-US" dirty="0" smtClean="0">
                <a:solidFill>
                  <a:srgbClr val="FF0000"/>
                </a:solidFill>
                <a:latin typeface="Times New Roman" pitchFamily="18" charset="0"/>
                <a:cs typeface="Times New Roman" pitchFamily="18" charset="0"/>
              </a:rPr>
              <a:t>sequence</a:t>
            </a:r>
            <a:r>
              <a:rPr lang="en-US" dirty="0" smtClean="0">
                <a:latin typeface="Times New Roman" pitchFamily="18" charset="0"/>
                <a:cs typeface="Times New Roman" pitchFamily="18" charset="0"/>
              </a:rPr>
              <a:t> of a number of proteins has been determined and it is established that the sequence of amino acids is the force that determines the protein conformation, which in turn is </a:t>
            </a:r>
            <a:r>
              <a:rPr lang="en-US" dirty="0" smtClean="0">
                <a:solidFill>
                  <a:srgbClr val="FF0000"/>
                </a:solidFill>
                <a:latin typeface="Times New Roman" pitchFamily="18" charset="0"/>
                <a:cs typeface="Times New Roman" pitchFamily="18" charset="0"/>
              </a:rPr>
              <a:t>responsible for the biological function </a:t>
            </a:r>
            <a:r>
              <a:rPr lang="en-US" dirty="0" smtClean="0">
                <a:latin typeface="Times New Roman" pitchFamily="18" charset="0"/>
                <a:cs typeface="Times New Roman" pitchFamily="18" charset="0"/>
              </a:rPr>
              <a:t>of protein. </a:t>
            </a:r>
            <a:endParaRPr lang="ar-SA"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810951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57200"/>
            <a:ext cx="7696200" cy="5410200"/>
          </a:xfrm>
        </p:spPr>
        <p:txBody>
          <a:bodyPr rtlCol="1">
            <a:normAutofit fontScale="70000" lnSpcReduction="20000"/>
          </a:bodyPr>
          <a:lstStyle/>
          <a:p>
            <a:pPr marL="0" indent="0" algn="l" rtl="0" eaLnBrk="1" fontAlgn="auto" hangingPunct="1">
              <a:spcAft>
                <a:spcPts val="0"/>
              </a:spcAft>
              <a:buFont typeface="Arial" pitchFamily="34" charset="0"/>
              <a:buNone/>
              <a:defRPr/>
            </a:pPr>
            <a:r>
              <a:rPr lang="en-US" sz="3400" b="1" i="1" u="sng" dirty="0" smtClean="0">
                <a:solidFill>
                  <a:srgbClr val="FF0000"/>
                </a:solidFill>
                <a:latin typeface="Times New Roman" pitchFamily="18" charset="0"/>
                <a:cs typeface="Times New Roman" pitchFamily="18" charset="0"/>
              </a:rPr>
              <a:t>Protein structure:</a:t>
            </a:r>
          </a:p>
          <a:p>
            <a:pPr marL="0" indent="0" algn="l" rtl="0" eaLnBrk="1" fontAlgn="auto" hangingPunct="1">
              <a:spcAft>
                <a:spcPts val="0"/>
              </a:spcAft>
              <a:buFont typeface="Arial" pitchFamily="34" charset="0"/>
              <a:buNone/>
              <a:defRPr/>
            </a:pPr>
            <a:r>
              <a:rPr lang="en-US" sz="2800" dirty="0" smtClean="0">
                <a:latin typeface="Times New Roman" pitchFamily="18" charset="0"/>
                <a:cs typeface="Times New Roman" pitchFamily="18" charset="0"/>
              </a:rPr>
              <a:t>     Protein structure can be considered at four levels:</a:t>
            </a:r>
          </a:p>
          <a:p>
            <a:pPr marL="2782888" indent="0" algn="l" rtl="0" eaLnBrk="1" fontAlgn="auto" hangingPunct="1">
              <a:spcAft>
                <a:spcPts val="0"/>
              </a:spcAft>
              <a:buFont typeface="Arial" pitchFamily="34" charset="0"/>
              <a:buNone/>
              <a:defRPr/>
            </a:pPr>
            <a:r>
              <a:rPr lang="en-US" sz="2800" i="1" dirty="0" smtClean="0">
                <a:latin typeface="Times New Roman" pitchFamily="18" charset="0"/>
                <a:cs typeface="Times New Roman" pitchFamily="18" charset="0"/>
              </a:rPr>
              <a:t>1) Primary structure </a:t>
            </a:r>
          </a:p>
          <a:p>
            <a:pPr marL="2782888" indent="0" algn="l" rtl="0" eaLnBrk="1" fontAlgn="auto" hangingPunct="1">
              <a:spcAft>
                <a:spcPts val="0"/>
              </a:spcAft>
              <a:buFont typeface="Arial" pitchFamily="34" charset="0"/>
              <a:buNone/>
              <a:defRPr/>
            </a:pPr>
            <a:r>
              <a:rPr lang="en-US" sz="2800" i="1" dirty="0" smtClean="0">
                <a:latin typeface="Times New Roman" pitchFamily="18" charset="0"/>
                <a:cs typeface="Times New Roman" pitchFamily="18" charset="0"/>
              </a:rPr>
              <a:t>2) Secondary structure</a:t>
            </a:r>
          </a:p>
          <a:p>
            <a:pPr marL="2782888" indent="0" algn="l" rtl="0" eaLnBrk="1" fontAlgn="auto" hangingPunct="1">
              <a:spcAft>
                <a:spcPts val="0"/>
              </a:spcAft>
              <a:buFont typeface="Arial" pitchFamily="34" charset="0"/>
              <a:buNone/>
              <a:defRPr/>
            </a:pPr>
            <a:r>
              <a:rPr lang="en-US" sz="2800" i="1" dirty="0" smtClean="0">
                <a:latin typeface="Times New Roman" pitchFamily="18" charset="0"/>
                <a:cs typeface="Times New Roman" pitchFamily="18" charset="0"/>
              </a:rPr>
              <a:t>3) Tertiary structure</a:t>
            </a:r>
          </a:p>
          <a:p>
            <a:pPr marL="2782888" indent="0" algn="l" rtl="0" eaLnBrk="1" fontAlgn="auto" hangingPunct="1">
              <a:spcAft>
                <a:spcPts val="0"/>
              </a:spcAft>
              <a:buFont typeface="Arial" pitchFamily="34" charset="0"/>
              <a:buNone/>
              <a:defRPr/>
            </a:pPr>
            <a:r>
              <a:rPr lang="en-US" sz="2800" i="1" dirty="0" smtClean="0">
                <a:latin typeface="Times New Roman" pitchFamily="18" charset="0"/>
                <a:cs typeface="Times New Roman" pitchFamily="18" charset="0"/>
              </a:rPr>
              <a:t>4) Quaternary structure</a:t>
            </a:r>
          </a:p>
          <a:p>
            <a:pPr marL="0" indent="0" algn="l" rtl="0" eaLnBrk="1" fontAlgn="auto" hangingPunct="1">
              <a:spcAft>
                <a:spcPts val="0"/>
              </a:spcAft>
              <a:buFont typeface="Arial" pitchFamily="34" charset="0"/>
              <a:buNone/>
              <a:defRPr/>
            </a:pPr>
            <a:endParaRPr lang="en-US" sz="2800" dirty="0">
              <a:latin typeface="Times New Roman" pitchFamily="18" charset="0"/>
              <a:cs typeface="Times New Roman" pitchFamily="18" charset="0"/>
            </a:endParaRPr>
          </a:p>
          <a:p>
            <a:pPr marL="0" indent="0" algn="l" rtl="0" eaLnBrk="1" fontAlgn="auto" hangingPunct="1">
              <a:spcAft>
                <a:spcPts val="0"/>
              </a:spcAft>
              <a:buFont typeface="Arial" pitchFamily="34" charset="0"/>
              <a:buNone/>
              <a:defRPr/>
            </a:pPr>
            <a:endParaRPr lang="en-US" sz="2800" dirty="0" smtClean="0">
              <a:latin typeface="Times New Roman" pitchFamily="18" charset="0"/>
              <a:cs typeface="Times New Roman" pitchFamily="18" charset="0"/>
            </a:endParaRPr>
          </a:p>
          <a:p>
            <a:pPr marL="0" indent="0" algn="l" rtl="0" eaLnBrk="1" fontAlgn="auto" hangingPunct="1">
              <a:spcAft>
                <a:spcPts val="0"/>
              </a:spcAft>
              <a:buFont typeface="Arial" pitchFamily="34" charset="0"/>
              <a:buNone/>
              <a:defRPr/>
            </a:pPr>
            <a:r>
              <a:rPr lang="en-US" sz="2800" b="1" i="1" dirty="0" smtClean="0">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Note:</a:t>
            </a:r>
            <a:endParaRPr lang="en-US" sz="2800" b="1" dirty="0">
              <a:solidFill>
                <a:srgbClr val="002060"/>
              </a:solidFill>
              <a:latin typeface="Times New Roman" pitchFamily="18" charset="0"/>
              <a:cs typeface="Times New Roman" pitchFamily="18" charset="0"/>
            </a:endParaRPr>
          </a:p>
          <a:p>
            <a:pPr marL="363538" indent="-188913" algn="l" rtl="0" eaLnBrk="1" fontAlgn="auto" hangingPunct="1">
              <a:spcAft>
                <a:spcPts val="0"/>
              </a:spcAft>
              <a:buFont typeface="Arial" pitchFamily="34" charset="0"/>
              <a:buNone/>
              <a:defRPr/>
            </a:pPr>
            <a:r>
              <a:rPr lang="en-US" sz="2400" i="1" dirty="0" smtClean="0">
                <a:latin typeface="Times New Roman" pitchFamily="18" charset="0"/>
                <a:cs typeface="Times New Roman" pitchFamily="18" charset="0"/>
              </a:rPr>
              <a:t>-All </a:t>
            </a:r>
            <a:r>
              <a:rPr lang="en-US" sz="2400" i="1" dirty="0">
                <a:latin typeface="Times New Roman" pitchFamily="18" charset="0"/>
                <a:cs typeface="Times New Roman" pitchFamily="18" charset="0"/>
              </a:rPr>
              <a:t>proteins have their own specific primary structure [</a:t>
            </a:r>
            <a:r>
              <a:rPr lang="en-US" sz="2400" i="1" dirty="0" smtClean="0">
                <a:latin typeface="Times New Roman" pitchFamily="18" charset="0"/>
                <a:cs typeface="Times New Roman" pitchFamily="18" charset="0"/>
              </a:rPr>
              <a:t>amino acids sequence</a:t>
            </a:r>
            <a:r>
              <a:rPr lang="en-US" sz="2400" i="1" dirty="0">
                <a:latin typeface="Times New Roman" pitchFamily="18" charset="0"/>
                <a:cs typeface="Times New Roman" pitchFamily="18" charset="0"/>
              </a:rPr>
              <a:t>], </a:t>
            </a:r>
            <a:r>
              <a:rPr lang="en-US" sz="2400" i="1" dirty="0" smtClean="0">
                <a:latin typeface="Times New Roman" pitchFamily="18" charset="0"/>
                <a:cs typeface="Times New Roman" pitchFamily="18" charset="0"/>
              </a:rPr>
              <a:t> </a:t>
            </a:r>
          </a:p>
          <a:p>
            <a:pPr marL="363538" indent="-188913" algn="l" rtl="0" eaLnBrk="1" fontAlgn="auto" hangingPunct="1">
              <a:spcAft>
                <a:spcPts val="0"/>
              </a:spcAft>
              <a:buFont typeface="Arial" pitchFamily="34" charset="0"/>
              <a:buNone/>
              <a:defRPr/>
            </a:pPr>
            <a:r>
              <a:rPr lang="en-US" sz="2400" i="1" dirty="0">
                <a:latin typeface="Times New Roman" pitchFamily="18" charset="0"/>
                <a:cs typeface="Times New Roman" pitchFamily="18" charset="0"/>
              </a:rPr>
              <a:t> </a:t>
            </a:r>
            <a:r>
              <a:rPr lang="en-US" sz="2400" i="1" dirty="0" smtClean="0">
                <a:latin typeface="Times New Roman" pitchFamily="18" charset="0"/>
                <a:cs typeface="Times New Roman" pitchFamily="18" charset="0"/>
              </a:rPr>
              <a:t>  determined </a:t>
            </a:r>
            <a:r>
              <a:rPr lang="en-US" sz="2400" i="1" dirty="0">
                <a:latin typeface="Times New Roman" pitchFamily="18" charset="0"/>
                <a:cs typeface="Times New Roman" pitchFamily="18" charset="0"/>
              </a:rPr>
              <a:t>by their </a:t>
            </a:r>
            <a:r>
              <a:rPr lang="en-US" sz="2400" i="1" dirty="0" smtClean="0">
                <a:latin typeface="Times New Roman" pitchFamily="18" charset="0"/>
                <a:cs typeface="Times New Roman" pitchFamily="18" charset="0"/>
              </a:rPr>
              <a:t>genes.</a:t>
            </a:r>
          </a:p>
          <a:p>
            <a:pPr marL="363538" indent="-188913" algn="l" rtl="0" eaLnBrk="1" fontAlgn="auto" hangingPunct="1">
              <a:spcAft>
                <a:spcPts val="0"/>
              </a:spcAft>
              <a:buFont typeface="Arial" pitchFamily="34" charset="0"/>
              <a:buNone/>
              <a:defRPr/>
            </a:pPr>
            <a:r>
              <a:rPr lang="en-US" sz="2400" i="1" dirty="0" smtClean="0">
                <a:latin typeface="Times New Roman" pitchFamily="18" charset="0"/>
                <a:cs typeface="Times New Roman" pitchFamily="18" charset="0"/>
              </a:rPr>
              <a:t>- </a:t>
            </a:r>
            <a:r>
              <a:rPr lang="en-US" sz="2400" i="1" dirty="0">
                <a:latin typeface="Times New Roman" pitchFamily="18" charset="0"/>
                <a:cs typeface="Times New Roman" pitchFamily="18" charset="0"/>
              </a:rPr>
              <a:t>Different proteins have different extent of secondary </a:t>
            </a:r>
            <a:r>
              <a:rPr lang="en-US" sz="2400" i="1" dirty="0" smtClean="0">
                <a:latin typeface="Times New Roman" pitchFamily="18" charset="0"/>
                <a:cs typeface="Times New Roman" pitchFamily="18" charset="0"/>
              </a:rPr>
              <a:t>structure</a:t>
            </a:r>
            <a:r>
              <a:rPr lang="en-US" sz="2400" i="1" dirty="0">
                <a:latin typeface="Times New Roman" pitchFamily="18" charset="0"/>
                <a:cs typeface="Times New Roman" pitchFamily="18" charset="0"/>
              </a:rPr>
              <a:t>. Some </a:t>
            </a:r>
            <a:r>
              <a:rPr lang="en-US" sz="2400" i="1" dirty="0" smtClean="0">
                <a:latin typeface="Times New Roman" pitchFamily="18" charset="0"/>
                <a:cs typeface="Times New Roman" pitchFamily="18" charset="0"/>
              </a:rPr>
              <a:t>have none.</a:t>
            </a:r>
          </a:p>
          <a:p>
            <a:pPr marL="363538" indent="-188913" algn="l" rtl="0" eaLnBrk="1" fontAlgn="auto" hangingPunct="1">
              <a:spcAft>
                <a:spcPts val="0"/>
              </a:spcAft>
              <a:buFont typeface="Arial" pitchFamily="34" charset="0"/>
              <a:buNone/>
              <a:defRPr/>
            </a:pPr>
            <a:r>
              <a:rPr lang="en-US" i="1"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All intracellular globular </a:t>
            </a:r>
            <a:r>
              <a:rPr lang="en-US" sz="2400" i="1" dirty="0">
                <a:latin typeface="Times New Roman" pitchFamily="18" charset="0"/>
                <a:cs typeface="Times New Roman" pitchFamily="18" charset="0"/>
              </a:rPr>
              <a:t>proteins have a </a:t>
            </a:r>
            <a:r>
              <a:rPr lang="en-US" sz="2400" i="1" dirty="0" err="1">
                <a:latin typeface="Times New Roman" pitchFamily="18" charset="0"/>
                <a:cs typeface="Times New Roman" pitchFamily="18" charset="0"/>
              </a:rPr>
              <a:t>tertairy</a:t>
            </a:r>
            <a:r>
              <a:rPr lang="en-US" sz="2400" i="1" dirty="0">
                <a:latin typeface="Times New Roman" pitchFamily="18" charset="0"/>
                <a:cs typeface="Times New Roman" pitchFamily="18" charset="0"/>
              </a:rPr>
              <a:t> </a:t>
            </a:r>
            <a:r>
              <a:rPr lang="en-US" sz="2400" i="1" dirty="0" smtClean="0">
                <a:latin typeface="Times New Roman" pitchFamily="18" charset="0"/>
                <a:cs typeface="Times New Roman" pitchFamily="18" charset="0"/>
              </a:rPr>
              <a:t>structure.</a:t>
            </a:r>
          </a:p>
          <a:p>
            <a:pPr marL="363538" indent="-188913" algn="l" rtl="0" eaLnBrk="1" fontAlgn="auto" hangingPunct="1">
              <a:spcAft>
                <a:spcPts val="0"/>
              </a:spcAft>
              <a:buFont typeface="Arial" pitchFamily="34" charset="0"/>
              <a:buNone/>
              <a:defRPr/>
            </a:pPr>
            <a:r>
              <a:rPr lang="en-US" sz="2400" i="1" dirty="0" smtClean="0">
                <a:latin typeface="Times New Roman" pitchFamily="18" charset="0"/>
                <a:cs typeface="Times New Roman" pitchFamily="18" charset="0"/>
              </a:rPr>
              <a:t>- Proteins </a:t>
            </a:r>
            <a:r>
              <a:rPr lang="en-US" sz="2400" i="1" dirty="0">
                <a:latin typeface="Times New Roman" pitchFamily="18" charset="0"/>
                <a:cs typeface="Times New Roman" pitchFamily="18" charset="0"/>
              </a:rPr>
              <a:t>made of more than one subunit [polypeptide] have  </a:t>
            </a:r>
            <a:r>
              <a:rPr lang="en-US" sz="2400" i="1" dirty="0" err="1" smtClean="0">
                <a:latin typeface="Times New Roman" pitchFamily="18" charset="0"/>
                <a:cs typeface="Times New Roman" pitchFamily="18" charset="0"/>
              </a:rPr>
              <a:t>quarternary</a:t>
            </a:r>
            <a:r>
              <a:rPr lang="en-US" sz="2400" i="1" dirty="0" smtClean="0">
                <a:latin typeface="Times New Roman" pitchFamily="18" charset="0"/>
                <a:cs typeface="Times New Roman" pitchFamily="18" charset="0"/>
              </a:rPr>
              <a:t> structure].</a:t>
            </a:r>
            <a:r>
              <a:rPr lang="en-US" sz="2800" i="1" dirty="0">
                <a:latin typeface="Times New Roman" pitchFamily="18" charset="0"/>
                <a:cs typeface="Times New Roman" pitchFamily="18" charset="0"/>
              </a:rPr>
              <a:t/>
            </a:r>
            <a:br>
              <a:rPr lang="en-US" sz="2800" i="1" dirty="0">
                <a:latin typeface="Times New Roman" pitchFamily="18" charset="0"/>
                <a:cs typeface="Times New Roman" pitchFamily="18" charset="0"/>
              </a:rPr>
            </a:br>
            <a:endParaRPr lang="ar-SA" sz="2800" i="1" dirty="0">
              <a:latin typeface="Times New Roman" pitchFamily="18" charset="0"/>
              <a:cs typeface="Times New Roman" pitchFamily="18" charset="0"/>
            </a:endParaRPr>
          </a:p>
        </p:txBody>
      </p:sp>
    </p:spTree>
    <p:extLst>
      <p:ext uri="{BB962C8B-B14F-4D97-AF65-F5344CB8AC3E}">
        <p14:creationId xmlns:p14="http://schemas.microsoft.com/office/powerpoint/2010/main" val="6577201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C:\Personal asw\My Pictures1\proteinlevel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02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4"/>
          <p:cNvSpPr>
            <a:spLocks noChangeArrowheads="1"/>
          </p:cNvSpPr>
          <p:nvPr/>
        </p:nvSpPr>
        <p:spPr bwMode="auto">
          <a:xfrm>
            <a:off x="5029200" y="152400"/>
            <a:ext cx="3429000" cy="6705600"/>
          </a:xfrm>
          <a:prstGeom prst="rect">
            <a:avLst/>
          </a:prstGeom>
          <a:gradFill rotWithShape="0">
            <a:gsLst>
              <a:gs pos="0">
                <a:srgbClr val="000099"/>
              </a:gs>
              <a:gs pos="100000">
                <a:srgbClr val="0000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400" dirty="0">
                <a:solidFill>
                  <a:schemeClr val="bg1"/>
                </a:solidFill>
              </a:rPr>
              <a:t>-Primary structure </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r>
              <a:rPr lang="en-US" sz="2400" dirty="0">
                <a:solidFill>
                  <a:schemeClr val="bg1"/>
                </a:solidFill>
              </a:rPr>
              <a:t>- Secondary structure</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r>
              <a:rPr lang="en-US" sz="2400" dirty="0">
                <a:solidFill>
                  <a:schemeClr val="bg1"/>
                </a:solidFill>
              </a:rPr>
              <a:t>- </a:t>
            </a:r>
            <a:r>
              <a:rPr lang="en-US" sz="2400" dirty="0" err="1">
                <a:solidFill>
                  <a:schemeClr val="bg1"/>
                </a:solidFill>
              </a:rPr>
              <a:t>Tertairy</a:t>
            </a:r>
            <a:r>
              <a:rPr lang="en-US" sz="2400" dirty="0">
                <a:solidFill>
                  <a:schemeClr val="bg1"/>
                </a:solidFill>
              </a:rPr>
              <a:t> structure</a:t>
            </a:r>
          </a:p>
          <a:p>
            <a:r>
              <a:rPr lang="en-US" sz="2400" dirty="0">
                <a:solidFill>
                  <a:schemeClr val="bg1"/>
                </a:solidFill>
              </a:rPr>
              <a:t/>
            </a:r>
            <a:br>
              <a:rPr lang="en-US" sz="2400" dirty="0">
                <a:solidFill>
                  <a:schemeClr val="bg1"/>
                </a:solidFill>
              </a:rPr>
            </a:br>
            <a:endParaRPr lang="en-US" sz="2400" dirty="0">
              <a:solidFill>
                <a:schemeClr val="bg1"/>
              </a:solidFill>
            </a:endParaRPr>
          </a:p>
          <a:p>
            <a:r>
              <a:rPr lang="en-US" sz="2400" dirty="0">
                <a:solidFill>
                  <a:schemeClr val="bg1"/>
                </a:solidFill>
              </a:rPr>
              <a:t>- </a:t>
            </a:r>
            <a:r>
              <a:rPr lang="en-US" sz="2400" dirty="0" err="1">
                <a:solidFill>
                  <a:schemeClr val="bg1"/>
                </a:solidFill>
              </a:rPr>
              <a:t>Quarternary</a:t>
            </a:r>
            <a:r>
              <a:rPr lang="en-US" sz="2400" dirty="0">
                <a:solidFill>
                  <a:schemeClr val="bg1"/>
                </a:solidFill>
              </a:rPr>
              <a:t> structure</a:t>
            </a:r>
            <a:br>
              <a:rPr lang="en-US" sz="2400" dirty="0">
                <a:solidFill>
                  <a:schemeClr val="bg1"/>
                </a:solidFill>
              </a:rPr>
            </a:br>
            <a:endParaRPr lang="en-US" sz="2400" dirty="0">
              <a:solidFill>
                <a:schemeClr val="bg1"/>
              </a:solidFill>
            </a:endParaRPr>
          </a:p>
        </p:txBody>
      </p:sp>
    </p:spTree>
    <p:extLst>
      <p:ext uri="{BB962C8B-B14F-4D97-AF65-F5344CB8AC3E}">
        <p14:creationId xmlns:p14="http://schemas.microsoft.com/office/powerpoint/2010/main" val="36758984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endParaRPr lang="ar-SA" smtClean="0"/>
          </a:p>
        </p:txBody>
      </p:sp>
      <p:sp>
        <p:nvSpPr>
          <p:cNvPr id="18435" name="Content Placeholder 2"/>
          <p:cNvSpPr>
            <a:spLocks noGrp="1"/>
          </p:cNvSpPr>
          <p:nvPr>
            <p:ph idx="1"/>
          </p:nvPr>
        </p:nvSpPr>
        <p:spPr/>
        <p:txBody>
          <a:bodyPr/>
          <a:lstStyle/>
          <a:p>
            <a:pPr eaLnBrk="1" hangingPunct="1"/>
            <a:endParaRPr lang="ar-SA" smtClean="0"/>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274638"/>
            <a:ext cx="8458201" cy="619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5961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685800" y="762000"/>
            <a:ext cx="7924800" cy="2438400"/>
          </a:xfrm>
        </p:spPr>
        <p:txBody>
          <a:bodyPr>
            <a:normAutofit/>
          </a:bodyPr>
          <a:lstStyle/>
          <a:p>
            <a:pPr marL="0" indent="0" algn="l" rtl="0" eaLnBrk="1" hangingPunct="1">
              <a:buFont typeface="Arial" charset="0"/>
              <a:buNone/>
            </a:pPr>
            <a:r>
              <a:rPr lang="en-US" b="1" i="1" u="sng" dirty="0" smtClean="0">
                <a:solidFill>
                  <a:srgbClr val="002060"/>
                </a:solidFill>
                <a:latin typeface="Times New Roman" pitchFamily="18" charset="0"/>
                <a:cs typeface="Times New Roman" pitchFamily="18" charset="0"/>
              </a:rPr>
              <a:t>1) Primary structure:</a:t>
            </a:r>
          </a:p>
          <a:p>
            <a:pPr marL="0" indent="0" algn="l" rtl="0" eaLnBrk="1" hangingPunct="1">
              <a:buFont typeface="Arial" charset="0"/>
              <a:buNone/>
            </a:pP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It is the </a:t>
            </a:r>
            <a:r>
              <a:rPr lang="en-US" dirty="0" smtClean="0">
                <a:solidFill>
                  <a:srgbClr val="FF0000"/>
                </a:solidFill>
                <a:latin typeface="Times New Roman" pitchFamily="18" charset="0"/>
                <a:cs typeface="Times New Roman" pitchFamily="18" charset="0"/>
              </a:rPr>
              <a:t>sequence of amino </a:t>
            </a:r>
            <a:r>
              <a:rPr lang="en-US" dirty="0" smtClean="0">
                <a:latin typeface="Times New Roman" pitchFamily="18" charset="0"/>
                <a:cs typeface="Times New Roman" pitchFamily="18" charset="0"/>
              </a:rPr>
              <a:t>acids in a protein.</a:t>
            </a:r>
          </a:p>
          <a:p>
            <a:pPr marL="0" indent="0" algn="l" rtl="0" eaLnBrk="1" hangingPunct="1">
              <a:buFont typeface="Arial" charset="0"/>
              <a:buNone/>
            </a:pPr>
            <a:endParaRPr lang="en-US" sz="1400" b="1" dirty="0" smtClean="0">
              <a:latin typeface="Times New Roman" pitchFamily="18" charset="0"/>
              <a:cs typeface="Times New Roman" pitchFamily="18" charset="0"/>
            </a:endParaRPr>
          </a:p>
          <a:p>
            <a:pPr marL="174625" indent="-174625" algn="l" rtl="0" eaLnBrk="1" hangingPunct="1">
              <a:buFont typeface="Arial" charset="0"/>
              <a:buNone/>
            </a:pPr>
            <a:r>
              <a:rPr lang="en-US" dirty="0" smtClean="0">
                <a:latin typeface="Times New Roman" pitchFamily="18" charset="0"/>
                <a:cs typeface="Times New Roman" pitchFamily="18" charset="0"/>
              </a:rPr>
              <a:t>- Different proteins differ from each other in their primary structure but every protein has a free carboxyl end terminal and a free amino end terminal.</a:t>
            </a:r>
          </a:p>
        </p:txBody>
      </p:sp>
      <p:cxnSp>
        <p:nvCxnSpPr>
          <p:cNvPr id="7" name="Straight Arrow Connector 6"/>
          <p:cNvCxnSpPr/>
          <p:nvPr/>
        </p:nvCxnSpPr>
        <p:spPr>
          <a:xfrm>
            <a:off x="3132138" y="4724400"/>
            <a:ext cx="7921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132138" y="4724400"/>
            <a:ext cx="792162"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948488" y="436562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0" y="4429125"/>
            <a:ext cx="0" cy="142875"/>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6172200" y="4419600"/>
            <a:ext cx="0" cy="142875"/>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6629400" y="4800600"/>
            <a:ext cx="0" cy="152400"/>
          </a:xfrm>
          <a:prstGeom prst="line">
            <a:avLst/>
          </a:prstGeom>
        </p:spPr>
        <p:style>
          <a:lnRef idx="1">
            <a:schemeClr val="dk1"/>
          </a:lnRef>
          <a:fillRef idx="0">
            <a:schemeClr val="dk1"/>
          </a:fillRef>
          <a:effectRef idx="0">
            <a:schemeClr val="dk1"/>
          </a:effectRef>
          <a:fontRef idx="minor">
            <a:schemeClr val="tx1"/>
          </a:fontRef>
        </p:style>
      </p:cxnSp>
      <p:sp>
        <p:nvSpPr>
          <p:cNvPr id="10" name="Content Placeholder 2"/>
          <p:cNvSpPr txBox="1">
            <a:spLocks/>
          </p:cNvSpPr>
          <p:nvPr/>
        </p:nvSpPr>
        <p:spPr>
          <a:xfrm>
            <a:off x="685800" y="3716338"/>
            <a:ext cx="7467600" cy="2760662"/>
          </a:xfrm>
          <a:prstGeom prst="rect">
            <a:avLst/>
          </a:prstGeom>
          <a:ln>
            <a:solidFill>
              <a:schemeClr val="accent1"/>
            </a:solidFill>
          </a:ln>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sz="2000" dirty="0">
                <a:latin typeface="Times New Roman" pitchFamily="18" charset="0"/>
                <a:cs typeface="Times New Roman" pitchFamily="18" charset="0"/>
              </a:rPr>
              <a:t>- The bonds responsible for the primary structure are:</a:t>
            </a:r>
          </a:p>
          <a:p>
            <a:pPr marL="0" indent="0">
              <a:buNone/>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O</a:t>
            </a:r>
          </a:p>
          <a:p>
            <a:pPr marL="0" indent="0">
              <a:buNone/>
            </a:pPr>
            <a:r>
              <a:rPr lang="en-US" sz="2000" dirty="0">
                <a:latin typeface="Times New Roman" pitchFamily="18" charset="0"/>
                <a:cs typeface="Times New Roman" pitchFamily="18" charset="0"/>
              </a:rPr>
              <a:t>   the covalent bonds           </a:t>
            </a:r>
            <a:r>
              <a:rPr lang="en-US" sz="2000" dirty="0" smtClean="0">
                <a:latin typeface="Times New Roman" pitchFamily="18" charset="0"/>
                <a:cs typeface="Times New Roman" pitchFamily="18" charset="0"/>
              </a:rPr>
              <a:t>        The </a:t>
            </a:r>
            <a:r>
              <a:rPr lang="en-US" sz="2000" dirty="0">
                <a:latin typeface="Times New Roman" pitchFamily="18" charset="0"/>
                <a:cs typeface="Times New Roman" pitchFamily="18" charset="0"/>
              </a:rPr>
              <a:t>peptide bonds (C – N) </a:t>
            </a:r>
          </a:p>
          <a:p>
            <a:pPr marL="0" indent="0">
              <a:buNone/>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H</a:t>
            </a:r>
            <a:endParaRPr lang="en-US" sz="2000" dirty="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The </a:t>
            </a:r>
            <a:r>
              <a:rPr lang="en-US" sz="2000" dirty="0">
                <a:latin typeface="Times New Roman" pitchFamily="18" charset="0"/>
                <a:cs typeface="Times New Roman" pitchFamily="18" charset="0"/>
              </a:rPr>
              <a:t>disulfide bonds (S – S</a:t>
            </a:r>
            <a:r>
              <a:rPr lang="en-US" sz="2000" dirty="0" smtClean="0">
                <a:latin typeface="Times New Roman" pitchFamily="18" charset="0"/>
                <a:cs typeface="Times New Roman" pitchFamily="18" charset="0"/>
              </a:rPr>
              <a:t>) </a:t>
            </a:r>
            <a:endParaRPr lang="ar-SA" sz="2000" dirty="0">
              <a:latin typeface="Times New Roman" pitchFamily="18" charset="0"/>
            </a:endParaRPr>
          </a:p>
        </p:txBody>
      </p:sp>
    </p:spTree>
    <p:extLst>
      <p:ext uri="{BB962C8B-B14F-4D97-AF65-F5344CB8AC3E}">
        <p14:creationId xmlns:p14="http://schemas.microsoft.com/office/powerpoint/2010/main" val="1047527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381000"/>
            <a:ext cx="8229601" cy="5943600"/>
          </a:xfrm>
        </p:spPr>
        <p:txBody>
          <a:bodyPr rtlCol="1">
            <a:normAutofit fontScale="85000" lnSpcReduction="10000"/>
          </a:bodyPr>
          <a:lstStyle/>
          <a:p>
            <a:pPr marL="0" indent="0" algn="l" rtl="0" eaLnBrk="1" fontAlgn="auto" hangingPunct="1">
              <a:spcAft>
                <a:spcPts val="0"/>
              </a:spcAft>
              <a:buFont typeface="Arial" pitchFamily="34" charset="0"/>
              <a:buNone/>
              <a:defRPr/>
            </a:pPr>
            <a:r>
              <a:rPr lang="en-US" sz="2800" dirty="0" smtClean="0">
                <a:latin typeface="Times New Roman" pitchFamily="18" charset="0"/>
                <a:cs typeface="Times New Roman" pitchFamily="18" charset="0"/>
              </a:rPr>
              <a:t>- The </a:t>
            </a:r>
            <a:r>
              <a:rPr lang="en-US" sz="2800" dirty="0" smtClean="0">
                <a:solidFill>
                  <a:srgbClr val="FF0000"/>
                </a:solidFill>
                <a:latin typeface="Times New Roman" pitchFamily="18" charset="0"/>
                <a:cs typeface="Times New Roman" pitchFamily="18" charset="0"/>
              </a:rPr>
              <a:t>disulfide bonds </a:t>
            </a:r>
            <a:r>
              <a:rPr lang="en-US" sz="2800" dirty="0" smtClean="0">
                <a:latin typeface="Times New Roman" pitchFamily="18" charset="0"/>
                <a:cs typeface="Times New Roman" pitchFamily="18" charset="0"/>
              </a:rPr>
              <a:t>(if present) between two cysteine</a:t>
            </a:r>
          </a:p>
          <a:p>
            <a:pPr marL="0" indent="0" algn="l" rtl="0" eaLnBrk="1" fontAlgn="auto" hangingPunct="1">
              <a:spcAft>
                <a:spcPts val="0"/>
              </a:spcAft>
              <a:buFont typeface="Arial" pitchFamily="34" charset="0"/>
              <a:buNone/>
              <a:defRPr/>
            </a:pPr>
            <a:r>
              <a:rPr lang="en-US" sz="2800" dirty="0" smtClean="0">
                <a:latin typeface="Times New Roman" pitchFamily="18" charset="0"/>
                <a:cs typeface="Times New Roman" pitchFamily="18" charset="0"/>
              </a:rPr>
              <a:t>   residues of the same polypeptide chain or between different</a:t>
            </a:r>
          </a:p>
          <a:p>
            <a:pPr marL="0" indent="0" algn="l" rtl="0" eaLnBrk="1" fontAlgn="auto" hangingPunct="1">
              <a:spcAft>
                <a:spcPts val="0"/>
              </a:spcAft>
              <a:buFont typeface="Arial" pitchFamily="34" charset="0"/>
              <a:buNone/>
              <a:defRPr/>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polypeptide chains.</a:t>
            </a:r>
          </a:p>
          <a:p>
            <a:pPr marL="1250950" indent="-1250950" algn="l" rtl="0" eaLnBrk="1" fontAlgn="auto" hangingPunct="1">
              <a:spcAft>
                <a:spcPts val="0"/>
              </a:spcAft>
              <a:buFont typeface="Arial" pitchFamily="34" charset="0"/>
              <a:buNone/>
              <a:defRPr/>
            </a:pP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The primary structure is therefore very stable due to these bonds.</a:t>
            </a:r>
          </a:p>
          <a:p>
            <a:pPr marL="0" indent="0" algn="l" rtl="0" eaLnBrk="1" fontAlgn="auto" hangingPunct="1">
              <a:spcAft>
                <a:spcPts val="0"/>
              </a:spcAft>
              <a:buFont typeface="Arial" pitchFamily="34" charset="0"/>
              <a:buNone/>
              <a:defRPr/>
            </a:pPr>
            <a:r>
              <a:rPr lang="en-US" sz="2800" dirty="0" smtClean="0">
                <a:latin typeface="Times New Roman" pitchFamily="18" charset="0"/>
                <a:cs typeface="Times New Roman" pitchFamily="18" charset="0"/>
              </a:rPr>
              <a:t>- Peptide bonds are </a:t>
            </a:r>
            <a:r>
              <a:rPr lang="en-US" sz="2800" dirty="0" smtClean="0">
                <a:solidFill>
                  <a:srgbClr val="FF0000"/>
                </a:solidFill>
                <a:latin typeface="Times New Roman" pitchFamily="18" charset="0"/>
                <a:cs typeface="Times New Roman" pitchFamily="18" charset="0"/>
              </a:rPr>
              <a:t>not broken </a:t>
            </a:r>
            <a:r>
              <a:rPr lang="en-US" sz="2800" dirty="0" smtClean="0">
                <a:latin typeface="Times New Roman" pitchFamily="18" charset="0"/>
                <a:cs typeface="Times New Roman" pitchFamily="18" charset="0"/>
              </a:rPr>
              <a:t>by normal handling nor that</a:t>
            </a:r>
          </a:p>
          <a:p>
            <a:pPr marL="0" indent="0" algn="l" rtl="0" eaLnBrk="1" fontAlgn="auto" hangingPunct="1">
              <a:spcAft>
                <a:spcPts val="0"/>
              </a:spcAft>
              <a:buFont typeface="Arial" pitchFamily="34" charset="0"/>
              <a:buNone/>
              <a:defRPr/>
            </a:pPr>
            <a:r>
              <a:rPr lang="en-US" sz="2800" dirty="0" smtClean="0">
                <a:latin typeface="Times New Roman" pitchFamily="18" charset="0"/>
                <a:cs typeface="Times New Roman" pitchFamily="18" charset="0"/>
              </a:rPr>
              <a:t>   conditions that denature proteins such as heating.</a:t>
            </a:r>
          </a:p>
          <a:p>
            <a:pPr marL="0" indent="0" algn="l" rtl="0" eaLnBrk="1" fontAlgn="auto" hangingPunct="1">
              <a:spcAft>
                <a:spcPts val="0"/>
              </a:spcAft>
              <a:buFont typeface="Arial" pitchFamily="34" charset="0"/>
              <a:buNone/>
              <a:defRPr/>
            </a:pPr>
            <a:r>
              <a:rPr lang="en-US" sz="2800" dirty="0" smtClean="0">
                <a:latin typeface="Times New Roman" pitchFamily="18" charset="0"/>
                <a:cs typeface="Times New Roman" pitchFamily="18" charset="0"/>
              </a:rPr>
              <a:t>- Prolonged exposure to </a:t>
            </a:r>
            <a:r>
              <a:rPr lang="en-US" sz="2800" dirty="0" smtClean="0">
                <a:solidFill>
                  <a:srgbClr val="FF0000"/>
                </a:solidFill>
                <a:latin typeface="Times New Roman" pitchFamily="18" charset="0"/>
                <a:cs typeface="Times New Roman" pitchFamily="18" charset="0"/>
              </a:rPr>
              <a:t>strong acid or base at elevated</a:t>
            </a:r>
          </a:p>
          <a:p>
            <a:pPr marL="0" indent="0" algn="l" rtl="0" eaLnBrk="1" fontAlgn="auto" hangingPunct="1">
              <a:spcAft>
                <a:spcPts val="0"/>
              </a:spcAft>
              <a:buFont typeface="Arial" pitchFamily="34" charset="0"/>
              <a:buNone/>
              <a:defRPr/>
            </a:pPr>
            <a:r>
              <a:rPr lang="en-US" sz="2800" dirty="0" smtClean="0">
                <a:solidFill>
                  <a:srgbClr val="FF0000"/>
                </a:solidFill>
                <a:latin typeface="Times New Roman" pitchFamily="18" charset="0"/>
                <a:cs typeface="Times New Roman" pitchFamily="18" charset="0"/>
              </a:rPr>
              <a:t>   temperature</a:t>
            </a:r>
            <a:r>
              <a:rPr lang="en-US" sz="2800" dirty="0" smtClean="0">
                <a:latin typeface="Times New Roman" pitchFamily="18" charset="0"/>
                <a:cs typeface="Times New Roman" pitchFamily="18" charset="0"/>
              </a:rPr>
              <a:t> is required to hydrolyze these bonds (peptide</a:t>
            </a:r>
          </a:p>
          <a:p>
            <a:pPr marL="0" indent="0" algn="l" rtl="0" eaLnBrk="1" fontAlgn="auto" hangingPunct="1">
              <a:spcAft>
                <a:spcPts val="0"/>
              </a:spcAft>
              <a:buFont typeface="Arial" pitchFamily="34" charset="0"/>
              <a:buNone/>
              <a:defRPr/>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bond), non-enzymatically.</a:t>
            </a:r>
          </a:p>
          <a:p>
            <a:pPr marL="0" indent="0" algn="l" rtl="0" eaLnBrk="1" fontAlgn="auto" hangingPunct="1">
              <a:spcAft>
                <a:spcPts val="0"/>
              </a:spcAft>
              <a:buFont typeface="Arial" pitchFamily="34" charset="0"/>
              <a:buNone/>
              <a:defRPr/>
            </a:pPr>
            <a:r>
              <a:rPr lang="en-US" sz="2800" dirty="0" smtClean="0">
                <a:latin typeface="Times New Roman" pitchFamily="18" charset="0"/>
                <a:cs typeface="Times New Roman" pitchFamily="18" charset="0"/>
              </a:rPr>
              <a:t>- Treatment with </a:t>
            </a:r>
            <a:r>
              <a:rPr lang="en-US" sz="2800" dirty="0" smtClean="0">
                <a:solidFill>
                  <a:srgbClr val="FF0000"/>
                </a:solidFill>
                <a:latin typeface="Times New Roman" pitchFamily="18" charset="0"/>
                <a:cs typeface="Times New Roman" pitchFamily="18" charset="0"/>
              </a:rPr>
              <a:t>strong reducing agents </a:t>
            </a:r>
            <a:r>
              <a:rPr lang="en-US" sz="2800" dirty="0" smtClean="0">
                <a:latin typeface="Times New Roman" pitchFamily="18" charset="0"/>
                <a:cs typeface="Times New Roman" pitchFamily="18" charset="0"/>
              </a:rPr>
              <a:t>disrupts the disulfide</a:t>
            </a:r>
          </a:p>
          <a:p>
            <a:pPr marL="0" indent="0" algn="l" rtl="0" eaLnBrk="1" fontAlgn="auto" hangingPunct="1">
              <a:spcAft>
                <a:spcPts val="0"/>
              </a:spcAft>
              <a:buFont typeface="Arial" pitchFamily="34" charset="0"/>
              <a:buNone/>
              <a:defRPr/>
            </a:pPr>
            <a:r>
              <a:rPr lang="en-US" sz="2800" dirty="0" smtClean="0">
                <a:latin typeface="Times New Roman" pitchFamily="18" charset="0"/>
                <a:cs typeface="Times New Roman" pitchFamily="18" charset="0"/>
              </a:rPr>
              <a:t>   bridges and effects the biological properties of the proteins. </a:t>
            </a:r>
          </a:p>
          <a:p>
            <a:pPr marL="0" indent="0" algn="l" rtl="0" eaLnBrk="1" fontAlgn="auto" hangingPunct="1">
              <a:spcAft>
                <a:spcPts val="0"/>
              </a:spcAft>
              <a:buFont typeface="Arial" pitchFamily="34" charset="0"/>
              <a:buNone/>
              <a:defRPr/>
            </a:pPr>
            <a:endParaRPr lang="en-US" sz="2800" dirty="0">
              <a:latin typeface="Times New Roman" pitchFamily="18" charset="0"/>
              <a:cs typeface="Times New Roman" pitchFamily="18" charset="0"/>
            </a:endParaRPr>
          </a:p>
          <a:p>
            <a:pPr marL="0" indent="0" algn="l" rtl="0" eaLnBrk="1" fontAlgn="auto" hangingPunct="1">
              <a:spcAft>
                <a:spcPts val="0"/>
              </a:spcAft>
              <a:buFont typeface="Arial" pitchFamily="34" charset="0"/>
              <a:buNone/>
              <a:defRPr/>
            </a:pPr>
            <a:r>
              <a:rPr lang="en-US" sz="2800" dirty="0" smtClean="0">
                <a:latin typeface="Times New Roman" pitchFamily="18" charset="0"/>
                <a:cs typeface="Times New Roman" pitchFamily="18" charset="0"/>
              </a:rPr>
              <a:t>               </a:t>
            </a:r>
          </a:p>
          <a:p>
            <a:pPr marL="0" indent="0" algn="l" rtl="0" eaLnBrk="1" fontAlgn="auto" hangingPunct="1">
              <a:spcAft>
                <a:spcPts val="0"/>
              </a:spcAft>
              <a:buFont typeface="Arial" pitchFamily="34" charset="0"/>
              <a:buNone/>
              <a:defRPr/>
            </a:pPr>
            <a:endParaRPr lang="en-US" sz="2800" dirty="0" smtClean="0">
              <a:latin typeface="Times New Roman" pitchFamily="18" charset="0"/>
              <a:cs typeface="Times New Roman" pitchFamily="18" charset="0"/>
            </a:endParaRPr>
          </a:p>
          <a:p>
            <a:pPr marL="0" indent="0" algn="l" rtl="0" eaLnBrk="1" fontAlgn="auto" hangingPunct="1">
              <a:spcAft>
                <a:spcPts val="0"/>
              </a:spcAft>
              <a:buFont typeface="Arial" pitchFamily="34" charset="0"/>
              <a:buNone/>
              <a:defRPr/>
            </a:pPr>
            <a:endParaRPr lang="ar-SA" sz="2800" dirty="0">
              <a:latin typeface="Times New Roman" pitchFamily="18" charset="0"/>
              <a:cs typeface="Times New Roman" pitchFamily="18" charset="0"/>
            </a:endParaRPr>
          </a:p>
        </p:txBody>
      </p:sp>
      <p:sp>
        <p:nvSpPr>
          <p:cNvPr id="4" name="Right Arrow 3"/>
          <p:cNvSpPr/>
          <p:nvPr/>
        </p:nvSpPr>
        <p:spPr>
          <a:xfrm>
            <a:off x="914400" y="1752600"/>
            <a:ext cx="719137"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Tree>
    <p:extLst>
      <p:ext uri="{BB962C8B-B14F-4D97-AF65-F5344CB8AC3E}">
        <p14:creationId xmlns:p14="http://schemas.microsoft.com/office/powerpoint/2010/main" val="3961990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600200"/>
            <a:ext cx="7772400" cy="4648200"/>
          </a:xfrm>
        </p:spPr>
        <p:txBody>
          <a:bodyPr>
            <a:normAutofit lnSpcReduction="10000"/>
          </a:bodyPr>
          <a:lstStyle/>
          <a:p>
            <a:pPr marL="355600" indent="-355600"/>
            <a:r>
              <a:rPr lang="en-US" sz="2800" dirty="0" smtClean="0">
                <a:latin typeface="Times New Roman" pitchFamily="18" charset="0"/>
                <a:cs typeface="Times New Roman" pitchFamily="18" charset="0"/>
              </a:rPr>
              <a:t>Proteins </a:t>
            </a:r>
            <a:r>
              <a:rPr lang="en-US" sz="2800" dirty="0">
                <a:latin typeface="Times New Roman" pitchFamily="18" charset="0"/>
                <a:cs typeface="Times New Roman" pitchFamily="18" charset="0"/>
              </a:rPr>
              <a:t>are made up of </a:t>
            </a:r>
            <a:r>
              <a:rPr lang="en-US" sz="2800" dirty="0">
                <a:solidFill>
                  <a:srgbClr val="FF0000"/>
                </a:solidFill>
                <a:latin typeface="Times New Roman" pitchFamily="18" charset="0"/>
                <a:cs typeface="Times New Roman" pitchFamily="18" charset="0"/>
              </a:rPr>
              <a:t>large numbers of amino </a:t>
            </a:r>
            <a:r>
              <a:rPr lang="en-US" sz="2800" dirty="0">
                <a:latin typeface="Times New Roman" pitchFamily="18" charset="0"/>
                <a:cs typeface="Times New Roman" pitchFamily="18" charset="0"/>
              </a:rPr>
              <a:t>acids </a:t>
            </a:r>
            <a:r>
              <a:rPr lang="en-US" sz="2800" dirty="0" smtClean="0">
                <a:latin typeface="Times New Roman" pitchFamily="18" charset="0"/>
                <a:cs typeface="Times New Roman" pitchFamily="18" charset="0"/>
              </a:rPr>
              <a:t>linked </a:t>
            </a:r>
            <a:r>
              <a:rPr lang="en-US" sz="2800" dirty="0">
                <a:latin typeface="Times New Roman" pitchFamily="18" charset="0"/>
                <a:cs typeface="Times New Roman" pitchFamily="18" charset="0"/>
              </a:rPr>
              <a:t>into chains by peptide bonds joining the </a:t>
            </a:r>
            <a:r>
              <a:rPr lang="en-US" sz="2800" dirty="0" smtClean="0">
                <a:latin typeface="Times New Roman" pitchFamily="18" charset="0"/>
                <a:cs typeface="Times New Roman" pitchFamily="18" charset="0"/>
              </a:rPr>
              <a:t>amino group </a:t>
            </a:r>
            <a:r>
              <a:rPr lang="en-US" sz="2800" dirty="0">
                <a:latin typeface="Times New Roman" pitchFamily="18" charset="0"/>
                <a:cs typeface="Times New Roman" pitchFamily="18" charset="0"/>
              </a:rPr>
              <a:t>of one amino acid to the carboxyl of the </a:t>
            </a:r>
            <a:r>
              <a:rPr lang="en-US" sz="2800" dirty="0" smtClean="0">
                <a:latin typeface="Times New Roman" pitchFamily="18" charset="0"/>
                <a:cs typeface="Times New Roman" pitchFamily="18" charset="0"/>
              </a:rPr>
              <a:t>next.</a:t>
            </a:r>
          </a:p>
          <a:p>
            <a:pPr marL="355600" indent="-355600"/>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number of amino acids present varies from </a:t>
            </a:r>
            <a:r>
              <a:rPr lang="en-US" sz="2800" dirty="0" smtClean="0">
                <a:latin typeface="Times New Roman" pitchFamily="18" charset="0"/>
                <a:cs typeface="Times New Roman" pitchFamily="18" charset="0"/>
              </a:rPr>
              <a:t>about a hundred </a:t>
            </a:r>
            <a:r>
              <a:rPr lang="en-US" sz="2800" dirty="0">
                <a:latin typeface="Times New Roman" pitchFamily="18" charset="0"/>
                <a:cs typeface="Times New Roman" pitchFamily="18" charset="0"/>
              </a:rPr>
              <a:t>to several thousands in different </a:t>
            </a:r>
            <a:r>
              <a:rPr lang="en-US" sz="2800" dirty="0" smtClean="0">
                <a:latin typeface="Times New Roman" pitchFamily="18" charset="0"/>
                <a:cs typeface="Times New Roman" pitchFamily="18" charset="0"/>
              </a:rPr>
              <a:t>proteins.</a:t>
            </a:r>
          </a:p>
          <a:p>
            <a:pPr marL="355600" indent="-355600"/>
            <a:r>
              <a:rPr lang="en-US" sz="2800" dirty="0" smtClean="0">
                <a:latin typeface="Times New Roman" pitchFamily="18" charset="0"/>
                <a:cs typeface="Times New Roman" pitchFamily="18" charset="0"/>
              </a:rPr>
              <a:t>Some </a:t>
            </a:r>
            <a:r>
              <a:rPr lang="en-US" sz="2800" dirty="0">
                <a:latin typeface="Times New Roman" pitchFamily="18" charset="0"/>
                <a:cs typeface="Times New Roman" pitchFamily="18" charset="0"/>
              </a:rPr>
              <a:t>proteins are composed of only one polypeptide </a:t>
            </a:r>
            <a:r>
              <a:rPr lang="en-US" sz="2800" dirty="0" smtClean="0">
                <a:latin typeface="Times New Roman" pitchFamily="18" charset="0"/>
                <a:cs typeface="Times New Roman" pitchFamily="18" charset="0"/>
              </a:rPr>
              <a:t> chain while </a:t>
            </a:r>
            <a:r>
              <a:rPr lang="en-US" sz="2800" dirty="0">
                <a:latin typeface="Times New Roman" pitchFamily="18" charset="0"/>
                <a:cs typeface="Times New Roman" pitchFamily="18" charset="0"/>
              </a:rPr>
              <a:t>others are composed of two or </a:t>
            </a:r>
            <a:r>
              <a:rPr lang="en-US" sz="2800" dirty="0" smtClean="0">
                <a:latin typeface="Times New Roman" pitchFamily="18" charset="0"/>
                <a:cs typeface="Times New Roman" pitchFamily="18" charset="0"/>
              </a:rPr>
              <a:t>more polypeptide chains (</a:t>
            </a:r>
            <a:r>
              <a:rPr lang="en-US" sz="2800" dirty="0" err="1" smtClean="0">
                <a:latin typeface="Times New Roman" pitchFamily="18" charset="0"/>
                <a:cs typeface="Times New Roman" pitchFamily="18" charset="0"/>
              </a:rPr>
              <a:t>multisubunit</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proteins) </a:t>
            </a:r>
            <a:r>
              <a:rPr lang="en-US" sz="2800" dirty="0" smtClean="0">
                <a:latin typeface="Times New Roman" pitchFamily="18" charset="0"/>
                <a:cs typeface="Times New Roman" pitchFamily="18" charset="0"/>
              </a:rPr>
              <a:t>held together by </a:t>
            </a:r>
            <a:r>
              <a:rPr lang="en-US" sz="2800" dirty="0">
                <a:latin typeface="Times New Roman" pitchFamily="18" charset="0"/>
                <a:cs typeface="Times New Roman" pitchFamily="18" charset="0"/>
              </a:rPr>
              <a:t>non-covalent bonds</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4" name="Content Placeholder 2"/>
          <p:cNvSpPr txBox="1">
            <a:spLocks/>
          </p:cNvSpPr>
          <p:nvPr/>
        </p:nvSpPr>
        <p:spPr>
          <a:xfrm>
            <a:off x="152400" y="609600"/>
            <a:ext cx="8610600" cy="72390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Font typeface="Wingdings"/>
              <a:buNone/>
            </a:pPr>
            <a:r>
              <a:rPr lang="en-US" sz="3200" b="1" dirty="0" smtClean="0">
                <a:solidFill>
                  <a:srgbClr val="FF0000"/>
                </a:solidFill>
                <a:latin typeface="Times New Roman" pitchFamily="18" charset="0"/>
                <a:cs typeface="Times New Roman" pitchFamily="18" charset="0"/>
              </a:rPr>
              <a:t>Proteins</a:t>
            </a:r>
            <a:endParaRPr lang="ar-SA" sz="2800"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469914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00262"/>
            <a:ext cx="8001000" cy="5495738"/>
          </a:xfrm>
        </p:spPr>
        <p:txBody>
          <a:bodyPr rtlCol="1">
            <a:normAutofit fontScale="85000" lnSpcReduction="20000"/>
          </a:bodyPr>
          <a:lstStyle/>
          <a:p>
            <a:pPr marL="0" indent="0" algn="l" rtl="0" eaLnBrk="1" fontAlgn="auto" hangingPunct="1">
              <a:spcAft>
                <a:spcPts val="0"/>
              </a:spcAft>
              <a:buFont typeface="Arial" pitchFamily="34" charset="0"/>
              <a:buNone/>
              <a:defRPr/>
            </a:pPr>
            <a:r>
              <a:rPr lang="en-US" sz="2800" b="1" i="1" dirty="0" smtClean="0">
                <a:solidFill>
                  <a:srgbClr val="002060"/>
                </a:solidFill>
                <a:latin typeface="Times New Roman" pitchFamily="18" charset="0"/>
                <a:cs typeface="Times New Roman" pitchFamily="18" charset="0"/>
              </a:rPr>
              <a:t>Characteristics of the peptide bond:</a:t>
            </a:r>
          </a:p>
          <a:p>
            <a:pPr marL="0" indent="0" algn="l" rtl="0" eaLnBrk="1" fontAlgn="auto" hangingPunct="1">
              <a:spcAft>
                <a:spcPts val="0"/>
              </a:spcAft>
              <a:buFont typeface="Arial" pitchFamily="34" charset="0"/>
              <a:buNone/>
              <a:defRPr/>
            </a:pPr>
            <a:r>
              <a:rPr lang="en-US" sz="2800" i="1" dirty="0">
                <a:solidFill>
                  <a:srgbClr val="FF0000"/>
                </a:solidFill>
                <a:latin typeface="Times New Roman" pitchFamily="18" charset="0"/>
                <a:cs typeface="Times New Roman" pitchFamily="18" charset="0"/>
              </a:rPr>
              <a:t>a</a:t>
            </a:r>
            <a:r>
              <a:rPr lang="en-US" sz="2800" i="1" dirty="0" smtClean="0">
                <a:solidFill>
                  <a:srgbClr val="FF0000"/>
                </a:solidFill>
                <a:latin typeface="Times New Roman" pitchFamily="18" charset="0"/>
                <a:cs typeface="Times New Roman" pitchFamily="18" charset="0"/>
              </a:rPr>
              <a:t>) The peptide bond is rigid and planar:</a:t>
            </a:r>
          </a:p>
          <a:p>
            <a:pPr marL="0" indent="0" algn="l" rtl="0" eaLnBrk="1" fontAlgn="auto" hangingPunct="1">
              <a:spcAft>
                <a:spcPts val="0"/>
              </a:spcAft>
              <a:buFont typeface="Arial" pitchFamily="34" charset="0"/>
              <a:buNone/>
              <a:defRPr/>
            </a:pP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The peptide bond has a partial double bond character – that</a:t>
            </a:r>
          </a:p>
          <a:p>
            <a:pPr marL="0" indent="0" algn="l" rtl="0" eaLnBrk="1" fontAlgn="auto" hangingPunct="1">
              <a:spcAft>
                <a:spcPts val="0"/>
              </a:spcAft>
              <a:buFont typeface="Arial" pitchFamily="34" charset="0"/>
              <a:buNone/>
              <a:defRPr/>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is, it is shorter than a single bond </a:t>
            </a:r>
            <a:r>
              <a:rPr lang="en-US" sz="2800" b="1"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i.e</a:t>
            </a:r>
            <a:r>
              <a:rPr lang="en-US" sz="2800" dirty="0" smtClean="0">
                <a:latin typeface="Times New Roman" pitchFamily="18" charset="0"/>
                <a:cs typeface="Times New Roman" pitchFamily="18" charset="0"/>
              </a:rPr>
              <a:t> peptide bond is</a:t>
            </a:r>
          </a:p>
          <a:p>
            <a:pPr marL="0" indent="0" algn="l" rtl="0" eaLnBrk="1" fontAlgn="auto" hangingPunct="1">
              <a:spcAft>
                <a:spcPts val="0"/>
              </a:spcAft>
              <a:buFont typeface="Arial" pitchFamily="34" charset="0"/>
              <a:buNone/>
              <a:defRPr/>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intermediate in bond length (0.132 nm ) between a single</a:t>
            </a:r>
          </a:p>
          <a:p>
            <a:pPr marL="0" indent="0" algn="l" rtl="0" eaLnBrk="1" fontAlgn="auto" hangingPunct="1">
              <a:spcAft>
                <a:spcPts val="0"/>
              </a:spcAft>
              <a:buFont typeface="Arial" pitchFamily="34" charset="0"/>
              <a:buNone/>
              <a:defRPr/>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bond (0.147 nm) and a double bond (0.123 nm)] and is,</a:t>
            </a:r>
          </a:p>
          <a:p>
            <a:pPr marL="0" indent="0" algn="l" rtl="0" eaLnBrk="1" fontAlgn="auto" hangingPunct="1">
              <a:spcAft>
                <a:spcPts val="0"/>
              </a:spcAft>
              <a:buFont typeface="Arial" pitchFamily="34" charset="0"/>
              <a:buNone/>
              <a:defRPr/>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therefore, rigid and planar.                 </a:t>
            </a:r>
          </a:p>
          <a:p>
            <a:pPr marL="1519238" indent="-1519238" algn="l" rtl="0" eaLnBrk="1" fontAlgn="auto" hangingPunct="1">
              <a:spcAft>
                <a:spcPts val="0"/>
              </a:spcAft>
              <a:buFont typeface="Arial" pitchFamily="34" charset="0"/>
              <a:buNone/>
              <a:defRPr/>
            </a:pP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This prevents free rotation around the bond between the carbonyl carbon and the nitrogen of the peptide bond.</a:t>
            </a:r>
          </a:p>
          <a:p>
            <a:pPr marL="1519238" indent="-1519238" algn="l" rtl="0" eaLnBrk="1" fontAlgn="auto" hangingPunct="1">
              <a:spcAft>
                <a:spcPts val="0"/>
              </a:spcAft>
              <a:buFont typeface="Arial" pitchFamily="34" charset="0"/>
              <a:buNone/>
              <a:defRPr/>
            </a:pPr>
            <a:endParaRPr lang="en-US" sz="2800" i="1" dirty="0" smtClean="0">
              <a:latin typeface="Times New Roman" pitchFamily="18" charset="0"/>
              <a:cs typeface="Times New Roman" pitchFamily="18" charset="0"/>
            </a:endParaRPr>
          </a:p>
          <a:p>
            <a:pPr marL="444500" indent="-176213" algn="l" rtl="0" eaLnBrk="1" fontAlgn="auto" hangingPunct="1">
              <a:spcAft>
                <a:spcPts val="0"/>
              </a:spcAft>
              <a:buFont typeface="Arial" pitchFamily="34" charset="0"/>
              <a:buNone/>
              <a:defRPr/>
            </a:pPr>
            <a:r>
              <a:rPr lang="en-US" sz="2800" dirty="0" smtClean="0">
                <a:latin typeface="Times New Roman" pitchFamily="18" charset="0"/>
                <a:cs typeface="Times New Roman" pitchFamily="18" charset="0"/>
              </a:rPr>
              <a:t>- The rigid peptide bonds limit the number of conformations by polypeptide chains.</a:t>
            </a:r>
          </a:p>
          <a:p>
            <a:pPr marL="444500" indent="0" algn="l" rtl="0" eaLnBrk="1" fontAlgn="auto" hangingPunct="1">
              <a:spcAft>
                <a:spcPts val="0"/>
              </a:spcAft>
              <a:buFont typeface="Arial" pitchFamily="34" charset="0"/>
              <a:buNone/>
              <a:defRPr/>
            </a:pPr>
            <a:r>
              <a:rPr lang="en-US" sz="2800" i="1" dirty="0" smtClean="0">
                <a:latin typeface="Times New Roman" pitchFamily="18" charset="0"/>
                <a:cs typeface="Times New Roman" pitchFamily="18" charset="0"/>
              </a:rPr>
              <a:t>[ However, the bond between </a:t>
            </a:r>
            <a:r>
              <a:rPr lang="el-GR" sz="2800" i="1" dirty="0" smtClean="0">
                <a:latin typeface="Times New Roman" pitchFamily="18" charset="0"/>
                <a:cs typeface="Times New Roman" pitchFamily="18" charset="0"/>
              </a:rPr>
              <a:t>α</a:t>
            </a:r>
            <a:r>
              <a:rPr lang="en-US" sz="2800" i="1" dirty="0" smtClean="0">
                <a:latin typeface="Times New Roman" pitchFamily="18" charset="0"/>
                <a:cs typeface="Times New Roman" pitchFamily="18" charset="0"/>
              </a:rPr>
              <a:t>-carbon and the </a:t>
            </a:r>
            <a:r>
              <a:rPr lang="el-GR" sz="2800" i="1" dirty="0" smtClean="0">
                <a:latin typeface="Times New Roman" pitchFamily="18" charset="0"/>
                <a:cs typeface="Times New Roman" pitchFamily="18" charset="0"/>
              </a:rPr>
              <a:t>α</a:t>
            </a:r>
            <a:r>
              <a:rPr lang="en-US" sz="2800" i="1" dirty="0" smtClean="0">
                <a:latin typeface="Times New Roman" pitchFamily="18" charset="0"/>
                <a:cs typeface="Times New Roman" pitchFamily="18" charset="0"/>
              </a:rPr>
              <a:t>-amino or </a:t>
            </a:r>
          </a:p>
          <a:p>
            <a:pPr marL="444500" indent="0" algn="l" rtl="0" eaLnBrk="1" fontAlgn="auto" hangingPunct="1">
              <a:spcAft>
                <a:spcPts val="0"/>
              </a:spcAft>
              <a:buFont typeface="Arial" pitchFamily="34" charset="0"/>
              <a:buNone/>
              <a:defRPr/>
            </a:pPr>
            <a:r>
              <a:rPr lang="en-US" sz="2800" i="1" dirty="0">
                <a:latin typeface="Times New Roman" pitchFamily="18" charset="0"/>
                <a:cs typeface="Times New Roman" pitchFamily="18" charset="0"/>
              </a:rPr>
              <a:t> </a:t>
            </a:r>
            <a:r>
              <a:rPr lang="el-GR" sz="2800" i="1" dirty="0" smtClean="0">
                <a:latin typeface="Times New Roman" pitchFamily="18" charset="0"/>
                <a:cs typeface="Times New Roman" pitchFamily="18" charset="0"/>
              </a:rPr>
              <a:t>α</a:t>
            </a:r>
            <a:r>
              <a:rPr lang="en-US" sz="2800" i="1" dirty="0" smtClean="0">
                <a:latin typeface="Times New Roman" pitchFamily="18" charset="0"/>
                <a:cs typeface="Times New Roman" pitchFamily="18" charset="0"/>
              </a:rPr>
              <a:t>-carboxyl groups can be freely rotated].  </a:t>
            </a:r>
            <a:endParaRPr lang="ar-SA" sz="2800" i="1" dirty="0">
              <a:latin typeface="Times New Roman" pitchFamily="18" charset="0"/>
              <a:cs typeface="Times New Roman" pitchFamily="18" charset="0"/>
            </a:endParaRPr>
          </a:p>
        </p:txBody>
      </p:sp>
      <p:sp>
        <p:nvSpPr>
          <p:cNvPr id="4" name="Right Arrow 3"/>
          <p:cNvSpPr/>
          <p:nvPr/>
        </p:nvSpPr>
        <p:spPr>
          <a:xfrm>
            <a:off x="1524000" y="3267262"/>
            <a:ext cx="576263"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dirty="0"/>
          </a:p>
        </p:txBody>
      </p:sp>
    </p:spTree>
    <p:extLst>
      <p:ext uri="{BB962C8B-B14F-4D97-AF65-F5344CB8AC3E}">
        <p14:creationId xmlns:p14="http://schemas.microsoft.com/office/powerpoint/2010/main" val="1727381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endParaRPr lang="ar-SA" smtClean="0"/>
          </a:p>
        </p:txBody>
      </p:sp>
      <p:pic>
        <p:nvPicPr>
          <p:cNvPr id="2253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58945"/>
          <a:stretch>
            <a:fillRect/>
          </a:stretch>
        </p:blipFill>
        <p:spPr>
          <a:xfrm>
            <a:off x="457200" y="274638"/>
            <a:ext cx="8229600" cy="6202362"/>
          </a:xfrm>
          <a:noFill/>
        </p:spPr>
      </p:pic>
    </p:spTree>
    <p:extLst>
      <p:ext uri="{BB962C8B-B14F-4D97-AF65-F5344CB8AC3E}">
        <p14:creationId xmlns:p14="http://schemas.microsoft.com/office/powerpoint/2010/main" val="12493546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762000" y="762000"/>
            <a:ext cx="7772400" cy="5105400"/>
          </a:xfrm>
        </p:spPr>
        <p:txBody>
          <a:bodyPr/>
          <a:lstStyle/>
          <a:p>
            <a:pPr marL="0" indent="0" algn="l" rtl="0" eaLnBrk="1" hangingPunct="1">
              <a:buFont typeface="Arial" charset="0"/>
              <a:buNone/>
            </a:pPr>
            <a:r>
              <a:rPr lang="en-US" sz="2800" i="1" dirty="0" smtClean="0">
                <a:solidFill>
                  <a:srgbClr val="FF0000"/>
                </a:solidFill>
                <a:latin typeface="Times New Roman" pitchFamily="18" charset="0"/>
                <a:cs typeface="Times New Roman" pitchFamily="18" charset="0"/>
              </a:rPr>
              <a:t>b) Trans configuration:</a:t>
            </a:r>
          </a:p>
          <a:p>
            <a:pPr marL="363538" indent="0" algn="l" rtl="0" eaLnBrk="1" hangingPunct="1">
              <a:buFont typeface="Arial" charset="0"/>
              <a:buNone/>
            </a:pPr>
            <a:r>
              <a:rPr lang="en-US" sz="2800" dirty="0" smtClean="0">
                <a:latin typeface="Times New Roman" pitchFamily="18" charset="0"/>
                <a:cs typeface="Times New Roman" pitchFamily="18" charset="0"/>
              </a:rPr>
              <a:t>The peptide bond is generally a trans bond (instead of </a:t>
            </a:r>
            <a:r>
              <a:rPr lang="en-US" sz="2800" dirty="0" err="1" smtClean="0">
                <a:latin typeface="Times New Roman" pitchFamily="18" charset="0"/>
                <a:cs typeface="Times New Roman" pitchFamily="18" charset="0"/>
              </a:rPr>
              <a:t>cis</a:t>
            </a:r>
            <a:r>
              <a:rPr lang="en-US" sz="2800" dirty="0" smtClean="0">
                <a:latin typeface="Times New Roman" pitchFamily="18" charset="0"/>
                <a:cs typeface="Times New Roman" pitchFamily="18" charset="0"/>
              </a:rPr>
              <a:t>), because of steric interference of the R-groups when in the </a:t>
            </a:r>
            <a:r>
              <a:rPr lang="en-US" sz="2800" dirty="0" err="1" smtClean="0">
                <a:latin typeface="Times New Roman" pitchFamily="18" charset="0"/>
                <a:cs typeface="Times New Roman" pitchFamily="18" charset="0"/>
              </a:rPr>
              <a:t>cis</a:t>
            </a:r>
            <a:r>
              <a:rPr lang="en-US" sz="2800" dirty="0" smtClean="0">
                <a:latin typeface="Times New Roman" pitchFamily="18" charset="0"/>
                <a:cs typeface="Times New Roman" pitchFamily="18" charset="0"/>
              </a:rPr>
              <a:t> position. </a:t>
            </a:r>
          </a:p>
          <a:p>
            <a:pPr marL="0" indent="0" algn="l" rtl="0" eaLnBrk="1" hangingPunct="1">
              <a:buFont typeface="Arial" charset="0"/>
              <a:buNone/>
            </a:pPr>
            <a:endParaRPr lang="en-US" sz="2800" dirty="0" smtClean="0">
              <a:latin typeface="Times New Roman" pitchFamily="18" charset="0"/>
              <a:cs typeface="Times New Roman" pitchFamily="18" charset="0"/>
            </a:endParaRPr>
          </a:p>
          <a:p>
            <a:pPr marL="0" indent="0" algn="l" rtl="0" eaLnBrk="1" hangingPunct="1">
              <a:buFont typeface="Arial" charset="0"/>
              <a:buNone/>
            </a:pPr>
            <a:r>
              <a:rPr lang="en-US" sz="2800" i="1" dirty="0" smtClean="0">
                <a:solidFill>
                  <a:srgbClr val="FF0000"/>
                </a:solidFill>
                <a:latin typeface="Times New Roman" pitchFamily="18" charset="0"/>
                <a:cs typeface="Times New Roman" pitchFamily="18" charset="0"/>
              </a:rPr>
              <a:t>c) Uncharged but polar:</a:t>
            </a:r>
          </a:p>
          <a:p>
            <a:pPr marL="363538" indent="0" algn="l" rtl="0" eaLnBrk="1" hangingPunct="1">
              <a:buFont typeface="Arial" charset="0"/>
              <a:buNone/>
            </a:pPr>
            <a:r>
              <a:rPr lang="en-US" sz="2800" dirty="0" smtClean="0">
                <a:latin typeface="Times New Roman" pitchFamily="18" charset="0"/>
                <a:cs typeface="Times New Roman" pitchFamily="18" charset="0"/>
              </a:rPr>
              <a:t>( The </a:t>
            </a:r>
            <a:r>
              <a:rPr lang="en-US" sz="2800" dirty="0" smtClean="0">
                <a:solidFill>
                  <a:srgbClr val="002060"/>
                </a:solidFill>
                <a:latin typeface="Times New Roman" pitchFamily="18" charset="0"/>
                <a:cs typeface="Times New Roman" pitchFamily="18" charset="0"/>
              </a:rPr>
              <a:t>- C = O  </a:t>
            </a:r>
            <a:r>
              <a:rPr lang="en-US" sz="2800" dirty="0" smtClean="0">
                <a:latin typeface="Times New Roman" pitchFamily="18" charset="0"/>
                <a:cs typeface="Times New Roman" pitchFamily="18" charset="0"/>
              </a:rPr>
              <a:t>and </a:t>
            </a:r>
            <a:r>
              <a:rPr lang="en-US" sz="2800" dirty="0" smtClean="0">
                <a:solidFill>
                  <a:srgbClr val="002060"/>
                </a:solidFill>
                <a:latin typeface="Times New Roman" pitchFamily="18" charset="0"/>
                <a:cs typeface="Times New Roman" pitchFamily="18" charset="0"/>
              </a:rPr>
              <a:t>–NH </a:t>
            </a:r>
            <a:r>
              <a:rPr lang="en-US" sz="2800" dirty="0" smtClean="0">
                <a:latin typeface="Times New Roman" pitchFamily="18" charset="0"/>
                <a:cs typeface="Times New Roman" pitchFamily="18" charset="0"/>
              </a:rPr>
              <a:t>groups of the peptide bond are polar and are involved in hydrogen bonds).</a:t>
            </a:r>
            <a:endParaRPr lang="ar-SA"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9711848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609600" y="609600"/>
            <a:ext cx="7772400" cy="4648200"/>
          </a:xfrm>
        </p:spPr>
        <p:txBody>
          <a:bodyPr/>
          <a:lstStyle/>
          <a:p>
            <a:pPr marL="0" indent="0" algn="l" rtl="0" eaLnBrk="1" hangingPunct="1">
              <a:buFont typeface="Arial" charset="0"/>
              <a:buNone/>
            </a:pPr>
            <a:r>
              <a:rPr lang="en-US" sz="2800" b="1" i="1" u="sng" dirty="0" smtClean="0">
                <a:solidFill>
                  <a:srgbClr val="002060"/>
                </a:solidFill>
                <a:latin typeface="Times New Roman" pitchFamily="18" charset="0"/>
                <a:cs typeface="Times New Roman" pitchFamily="18" charset="0"/>
              </a:rPr>
              <a:t>2) Secondary structure:</a:t>
            </a:r>
          </a:p>
          <a:p>
            <a:pPr marL="444500" indent="-268288" algn="l" rtl="0" eaLnBrk="1" hangingPunct="1">
              <a:buFont typeface="Arial" charset="0"/>
              <a:buNone/>
            </a:pPr>
            <a:r>
              <a:rPr lang="en-US" sz="2800" dirty="0" smtClean="0">
                <a:latin typeface="Times New Roman" pitchFamily="18" charset="0"/>
                <a:cs typeface="Times New Roman" pitchFamily="18" charset="0"/>
              </a:rPr>
              <a:t>- It is the spatial arrangement of amino acid residues that are near one another in the linear sequence of the polypeptide chain.</a:t>
            </a:r>
          </a:p>
          <a:p>
            <a:pPr marL="444500" indent="-268288" algn="l" rtl="0" eaLnBrk="1" hangingPunct="1">
              <a:buFont typeface="Arial" charset="0"/>
              <a:buNone/>
            </a:pPr>
            <a:endParaRPr lang="en-US" sz="2800" dirty="0" smtClean="0">
              <a:latin typeface="Times New Roman" pitchFamily="18" charset="0"/>
              <a:cs typeface="Times New Roman" pitchFamily="18" charset="0"/>
            </a:endParaRPr>
          </a:p>
          <a:p>
            <a:pPr marL="444500" indent="-268288" algn="l" rtl="0" eaLnBrk="1" hangingPunct="1">
              <a:buFont typeface="Arial" charset="0"/>
              <a:buNone/>
            </a:pPr>
            <a:r>
              <a:rPr lang="en-US" sz="2800" dirty="0" smtClean="0">
                <a:latin typeface="Times New Roman" pitchFamily="18" charset="0"/>
                <a:cs typeface="Times New Roman" pitchFamily="18" charset="0"/>
              </a:rPr>
              <a:t>- </a:t>
            </a:r>
            <a:r>
              <a:rPr lang="en-US" sz="2800" i="1" dirty="0" smtClean="0">
                <a:solidFill>
                  <a:srgbClr val="FF0000"/>
                </a:solidFill>
                <a:latin typeface="Times New Roman" pitchFamily="18" charset="0"/>
                <a:cs typeface="Times New Roman" pitchFamily="18" charset="0"/>
              </a:rPr>
              <a:t>The secondary structure are of three types:</a:t>
            </a:r>
          </a:p>
          <a:p>
            <a:pPr marL="2514600" indent="0" algn="l" rtl="0" eaLnBrk="1" hangingPunct="1">
              <a:buFont typeface="Arial" charset="0"/>
              <a:buNone/>
            </a:pPr>
            <a:r>
              <a:rPr lang="en-US" sz="2800" i="1" dirty="0" smtClean="0">
                <a:solidFill>
                  <a:srgbClr val="FF0000"/>
                </a:solidFill>
                <a:latin typeface="Times New Roman" pitchFamily="18" charset="0"/>
                <a:cs typeface="Times New Roman" pitchFamily="18" charset="0"/>
              </a:rPr>
              <a:t>a)</a:t>
            </a:r>
            <a:r>
              <a:rPr lang="en-US" sz="2800" i="1" dirty="0" smtClean="0">
                <a:latin typeface="Times New Roman" pitchFamily="18" charset="0"/>
                <a:cs typeface="Times New Roman" pitchFamily="18" charset="0"/>
              </a:rPr>
              <a:t> The </a:t>
            </a:r>
            <a:r>
              <a:rPr lang="el-GR" sz="2800" i="1" dirty="0" smtClean="0">
                <a:latin typeface="Times New Roman" pitchFamily="18" charset="0"/>
                <a:cs typeface="Times New Roman" pitchFamily="18" charset="0"/>
              </a:rPr>
              <a:t>α</a:t>
            </a:r>
            <a:r>
              <a:rPr lang="en-US" sz="2800" i="1" dirty="0" smtClean="0">
                <a:latin typeface="Times New Roman" pitchFamily="18" charset="0"/>
                <a:cs typeface="Times New Roman" pitchFamily="18" charset="0"/>
              </a:rPr>
              <a:t>-helix</a:t>
            </a:r>
          </a:p>
          <a:p>
            <a:pPr marL="2514600" indent="0" algn="l" rtl="0" eaLnBrk="1" hangingPunct="1">
              <a:buFont typeface="Arial" charset="0"/>
              <a:buNone/>
            </a:pPr>
            <a:r>
              <a:rPr lang="en-US" sz="2800" i="1" dirty="0" smtClean="0">
                <a:solidFill>
                  <a:srgbClr val="FF0000"/>
                </a:solidFill>
                <a:latin typeface="Times New Roman" pitchFamily="18" charset="0"/>
                <a:cs typeface="Times New Roman" pitchFamily="18" charset="0"/>
              </a:rPr>
              <a:t>b) </a:t>
            </a:r>
            <a:r>
              <a:rPr lang="el-GR" sz="2800" i="1" dirty="0" smtClean="0">
                <a:latin typeface="Times New Roman" pitchFamily="18" charset="0"/>
                <a:cs typeface="Times New Roman" pitchFamily="18" charset="0"/>
              </a:rPr>
              <a:t>β</a:t>
            </a:r>
            <a:r>
              <a:rPr lang="en-US" sz="2800" i="1" dirty="0" smtClean="0">
                <a:latin typeface="Times New Roman" pitchFamily="18" charset="0"/>
                <a:cs typeface="Times New Roman" pitchFamily="18" charset="0"/>
              </a:rPr>
              <a:t>-pleated sheets</a:t>
            </a:r>
          </a:p>
          <a:p>
            <a:pPr marL="2514600" indent="0" algn="l" rtl="0" eaLnBrk="1" hangingPunct="1">
              <a:buFont typeface="Arial" charset="0"/>
              <a:buNone/>
            </a:pPr>
            <a:r>
              <a:rPr lang="en-US" sz="2800" i="1" dirty="0" smtClean="0">
                <a:solidFill>
                  <a:srgbClr val="FF0000"/>
                </a:solidFill>
                <a:latin typeface="Times New Roman" pitchFamily="18" charset="0"/>
                <a:cs typeface="Times New Roman" pitchFamily="18" charset="0"/>
              </a:rPr>
              <a:t>c)</a:t>
            </a:r>
            <a:r>
              <a:rPr lang="en-US" sz="2800" i="1" dirty="0" smtClean="0">
                <a:latin typeface="Times New Roman" pitchFamily="18" charset="0"/>
                <a:cs typeface="Times New Roman" pitchFamily="18" charset="0"/>
              </a:rPr>
              <a:t> Collagen helix</a:t>
            </a:r>
            <a:endParaRPr lang="ar-SA" sz="2800" i="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8397322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533400" y="609600"/>
            <a:ext cx="7924800" cy="4495800"/>
          </a:xfrm>
        </p:spPr>
        <p:txBody>
          <a:bodyPr/>
          <a:lstStyle/>
          <a:p>
            <a:pPr marL="0" indent="0" algn="l" rtl="0" eaLnBrk="1" hangingPunct="1">
              <a:buFont typeface="Arial" charset="0"/>
              <a:buNone/>
            </a:pPr>
            <a:r>
              <a:rPr lang="en-US" sz="2800" b="1" dirty="0" smtClean="0">
                <a:latin typeface="Times New Roman" pitchFamily="18" charset="0"/>
                <a:cs typeface="Times New Roman" pitchFamily="18" charset="0"/>
              </a:rPr>
              <a:t>The bonds responsible for stability of secondary structure:</a:t>
            </a:r>
          </a:p>
          <a:p>
            <a:pPr marL="538163" indent="-269875" algn="l" rtl="0" eaLnBrk="1" hangingPunct="1">
              <a:buFont typeface="Arial" charset="0"/>
              <a:buNone/>
            </a:pPr>
            <a:r>
              <a:rPr lang="en-US" sz="2800" dirty="0" smtClean="0">
                <a:latin typeface="Times New Roman" pitchFamily="18" charset="0"/>
                <a:cs typeface="Times New Roman" pitchFamily="18" charset="0"/>
              </a:rPr>
              <a:t>- The secondary structure is </a:t>
            </a:r>
            <a:r>
              <a:rPr lang="en-US" sz="2800" dirty="0" smtClean="0">
                <a:solidFill>
                  <a:srgbClr val="FF0000"/>
                </a:solidFill>
                <a:latin typeface="Times New Roman" pitchFamily="18" charset="0"/>
                <a:cs typeface="Times New Roman" pitchFamily="18" charset="0"/>
              </a:rPr>
              <a:t>stabilized by a hydrogen bonds</a:t>
            </a:r>
            <a:r>
              <a:rPr lang="en-US" sz="2800" dirty="0" smtClean="0">
                <a:latin typeface="Times New Roman" pitchFamily="18" charset="0"/>
                <a:cs typeface="Times New Roman" pitchFamily="18" charset="0"/>
              </a:rPr>
              <a:t> between peptide bond groups</a:t>
            </a:r>
          </a:p>
          <a:p>
            <a:pPr marL="538163" indent="-269875" algn="l" rtl="0" eaLnBrk="1" hangingPunct="1">
              <a:buFont typeface="Arial" charset="0"/>
              <a:buNone/>
            </a:pP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(i.e. between NH group of one amino acid residue and the carbonyl oxygen (C=O) of other amino acid).</a:t>
            </a:r>
            <a:endParaRPr lang="ar-SA" sz="2800" i="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9602409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609600" y="381000"/>
            <a:ext cx="7924800" cy="6019800"/>
          </a:xfrm>
        </p:spPr>
        <p:txBody>
          <a:bodyPr>
            <a:normAutofit/>
          </a:bodyPr>
          <a:lstStyle/>
          <a:p>
            <a:pPr marL="0" indent="0" algn="l" rtl="0" eaLnBrk="1" hangingPunct="1">
              <a:buFont typeface="Arial" charset="0"/>
              <a:buNone/>
            </a:pPr>
            <a:r>
              <a:rPr lang="en-US" b="1" i="1" u="sng" dirty="0" smtClean="0">
                <a:solidFill>
                  <a:srgbClr val="FF0000"/>
                </a:solidFill>
                <a:latin typeface="Times New Roman" pitchFamily="18" charset="0"/>
                <a:cs typeface="Times New Roman" pitchFamily="18" charset="0"/>
              </a:rPr>
              <a:t>a) </a:t>
            </a:r>
            <a:r>
              <a:rPr lang="el-GR" b="1" i="1" u="sng" dirty="0" smtClean="0">
                <a:solidFill>
                  <a:srgbClr val="FF0000"/>
                </a:solidFill>
                <a:latin typeface="Times New Roman" pitchFamily="18" charset="0"/>
                <a:cs typeface="Times New Roman" pitchFamily="18" charset="0"/>
              </a:rPr>
              <a:t>α</a:t>
            </a:r>
            <a:r>
              <a:rPr lang="en-US" b="1" i="1" u="sng" dirty="0" smtClean="0">
                <a:solidFill>
                  <a:srgbClr val="FF0000"/>
                </a:solidFill>
                <a:latin typeface="Times New Roman" pitchFamily="18" charset="0"/>
                <a:cs typeface="Times New Roman" pitchFamily="18" charset="0"/>
              </a:rPr>
              <a:t>-helix:</a:t>
            </a:r>
          </a:p>
          <a:p>
            <a:pPr marL="538163" indent="-174625" algn="l" rtl="0" eaLnBrk="1" hangingPunct="1">
              <a:buFont typeface="Arial" charset="0"/>
              <a:buNone/>
            </a:pPr>
            <a:r>
              <a:rPr lang="en-US" dirty="0" smtClean="0">
                <a:latin typeface="Times New Roman" pitchFamily="18" charset="0"/>
                <a:cs typeface="Times New Roman" pitchFamily="18" charset="0"/>
              </a:rPr>
              <a:t>- It is a spiral structure.</a:t>
            </a:r>
          </a:p>
          <a:p>
            <a:pPr marL="538163" indent="-174625" algn="l" rtl="0" eaLnBrk="1" hangingPunct="1">
              <a:buFont typeface="Arial" charset="0"/>
              <a:buNone/>
            </a:pPr>
            <a:r>
              <a:rPr lang="en-US" dirty="0" smtClean="0">
                <a:latin typeface="Times New Roman" pitchFamily="18" charset="0"/>
                <a:cs typeface="Times New Roman" pitchFamily="18" charset="0"/>
              </a:rPr>
              <a:t>- The polypeptide backbone is tightly wound around the long axis of the molecule and the R-groups of amino acid</a:t>
            </a:r>
          </a:p>
          <a:p>
            <a:pPr marL="538163" indent="-174625" algn="l" rtl="0" eaLnBrk="1" hangingPunct="1">
              <a:buFont typeface="Arial" charset="0"/>
              <a:buNone/>
            </a:pPr>
            <a:r>
              <a:rPr lang="en-US" dirty="0" smtClean="0">
                <a:latin typeface="Times New Roman" pitchFamily="18" charset="0"/>
                <a:cs typeface="Times New Roman" pitchFamily="18" charset="0"/>
              </a:rPr>
              <a:t>   residues protrude outward from the helical backbone.</a:t>
            </a:r>
          </a:p>
          <a:p>
            <a:pPr marL="538163" indent="-174625" algn="l" rtl="0" eaLnBrk="1" hangingPunct="1">
              <a:buFont typeface="Arial" charset="0"/>
              <a:buNone/>
            </a:pPr>
            <a:r>
              <a:rPr lang="en-US" dirty="0" smtClean="0">
                <a:latin typeface="Times New Roman" pitchFamily="18" charset="0"/>
                <a:cs typeface="Times New Roman" pitchFamily="18" charset="0"/>
              </a:rPr>
              <a:t>- The repeating unit is a single turn of the helix, which extends about 5.4</a:t>
            </a:r>
            <a:r>
              <a:rPr lang="en-US" baseline="30000" dirty="0" smtClean="0">
                <a:latin typeface="Times New Roman" pitchFamily="18" charset="0"/>
                <a:cs typeface="Times New Roman" pitchFamily="18" charset="0"/>
              </a:rPr>
              <a:t> </a:t>
            </a:r>
            <a:r>
              <a:rPr lang="ks-Arab"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A  along the long axis.</a:t>
            </a:r>
          </a:p>
          <a:p>
            <a:pPr marL="538163" indent="-174625" algn="l" rtl="0" eaLnBrk="1" hangingPunct="1">
              <a:buFont typeface="Arial" charset="0"/>
              <a:buNone/>
            </a:pPr>
            <a:r>
              <a:rPr lang="en-US" dirty="0" smtClean="0">
                <a:latin typeface="Times New Roman" pitchFamily="18" charset="0"/>
                <a:cs typeface="Times New Roman" pitchFamily="18" charset="0"/>
              </a:rPr>
              <a:t>-Each helical turn includes 3.6 amino acid residues</a:t>
            </a:r>
          </a:p>
          <a:p>
            <a:pPr marL="538163" indent="-174625" algn="l" rtl="0" eaLnBrk="1" hangingPunct="1">
              <a:buFont typeface="Arial" charset="0"/>
              <a:buNone/>
            </a:pPr>
            <a:r>
              <a:rPr lang="en-US" dirty="0" smtClean="0">
                <a:latin typeface="Times New Roman" pitchFamily="18" charset="0"/>
                <a:cs typeface="Times New Roman" pitchFamily="18" charset="0"/>
              </a:rPr>
              <a:t>- In all proteins, the helical twist of the </a:t>
            </a:r>
            <a:r>
              <a:rPr lang="el-GR" dirty="0" smtClean="0">
                <a:latin typeface="Times New Roman" pitchFamily="18" charset="0"/>
                <a:cs typeface="Times New Roman" pitchFamily="18" charset="0"/>
              </a:rPr>
              <a:t>α</a:t>
            </a:r>
            <a:r>
              <a:rPr lang="en-US" dirty="0" smtClean="0">
                <a:latin typeface="Times New Roman" pitchFamily="18" charset="0"/>
                <a:cs typeface="Times New Roman" pitchFamily="18" charset="0"/>
              </a:rPr>
              <a:t>-helix is right-handed.</a:t>
            </a:r>
          </a:p>
          <a:p>
            <a:pPr marL="538163" indent="-174625" algn="l" rtl="0" eaLnBrk="1" hangingPunct="1">
              <a:buFont typeface="Arial" charset="0"/>
              <a:buNone/>
            </a:pPr>
            <a:endParaRPr lang="en-US" dirty="0" smtClean="0">
              <a:latin typeface="Times New Roman" pitchFamily="18" charset="0"/>
              <a:cs typeface="Times New Roman" pitchFamily="18" charset="0"/>
            </a:endParaRPr>
          </a:p>
          <a:p>
            <a:pPr marL="538163" indent="-174625" algn="l" rtl="0" eaLnBrk="1" hangingPunct="1">
              <a:buFont typeface="Arial" charset="0"/>
              <a:buNone/>
            </a:pPr>
            <a:r>
              <a:rPr lang="en-US" b="1" i="1" dirty="0" smtClean="0">
                <a:latin typeface="Times New Roman" pitchFamily="18" charset="0"/>
                <a:cs typeface="Times New Roman" pitchFamily="18" charset="0"/>
              </a:rPr>
              <a:t>The bonds responsible for stability of </a:t>
            </a:r>
            <a:r>
              <a:rPr lang="el-GR" b="1" i="1" dirty="0" smtClean="0">
                <a:latin typeface="Times New Roman" pitchFamily="18" charset="0"/>
                <a:cs typeface="Times New Roman" pitchFamily="18" charset="0"/>
              </a:rPr>
              <a:t>α-</a:t>
            </a:r>
            <a:r>
              <a:rPr lang="en-US" b="1" i="1" dirty="0" smtClean="0">
                <a:latin typeface="Times New Roman" pitchFamily="18" charset="0"/>
                <a:cs typeface="Times New Roman" pitchFamily="18" charset="0"/>
              </a:rPr>
              <a:t>helix :</a:t>
            </a:r>
          </a:p>
          <a:p>
            <a:pPr marL="538163" indent="-174625" algn="l" rtl="0" eaLnBrk="1" hangingPunct="1">
              <a:buFont typeface="Arial" charset="0"/>
              <a:buNone/>
            </a:pPr>
            <a:r>
              <a:rPr lang="en-US" dirty="0" smtClean="0">
                <a:latin typeface="Times New Roman" pitchFamily="18" charset="0"/>
                <a:cs typeface="Times New Roman" pitchFamily="18" charset="0"/>
              </a:rPr>
              <a:t>It is stabilized by a hydrogen bonds between peptide </a:t>
            </a:r>
            <a:r>
              <a:rPr lang="en-US" dirty="0" err="1" smtClean="0">
                <a:latin typeface="Times New Roman" pitchFamily="18" charset="0"/>
                <a:cs typeface="Times New Roman" pitchFamily="18" charset="0"/>
              </a:rPr>
              <a:t>bondgroups</a:t>
            </a:r>
            <a:r>
              <a:rPr lang="en-US" dirty="0" smtClean="0">
                <a:latin typeface="Times New Roman" pitchFamily="18" charset="0"/>
                <a:cs typeface="Times New Roman" pitchFamily="18" charset="0"/>
              </a:rPr>
              <a:t>.</a:t>
            </a:r>
            <a:endParaRPr lang="ar-SA"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5940408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304800"/>
            <a:ext cx="8763000" cy="762000"/>
          </a:xfrm>
        </p:spPr>
        <p:txBody>
          <a:bodyPr/>
          <a:lstStyle/>
          <a:p>
            <a:pPr algn="l" eaLnBrk="1" hangingPunct="1"/>
            <a:r>
              <a:rPr lang="en-US" sz="3200" b="1" dirty="0" smtClean="0">
                <a:solidFill>
                  <a:srgbClr val="66FF33"/>
                </a:solidFill>
                <a:latin typeface="Batang" pitchFamily="18" charset="-127"/>
                <a:cs typeface="Times New Roman" pitchFamily="18" charset="0"/>
              </a:rPr>
              <a:t>           Secondary Structure of Proteins</a:t>
            </a:r>
            <a:endParaRPr lang="en-US" sz="2400" b="1" dirty="0" smtClean="0">
              <a:solidFill>
                <a:srgbClr val="66FF33"/>
              </a:solidFill>
              <a:latin typeface="Batang" pitchFamily="18" charset="-127"/>
              <a:cs typeface="Times New Roman" pitchFamily="18" charset="0"/>
            </a:endParaRPr>
          </a:p>
        </p:txBody>
      </p:sp>
      <p:pic>
        <p:nvPicPr>
          <p:cNvPr id="27651" name="Picture 4" descr="02_006"/>
          <p:cNvPicPr>
            <a:picLocks noChangeAspect="1" noChangeArrowheads="1"/>
          </p:cNvPicPr>
          <p:nvPr/>
        </p:nvPicPr>
        <p:blipFill>
          <a:blip r:embed="rId2">
            <a:extLst>
              <a:ext uri="{28A0092B-C50C-407E-A947-70E740481C1C}">
                <a14:useLocalDpi xmlns:a14="http://schemas.microsoft.com/office/drawing/2010/main" val="0"/>
              </a:ext>
            </a:extLst>
          </a:blip>
          <a:srcRect l="17374" t="5022" r="14763" b="24670"/>
          <a:stretch>
            <a:fillRect/>
          </a:stretch>
        </p:blipFill>
        <p:spPr bwMode="auto">
          <a:xfrm>
            <a:off x="571500" y="1093694"/>
            <a:ext cx="7620000" cy="5078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44271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304800"/>
            <a:ext cx="6119813"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25327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533400" y="533400"/>
            <a:ext cx="8001000" cy="5715000"/>
          </a:xfrm>
        </p:spPr>
        <p:txBody>
          <a:bodyPr>
            <a:normAutofit fontScale="85000" lnSpcReduction="10000"/>
          </a:bodyPr>
          <a:lstStyle/>
          <a:p>
            <a:pPr marL="0" indent="0" algn="l" rtl="0" eaLnBrk="1" hangingPunct="1">
              <a:buFont typeface="Arial" charset="0"/>
              <a:buNone/>
            </a:pPr>
            <a:r>
              <a:rPr lang="en-US" sz="2800" dirty="0" smtClean="0">
                <a:latin typeface="Times New Roman" pitchFamily="18" charset="0"/>
                <a:cs typeface="Times New Roman" pitchFamily="18" charset="0"/>
              </a:rPr>
              <a:t>- An </a:t>
            </a:r>
            <a:r>
              <a:rPr lang="el-GR" sz="2800" dirty="0" smtClean="0">
                <a:latin typeface="Times New Roman" pitchFamily="18" charset="0"/>
                <a:cs typeface="Times New Roman" pitchFamily="18" charset="0"/>
              </a:rPr>
              <a:t>α</a:t>
            </a:r>
            <a:r>
              <a:rPr lang="en-US" sz="2800" dirty="0" smtClean="0">
                <a:latin typeface="Times New Roman" pitchFamily="18" charset="0"/>
                <a:cs typeface="Times New Roman" pitchFamily="18" charset="0"/>
              </a:rPr>
              <a:t>-helix permits the formation of </a:t>
            </a:r>
            <a:r>
              <a:rPr lang="en-US" sz="2800" dirty="0" err="1" smtClean="0">
                <a:solidFill>
                  <a:srgbClr val="FF0000"/>
                </a:solidFill>
                <a:latin typeface="Times New Roman" pitchFamily="18" charset="0"/>
                <a:cs typeface="Times New Roman" pitchFamily="18" charset="0"/>
              </a:rPr>
              <a:t>intrachain</a:t>
            </a:r>
            <a:r>
              <a:rPr lang="en-US" sz="2800" dirty="0" smtClean="0">
                <a:solidFill>
                  <a:srgbClr val="FF0000"/>
                </a:solidFill>
                <a:latin typeface="Times New Roman" pitchFamily="18" charset="0"/>
                <a:cs typeface="Times New Roman" pitchFamily="18" charset="0"/>
              </a:rPr>
              <a:t> hydrogen</a:t>
            </a:r>
          </a:p>
          <a:p>
            <a:pPr marL="0" indent="0" algn="l" rtl="0" eaLnBrk="1" hangingPunct="1">
              <a:buFont typeface="Arial" charset="0"/>
              <a:buNone/>
            </a:pPr>
            <a:r>
              <a:rPr lang="en-US" sz="2800" dirty="0" smtClean="0">
                <a:solidFill>
                  <a:srgbClr val="FF0000"/>
                </a:solidFill>
                <a:latin typeface="Times New Roman" pitchFamily="18" charset="0"/>
                <a:cs typeface="Times New Roman" pitchFamily="18" charset="0"/>
              </a:rPr>
              <a:t>  bonds </a:t>
            </a:r>
            <a:r>
              <a:rPr lang="en-US" sz="2800" dirty="0" smtClean="0">
                <a:latin typeface="Times New Roman" pitchFamily="18" charset="0"/>
                <a:cs typeface="Times New Roman" pitchFamily="18" charset="0"/>
              </a:rPr>
              <a:t>between successive coils of the helix, parallel to the</a:t>
            </a:r>
          </a:p>
          <a:p>
            <a:pPr marL="0" indent="0" algn="l" rtl="0" eaLnBrk="1" hangingPunct="1">
              <a:buFont typeface="Arial" charset="0"/>
              <a:buNone/>
            </a:pPr>
            <a:r>
              <a:rPr lang="en-US" sz="2800" dirty="0" smtClean="0">
                <a:latin typeface="Times New Roman" pitchFamily="18" charset="0"/>
                <a:cs typeface="Times New Roman" pitchFamily="18" charset="0"/>
              </a:rPr>
              <a:t>  long axis of the helix. </a:t>
            </a:r>
          </a:p>
          <a:p>
            <a:pPr marL="0" indent="0" algn="l" rtl="0" eaLnBrk="1" hangingPunct="1">
              <a:buFont typeface="Arial" charset="0"/>
              <a:buNone/>
            </a:pPr>
            <a:r>
              <a:rPr lang="en-US" sz="2800" dirty="0" smtClean="0">
                <a:latin typeface="Times New Roman" pitchFamily="18" charset="0"/>
                <a:cs typeface="Times New Roman" pitchFamily="18" charset="0"/>
              </a:rPr>
              <a:t>-The hydrogen bond formed between the hydrogen atom</a:t>
            </a:r>
          </a:p>
          <a:p>
            <a:pPr marL="0" indent="0" algn="l" rtl="0" eaLnBrk="1" hangingPunct="1">
              <a:buFont typeface="Arial" charset="0"/>
              <a:buNone/>
            </a:pPr>
            <a:r>
              <a:rPr lang="en-US" sz="2800" dirty="0" smtClean="0">
                <a:latin typeface="Times New Roman" pitchFamily="18" charset="0"/>
                <a:cs typeface="Times New Roman" pitchFamily="18" charset="0"/>
              </a:rPr>
              <a:t>  attached to the electronegative nitrogen atom of each peptide</a:t>
            </a:r>
          </a:p>
          <a:p>
            <a:pPr marL="0" indent="0" algn="l" rtl="0" eaLnBrk="1" hangingPunct="1">
              <a:buFont typeface="Arial" charset="0"/>
              <a:buNone/>
            </a:pPr>
            <a:r>
              <a:rPr lang="en-US" sz="2800" dirty="0" smtClean="0">
                <a:latin typeface="Times New Roman" pitchFamily="18" charset="0"/>
                <a:cs typeface="Times New Roman" pitchFamily="18" charset="0"/>
              </a:rPr>
              <a:t>  linkage and the electronegative carbonyl oxygen atom of the</a:t>
            </a:r>
          </a:p>
          <a:p>
            <a:pPr marL="0" indent="0" algn="l" rtl="0" eaLnBrk="1" hangingPunct="1">
              <a:buFont typeface="Arial" charset="0"/>
              <a:buNone/>
            </a:pPr>
            <a:r>
              <a:rPr lang="en-US" sz="2800" dirty="0" smtClean="0">
                <a:latin typeface="Times New Roman" pitchFamily="18" charset="0"/>
                <a:cs typeface="Times New Roman" pitchFamily="18" charset="0"/>
              </a:rPr>
              <a:t>  fourth amino acid on the amino terminal side of it in the</a:t>
            </a:r>
          </a:p>
          <a:p>
            <a:pPr marL="0" indent="0" algn="l" rtl="0" eaLnBrk="1" hangingPunct="1">
              <a:buFont typeface="Arial" charset="0"/>
              <a:buNone/>
            </a:pPr>
            <a:r>
              <a:rPr lang="en-US" sz="2800" dirty="0" smtClean="0">
                <a:latin typeface="Times New Roman" pitchFamily="18" charset="0"/>
                <a:cs typeface="Times New Roman" pitchFamily="18" charset="0"/>
              </a:rPr>
              <a:t>  helix.</a:t>
            </a:r>
          </a:p>
          <a:p>
            <a:pPr marL="0" indent="0" algn="l" rtl="0" eaLnBrk="1" hangingPunct="1">
              <a:buFont typeface="Arial" charset="0"/>
              <a:buNone/>
            </a:pPr>
            <a:r>
              <a:rPr lang="en-US" sz="2800" dirty="0" smtClean="0">
                <a:latin typeface="Times New Roman" pitchFamily="18" charset="0"/>
                <a:cs typeface="Times New Roman" pitchFamily="18" charset="0"/>
              </a:rPr>
              <a:t>- Every polypeptide bond of the chain participates in such</a:t>
            </a:r>
          </a:p>
          <a:p>
            <a:pPr marL="0" indent="0" algn="l" rtl="0" eaLnBrk="1" hangingPunct="1">
              <a:buFont typeface="Arial" charset="0"/>
              <a:buNone/>
            </a:pPr>
            <a:r>
              <a:rPr lang="en-US" sz="2800" dirty="0" smtClean="0">
                <a:latin typeface="Times New Roman" pitchFamily="18" charset="0"/>
                <a:cs typeface="Times New Roman" pitchFamily="18" charset="0"/>
              </a:rPr>
              <a:t>   hydrogen bonding.</a:t>
            </a:r>
          </a:p>
          <a:p>
            <a:pPr marL="0" indent="0" algn="l" rtl="0" eaLnBrk="1" hangingPunct="1">
              <a:buFont typeface="Arial" charset="0"/>
              <a:buNone/>
            </a:pPr>
            <a:r>
              <a:rPr lang="en-US" sz="2800" dirty="0" smtClean="0">
                <a:latin typeface="Times New Roman" pitchFamily="18" charset="0"/>
                <a:cs typeface="Times New Roman" pitchFamily="18" charset="0"/>
              </a:rPr>
              <a:t>- Each successive turn of the </a:t>
            </a:r>
            <a:r>
              <a:rPr lang="el-GR" sz="2800" dirty="0" smtClean="0">
                <a:latin typeface="Times New Roman" pitchFamily="18" charset="0"/>
                <a:cs typeface="Times New Roman" pitchFamily="18" charset="0"/>
              </a:rPr>
              <a:t>α</a:t>
            </a:r>
            <a:r>
              <a:rPr lang="en-US" sz="2800" dirty="0" smtClean="0">
                <a:latin typeface="Times New Roman" pitchFamily="18" charset="0"/>
                <a:cs typeface="Times New Roman" pitchFamily="18" charset="0"/>
              </a:rPr>
              <a:t>-helix is held to the adjacent</a:t>
            </a:r>
          </a:p>
          <a:p>
            <a:pPr marL="0" indent="0" algn="l" rtl="0" eaLnBrk="1" hangingPunct="1">
              <a:buFont typeface="Arial" charset="0"/>
              <a:buNone/>
            </a:pPr>
            <a:r>
              <a:rPr lang="en-US" sz="2800" dirty="0" smtClean="0">
                <a:latin typeface="Times New Roman" pitchFamily="18" charset="0"/>
                <a:cs typeface="Times New Roman" pitchFamily="18" charset="0"/>
              </a:rPr>
              <a:t>   turns by three to four hydrogen bonds, conferring significant</a:t>
            </a:r>
          </a:p>
          <a:p>
            <a:pPr marL="0" indent="0" algn="l" rtl="0" eaLnBrk="1" hangingPunct="1">
              <a:buFont typeface="Arial" charset="0"/>
              <a:buNone/>
            </a:pPr>
            <a:r>
              <a:rPr lang="en-US" sz="2800" dirty="0" smtClean="0">
                <a:latin typeface="Times New Roman" pitchFamily="18" charset="0"/>
                <a:cs typeface="Times New Roman" pitchFamily="18" charset="0"/>
              </a:rPr>
              <a:t>   stability in the overall structure.</a:t>
            </a:r>
            <a:endParaRPr lang="ar-SA"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7823189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1" y="685800"/>
            <a:ext cx="7010400" cy="510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0179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38200"/>
            <a:ext cx="7696200" cy="5029200"/>
          </a:xfrm>
        </p:spPr>
        <p:txBody>
          <a:bodyPr rtlCol="1">
            <a:normAutofit/>
          </a:bodyPr>
          <a:lstStyle/>
          <a:p>
            <a:pPr algn="l" rtl="0" eaLnBrk="1" fontAlgn="auto" hangingPunct="1">
              <a:spcAft>
                <a:spcPts val="0"/>
              </a:spcAft>
              <a:buFont typeface="Wingdings" pitchFamily="2" charset="2"/>
              <a:buChar char="ü"/>
              <a:defRPr/>
            </a:pPr>
            <a:r>
              <a:rPr lang="en-US" sz="2800" dirty="0" smtClean="0">
                <a:latin typeface="Times New Roman" pitchFamily="18" charset="0"/>
                <a:cs typeface="Times New Roman" pitchFamily="18" charset="0"/>
              </a:rPr>
              <a:t>The individual polypeptide chains in a </a:t>
            </a:r>
            <a:r>
              <a:rPr lang="en-US" sz="2800" dirty="0" err="1" smtClean="0">
                <a:latin typeface="Times New Roman" pitchFamily="18" charset="0"/>
                <a:cs typeface="Times New Roman" pitchFamily="18" charset="0"/>
              </a:rPr>
              <a:t>multisubunit</a:t>
            </a:r>
            <a:r>
              <a:rPr lang="en-US" sz="2800" dirty="0" smtClean="0">
                <a:latin typeface="Times New Roman" pitchFamily="18" charset="0"/>
                <a:cs typeface="Times New Roman" pitchFamily="18" charset="0"/>
              </a:rPr>
              <a:t> protein may be identical or different.</a:t>
            </a:r>
          </a:p>
          <a:p>
            <a:pPr algn="l" rtl="0" eaLnBrk="1" fontAlgn="auto" hangingPunct="1">
              <a:spcAft>
                <a:spcPts val="0"/>
              </a:spcAft>
              <a:buFont typeface="Wingdings" pitchFamily="2" charset="2"/>
              <a:buChar char="ü"/>
              <a:defRPr/>
            </a:pPr>
            <a:endParaRPr lang="en-US" sz="2800" dirty="0" smtClean="0">
              <a:latin typeface="Times New Roman" pitchFamily="18" charset="0"/>
              <a:cs typeface="Times New Roman" pitchFamily="18" charset="0"/>
            </a:endParaRPr>
          </a:p>
          <a:p>
            <a:pPr algn="l" rtl="0" eaLnBrk="1" fontAlgn="auto" hangingPunct="1">
              <a:spcAft>
                <a:spcPts val="0"/>
              </a:spcAft>
              <a:buFont typeface="Wingdings" pitchFamily="2" charset="2"/>
              <a:buChar char="ü"/>
              <a:defRPr/>
            </a:pPr>
            <a:r>
              <a:rPr lang="en-US" sz="2800" dirty="0" smtClean="0">
                <a:latin typeface="Times New Roman" pitchFamily="18" charset="0"/>
                <a:cs typeface="Times New Roman" pitchFamily="18" charset="0"/>
              </a:rPr>
              <a:t>If at least two are identical, the protein is said to be </a:t>
            </a:r>
            <a:r>
              <a:rPr lang="en-US" sz="2800" dirty="0" err="1" smtClean="0">
                <a:solidFill>
                  <a:srgbClr val="FF0000"/>
                </a:solidFill>
                <a:latin typeface="Times New Roman" pitchFamily="18" charset="0"/>
                <a:cs typeface="Times New Roman" pitchFamily="18" charset="0"/>
              </a:rPr>
              <a:t>oligomeric</a:t>
            </a:r>
            <a:r>
              <a:rPr lang="en-US" sz="2800" dirty="0" smtClean="0">
                <a:latin typeface="Times New Roman" pitchFamily="18" charset="0"/>
                <a:cs typeface="Times New Roman" pitchFamily="18" charset="0"/>
              </a:rPr>
              <a:t> and the identical units are referred to as </a:t>
            </a:r>
            <a:r>
              <a:rPr lang="en-US" sz="2800" dirty="0" err="1" smtClean="0">
                <a:latin typeface="Times New Roman" pitchFamily="18" charset="0"/>
                <a:cs typeface="Times New Roman" pitchFamily="18" charset="0"/>
              </a:rPr>
              <a:t>protomers</a:t>
            </a:r>
            <a:r>
              <a:rPr lang="en-US" sz="2800" dirty="0" smtClean="0">
                <a:latin typeface="Times New Roman" pitchFamily="18" charset="0"/>
                <a:cs typeface="Times New Roman" pitchFamily="18" charset="0"/>
              </a:rPr>
              <a:t>.</a:t>
            </a:r>
          </a:p>
          <a:p>
            <a:pPr algn="l" rtl="0" eaLnBrk="1" fontAlgn="auto" hangingPunct="1">
              <a:spcAft>
                <a:spcPts val="0"/>
              </a:spcAft>
              <a:buFont typeface="Wingdings" pitchFamily="2" charset="2"/>
              <a:buChar char="ü"/>
              <a:defRPr/>
            </a:pPr>
            <a:endParaRPr lang="en-US" sz="2800" dirty="0" smtClean="0">
              <a:latin typeface="Times New Roman" pitchFamily="18" charset="0"/>
              <a:cs typeface="Times New Roman" pitchFamily="18" charset="0"/>
            </a:endParaRPr>
          </a:p>
          <a:p>
            <a:pPr algn="l" rtl="0" eaLnBrk="1" fontAlgn="auto" hangingPunct="1">
              <a:spcAft>
                <a:spcPts val="0"/>
              </a:spcAft>
              <a:buFont typeface="Wingdings" pitchFamily="2" charset="2"/>
              <a:buChar char="ü"/>
              <a:defRPr/>
            </a:pPr>
            <a:r>
              <a:rPr lang="en-US" sz="2800" dirty="0">
                <a:latin typeface="Times New Roman" pitchFamily="18" charset="0"/>
                <a:cs typeface="Times New Roman" pitchFamily="18" charset="0"/>
              </a:rPr>
              <a:t>- Each protein has a </a:t>
            </a:r>
            <a:r>
              <a:rPr lang="en-US" sz="2800" i="1" dirty="0">
                <a:solidFill>
                  <a:srgbClr val="FF0000"/>
                </a:solidFill>
                <a:latin typeface="Times New Roman" pitchFamily="18" charset="0"/>
                <a:cs typeface="Times New Roman" pitchFamily="18" charset="0"/>
              </a:rPr>
              <a:t>unique amino acid </a:t>
            </a:r>
            <a:r>
              <a:rPr lang="en-US" sz="2800" i="1" dirty="0" smtClean="0">
                <a:solidFill>
                  <a:srgbClr val="FF0000"/>
                </a:solidFill>
                <a:latin typeface="Times New Roman" pitchFamily="18" charset="0"/>
                <a:cs typeface="Times New Roman" pitchFamily="18" charset="0"/>
              </a:rPr>
              <a:t>sequence </a:t>
            </a:r>
            <a:r>
              <a:rPr lang="en-US" sz="2800" dirty="0" smtClean="0">
                <a:latin typeface="Times New Roman" pitchFamily="18" charset="0"/>
                <a:cs typeface="Times New Roman" pitchFamily="18" charset="0"/>
              </a:rPr>
              <a:t>and </a:t>
            </a:r>
            <a:r>
              <a:rPr lang="en-US" sz="2800" dirty="0">
                <a:latin typeface="Times New Roman" pitchFamily="18" charset="0"/>
                <a:cs typeface="Times New Roman" pitchFamily="18" charset="0"/>
              </a:rPr>
              <a:t>a </a:t>
            </a:r>
            <a:r>
              <a:rPr lang="en-US" sz="2800" dirty="0" smtClean="0">
                <a:latin typeface="Times New Roman" pitchFamily="18" charset="0"/>
                <a:cs typeface="Times New Roman" pitchFamily="18" charset="0"/>
              </a:rPr>
              <a:t>well- defined </a:t>
            </a:r>
            <a:r>
              <a:rPr lang="en-US" sz="2800" dirty="0">
                <a:latin typeface="Times New Roman" pitchFamily="18" charset="0"/>
                <a:cs typeface="Times New Roman" pitchFamily="18" charset="0"/>
              </a:rPr>
              <a:t>three-dimensional </a:t>
            </a:r>
            <a:r>
              <a:rPr lang="en-US" sz="2800" dirty="0" smtClean="0">
                <a:latin typeface="Times New Roman" pitchFamily="18" charset="0"/>
                <a:cs typeface="Times New Roman" pitchFamily="18" charset="0"/>
              </a:rPr>
              <a:t>structure known </a:t>
            </a:r>
            <a:r>
              <a:rPr lang="en-US" sz="2800" dirty="0">
                <a:latin typeface="Times New Roman" pitchFamily="18" charset="0"/>
                <a:cs typeface="Times New Roman" pitchFamily="18" charset="0"/>
              </a:rPr>
              <a:t>as </a:t>
            </a:r>
            <a:r>
              <a:rPr lang="en-US" sz="2800" dirty="0" smtClean="0">
                <a:latin typeface="Times New Roman" pitchFamily="18" charset="0"/>
                <a:cs typeface="Times New Roman" pitchFamily="18" charset="0"/>
              </a:rPr>
              <a:t>the </a:t>
            </a:r>
            <a:r>
              <a:rPr lang="en-US" sz="2800" i="1" dirty="0" smtClean="0">
                <a:solidFill>
                  <a:srgbClr val="FF0000"/>
                </a:solidFill>
                <a:latin typeface="Times New Roman" pitchFamily="18" charset="0"/>
                <a:cs typeface="Times New Roman" pitchFamily="18" charset="0"/>
              </a:rPr>
              <a:t>conformation</a:t>
            </a:r>
            <a:r>
              <a:rPr lang="en-US" sz="2800" dirty="0">
                <a:latin typeface="Times New Roman" pitchFamily="18" charset="0"/>
                <a:cs typeface="Times New Roman" pitchFamily="18" charset="0"/>
              </a:rPr>
              <a:t>.  </a:t>
            </a:r>
          </a:p>
          <a:p>
            <a:pPr marL="0" indent="0" eaLnBrk="1" fontAlgn="auto" hangingPunct="1">
              <a:spcAft>
                <a:spcPts val="0"/>
              </a:spcAft>
              <a:buFont typeface="Arial" pitchFamily="34" charset="0"/>
              <a:buNone/>
              <a:defRPr/>
            </a:pPr>
            <a:endParaRPr lang="ar-SA" sz="2800" dirty="0">
              <a:latin typeface="Times New Roman" pitchFamily="18" charset="0"/>
              <a:cs typeface="Times New Roman" pitchFamily="18" charset="0"/>
            </a:endParaRPr>
          </a:p>
        </p:txBody>
      </p:sp>
    </p:spTree>
    <p:extLst>
      <p:ext uri="{BB962C8B-B14F-4D97-AF65-F5344CB8AC3E}">
        <p14:creationId xmlns:p14="http://schemas.microsoft.com/office/powerpoint/2010/main" val="36295041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838200" y="685800"/>
            <a:ext cx="7543800" cy="5334000"/>
          </a:xfrm>
        </p:spPr>
        <p:txBody>
          <a:bodyPr>
            <a:normAutofit fontScale="85000" lnSpcReduction="10000"/>
          </a:bodyPr>
          <a:lstStyle/>
          <a:p>
            <a:pPr marL="174625" indent="-174625" algn="l" rtl="0" eaLnBrk="1" hangingPunct="1">
              <a:buFont typeface="Arial" charset="0"/>
              <a:buNone/>
            </a:pPr>
            <a:r>
              <a:rPr lang="en-US" sz="2800" dirty="0" smtClean="0">
                <a:latin typeface="Times New Roman" pitchFamily="18" charset="0"/>
                <a:cs typeface="Times New Roman" pitchFamily="18" charset="0"/>
              </a:rPr>
              <a:t>- Hydrogen bonds are individually weak but collectively serve to stabilize the helix.</a:t>
            </a:r>
          </a:p>
          <a:p>
            <a:pPr marL="0" indent="0" algn="l" rtl="0" eaLnBrk="1" hangingPunct="1">
              <a:buFont typeface="Arial" charset="0"/>
              <a:buNone/>
            </a:pPr>
            <a:endParaRPr lang="en-US" sz="2800" dirty="0" smtClean="0">
              <a:latin typeface="Times New Roman" pitchFamily="18" charset="0"/>
              <a:cs typeface="Times New Roman" pitchFamily="18" charset="0"/>
            </a:endParaRPr>
          </a:p>
          <a:p>
            <a:pPr marL="0" indent="0" algn="l" rtl="0" eaLnBrk="1" hangingPunct="1">
              <a:buFont typeface="Arial" charset="0"/>
              <a:buNone/>
            </a:pPr>
            <a:r>
              <a:rPr lang="en-US" sz="2800" b="1" i="1" dirty="0" smtClean="0">
                <a:solidFill>
                  <a:srgbClr val="FF0000"/>
                </a:solidFill>
                <a:latin typeface="Times New Roman" pitchFamily="18" charset="0"/>
                <a:cs typeface="Times New Roman" pitchFamily="18" charset="0"/>
              </a:rPr>
              <a:t>Example:</a:t>
            </a:r>
          </a:p>
          <a:p>
            <a:pPr marL="0" indent="0" algn="l" rtl="0" eaLnBrk="1" hangingPunct="1">
              <a:buFont typeface="Arial" charset="0"/>
              <a:buNone/>
            </a:pPr>
            <a:r>
              <a:rPr lang="en-US" sz="2800" b="1" i="1"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 </a:t>
            </a:r>
            <a:r>
              <a:rPr lang="el-GR" sz="2800" i="1" dirty="0" smtClean="0">
                <a:latin typeface="Times New Roman" pitchFamily="18" charset="0"/>
                <a:cs typeface="Times New Roman" pitchFamily="18" charset="0"/>
              </a:rPr>
              <a:t>α</a:t>
            </a:r>
            <a:r>
              <a:rPr lang="en-US" sz="2800" i="1" dirty="0" smtClean="0">
                <a:latin typeface="Times New Roman" pitchFamily="18" charset="0"/>
                <a:cs typeface="Times New Roman" pitchFamily="18" charset="0"/>
              </a:rPr>
              <a:t>-keratin:</a:t>
            </a:r>
          </a:p>
          <a:p>
            <a:pPr marL="0" indent="0" algn="l" rtl="0" eaLnBrk="1" hangingPunct="1">
              <a:buFont typeface="Arial" charset="0"/>
              <a:buNone/>
            </a:pPr>
            <a:r>
              <a:rPr lang="en-US" sz="2800" dirty="0" smtClean="0">
                <a:latin typeface="Times New Roman" pitchFamily="18" charset="0"/>
                <a:cs typeface="Times New Roman" pitchFamily="18" charset="0"/>
              </a:rPr>
              <a:t>               - it is a fibrous protein whose structure is entirely </a:t>
            </a:r>
          </a:p>
          <a:p>
            <a:pPr marL="0" indent="0" algn="l" rtl="0" eaLnBrk="1" hangingPunct="1">
              <a:buFont typeface="Arial" charset="0"/>
              <a:buNone/>
            </a:pPr>
            <a:r>
              <a:rPr lang="en-US" sz="2800" dirty="0" smtClean="0">
                <a:latin typeface="Times New Roman" pitchFamily="18" charset="0"/>
                <a:cs typeface="Times New Roman" pitchFamily="18" charset="0"/>
              </a:rPr>
              <a:t>                  </a:t>
            </a:r>
            <a:r>
              <a:rPr lang="el-GR" sz="2800" dirty="0" smtClean="0">
                <a:latin typeface="Times New Roman" pitchFamily="18" charset="0"/>
                <a:cs typeface="Times New Roman" pitchFamily="18" charset="0"/>
              </a:rPr>
              <a:t>α</a:t>
            </a:r>
            <a:r>
              <a:rPr lang="en-US" sz="2800" dirty="0" smtClean="0">
                <a:latin typeface="Times New Roman" pitchFamily="18" charset="0"/>
                <a:cs typeface="Times New Roman" pitchFamily="18" charset="0"/>
              </a:rPr>
              <a:t>-helix</a:t>
            </a:r>
          </a:p>
          <a:p>
            <a:pPr marL="0" indent="0" algn="l" rtl="0" eaLnBrk="1" hangingPunct="1">
              <a:buFont typeface="Arial" charset="0"/>
              <a:buNone/>
            </a:pPr>
            <a:r>
              <a:rPr lang="en-US" sz="2800" dirty="0" smtClean="0">
                <a:latin typeface="Times New Roman" pitchFamily="18" charset="0"/>
                <a:cs typeface="Times New Roman" pitchFamily="18" charset="0"/>
              </a:rPr>
              <a:t>               - it is rich in cysteine residues.</a:t>
            </a:r>
          </a:p>
          <a:p>
            <a:pPr marL="0" indent="0" algn="l" rtl="0" eaLnBrk="1" hangingPunct="1">
              <a:buFont typeface="Arial" charset="0"/>
              <a:buNone/>
            </a:pPr>
            <a:r>
              <a:rPr lang="en-US" sz="2800" dirty="0" smtClean="0">
                <a:latin typeface="Times New Roman" pitchFamily="18" charset="0"/>
                <a:cs typeface="Times New Roman" pitchFamily="18" charset="0"/>
              </a:rPr>
              <a:t>               - major component of tissues such as hair and</a:t>
            </a:r>
          </a:p>
          <a:p>
            <a:pPr marL="0" indent="0" algn="l" rtl="0" eaLnBrk="1" hangingPunct="1">
              <a:buFont typeface="Arial" charset="0"/>
              <a:buNone/>
            </a:pPr>
            <a:r>
              <a:rPr lang="en-US" sz="2800" dirty="0" smtClean="0">
                <a:latin typeface="Times New Roman" pitchFamily="18" charset="0"/>
                <a:cs typeface="Times New Roman" pitchFamily="18" charset="0"/>
              </a:rPr>
              <a:t>                  skin. </a:t>
            </a:r>
          </a:p>
          <a:p>
            <a:pPr marL="0" indent="0" algn="l" rtl="0" eaLnBrk="1" hangingPunct="1">
              <a:buFont typeface="Arial" charset="0"/>
              <a:buNone/>
            </a:pP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 hemoglobin: </a:t>
            </a:r>
          </a:p>
          <a:p>
            <a:pPr marL="0" indent="0" algn="l" rtl="0" eaLnBrk="1" hangingPunct="1">
              <a:buFont typeface="Arial" charset="0"/>
              <a:buNone/>
            </a:pPr>
            <a:r>
              <a:rPr lang="en-US" sz="2800" dirty="0" smtClean="0">
                <a:latin typeface="Times New Roman" pitchFamily="18" charset="0"/>
                <a:cs typeface="Times New Roman" pitchFamily="18" charset="0"/>
              </a:rPr>
              <a:t>               - it is a globular protein.</a:t>
            </a:r>
          </a:p>
          <a:p>
            <a:pPr marL="0" indent="0" algn="l" rtl="0" eaLnBrk="1" hangingPunct="1">
              <a:buFont typeface="Arial" charset="0"/>
              <a:buNone/>
            </a:pPr>
            <a:r>
              <a:rPr lang="en-US" sz="2800" dirty="0" smtClean="0">
                <a:latin typeface="Times New Roman" pitchFamily="18" charset="0"/>
                <a:cs typeface="Times New Roman" pitchFamily="18" charset="0"/>
              </a:rPr>
              <a:t>               - 80% of hemoglobin structure is </a:t>
            </a:r>
            <a:r>
              <a:rPr lang="el-GR" sz="2800" dirty="0" smtClean="0">
                <a:latin typeface="Times New Roman" pitchFamily="18" charset="0"/>
                <a:cs typeface="Times New Roman" pitchFamily="18" charset="0"/>
              </a:rPr>
              <a:t> α-</a:t>
            </a:r>
            <a:r>
              <a:rPr lang="en-US" sz="2800" dirty="0" smtClean="0">
                <a:latin typeface="Times New Roman" pitchFamily="18" charset="0"/>
                <a:cs typeface="Times New Roman" pitchFamily="18" charset="0"/>
              </a:rPr>
              <a:t>helix.            </a:t>
            </a:r>
            <a:endParaRPr lang="ar-SA"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6516152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533400" y="457201"/>
            <a:ext cx="8001000" cy="5638800"/>
          </a:xfrm>
        </p:spPr>
        <p:txBody>
          <a:bodyPr>
            <a:normAutofit fontScale="92500" lnSpcReduction="10000"/>
          </a:bodyPr>
          <a:lstStyle/>
          <a:p>
            <a:pPr marL="0" indent="0" algn="l" rtl="0" eaLnBrk="1" hangingPunct="1">
              <a:buFont typeface="Arial" charset="0"/>
              <a:buNone/>
            </a:pPr>
            <a:r>
              <a:rPr lang="en-US" sz="2800" b="1" i="1" dirty="0" smtClean="0">
                <a:solidFill>
                  <a:srgbClr val="FF0000"/>
                </a:solidFill>
                <a:latin typeface="Times New Roman" pitchFamily="18" charset="0"/>
                <a:cs typeface="Times New Roman" pitchFamily="18" charset="0"/>
              </a:rPr>
              <a:t>Factors that affect the stability of </a:t>
            </a:r>
            <a:r>
              <a:rPr lang="el-GR" sz="2800" b="1" i="1" dirty="0" smtClean="0">
                <a:solidFill>
                  <a:srgbClr val="FF0000"/>
                </a:solidFill>
                <a:latin typeface="Times New Roman" pitchFamily="18" charset="0"/>
                <a:cs typeface="Times New Roman" pitchFamily="18" charset="0"/>
              </a:rPr>
              <a:t>α</a:t>
            </a:r>
            <a:r>
              <a:rPr lang="en-US" sz="2800" b="1" i="1" dirty="0" smtClean="0">
                <a:solidFill>
                  <a:srgbClr val="FF0000"/>
                </a:solidFill>
                <a:latin typeface="Times New Roman" pitchFamily="18" charset="0"/>
                <a:cs typeface="Times New Roman" pitchFamily="18" charset="0"/>
              </a:rPr>
              <a:t>-helix:</a:t>
            </a:r>
          </a:p>
          <a:p>
            <a:pPr marL="0" indent="0" algn="l" rtl="0" eaLnBrk="1" hangingPunct="1">
              <a:buFont typeface="Arial" charset="0"/>
              <a:buNone/>
            </a:pPr>
            <a:r>
              <a:rPr lang="en-US" sz="2600" i="1" dirty="0" smtClean="0">
                <a:solidFill>
                  <a:srgbClr val="002060"/>
                </a:solidFill>
                <a:latin typeface="Times New Roman" pitchFamily="18" charset="0"/>
                <a:cs typeface="Times New Roman" pitchFamily="18" charset="0"/>
              </a:rPr>
              <a:t>a) Electrostatic repulsion (or attraction) between amino acid</a:t>
            </a:r>
          </a:p>
          <a:p>
            <a:pPr marL="0" indent="0" algn="l" rtl="0" eaLnBrk="1" hangingPunct="1">
              <a:buFont typeface="Arial" charset="0"/>
              <a:buNone/>
            </a:pPr>
            <a:r>
              <a:rPr lang="en-US" sz="2600" i="1" dirty="0" smtClean="0">
                <a:solidFill>
                  <a:srgbClr val="002060"/>
                </a:solidFill>
                <a:latin typeface="Times New Roman" pitchFamily="18" charset="0"/>
                <a:cs typeface="Times New Roman" pitchFamily="18" charset="0"/>
              </a:rPr>
              <a:t>    residues with charged R-groups.</a:t>
            </a:r>
          </a:p>
          <a:p>
            <a:pPr marL="268288" indent="0" algn="l" rtl="0" eaLnBrk="1" hangingPunct="1">
              <a:buFont typeface="Arial" charset="0"/>
              <a:buNone/>
            </a:pPr>
            <a:r>
              <a:rPr lang="en-US" sz="2600" dirty="0" smtClean="0">
                <a:latin typeface="Times New Roman" pitchFamily="18" charset="0"/>
                <a:cs typeface="Times New Roman" pitchFamily="18" charset="0"/>
              </a:rPr>
              <a:t>[ e.g., if there is a large numbers of </a:t>
            </a:r>
            <a:r>
              <a:rPr lang="en-US" sz="2600" dirty="0" smtClean="0">
                <a:solidFill>
                  <a:srgbClr val="FF0000"/>
                </a:solidFill>
                <a:latin typeface="Times New Roman" pitchFamily="18" charset="0"/>
                <a:cs typeface="Times New Roman" pitchFamily="18" charset="0"/>
              </a:rPr>
              <a:t>charged amino acids </a:t>
            </a:r>
            <a:r>
              <a:rPr lang="en-US" sz="2600" dirty="0" smtClean="0">
                <a:latin typeface="Times New Roman" pitchFamily="18" charset="0"/>
                <a:cs typeface="Times New Roman" pitchFamily="18" charset="0"/>
              </a:rPr>
              <a:t>(for example, glutamate, aspartate, </a:t>
            </a:r>
            <a:r>
              <a:rPr lang="en-US" sz="2600" dirty="0" err="1" smtClean="0">
                <a:latin typeface="Times New Roman" pitchFamily="18" charset="0"/>
                <a:cs typeface="Times New Roman" pitchFamily="18" charset="0"/>
              </a:rPr>
              <a:t>histidine</a:t>
            </a:r>
            <a:r>
              <a:rPr lang="en-US" sz="2600" dirty="0" smtClean="0">
                <a:latin typeface="Times New Roman" pitchFamily="18" charset="0"/>
                <a:cs typeface="Times New Roman" pitchFamily="18" charset="0"/>
              </a:rPr>
              <a:t>, lysine, or arginine) they  </a:t>
            </a:r>
            <a:r>
              <a:rPr lang="en-US" sz="2600" dirty="0" smtClean="0">
                <a:solidFill>
                  <a:srgbClr val="FF0000"/>
                </a:solidFill>
                <a:latin typeface="Times New Roman" pitchFamily="18" charset="0"/>
                <a:cs typeface="Times New Roman" pitchFamily="18" charset="0"/>
              </a:rPr>
              <a:t>disrupt the helix </a:t>
            </a:r>
            <a:r>
              <a:rPr lang="en-US" sz="2600" dirty="0" smtClean="0">
                <a:latin typeface="Times New Roman" pitchFamily="18" charset="0"/>
                <a:cs typeface="Times New Roman" pitchFamily="18" charset="0"/>
              </a:rPr>
              <a:t>by forming ionic bonds, or by electrostatically repelling each other].</a:t>
            </a:r>
          </a:p>
          <a:p>
            <a:pPr marL="0" indent="0" algn="l" rtl="0" eaLnBrk="1" hangingPunct="1">
              <a:buFont typeface="Arial" charset="0"/>
              <a:buNone/>
            </a:pPr>
            <a:endParaRPr lang="en-US" sz="2600" dirty="0" smtClean="0">
              <a:latin typeface="Times New Roman" pitchFamily="18" charset="0"/>
              <a:cs typeface="Times New Roman" pitchFamily="18" charset="0"/>
            </a:endParaRPr>
          </a:p>
          <a:p>
            <a:pPr marL="0" indent="0" algn="l" rtl="0" eaLnBrk="1" hangingPunct="1">
              <a:buFont typeface="Arial" charset="0"/>
              <a:buNone/>
            </a:pPr>
            <a:endParaRPr lang="en-US" sz="2600" dirty="0" smtClean="0">
              <a:latin typeface="Times New Roman" pitchFamily="18" charset="0"/>
              <a:cs typeface="Times New Roman" pitchFamily="18" charset="0"/>
            </a:endParaRPr>
          </a:p>
          <a:p>
            <a:pPr marL="0" indent="0" algn="l" rtl="0" eaLnBrk="1" hangingPunct="1">
              <a:buFont typeface="Arial" charset="0"/>
              <a:buNone/>
            </a:pPr>
            <a:r>
              <a:rPr lang="en-US" sz="2600" i="1" dirty="0" smtClean="0">
                <a:solidFill>
                  <a:srgbClr val="002060"/>
                </a:solidFill>
                <a:latin typeface="Times New Roman" pitchFamily="18" charset="0"/>
                <a:cs typeface="Times New Roman" pitchFamily="18" charset="0"/>
              </a:rPr>
              <a:t>b) The bulkiness of adjacent R-groups.</a:t>
            </a:r>
          </a:p>
          <a:p>
            <a:pPr marL="268288" indent="0" algn="l" rtl="0" eaLnBrk="1" hangingPunct="1">
              <a:buFont typeface="Arial" charset="0"/>
              <a:buNone/>
            </a:pPr>
            <a:r>
              <a:rPr lang="en-US" sz="2600" dirty="0" smtClean="0">
                <a:latin typeface="Times New Roman" pitchFamily="18" charset="0"/>
                <a:cs typeface="Times New Roman" pitchFamily="18" charset="0"/>
              </a:rPr>
              <a:t>[e.g., tryptophan, or amino acids, such as </a:t>
            </a:r>
            <a:r>
              <a:rPr lang="en-US" sz="2600" dirty="0" err="1" smtClean="0">
                <a:latin typeface="Times New Roman" pitchFamily="18" charset="0"/>
                <a:cs typeface="Times New Roman" pitchFamily="18" charset="0"/>
              </a:rPr>
              <a:t>valine</a:t>
            </a:r>
            <a:r>
              <a:rPr lang="en-US" sz="2600" dirty="0" smtClean="0">
                <a:latin typeface="Times New Roman" pitchFamily="18" charset="0"/>
                <a:cs typeface="Times New Roman" pitchFamily="18" charset="0"/>
              </a:rPr>
              <a:t> or isoleucine, that branch at the β-carbon (the first carbon in the R-group, next to the α-carbon) can interfere with formation of the α-helix if they are present in large numbers and close to each others].</a:t>
            </a:r>
          </a:p>
        </p:txBody>
      </p:sp>
    </p:spTree>
    <p:extLst>
      <p:ext uri="{BB962C8B-B14F-4D97-AF65-F5344CB8AC3E}">
        <p14:creationId xmlns:p14="http://schemas.microsoft.com/office/powerpoint/2010/main" val="17291543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609600" y="533400"/>
            <a:ext cx="7924800" cy="5638800"/>
          </a:xfrm>
        </p:spPr>
        <p:txBody>
          <a:bodyPr>
            <a:normAutofit/>
          </a:bodyPr>
          <a:lstStyle/>
          <a:p>
            <a:pPr marL="0" indent="0" algn="l" rtl="0" eaLnBrk="1" hangingPunct="1">
              <a:buFont typeface="Arial" charset="0"/>
              <a:buNone/>
            </a:pPr>
            <a:r>
              <a:rPr lang="en-US" sz="2800" i="1" dirty="0" smtClean="0">
                <a:solidFill>
                  <a:srgbClr val="002060"/>
                </a:solidFill>
                <a:latin typeface="Times New Roman" pitchFamily="18" charset="0"/>
                <a:cs typeface="Times New Roman" pitchFamily="18" charset="0"/>
              </a:rPr>
              <a:t>c) The interaction between amino acid side chains spaced three (or four) residues apart.</a:t>
            </a:r>
          </a:p>
          <a:p>
            <a:pPr marL="363538" indent="0" algn="l" rtl="0" eaLnBrk="1" hangingPunct="1">
              <a:buFont typeface="Arial" charset="0"/>
              <a:buNone/>
            </a:pP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e.g</a:t>
            </a:r>
            <a:r>
              <a:rPr lang="en-US" sz="2400" dirty="0" smtClean="0">
                <a:latin typeface="Times New Roman" pitchFamily="18" charset="0"/>
                <a:cs typeface="Times New Roman" pitchFamily="18" charset="0"/>
              </a:rPr>
              <a:t> two aromatic amino acids are resulting in hydrophobic interaction]. </a:t>
            </a:r>
          </a:p>
          <a:p>
            <a:pPr marL="0" indent="0" algn="l" rtl="0" eaLnBrk="1" hangingPunct="1">
              <a:buFont typeface="Arial" charset="0"/>
              <a:buNone/>
            </a:pPr>
            <a:endParaRPr lang="en-US" sz="2400" dirty="0" smtClean="0">
              <a:latin typeface="Times New Roman" pitchFamily="18" charset="0"/>
              <a:cs typeface="Times New Roman" pitchFamily="18" charset="0"/>
            </a:endParaRPr>
          </a:p>
          <a:p>
            <a:pPr marL="0" indent="0" algn="l" rtl="0" eaLnBrk="1" hangingPunct="1">
              <a:buFont typeface="Arial" charset="0"/>
              <a:buNone/>
            </a:pPr>
            <a:r>
              <a:rPr lang="en-US" sz="2800" i="1" dirty="0" smtClean="0">
                <a:solidFill>
                  <a:srgbClr val="002060"/>
                </a:solidFill>
                <a:latin typeface="Times New Roman" pitchFamily="18" charset="0"/>
                <a:cs typeface="Times New Roman" pitchFamily="18" charset="0"/>
              </a:rPr>
              <a:t>d) The occurrence of </a:t>
            </a:r>
            <a:r>
              <a:rPr lang="en-US" sz="2800" i="1" dirty="0" err="1" smtClean="0">
                <a:solidFill>
                  <a:srgbClr val="002060"/>
                </a:solidFill>
                <a:latin typeface="Times New Roman" pitchFamily="18" charset="0"/>
                <a:cs typeface="Times New Roman" pitchFamily="18" charset="0"/>
              </a:rPr>
              <a:t>proline</a:t>
            </a:r>
            <a:r>
              <a:rPr lang="en-US" sz="2800" i="1" dirty="0" smtClean="0">
                <a:solidFill>
                  <a:srgbClr val="002060"/>
                </a:solidFill>
                <a:latin typeface="Times New Roman" pitchFamily="18" charset="0"/>
                <a:cs typeface="Times New Roman" pitchFamily="18" charset="0"/>
              </a:rPr>
              <a:t> residues:</a:t>
            </a:r>
          </a:p>
          <a:p>
            <a:pPr marL="538163" indent="-174625" algn="l" rtl="0" eaLnBrk="1" hangingPunct="1">
              <a:buFont typeface="Arial" charset="0"/>
              <a:buNone/>
            </a:pPr>
            <a:r>
              <a:rPr lang="en-US" sz="2400" dirty="0" smtClean="0">
                <a:latin typeface="Times New Roman" pitchFamily="18" charset="0"/>
                <a:cs typeface="Times New Roman" pitchFamily="18" charset="0"/>
              </a:rPr>
              <a:t>- In </a:t>
            </a:r>
            <a:r>
              <a:rPr lang="en-US" sz="2400" dirty="0" err="1" smtClean="0">
                <a:solidFill>
                  <a:srgbClr val="FF0000"/>
                </a:solidFill>
                <a:latin typeface="Times New Roman" pitchFamily="18" charset="0"/>
                <a:cs typeface="Times New Roman" pitchFamily="18" charset="0"/>
              </a:rPr>
              <a:t>proline</a:t>
            </a:r>
            <a:r>
              <a:rPr lang="en-US" sz="2400" dirty="0" smtClean="0">
                <a:solidFill>
                  <a:srgbClr val="FF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the nitrogen atom is part of a rigid ring and the rotation around N-α C bond is not possible .</a:t>
            </a:r>
          </a:p>
          <a:p>
            <a:pPr marL="538163" indent="-174625" algn="l" rtl="0" eaLnBrk="1" hangingPunct="1">
              <a:buFont typeface="Arial" charset="0"/>
              <a:buNone/>
            </a:pPr>
            <a:r>
              <a:rPr lang="en-US" sz="2400" dirty="0" smtClean="0">
                <a:latin typeface="Times New Roman" pitchFamily="18" charset="0"/>
                <a:cs typeface="Times New Roman" pitchFamily="18" charset="0"/>
              </a:rPr>
              <a:t>- In addition , the nitrogen atom of a </a:t>
            </a:r>
            <a:r>
              <a:rPr lang="en-US" sz="2400" dirty="0" err="1" smtClean="0">
                <a:latin typeface="Times New Roman" pitchFamily="18" charset="0"/>
                <a:cs typeface="Times New Roman" pitchFamily="18" charset="0"/>
              </a:rPr>
              <a:t>proline</a:t>
            </a:r>
            <a:r>
              <a:rPr lang="en-US" sz="2400" dirty="0" smtClean="0">
                <a:latin typeface="Times New Roman" pitchFamily="18" charset="0"/>
                <a:cs typeface="Times New Roman" pitchFamily="18" charset="0"/>
              </a:rPr>
              <a:t> residue in peptide linkage has </a:t>
            </a:r>
            <a:r>
              <a:rPr lang="en-US" sz="2400" dirty="0" smtClean="0">
                <a:solidFill>
                  <a:srgbClr val="FF0000"/>
                </a:solidFill>
                <a:latin typeface="Times New Roman" pitchFamily="18" charset="0"/>
                <a:cs typeface="Times New Roman" pitchFamily="18" charset="0"/>
              </a:rPr>
              <a:t>no </a:t>
            </a:r>
            <a:r>
              <a:rPr lang="en-US" sz="2400" dirty="0" err="1" smtClean="0">
                <a:solidFill>
                  <a:srgbClr val="FF0000"/>
                </a:solidFill>
                <a:latin typeface="Times New Roman" pitchFamily="18" charset="0"/>
                <a:cs typeface="Times New Roman" pitchFamily="18" charset="0"/>
              </a:rPr>
              <a:t>substitutent</a:t>
            </a:r>
            <a:r>
              <a:rPr lang="en-US" sz="2400" dirty="0" smtClean="0">
                <a:solidFill>
                  <a:srgbClr val="FF0000"/>
                </a:solidFill>
                <a:latin typeface="Times New Roman" pitchFamily="18" charset="0"/>
                <a:cs typeface="Times New Roman" pitchFamily="18" charset="0"/>
              </a:rPr>
              <a:t> hydrogen</a:t>
            </a:r>
            <a:r>
              <a:rPr lang="en-US" sz="2400" dirty="0" smtClean="0">
                <a:latin typeface="Times New Roman" pitchFamily="18" charset="0"/>
                <a:cs typeface="Times New Roman" pitchFamily="18" charset="0"/>
              </a:rPr>
              <a:t> to form hydrogen bond with other residues </a:t>
            </a:r>
          </a:p>
          <a:p>
            <a:pPr marL="901700" indent="0" algn="l" rtl="0" eaLnBrk="1" hangingPunct="1">
              <a:buFont typeface="Arial" charset="0"/>
              <a:buNone/>
            </a:pPr>
            <a:r>
              <a:rPr lang="en-US" sz="2300" i="1" dirty="0" smtClean="0">
                <a:latin typeface="Times New Roman" pitchFamily="18" charset="0"/>
                <a:cs typeface="Times New Roman" pitchFamily="18" charset="0"/>
              </a:rPr>
              <a:t>So it inserts a kink in the chain that </a:t>
            </a:r>
            <a:r>
              <a:rPr lang="en-US" sz="2300" i="1" dirty="0" smtClean="0">
                <a:solidFill>
                  <a:srgbClr val="FF0000"/>
                </a:solidFill>
                <a:latin typeface="Times New Roman" pitchFamily="18" charset="0"/>
                <a:cs typeface="Times New Roman" pitchFamily="18" charset="0"/>
              </a:rPr>
              <a:t>disrupts the smooth, helical structure</a:t>
            </a:r>
            <a:r>
              <a:rPr lang="en-US" sz="2300" i="1" dirty="0" smtClean="0">
                <a:latin typeface="Times New Roman" pitchFamily="18" charset="0"/>
                <a:cs typeface="Times New Roman" pitchFamily="18" charset="0"/>
              </a:rPr>
              <a:t>.</a:t>
            </a:r>
          </a:p>
          <a:p>
            <a:pPr marL="0" indent="0" algn="l" rtl="0" eaLnBrk="1" hangingPunct="1">
              <a:buFont typeface="Arial" charset="0"/>
              <a:buNone/>
            </a:pPr>
            <a:endParaRPr lang="en-US" sz="2800" dirty="0" smtClean="0">
              <a:latin typeface="Times New Roman" pitchFamily="18" charset="0"/>
              <a:cs typeface="Times New Roman" pitchFamily="18" charset="0"/>
            </a:endParaRPr>
          </a:p>
          <a:p>
            <a:pPr marL="0" indent="0" algn="l" rtl="0" eaLnBrk="1" hangingPunct="1">
              <a:buFont typeface="Arial" charset="0"/>
              <a:buNone/>
            </a:pPr>
            <a:endParaRPr lang="ar-SA" sz="2800" dirty="0" smtClean="0">
              <a:latin typeface="Times New Roman" pitchFamily="18" charset="0"/>
              <a:cs typeface="Times New Roman" pitchFamily="18" charset="0"/>
            </a:endParaRPr>
          </a:p>
        </p:txBody>
      </p:sp>
      <p:sp>
        <p:nvSpPr>
          <p:cNvPr id="4" name="Right Arrow 3"/>
          <p:cNvSpPr/>
          <p:nvPr/>
        </p:nvSpPr>
        <p:spPr>
          <a:xfrm>
            <a:off x="914400" y="5257800"/>
            <a:ext cx="576263"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Tree>
    <p:extLst>
      <p:ext uri="{BB962C8B-B14F-4D97-AF65-F5344CB8AC3E}">
        <p14:creationId xmlns:p14="http://schemas.microsoft.com/office/powerpoint/2010/main" val="22311424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381000"/>
            <a:ext cx="7924801" cy="5486400"/>
          </a:xfrm>
        </p:spPr>
        <p:txBody>
          <a:bodyPr rtlCol="1">
            <a:normAutofit/>
          </a:bodyPr>
          <a:lstStyle/>
          <a:p>
            <a:pPr marL="0" indent="0" algn="l" rtl="0" eaLnBrk="1" fontAlgn="auto" hangingPunct="1">
              <a:spcAft>
                <a:spcPts val="0"/>
              </a:spcAft>
              <a:buFont typeface="Arial" pitchFamily="34" charset="0"/>
              <a:buNone/>
              <a:defRPr/>
            </a:pPr>
            <a:r>
              <a:rPr lang="en-US" sz="2800" b="1" i="1" u="sng" dirty="0" smtClean="0">
                <a:solidFill>
                  <a:srgbClr val="FF0000"/>
                </a:solidFill>
                <a:latin typeface="Times New Roman" pitchFamily="18" charset="0"/>
                <a:cs typeface="Times New Roman" pitchFamily="18" charset="0"/>
              </a:rPr>
              <a:t>b) </a:t>
            </a:r>
            <a:r>
              <a:rPr lang="el-GR" sz="2800" b="1" i="1" u="sng" dirty="0" smtClean="0">
                <a:solidFill>
                  <a:srgbClr val="FF0000"/>
                </a:solidFill>
                <a:latin typeface="Times New Roman" pitchFamily="18" charset="0"/>
                <a:cs typeface="Times New Roman" pitchFamily="18" charset="0"/>
              </a:rPr>
              <a:t>β</a:t>
            </a:r>
            <a:r>
              <a:rPr lang="en-US" sz="2800" b="1" i="1" u="sng" dirty="0" smtClean="0">
                <a:solidFill>
                  <a:srgbClr val="FF0000"/>
                </a:solidFill>
                <a:latin typeface="Times New Roman" pitchFamily="18" charset="0"/>
                <a:cs typeface="Times New Roman" pitchFamily="18" charset="0"/>
              </a:rPr>
              <a:t>-pleated sheet:</a:t>
            </a:r>
          </a:p>
          <a:p>
            <a:pPr marL="538163" indent="-273050" algn="l" rtl="0" eaLnBrk="1" fontAlgn="auto" hangingPunct="1">
              <a:spcAft>
                <a:spcPts val="0"/>
              </a:spcAft>
              <a:buFontTx/>
              <a:buChar char="-"/>
              <a:defRPr/>
            </a:pPr>
            <a:r>
              <a:rPr lang="en-US" dirty="0" smtClean="0">
                <a:latin typeface="Times New Roman" pitchFamily="18" charset="0"/>
                <a:cs typeface="Times New Roman" pitchFamily="18" charset="0"/>
              </a:rPr>
              <a:t>In the </a:t>
            </a:r>
            <a:r>
              <a:rPr lang="el-GR" dirty="0" smtClean="0">
                <a:latin typeface="Times New Roman" pitchFamily="18" charset="0"/>
                <a:cs typeface="Times New Roman" pitchFamily="18" charset="0"/>
              </a:rPr>
              <a:t>β</a:t>
            </a:r>
            <a:r>
              <a:rPr lang="en-US" dirty="0" smtClean="0">
                <a:latin typeface="Times New Roman" pitchFamily="18" charset="0"/>
                <a:cs typeface="Times New Roman" pitchFamily="18" charset="0"/>
              </a:rPr>
              <a:t>-conformation, the </a:t>
            </a:r>
            <a:r>
              <a:rPr lang="en-US" dirty="0" smtClean="0">
                <a:solidFill>
                  <a:srgbClr val="FF0000"/>
                </a:solidFill>
                <a:latin typeface="Times New Roman" pitchFamily="18" charset="0"/>
                <a:cs typeface="Times New Roman" pitchFamily="18" charset="0"/>
              </a:rPr>
              <a:t>backbone of the polypeptide </a:t>
            </a:r>
            <a:r>
              <a:rPr lang="en-US" dirty="0" smtClean="0">
                <a:latin typeface="Times New Roman" pitchFamily="18" charset="0"/>
                <a:cs typeface="Times New Roman" pitchFamily="18" charset="0"/>
              </a:rPr>
              <a:t>chain is extended into a </a:t>
            </a:r>
            <a:r>
              <a:rPr lang="en-US" i="1" dirty="0" smtClean="0">
                <a:solidFill>
                  <a:srgbClr val="FF0000"/>
                </a:solidFill>
                <a:latin typeface="Times New Roman" pitchFamily="18" charset="0"/>
                <a:cs typeface="Times New Roman" pitchFamily="18" charset="0"/>
              </a:rPr>
              <a:t>zigzag</a:t>
            </a:r>
            <a:r>
              <a:rPr lang="en-US" dirty="0" smtClean="0">
                <a:solidFill>
                  <a:srgbClr val="FF0000"/>
                </a:solidFill>
                <a:latin typeface="Times New Roman" pitchFamily="18" charset="0"/>
                <a:cs typeface="Times New Roman" pitchFamily="18" charset="0"/>
              </a:rPr>
              <a:t> </a:t>
            </a:r>
            <a:r>
              <a:rPr lang="en-US" dirty="0" smtClean="0">
                <a:latin typeface="Times New Roman" pitchFamily="18" charset="0"/>
                <a:cs typeface="Times New Roman" pitchFamily="18" charset="0"/>
              </a:rPr>
              <a:t>rather than a helical structure.</a:t>
            </a:r>
          </a:p>
          <a:p>
            <a:pPr marL="538163" indent="-273050" algn="l" rtl="0" eaLnBrk="1" fontAlgn="auto" hangingPunct="1">
              <a:spcAft>
                <a:spcPts val="0"/>
              </a:spcAft>
              <a:buFontTx/>
              <a:buChar char="-"/>
              <a:defRPr/>
            </a:pPr>
            <a:r>
              <a:rPr lang="en-US" dirty="0" smtClean="0">
                <a:latin typeface="Times New Roman" pitchFamily="18" charset="0"/>
                <a:cs typeface="Times New Roman" pitchFamily="18" charset="0"/>
              </a:rPr>
              <a:t>The zigzag polypeptide chains can be </a:t>
            </a:r>
            <a:r>
              <a:rPr lang="en-US" dirty="0" smtClean="0">
                <a:solidFill>
                  <a:srgbClr val="FF0000"/>
                </a:solidFill>
                <a:latin typeface="Times New Roman" pitchFamily="18" charset="0"/>
                <a:cs typeface="Times New Roman" pitchFamily="18" charset="0"/>
              </a:rPr>
              <a:t>arranged side by side </a:t>
            </a:r>
            <a:r>
              <a:rPr lang="en-US" dirty="0" smtClean="0">
                <a:latin typeface="Times New Roman" pitchFamily="18" charset="0"/>
                <a:cs typeface="Times New Roman" pitchFamily="18" charset="0"/>
              </a:rPr>
              <a:t>to form a structure resembling a series of pleats, such a structure is called a </a:t>
            </a:r>
            <a:r>
              <a:rPr lang="el-GR" dirty="0" smtClean="0">
                <a:latin typeface="Times New Roman" pitchFamily="18" charset="0"/>
                <a:cs typeface="Times New Roman" pitchFamily="18" charset="0"/>
              </a:rPr>
              <a:t>β</a:t>
            </a:r>
            <a:r>
              <a:rPr lang="en-US" dirty="0" smtClean="0">
                <a:latin typeface="Times New Roman" pitchFamily="18" charset="0"/>
                <a:cs typeface="Times New Roman" pitchFamily="18" charset="0"/>
              </a:rPr>
              <a:t>-pleated sheet.</a:t>
            </a:r>
          </a:p>
          <a:p>
            <a:pPr marL="538163" indent="-273050" algn="l" rtl="0" eaLnBrk="1" fontAlgn="auto" hangingPunct="1">
              <a:spcAft>
                <a:spcPts val="0"/>
              </a:spcAft>
              <a:buFontTx/>
              <a:buChar char="-"/>
              <a:defRPr/>
            </a:pPr>
            <a:r>
              <a:rPr lang="en-US" dirty="0" smtClean="0">
                <a:latin typeface="Times New Roman" pitchFamily="18" charset="0"/>
                <a:cs typeface="Times New Roman" pitchFamily="18" charset="0"/>
              </a:rPr>
              <a:t>The R-groups of adjacent amino acids protrude from the zigzag structure in opposite directions, creating the alternating pattern. </a:t>
            </a:r>
          </a:p>
          <a:p>
            <a:pPr marL="538163" indent="-273050" algn="l" rtl="0" eaLnBrk="1" fontAlgn="auto" hangingPunct="1">
              <a:spcAft>
                <a:spcPts val="0"/>
              </a:spcAft>
              <a:buFontTx/>
              <a:buChar char="-"/>
              <a:defRPr/>
            </a:pPr>
            <a:r>
              <a:rPr lang="en-US" dirty="0" smtClean="0">
                <a:latin typeface="Times New Roman" pitchFamily="18" charset="0"/>
                <a:cs typeface="Times New Roman" pitchFamily="18" charset="0"/>
              </a:rPr>
              <a:t>Hydrogen bonds form between adjacent segments of polypeptide chain β- </a:t>
            </a:r>
            <a:r>
              <a:rPr lang="en-US" dirty="0">
                <a:latin typeface="Times New Roman" pitchFamily="18" charset="0"/>
                <a:cs typeface="Times New Roman" pitchFamily="18" charset="0"/>
              </a:rPr>
              <a:t>pleated sheet are composed of two or more β-strands. </a:t>
            </a:r>
            <a:endParaRPr lang="en-US" dirty="0" smtClean="0">
              <a:latin typeface="Times New Roman" pitchFamily="18" charset="0"/>
              <a:cs typeface="Times New Roman" pitchFamily="18" charset="0"/>
            </a:endParaRPr>
          </a:p>
          <a:p>
            <a:pPr marL="0" indent="0" algn="l" rtl="0" eaLnBrk="1" fontAlgn="auto" hangingPunct="1">
              <a:spcAft>
                <a:spcPts val="0"/>
              </a:spcAft>
              <a:buFont typeface="Arial" pitchFamily="34" charset="0"/>
              <a:buNone/>
              <a:defRPr/>
            </a:pPr>
            <a:endParaRPr lang="ar-SA" b="1" dirty="0">
              <a:latin typeface="Times New Roman" pitchFamily="18" charset="0"/>
              <a:cs typeface="Times New Roman" pitchFamily="18" charset="0"/>
            </a:endParaRPr>
          </a:p>
        </p:txBody>
      </p:sp>
    </p:spTree>
    <p:extLst>
      <p:ext uri="{BB962C8B-B14F-4D97-AF65-F5344CB8AC3E}">
        <p14:creationId xmlns:p14="http://schemas.microsoft.com/office/powerpoint/2010/main" val="15641300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1"/>
          <p:cNvGraphicFramePr>
            <a:graphicFrameLocks noChangeAspect="1"/>
          </p:cNvGraphicFramePr>
          <p:nvPr>
            <p:extLst>
              <p:ext uri="{D42A27DB-BD31-4B8C-83A1-F6EECF244321}">
                <p14:modId xmlns:p14="http://schemas.microsoft.com/office/powerpoint/2010/main" val="1178304708"/>
              </p:ext>
            </p:extLst>
          </p:nvPr>
        </p:nvGraphicFramePr>
        <p:xfrm>
          <a:off x="1676400" y="685800"/>
          <a:ext cx="5791200" cy="5284061"/>
        </p:xfrm>
        <a:graphic>
          <a:graphicData uri="http://schemas.openxmlformats.org/presentationml/2006/ole">
            <mc:AlternateContent xmlns:mc="http://schemas.openxmlformats.org/markup-compatibility/2006">
              <mc:Choice xmlns:v="urn:schemas-microsoft-com:vml" Requires="v">
                <p:oleObj spid="_x0000_s1418" name="Bitmap Image" r:id="rId3" imgW="4342857" imgH="3962953" progId="PBrush">
                  <p:embed/>
                </p:oleObj>
              </mc:Choice>
              <mc:Fallback>
                <p:oleObj name="Bitmap Image" r:id="rId3" imgW="4342857" imgH="3962953" progId="PBrush">
                  <p:embed/>
                  <p:pic>
                    <p:nvPicPr>
                      <p:cNvPr id="0" name="Picture 3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685800"/>
                        <a:ext cx="5791200" cy="5284061"/>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7285919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09600"/>
            <a:ext cx="7391400" cy="762000"/>
          </a:xfrm>
        </p:spPr>
        <p:txBody>
          <a:bodyPr rtlCol="1">
            <a:normAutofit fontScale="85000" lnSpcReduction="20000"/>
          </a:bodyPr>
          <a:lstStyle/>
          <a:p>
            <a:pPr algn="l" rtl="0" eaLnBrk="1" fontAlgn="auto" hangingPunct="1">
              <a:spcAft>
                <a:spcPts val="0"/>
              </a:spcAft>
              <a:buFontTx/>
              <a:buChar char="-"/>
              <a:defRPr/>
            </a:pPr>
            <a:r>
              <a:rPr lang="en-US" sz="3000" dirty="0" smtClean="0">
                <a:latin typeface="Times New Roman" pitchFamily="18" charset="0"/>
                <a:cs typeface="Times New Roman" pitchFamily="18" charset="0"/>
              </a:rPr>
              <a:t>The adjacent polypeptide chains in a </a:t>
            </a:r>
            <a:r>
              <a:rPr lang="el-GR" sz="3000" dirty="0" smtClean="0">
                <a:latin typeface="Times New Roman" pitchFamily="18" charset="0"/>
                <a:cs typeface="Times New Roman" pitchFamily="18" charset="0"/>
              </a:rPr>
              <a:t>β</a:t>
            </a:r>
            <a:r>
              <a:rPr lang="en-US" sz="3000" dirty="0">
                <a:latin typeface="Times New Roman" pitchFamily="18" charset="0"/>
                <a:cs typeface="Times New Roman" pitchFamily="18" charset="0"/>
              </a:rPr>
              <a:t> </a:t>
            </a:r>
            <a:r>
              <a:rPr lang="en-US" sz="3000" dirty="0" smtClean="0">
                <a:latin typeface="Times New Roman" pitchFamily="18" charset="0"/>
                <a:cs typeface="Times New Roman" pitchFamily="18" charset="0"/>
              </a:rPr>
              <a:t>sheet can be either:</a:t>
            </a:r>
          </a:p>
          <a:p>
            <a:pPr algn="l" rtl="0" eaLnBrk="1" fontAlgn="auto" hangingPunct="1">
              <a:spcAft>
                <a:spcPts val="0"/>
              </a:spcAft>
              <a:buFontTx/>
              <a:buChar char="-"/>
              <a:defRPr/>
            </a:pPr>
            <a:endParaRPr lang="en-US" sz="3000" dirty="0">
              <a:latin typeface="Times New Roman" pitchFamily="18" charset="0"/>
              <a:cs typeface="Times New Roman" pitchFamily="18" charset="0"/>
            </a:endParaRPr>
          </a:p>
          <a:p>
            <a:pPr algn="l" rtl="0" eaLnBrk="1" fontAlgn="auto" hangingPunct="1">
              <a:spcAft>
                <a:spcPts val="0"/>
              </a:spcAft>
              <a:buFontTx/>
              <a:buChar char="-"/>
              <a:defRPr/>
            </a:pPr>
            <a:endParaRPr lang="en-US" sz="2800" dirty="0" smtClean="0">
              <a:latin typeface="Times New Roman" pitchFamily="18" charset="0"/>
              <a:cs typeface="Times New Roman" pitchFamily="18" charset="0"/>
            </a:endParaRPr>
          </a:p>
        </p:txBody>
      </p:sp>
      <p:cxnSp>
        <p:nvCxnSpPr>
          <p:cNvPr id="5" name="Straight Connector 4"/>
          <p:cNvCxnSpPr/>
          <p:nvPr/>
        </p:nvCxnSpPr>
        <p:spPr>
          <a:xfrm>
            <a:off x="4501427" y="1219200"/>
            <a:ext cx="0" cy="222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221707" y="1441450"/>
            <a:ext cx="4559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459788" y="90805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221706" y="1441450"/>
            <a:ext cx="0" cy="504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781147" y="1441450"/>
            <a:ext cx="0" cy="463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762000" y="3886200"/>
            <a:ext cx="7315201" cy="1711325"/>
          </a:xfrm>
          <a:prstGeom prst="rect">
            <a:avLst/>
          </a:prstGeom>
        </p:spPr>
        <p:txBody>
          <a:bodyPr vert="horz" rtlCol="1">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buFontTx/>
              <a:buChar char="-"/>
              <a:defRPr/>
            </a:pPr>
            <a:r>
              <a:rPr lang="en-US" dirty="0" smtClean="0">
                <a:latin typeface="Times New Roman" pitchFamily="18" charset="0"/>
                <a:cs typeface="Times New Roman" pitchFamily="18" charset="0"/>
              </a:rPr>
              <a:t>When two or more </a:t>
            </a:r>
            <a:r>
              <a:rPr lang="el-GR" dirty="0" smtClean="0">
                <a:latin typeface="Times New Roman" pitchFamily="18" charset="0"/>
                <a:cs typeface="Times New Roman" pitchFamily="18" charset="0"/>
              </a:rPr>
              <a:t>β</a:t>
            </a:r>
            <a:r>
              <a:rPr lang="en-US" dirty="0" smtClean="0">
                <a:latin typeface="Times New Roman" pitchFamily="18" charset="0"/>
                <a:cs typeface="Times New Roman" pitchFamily="18" charset="0"/>
              </a:rPr>
              <a:t>-sheets are layered </a:t>
            </a:r>
            <a:r>
              <a:rPr lang="en-US" dirty="0" smtClean="0">
                <a:solidFill>
                  <a:srgbClr val="FF0000"/>
                </a:solidFill>
                <a:latin typeface="Times New Roman" pitchFamily="18" charset="0"/>
                <a:cs typeface="Times New Roman" pitchFamily="18" charset="0"/>
              </a:rPr>
              <a:t>close together </a:t>
            </a:r>
            <a:r>
              <a:rPr lang="en-US" dirty="0" smtClean="0">
                <a:latin typeface="Times New Roman" pitchFamily="18" charset="0"/>
                <a:cs typeface="Times New Roman" pitchFamily="18" charset="0"/>
              </a:rPr>
              <a:t>within a protein, the </a:t>
            </a:r>
            <a:r>
              <a:rPr lang="en-US" dirty="0" smtClean="0">
                <a:solidFill>
                  <a:srgbClr val="FF0000"/>
                </a:solidFill>
                <a:latin typeface="Times New Roman" pitchFamily="18" charset="0"/>
                <a:cs typeface="Times New Roman" pitchFamily="18" charset="0"/>
              </a:rPr>
              <a:t>R-groups</a:t>
            </a:r>
            <a:r>
              <a:rPr lang="en-US" dirty="0" smtClean="0">
                <a:latin typeface="Times New Roman" pitchFamily="18" charset="0"/>
                <a:cs typeface="Times New Roman" pitchFamily="18" charset="0"/>
              </a:rPr>
              <a:t> of the amino acid residues on the touching </a:t>
            </a:r>
            <a:r>
              <a:rPr lang="en-US" dirty="0" smtClean="0">
                <a:solidFill>
                  <a:srgbClr val="FF0000"/>
                </a:solidFill>
                <a:latin typeface="Times New Roman" pitchFamily="18" charset="0"/>
                <a:cs typeface="Times New Roman" pitchFamily="18" charset="0"/>
              </a:rPr>
              <a:t>surfaces</a:t>
            </a:r>
            <a:r>
              <a:rPr lang="en-US" dirty="0" smtClean="0">
                <a:latin typeface="Times New Roman" pitchFamily="18" charset="0"/>
                <a:cs typeface="Times New Roman" pitchFamily="18" charset="0"/>
              </a:rPr>
              <a:t> must be relatively </a:t>
            </a:r>
            <a:r>
              <a:rPr lang="en-US" dirty="0" smtClean="0">
                <a:solidFill>
                  <a:srgbClr val="FF0000"/>
                </a:solidFill>
                <a:latin typeface="Times New Roman" pitchFamily="18" charset="0"/>
                <a:cs typeface="Times New Roman" pitchFamily="18" charset="0"/>
              </a:rPr>
              <a:t>small</a:t>
            </a:r>
            <a:r>
              <a:rPr lang="en-US" dirty="0" smtClean="0">
                <a:latin typeface="Times New Roman" pitchFamily="18" charset="0"/>
                <a:cs typeface="Times New Roman" pitchFamily="18" charset="0"/>
              </a:rPr>
              <a:t>.</a:t>
            </a:r>
          </a:p>
        </p:txBody>
      </p:sp>
      <p:sp>
        <p:nvSpPr>
          <p:cNvPr id="10" name="Content Placeholder 2"/>
          <p:cNvSpPr txBox="1">
            <a:spLocks/>
          </p:cNvSpPr>
          <p:nvPr/>
        </p:nvSpPr>
        <p:spPr>
          <a:xfrm>
            <a:off x="533400" y="1981200"/>
            <a:ext cx="3376613" cy="1212850"/>
          </a:xfrm>
          <a:prstGeom prst="rect">
            <a:avLst/>
          </a:prstGeom>
          <a:ln>
            <a:solidFill>
              <a:schemeClr val="accent1"/>
            </a:solidFill>
          </a:ln>
        </p:spPr>
        <p:txBody>
          <a:bodyPr vert="horz" rtlCol="1">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defRPr/>
            </a:pPr>
            <a:r>
              <a:rPr lang="en-US" b="1" dirty="0" smtClean="0">
                <a:solidFill>
                  <a:srgbClr val="002060"/>
                </a:solidFill>
                <a:latin typeface="Times New Roman" pitchFamily="18" charset="0"/>
                <a:cs typeface="Times New Roman" pitchFamily="18" charset="0"/>
              </a:rPr>
              <a:t>Parallel</a:t>
            </a:r>
          </a:p>
          <a:p>
            <a:pPr marL="0" indent="0" algn="ctr">
              <a:buNone/>
              <a:defRPr/>
            </a:pPr>
            <a:r>
              <a:rPr lang="en-US" i="1" dirty="0">
                <a:latin typeface="Times New Roman" pitchFamily="18" charset="0"/>
                <a:cs typeface="Times New Roman" pitchFamily="18" charset="0"/>
              </a:rPr>
              <a:t>(having the same amino </a:t>
            </a:r>
            <a:r>
              <a:rPr lang="en-US" i="1" dirty="0" smtClean="0">
                <a:latin typeface="Times New Roman" pitchFamily="18" charset="0"/>
                <a:cs typeface="Times New Roman" pitchFamily="18" charset="0"/>
              </a:rPr>
              <a:t>to </a:t>
            </a:r>
            <a:r>
              <a:rPr lang="en-US" i="1" dirty="0">
                <a:latin typeface="Times New Roman" pitchFamily="18" charset="0"/>
                <a:cs typeface="Times New Roman" pitchFamily="18" charset="0"/>
              </a:rPr>
              <a:t>carboxyl orientations)</a:t>
            </a:r>
            <a:r>
              <a:rPr lang="en-US" i="1" dirty="0" smtClean="0">
                <a:latin typeface="Times New Roman" pitchFamily="18" charset="0"/>
                <a:cs typeface="Times New Roman" pitchFamily="18" charset="0"/>
              </a:rPr>
              <a:t> </a:t>
            </a:r>
          </a:p>
        </p:txBody>
      </p:sp>
      <p:sp>
        <p:nvSpPr>
          <p:cNvPr id="12" name="Content Placeholder 2"/>
          <p:cNvSpPr txBox="1">
            <a:spLocks/>
          </p:cNvSpPr>
          <p:nvPr/>
        </p:nvSpPr>
        <p:spPr>
          <a:xfrm>
            <a:off x="5029200" y="1946275"/>
            <a:ext cx="3581400" cy="1212850"/>
          </a:xfrm>
          <a:prstGeom prst="rect">
            <a:avLst/>
          </a:prstGeom>
          <a:ln>
            <a:solidFill>
              <a:schemeClr val="accent1"/>
            </a:solidFill>
          </a:ln>
        </p:spPr>
        <p:txBody>
          <a:bodyPr vert="horz" rtlCol="1">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defRPr/>
            </a:pPr>
            <a:r>
              <a:rPr lang="en-US" b="1" dirty="0">
                <a:solidFill>
                  <a:srgbClr val="002060"/>
                </a:solidFill>
                <a:latin typeface="Times New Roman" pitchFamily="18" charset="0"/>
                <a:cs typeface="Times New Roman" pitchFamily="18" charset="0"/>
              </a:rPr>
              <a:t>antiparallel</a:t>
            </a:r>
            <a:endParaRPr lang="en-US" b="1" dirty="0" smtClean="0">
              <a:solidFill>
                <a:srgbClr val="002060"/>
              </a:solidFill>
              <a:latin typeface="Times New Roman" pitchFamily="18" charset="0"/>
              <a:cs typeface="Times New Roman" pitchFamily="18" charset="0"/>
            </a:endParaRPr>
          </a:p>
          <a:p>
            <a:pPr marL="0" indent="0" algn="ctr">
              <a:buNone/>
              <a:defRPr/>
            </a:pPr>
            <a:r>
              <a:rPr lang="en-US" i="1" dirty="0">
                <a:latin typeface="Times New Roman" pitchFamily="18" charset="0"/>
                <a:cs typeface="Times New Roman" pitchFamily="18" charset="0"/>
              </a:rPr>
              <a:t>(having the </a:t>
            </a:r>
            <a:r>
              <a:rPr lang="en-US" i="1" dirty="0" smtClean="0">
                <a:latin typeface="Times New Roman" pitchFamily="18" charset="0"/>
                <a:cs typeface="Times New Roman" pitchFamily="18" charset="0"/>
              </a:rPr>
              <a:t>opposite </a:t>
            </a:r>
            <a:r>
              <a:rPr lang="en-US" i="1" dirty="0">
                <a:latin typeface="Times New Roman" pitchFamily="18" charset="0"/>
                <a:cs typeface="Times New Roman" pitchFamily="18" charset="0"/>
              </a:rPr>
              <a:t>amino to  </a:t>
            </a:r>
            <a:r>
              <a:rPr lang="en-US" i="1" dirty="0" smtClean="0">
                <a:latin typeface="Times New Roman" pitchFamily="18" charset="0"/>
                <a:cs typeface="Times New Roman" pitchFamily="18" charset="0"/>
              </a:rPr>
              <a:t>carboxyl </a:t>
            </a:r>
            <a:r>
              <a:rPr lang="en-US" i="1" dirty="0">
                <a:latin typeface="Times New Roman" pitchFamily="18" charset="0"/>
                <a:cs typeface="Times New Roman" pitchFamily="18" charset="0"/>
              </a:rPr>
              <a:t>orientations)</a:t>
            </a:r>
            <a:r>
              <a:rPr lang="en-US" i="1" dirty="0" smtClean="0">
                <a:latin typeface="Times New Roman" pitchFamily="18" charset="0"/>
                <a:cs typeface="Times New Roman" pitchFamily="18" charset="0"/>
              </a:rPr>
              <a:t> </a:t>
            </a:r>
          </a:p>
        </p:txBody>
      </p:sp>
      <p:sp>
        <p:nvSpPr>
          <p:cNvPr id="14" name="Content Placeholder 2"/>
          <p:cNvSpPr txBox="1">
            <a:spLocks/>
          </p:cNvSpPr>
          <p:nvPr/>
        </p:nvSpPr>
        <p:spPr>
          <a:xfrm>
            <a:off x="4052887" y="2133600"/>
            <a:ext cx="823913" cy="561975"/>
          </a:xfrm>
          <a:prstGeom prst="rect">
            <a:avLst/>
          </a:prstGeom>
          <a:ln>
            <a:solidFill>
              <a:schemeClr val="accent1"/>
            </a:solidFill>
          </a:ln>
        </p:spPr>
        <p:txBody>
          <a:bodyPr vert="horz" rtlCol="1">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defRPr/>
            </a:pPr>
            <a:r>
              <a:rPr lang="en-US" dirty="0">
                <a:latin typeface="Times New Roman" pitchFamily="18" charset="0"/>
                <a:cs typeface="Times New Roman" pitchFamily="18" charset="0"/>
              </a:rPr>
              <a:t>OR</a:t>
            </a:r>
            <a:endParaRPr lang="en-US" i="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8402874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beta_sheet"/>
          <p:cNvPicPr>
            <a:picLocks noGrp="1" noChangeAspect="1" noChangeArrowheads="1"/>
          </p:cNvPicPr>
          <p:nvPr>
            <p:ph/>
          </p:nvPr>
        </p:nvPicPr>
        <p:blipFill>
          <a:blip r:embed="rId2">
            <a:extLst>
              <a:ext uri="{28A0092B-C50C-407E-A947-70E740481C1C}">
                <a14:useLocalDpi xmlns:a14="http://schemas.microsoft.com/office/drawing/2010/main" val="0"/>
              </a:ext>
            </a:extLst>
          </a:blip>
          <a:srcRect t="10805" b="11470"/>
          <a:stretch>
            <a:fillRect/>
          </a:stretch>
        </p:blipFill>
        <p:spPr>
          <a:xfrm>
            <a:off x="457200" y="1524001"/>
            <a:ext cx="8077200" cy="4876800"/>
          </a:xfrm>
        </p:spPr>
      </p:pic>
      <p:sp>
        <p:nvSpPr>
          <p:cNvPr id="37891" name="Rectangle 3"/>
          <p:cNvSpPr>
            <a:spLocks noChangeArrowheads="1"/>
          </p:cNvSpPr>
          <p:nvPr/>
        </p:nvSpPr>
        <p:spPr bwMode="auto">
          <a:xfrm>
            <a:off x="1116013" y="692150"/>
            <a:ext cx="6808787" cy="527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b"/>
          <a:lstStyle/>
          <a:p>
            <a:r>
              <a:rPr lang="en-US" sz="2800" b="1" dirty="0">
                <a:solidFill>
                  <a:srgbClr val="002060"/>
                </a:solidFill>
              </a:rPr>
              <a:t>H-bond :</a:t>
            </a:r>
            <a:r>
              <a:rPr lang="en-US" sz="2800" dirty="0">
                <a:solidFill>
                  <a:srgbClr val="002060"/>
                </a:solidFill>
              </a:rPr>
              <a:t>  </a:t>
            </a:r>
            <a:r>
              <a:rPr lang="en-US" sz="2800" b="1" dirty="0">
                <a:solidFill>
                  <a:srgbClr val="002060"/>
                </a:solidFill>
              </a:rPr>
              <a:t>Pleated</a:t>
            </a:r>
            <a:r>
              <a:rPr lang="th-TH" sz="2800" b="1" dirty="0">
                <a:solidFill>
                  <a:srgbClr val="002060"/>
                </a:solidFill>
                <a:cs typeface="Cordia New" pitchFamily="34" charset="-34"/>
              </a:rPr>
              <a:t>  </a:t>
            </a:r>
            <a:r>
              <a:rPr lang="en-US" sz="2800" b="1" dirty="0">
                <a:solidFill>
                  <a:srgbClr val="002060"/>
                </a:solidFill>
              </a:rPr>
              <a:t>sheet</a:t>
            </a:r>
            <a:r>
              <a:rPr lang="th-TH" sz="2800" b="1" dirty="0">
                <a:solidFill>
                  <a:srgbClr val="002060"/>
                </a:solidFill>
                <a:cs typeface="Cordia New" pitchFamily="34" charset="-34"/>
              </a:rPr>
              <a:t>  </a:t>
            </a:r>
            <a:r>
              <a:rPr lang="en-US" sz="2800" b="1" dirty="0">
                <a:solidFill>
                  <a:srgbClr val="002060"/>
                </a:solidFill>
              </a:rPr>
              <a:t>structure</a:t>
            </a:r>
            <a:r>
              <a:rPr lang="th-TH" sz="2800" dirty="0">
                <a:solidFill>
                  <a:srgbClr val="002060"/>
                </a:solidFill>
                <a:cs typeface="Cordia New" pitchFamily="34" charset="-34"/>
              </a:rPr>
              <a:t> </a:t>
            </a:r>
          </a:p>
        </p:txBody>
      </p:sp>
    </p:spTree>
    <p:extLst>
      <p:ext uri="{BB962C8B-B14F-4D97-AF65-F5344CB8AC3E}">
        <p14:creationId xmlns:p14="http://schemas.microsoft.com/office/powerpoint/2010/main" val="11310511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685800" y="457200"/>
            <a:ext cx="7620000" cy="1676400"/>
          </a:xfrm>
        </p:spPr>
        <p:txBody>
          <a:bodyPr>
            <a:normAutofit fontScale="92500" lnSpcReduction="10000"/>
          </a:bodyPr>
          <a:lstStyle/>
          <a:p>
            <a:pPr marL="0" indent="0" algn="l" rtl="0" eaLnBrk="1" hangingPunct="1">
              <a:buFont typeface="Arial" charset="0"/>
              <a:buNone/>
            </a:pPr>
            <a:r>
              <a:rPr lang="en-US" sz="2800" b="1" dirty="0" smtClean="0">
                <a:solidFill>
                  <a:srgbClr val="002060"/>
                </a:solidFill>
                <a:latin typeface="Times New Roman" pitchFamily="18" charset="0"/>
                <a:cs typeface="Times New Roman" pitchFamily="18" charset="0"/>
              </a:rPr>
              <a:t>The bonds responsible for stability of  </a:t>
            </a:r>
            <a:r>
              <a:rPr lang="el-GR" sz="2800" b="1" dirty="0" smtClean="0">
                <a:solidFill>
                  <a:srgbClr val="002060"/>
                </a:solidFill>
                <a:latin typeface="Times New Roman" pitchFamily="18" charset="0"/>
                <a:cs typeface="Times New Roman" pitchFamily="18" charset="0"/>
              </a:rPr>
              <a:t>β</a:t>
            </a:r>
            <a:r>
              <a:rPr lang="en-US" sz="2800" b="1" dirty="0" smtClean="0">
                <a:solidFill>
                  <a:srgbClr val="002060"/>
                </a:solidFill>
                <a:latin typeface="Times New Roman" pitchFamily="18" charset="0"/>
                <a:cs typeface="Times New Roman" pitchFamily="18" charset="0"/>
              </a:rPr>
              <a:t>-pleated sheet :</a:t>
            </a:r>
          </a:p>
          <a:p>
            <a:pPr marL="623888" indent="-444500" algn="l" rtl="0" eaLnBrk="1" hangingPunct="1">
              <a:buFont typeface="Arial" charset="0"/>
              <a:buNone/>
            </a:pPr>
            <a:r>
              <a:rPr lang="en-US" sz="2800" dirty="0" smtClean="0">
                <a:latin typeface="Times New Roman" pitchFamily="18" charset="0"/>
                <a:cs typeface="Times New Roman" pitchFamily="18" charset="0"/>
              </a:rPr>
              <a:t>   - It is stabilized by a hydrogen bonds between peptide bond groups.</a:t>
            </a:r>
          </a:p>
        </p:txBody>
      </p:sp>
      <p:sp>
        <p:nvSpPr>
          <p:cNvPr id="3" name="Content Placeholder 2"/>
          <p:cNvSpPr txBox="1">
            <a:spLocks/>
          </p:cNvSpPr>
          <p:nvPr/>
        </p:nvSpPr>
        <p:spPr>
          <a:xfrm>
            <a:off x="685800" y="2590800"/>
            <a:ext cx="7467600" cy="3657600"/>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Arial" charset="0"/>
              <a:buNone/>
            </a:pPr>
            <a:r>
              <a:rPr lang="en-US" i="1" dirty="0" smtClean="0">
                <a:solidFill>
                  <a:srgbClr val="FF0000"/>
                </a:solidFill>
                <a:latin typeface="Times New Roman" pitchFamily="18" charset="0"/>
                <a:cs typeface="Times New Roman" pitchFamily="18" charset="0"/>
              </a:rPr>
              <a:t>Example:</a:t>
            </a:r>
          </a:p>
          <a:p>
            <a:pPr marL="0" indent="0">
              <a:buFont typeface="Arial" charset="0"/>
              <a:buNone/>
            </a:pPr>
            <a:r>
              <a:rPr lang="en-US" dirty="0" smtClean="0">
                <a:latin typeface="Times New Roman" pitchFamily="18" charset="0"/>
                <a:cs typeface="Times New Roman" pitchFamily="18" charset="0"/>
              </a:rPr>
              <a:t>     </a:t>
            </a:r>
            <a:r>
              <a:rPr lang="en-US" dirty="0" smtClean="0">
                <a:solidFill>
                  <a:srgbClr val="002060"/>
                </a:solidFill>
                <a:latin typeface="Times New Roman" pitchFamily="18" charset="0"/>
                <a:cs typeface="Times New Roman" pitchFamily="18" charset="0"/>
              </a:rPr>
              <a:t>β-keratins (such as silk fibroin):</a:t>
            </a:r>
          </a:p>
          <a:p>
            <a:pPr marL="1789113" indent="-176213">
              <a:buFont typeface="Arial" charset="0"/>
              <a:buNone/>
            </a:pPr>
            <a:r>
              <a:rPr lang="en-US" dirty="0" smtClean="0">
                <a:latin typeface="Times New Roman" pitchFamily="18" charset="0"/>
                <a:cs typeface="Times New Roman" pitchFamily="18" charset="0"/>
              </a:rPr>
              <a:t>- Consist Almost Entirely Stacks Of Antiparallel </a:t>
            </a:r>
            <a:r>
              <a:rPr lang="el-GR" dirty="0" smtClean="0">
                <a:latin typeface="Times New Roman" pitchFamily="18" charset="0"/>
                <a:cs typeface="Times New Roman" pitchFamily="18" charset="0"/>
              </a:rPr>
              <a:t>Β</a:t>
            </a:r>
            <a:r>
              <a:rPr lang="en-US" dirty="0" smtClean="0">
                <a:latin typeface="Times New Roman" pitchFamily="18" charset="0"/>
                <a:cs typeface="Times New Roman" pitchFamily="18" charset="0"/>
              </a:rPr>
              <a:t>-sheets.</a:t>
            </a:r>
          </a:p>
          <a:p>
            <a:pPr marL="1789113" indent="-176213">
              <a:buFont typeface="Arial" charset="0"/>
              <a:buNone/>
            </a:pPr>
            <a:r>
              <a:rPr lang="en-US" dirty="0" smtClean="0">
                <a:latin typeface="Times New Roman" pitchFamily="18" charset="0"/>
                <a:cs typeface="Times New Roman" pitchFamily="18" charset="0"/>
              </a:rPr>
              <a:t>- Rich In Amino Acids Having Relatively Small R-groups, Particularly Glycine And Alanine.</a:t>
            </a:r>
          </a:p>
          <a:p>
            <a:pPr marL="1789113" indent="-176213">
              <a:buFont typeface="Arial" charset="0"/>
              <a:buNone/>
            </a:pPr>
            <a:r>
              <a:rPr lang="en-US" dirty="0" smtClean="0">
                <a:latin typeface="Times New Roman" pitchFamily="18" charset="0"/>
                <a:cs typeface="Times New Roman" pitchFamily="18" charset="0"/>
              </a:rPr>
              <a:t>- The </a:t>
            </a:r>
            <a:r>
              <a:rPr lang="el-GR" dirty="0" smtClean="0">
                <a:latin typeface="Times New Roman" pitchFamily="18" charset="0"/>
                <a:cs typeface="Times New Roman" pitchFamily="18" charset="0"/>
              </a:rPr>
              <a:t>β</a:t>
            </a:r>
            <a:r>
              <a:rPr lang="en-US" dirty="0" smtClean="0">
                <a:latin typeface="Times New Roman" pitchFamily="18" charset="0"/>
                <a:cs typeface="Times New Roman" pitchFamily="18" charset="0"/>
              </a:rPr>
              <a:t>-keratin such as fibroin, have no S–S  cross linkages. </a:t>
            </a:r>
          </a:p>
          <a:p>
            <a:pPr marL="0" indent="0">
              <a:buFont typeface="Arial" charset="0"/>
              <a:buNone/>
            </a:pP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6400135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09600"/>
            <a:ext cx="7239000" cy="5410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7245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609600" y="685800"/>
            <a:ext cx="7620000" cy="5486400"/>
          </a:xfrm>
        </p:spPr>
        <p:txBody>
          <a:bodyPr>
            <a:normAutofit fontScale="92500" lnSpcReduction="10000"/>
          </a:bodyPr>
          <a:lstStyle/>
          <a:p>
            <a:pPr marL="0" indent="0" algn="l" rtl="0" eaLnBrk="1" hangingPunct="1">
              <a:buFont typeface="Arial" charset="0"/>
              <a:buNone/>
            </a:pPr>
            <a:r>
              <a:rPr lang="en-US" sz="3100" b="1" i="1" u="sng" dirty="0" smtClean="0">
                <a:solidFill>
                  <a:srgbClr val="FF0000"/>
                </a:solidFill>
                <a:latin typeface="Times New Roman" pitchFamily="18" charset="0"/>
                <a:cs typeface="Times New Roman" pitchFamily="18" charset="0"/>
              </a:rPr>
              <a:t>c) Collagen helix:</a:t>
            </a:r>
          </a:p>
          <a:p>
            <a:pPr marL="631825" indent="-187325" algn="l" rtl="0" eaLnBrk="1" hangingPunct="1">
              <a:buFont typeface="Arial" panose="020B0604020202020204" pitchFamily="34" charset="0"/>
              <a:buChar char="•"/>
            </a:pPr>
            <a:r>
              <a:rPr lang="en-US" sz="2600" dirty="0" smtClean="0">
                <a:latin typeface="Times New Roman" pitchFamily="18" charset="0"/>
                <a:cs typeface="Times New Roman" pitchFamily="18" charset="0"/>
              </a:rPr>
              <a:t>Collagen is found in connective tissue such as tendons, cartilage, the organic matrix of bone and the cornea of the eye.</a:t>
            </a:r>
          </a:p>
          <a:p>
            <a:pPr marL="444500" indent="0" algn="l" rtl="0" eaLnBrk="1" hangingPunct="1">
              <a:buNone/>
            </a:pPr>
            <a:endParaRPr lang="en-US" sz="2600" dirty="0" smtClean="0">
              <a:latin typeface="Times New Roman" pitchFamily="18" charset="0"/>
              <a:cs typeface="Times New Roman" pitchFamily="18" charset="0"/>
            </a:endParaRPr>
          </a:p>
          <a:p>
            <a:pPr marL="631825" indent="-187325" algn="l" rtl="0" eaLnBrk="1" hangingPunct="1">
              <a:buFont typeface="Arial" panose="020B0604020202020204" pitchFamily="34" charset="0"/>
              <a:buChar char="•"/>
            </a:pPr>
            <a:r>
              <a:rPr lang="en-US" sz="2600" dirty="0" smtClean="0">
                <a:latin typeface="Times New Roman" pitchFamily="18" charset="0"/>
                <a:cs typeface="Times New Roman" pitchFamily="18" charset="0"/>
              </a:rPr>
              <a:t>Collagen molecules </a:t>
            </a:r>
            <a:r>
              <a:rPr lang="en-US" sz="2600" i="1" dirty="0" smtClean="0">
                <a:solidFill>
                  <a:srgbClr val="FF0000"/>
                </a:solidFill>
                <a:latin typeface="Times New Roman" pitchFamily="18" charset="0"/>
                <a:cs typeface="Times New Roman" pitchFamily="18" charset="0"/>
              </a:rPr>
              <a:t>(</a:t>
            </a:r>
            <a:r>
              <a:rPr lang="en-US" sz="2600" i="1" dirty="0" err="1" smtClean="0">
                <a:solidFill>
                  <a:srgbClr val="FF0000"/>
                </a:solidFill>
                <a:latin typeface="Times New Roman" pitchFamily="18" charset="0"/>
                <a:cs typeface="Times New Roman" pitchFamily="18" charset="0"/>
              </a:rPr>
              <a:t>tropocollagen</a:t>
            </a:r>
            <a:r>
              <a:rPr lang="en-US" sz="2600" i="1" dirty="0" smtClean="0">
                <a:solidFill>
                  <a:srgbClr val="FF0000"/>
                </a:solidFill>
                <a:latin typeface="Times New Roman" pitchFamily="18" charset="0"/>
                <a:cs typeface="Times New Roman" pitchFamily="18" charset="0"/>
              </a:rPr>
              <a:t> – basic unit) </a:t>
            </a:r>
            <a:r>
              <a:rPr lang="en-US" sz="2600" dirty="0" smtClean="0">
                <a:latin typeface="Times New Roman" pitchFamily="18" charset="0"/>
                <a:cs typeface="Times New Roman" pitchFamily="18" charset="0"/>
              </a:rPr>
              <a:t>consist of three polypeptide, called </a:t>
            </a:r>
            <a:r>
              <a:rPr lang="el-GR" sz="2600" dirty="0" smtClean="0">
                <a:latin typeface="Times New Roman" pitchFamily="18" charset="0"/>
                <a:cs typeface="Times New Roman" pitchFamily="18" charset="0"/>
              </a:rPr>
              <a:t>α</a:t>
            </a:r>
            <a:r>
              <a:rPr lang="en-US" sz="2600" dirty="0" smtClean="0">
                <a:latin typeface="Times New Roman" pitchFamily="18" charset="0"/>
                <a:cs typeface="Times New Roman" pitchFamily="18" charset="0"/>
              </a:rPr>
              <a:t>-chains (each </a:t>
            </a:r>
            <a:r>
              <a:rPr lang="el-GR" sz="2600" dirty="0" smtClean="0">
                <a:latin typeface="Times New Roman" pitchFamily="18" charset="0"/>
                <a:cs typeface="Times New Roman" pitchFamily="18" charset="0"/>
              </a:rPr>
              <a:t>α-</a:t>
            </a:r>
            <a:r>
              <a:rPr lang="en-US" sz="2600" dirty="0" smtClean="0">
                <a:latin typeface="Times New Roman" pitchFamily="18" charset="0"/>
                <a:cs typeface="Times New Roman" pitchFamily="18" charset="0"/>
              </a:rPr>
              <a:t>chain is twisted into a left handed helix of 3 residue per turn) which wrap around each other in a triple helix (right handed) forming a rope-like structure.</a:t>
            </a:r>
          </a:p>
          <a:p>
            <a:pPr marL="444500" indent="0" algn="l" rtl="0" eaLnBrk="1" hangingPunct="1">
              <a:buNone/>
            </a:pPr>
            <a:endParaRPr lang="en-US" sz="2600" dirty="0" smtClean="0">
              <a:latin typeface="Times New Roman" pitchFamily="18" charset="0"/>
              <a:cs typeface="Times New Roman" pitchFamily="18" charset="0"/>
            </a:endParaRPr>
          </a:p>
          <a:p>
            <a:pPr marL="631825" indent="-187325" algn="l" rtl="0" eaLnBrk="1" hangingPunct="1">
              <a:buFont typeface="Arial" panose="020B0604020202020204" pitchFamily="34" charset="0"/>
              <a:buChar char="•"/>
            </a:pPr>
            <a:r>
              <a:rPr lang="en-US" sz="2600" dirty="0" smtClean="0">
                <a:latin typeface="Times New Roman" pitchFamily="18" charset="0"/>
                <a:cs typeface="Times New Roman" pitchFamily="18" charset="0"/>
              </a:rPr>
              <a:t>Collagen is built of recurring subunit structure, triple-stranded </a:t>
            </a:r>
            <a:r>
              <a:rPr lang="en-US" sz="2600" dirty="0" err="1" smtClean="0">
                <a:latin typeface="Times New Roman" pitchFamily="18" charset="0"/>
                <a:cs typeface="Times New Roman" pitchFamily="18" charset="0"/>
              </a:rPr>
              <a:t>tropocollagen</a:t>
            </a:r>
            <a:r>
              <a:rPr lang="en-US" sz="2600" dirty="0" smtClean="0">
                <a:latin typeface="Times New Roman" pitchFamily="18" charset="0"/>
                <a:cs typeface="Times New Roman" pitchFamily="18" charset="0"/>
              </a:rPr>
              <a:t> (triple helix) molecules, having distinctive heads.  </a:t>
            </a:r>
          </a:p>
          <a:p>
            <a:pPr marL="0" indent="0" algn="l" rtl="0" eaLnBrk="1" hangingPunct="1">
              <a:buFont typeface="Arial" charset="0"/>
              <a:buNone/>
            </a:pPr>
            <a:endParaRPr lang="en-US" sz="2800" b="1" i="1" u="sng"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694176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79689" y="1555221"/>
            <a:ext cx="3733800" cy="1295400"/>
          </a:xfrm>
        </p:spPr>
        <p:txBody>
          <a:bodyPr>
            <a:normAutofit fontScale="92500"/>
          </a:bodyPr>
          <a:lstStyle/>
          <a:p>
            <a:pPr marL="0" indent="0" algn="l" rtl="0" eaLnBrk="1" hangingPunct="1">
              <a:buFont typeface="Arial" charset="0"/>
              <a:buNone/>
            </a:pPr>
            <a:r>
              <a:rPr lang="en-US" sz="2400" b="1" dirty="0" smtClean="0">
                <a:latin typeface="Times New Roman" pitchFamily="18" charset="0"/>
                <a:cs typeface="Times New Roman" pitchFamily="18" charset="0"/>
              </a:rPr>
              <a:t>A) </a:t>
            </a:r>
            <a:r>
              <a:rPr lang="en-US" sz="2400" dirty="0" smtClean="0">
                <a:latin typeface="Times New Roman" pitchFamily="18" charset="0"/>
                <a:cs typeface="Times New Roman" pitchFamily="18" charset="0"/>
              </a:rPr>
              <a:t>proteins can be classified </a:t>
            </a:r>
          </a:p>
          <a:p>
            <a:pPr marL="0" indent="0" algn="l" rtl="0" eaLnBrk="1" hangingPunct="1">
              <a:buFont typeface="Arial" charset="0"/>
              <a:buNone/>
            </a:pPr>
            <a:r>
              <a:rPr lang="en-US" sz="2400" dirty="0" smtClean="0">
                <a:latin typeface="Times New Roman" pitchFamily="18" charset="0"/>
                <a:cs typeface="Times New Roman" pitchFamily="18" charset="0"/>
              </a:rPr>
              <a:t>      on the basis of the </a:t>
            </a:r>
            <a:r>
              <a:rPr lang="en-US" sz="2400" dirty="0" smtClean="0">
                <a:solidFill>
                  <a:srgbClr val="002060"/>
                </a:solidFill>
                <a:latin typeface="Times New Roman" pitchFamily="18" charset="0"/>
                <a:cs typeface="Times New Roman" pitchFamily="18" charset="0"/>
              </a:rPr>
              <a:t>chemical </a:t>
            </a:r>
          </a:p>
          <a:p>
            <a:pPr marL="0" indent="0" algn="l" rtl="0" eaLnBrk="1" hangingPunct="1">
              <a:buFont typeface="Arial" charset="0"/>
              <a:buNone/>
            </a:pPr>
            <a:r>
              <a:rPr lang="en-US" sz="2400" dirty="0" smtClean="0">
                <a:solidFill>
                  <a:srgbClr val="002060"/>
                </a:solidFill>
                <a:latin typeface="Times New Roman" pitchFamily="18" charset="0"/>
                <a:cs typeface="Times New Roman" pitchFamily="18" charset="0"/>
              </a:rPr>
              <a:t>      composition.</a:t>
            </a:r>
          </a:p>
          <a:p>
            <a:pPr marL="0" indent="0" algn="l" rtl="0" eaLnBrk="1" hangingPunct="1">
              <a:buFont typeface="Arial" charset="0"/>
              <a:buNone/>
            </a:pPr>
            <a:endParaRPr lang="ar-SA" sz="2400" dirty="0" smtClean="0">
              <a:latin typeface="Times New Roman" pitchFamily="18" charset="0"/>
              <a:cs typeface="Times New Roman" pitchFamily="18" charset="0"/>
            </a:endParaRPr>
          </a:p>
        </p:txBody>
      </p:sp>
      <p:cxnSp>
        <p:nvCxnSpPr>
          <p:cNvPr id="5" name="Straight Connector 4"/>
          <p:cNvCxnSpPr/>
          <p:nvPr/>
        </p:nvCxnSpPr>
        <p:spPr>
          <a:xfrm>
            <a:off x="4495800" y="792162"/>
            <a:ext cx="0" cy="50323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1836738" y="1295400"/>
            <a:ext cx="5975350" cy="15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828800" y="1311275"/>
            <a:ext cx="0" cy="288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643438" y="1311275"/>
            <a:ext cx="0" cy="1865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812088" y="1295400"/>
            <a:ext cx="0" cy="2925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5198533" y="4221163"/>
            <a:ext cx="3505200" cy="1143000"/>
          </a:xfrm>
          <a:prstGeom prst="rect">
            <a:avLst/>
          </a:prstGeom>
        </p:spPr>
        <p:txBody>
          <a:bodyPr vert="horz">
            <a:normAutofit fontScale="925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439738" indent="-439738">
              <a:buFont typeface="Arial" charset="0"/>
              <a:buNone/>
            </a:pPr>
            <a:r>
              <a:rPr lang="en-US" b="1" dirty="0" smtClean="0">
                <a:latin typeface="Times New Roman" pitchFamily="18" charset="0"/>
                <a:cs typeface="Times New Roman" pitchFamily="18" charset="0"/>
              </a:rPr>
              <a:t>C) </a:t>
            </a:r>
            <a:r>
              <a:rPr lang="en-US" dirty="0" smtClean="0">
                <a:latin typeface="Times New Roman" pitchFamily="18" charset="0"/>
                <a:cs typeface="Times New Roman" pitchFamily="18" charset="0"/>
              </a:rPr>
              <a:t>proteins can be classified on the basis of  their </a:t>
            </a:r>
            <a:r>
              <a:rPr lang="en-US" dirty="0" smtClean="0">
                <a:solidFill>
                  <a:srgbClr val="002060"/>
                </a:solidFill>
                <a:latin typeface="Times New Roman" pitchFamily="18" charset="0"/>
                <a:cs typeface="Times New Roman" pitchFamily="18" charset="0"/>
              </a:rPr>
              <a:t>biological function</a:t>
            </a:r>
            <a:r>
              <a:rPr lang="en-US" dirty="0" smtClean="0">
                <a:latin typeface="Times New Roman" pitchFamily="18" charset="0"/>
                <a:cs typeface="Times New Roman" pitchFamily="18" charset="0"/>
              </a:rPr>
              <a:t>.</a:t>
            </a:r>
          </a:p>
          <a:p>
            <a:pPr marL="0" indent="0">
              <a:buFont typeface="Arial" charset="0"/>
              <a:buNone/>
            </a:pPr>
            <a:endParaRPr lang="ar-SA" dirty="0" smtClean="0">
              <a:latin typeface="Times New Roman" pitchFamily="18" charset="0"/>
              <a:cs typeface="Times New Roman" pitchFamily="18" charset="0"/>
            </a:endParaRPr>
          </a:p>
        </p:txBody>
      </p:sp>
      <p:sp>
        <p:nvSpPr>
          <p:cNvPr id="12" name="Content Placeholder 2"/>
          <p:cNvSpPr txBox="1">
            <a:spLocks/>
          </p:cNvSpPr>
          <p:nvPr/>
        </p:nvSpPr>
        <p:spPr>
          <a:xfrm>
            <a:off x="3127904" y="3124199"/>
            <a:ext cx="3823229" cy="915193"/>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355600" indent="-355600">
              <a:buFont typeface="Arial" charset="0"/>
              <a:buNone/>
            </a:pPr>
            <a:r>
              <a:rPr lang="en-US" b="1" dirty="0" smtClean="0">
                <a:latin typeface="Times New Roman" pitchFamily="18" charset="0"/>
                <a:cs typeface="Times New Roman" pitchFamily="18" charset="0"/>
              </a:rPr>
              <a:t>B) </a:t>
            </a:r>
            <a:r>
              <a:rPr lang="en-US" dirty="0" smtClean="0">
                <a:latin typeface="Times New Roman" pitchFamily="18" charset="0"/>
                <a:cs typeface="Times New Roman" pitchFamily="18" charset="0"/>
              </a:rPr>
              <a:t>proteins can be classified on the basis of  </a:t>
            </a:r>
            <a:r>
              <a:rPr lang="en-US" dirty="0" smtClean="0">
                <a:solidFill>
                  <a:srgbClr val="002060"/>
                </a:solidFill>
                <a:latin typeface="Times New Roman" pitchFamily="18" charset="0"/>
                <a:cs typeface="Times New Roman" pitchFamily="18" charset="0"/>
              </a:rPr>
              <a:t>shape</a:t>
            </a:r>
            <a:r>
              <a:rPr lang="en-US" dirty="0" smtClean="0">
                <a:latin typeface="Times New Roman" pitchFamily="18" charset="0"/>
                <a:cs typeface="Times New Roman" pitchFamily="18" charset="0"/>
              </a:rPr>
              <a:t>.</a:t>
            </a:r>
          </a:p>
          <a:p>
            <a:pPr marL="0" indent="0">
              <a:buFont typeface="Arial" charset="0"/>
              <a:buNone/>
            </a:pPr>
            <a:endParaRPr lang="ar-SA" dirty="0" smtClean="0">
              <a:latin typeface="Times New Roman" pitchFamily="18" charset="0"/>
              <a:cs typeface="Times New Roman" pitchFamily="18" charset="0"/>
            </a:endParaRPr>
          </a:p>
        </p:txBody>
      </p:sp>
      <p:sp>
        <p:nvSpPr>
          <p:cNvPr id="14" name="Content Placeholder 2"/>
          <p:cNvSpPr txBox="1">
            <a:spLocks/>
          </p:cNvSpPr>
          <p:nvPr/>
        </p:nvSpPr>
        <p:spPr>
          <a:xfrm>
            <a:off x="577056" y="411162"/>
            <a:ext cx="5061743" cy="76200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Arial" charset="0"/>
              <a:buNone/>
            </a:pPr>
            <a:r>
              <a:rPr lang="en-US" sz="2800" b="1" dirty="0" smtClean="0">
                <a:solidFill>
                  <a:srgbClr val="FF0000"/>
                </a:solidFill>
                <a:latin typeface="Times New Roman" pitchFamily="18" charset="0"/>
                <a:cs typeface="Times New Roman" pitchFamily="18" charset="0"/>
              </a:rPr>
              <a:t>Classification of proteins:</a:t>
            </a:r>
          </a:p>
          <a:p>
            <a:pPr marL="0" indent="0">
              <a:buFont typeface="Arial" charset="0"/>
              <a:buNone/>
            </a:pPr>
            <a:endParaRPr lang="ar-SA"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7176114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584" y="1676400"/>
            <a:ext cx="6438900" cy="3848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946" y="838200"/>
            <a:ext cx="59721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8919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09600"/>
            <a:ext cx="7391400" cy="5334000"/>
          </a:xfrm>
        </p:spPr>
        <p:txBody>
          <a:bodyPr rtlCol="1">
            <a:normAutofit/>
          </a:bodyPr>
          <a:lstStyle/>
          <a:p>
            <a:pPr marL="174625" indent="-174625" algn="l" rtl="0" eaLnBrk="1" fontAlgn="auto" hangingPunct="1">
              <a:spcAft>
                <a:spcPts val="0"/>
              </a:spcAft>
              <a:buFontTx/>
              <a:buChar char="-"/>
              <a:defRPr/>
            </a:pPr>
            <a:r>
              <a:rPr lang="en-US" dirty="0" smtClean="0">
                <a:latin typeface="Times New Roman" pitchFamily="18" charset="0"/>
                <a:cs typeface="Times New Roman" pitchFamily="18" charset="0"/>
              </a:rPr>
              <a:t>These arranged head to tail in many parallel bundles, but the heads are staggered.</a:t>
            </a:r>
          </a:p>
          <a:p>
            <a:pPr marL="174625" indent="-174625" algn="l" rtl="0" eaLnBrk="1" fontAlgn="auto" hangingPunct="1">
              <a:spcAft>
                <a:spcPts val="0"/>
              </a:spcAft>
              <a:buFont typeface="Arial" pitchFamily="34" charset="0"/>
              <a:buNone/>
              <a:defRPr/>
            </a:pPr>
            <a:r>
              <a:rPr lang="en-US" dirty="0" smtClean="0">
                <a:latin typeface="Times New Roman" pitchFamily="18" charset="0"/>
                <a:cs typeface="Times New Roman" pitchFamily="18" charset="0"/>
              </a:rPr>
              <a:t>- Between the end of one triple helix and the beginning of the next is a gap that may provide a site for deposition of</a:t>
            </a:r>
          </a:p>
          <a:p>
            <a:pPr marL="174625" indent="-174625" algn="l" rtl="0" eaLnBrk="1" fontAlgn="auto" hangingPunct="1">
              <a:spcAft>
                <a:spcPts val="0"/>
              </a:spcAft>
              <a:buFont typeface="Arial" pitchFamily="34" charset="0"/>
              <a:buNone/>
              <a:defRP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hydroxyapatite crystals in bone formation.</a:t>
            </a:r>
          </a:p>
          <a:p>
            <a:pPr marL="174625" indent="-174625" algn="l" rtl="0" eaLnBrk="1" fontAlgn="auto" hangingPunct="1">
              <a:spcAft>
                <a:spcPts val="0"/>
              </a:spcAft>
              <a:buFont typeface="Arial" pitchFamily="34" charset="0"/>
              <a:buNone/>
              <a:defRPr/>
            </a:pPr>
            <a:endParaRPr lang="en-US" dirty="0" smtClean="0">
              <a:latin typeface="Times New Roman" pitchFamily="18" charset="0"/>
              <a:cs typeface="Times New Roman" pitchFamily="18" charset="0"/>
            </a:endParaRPr>
          </a:p>
          <a:p>
            <a:pPr marL="174625" indent="-174625" algn="l" rtl="0" eaLnBrk="1" fontAlgn="auto" hangingPunct="1">
              <a:spcAft>
                <a:spcPts val="0"/>
              </a:spcAft>
              <a:buFontTx/>
              <a:buChar char="-"/>
              <a:defRPr/>
            </a:pPr>
            <a:r>
              <a:rPr lang="en-US" dirty="0" smtClean="0">
                <a:latin typeface="Times New Roman" pitchFamily="18" charset="0"/>
                <a:cs typeface="Times New Roman" pitchFamily="18" charset="0"/>
              </a:rPr>
              <a:t>The polypeptide chains of </a:t>
            </a:r>
            <a:r>
              <a:rPr lang="en-US" dirty="0" err="1" smtClean="0">
                <a:latin typeface="Times New Roman" pitchFamily="18" charset="0"/>
                <a:cs typeface="Times New Roman" pitchFamily="18" charset="0"/>
              </a:rPr>
              <a:t>tropocollagen</a:t>
            </a:r>
            <a:r>
              <a:rPr lang="en-US" dirty="0" smtClean="0">
                <a:latin typeface="Times New Roman" pitchFamily="18" charset="0"/>
                <a:cs typeface="Times New Roman" pitchFamily="18" charset="0"/>
              </a:rPr>
              <a:t> are covalently cross linked by </a:t>
            </a:r>
            <a:r>
              <a:rPr lang="en-US" dirty="0" err="1" smtClean="0">
                <a:latin typeface="Times New Roman" pitchFamily="18" charset="0"/>
                <a:cs typeface="Times New Roman" pitchFamily="18" charset="0"/>
              </a:rPr>
              <a:t>dehydrolysinonorleucine</a:t>
            </a:r>
            <a:r>
              <a:rPr lang="en-US" dirty="0" smtClean="0">
                <a:latin typeface="Times New Roman" pitchFamily="18" charset="0"/>
                <a:cs typeface="Times New Roman" pitchFamily="18" charset="0"/>
              </a:rPr>
              <a:t> residues formed by an enzymatic reaction between two lysine residues of adjacent </a:t>
            </a:r>
            <a:r>
              <a:rPr lang="en-US" dirty="0" err="1" smtClean="0">
                <a:latin typeface="Times New Roman" pitchFamily="18" charset="0"/>
                <a:cs typeface="Times New Roman" pitchFamily="18" charset="0"/>
              </a:rPr>
              <a:t>tropocollagen</a:t>
            </a:r>
            <a:r>
              <a:rPr lang="en-US" dirty="0" smtClean="0">
                <a:latin typeface="Times New Roman" pitchFamily="18" charset="0"/>
                <a:cs typeface="Times New Roman" pitchFamily="18" charset="0"/>
              </a:rPr>
              <a:t> subunits.</a:t>
            </a:r>
          </a:p>
          <a:p>
            <a:pPr marL="174625" indent="-174625" algn="l" rtl="0" eaLnBrk="1" fontAlgn="auto" hangingPunct="1">
              <a:spcAft>
                <a:spcPts val="0"/>
              </a:spcAft>
              <a:buFont typeface="Arial" pitchFamily="34" charset="0"/>
              <a:buNone/>
              <a:defRPr/>
            </a:pPr>
            <a:endParaRPr lang="en-US" dirty="0">
              <a:latin typeface="Times New Roman" pitchFamily="18" charset="0"/>
              <a:cs typeface="Times New Roman" pitchFamily="18" charset="0"/>
            </a:endParaRPr>
          </a:p>
          <a:p>
            <a:pPr marL="174625" indent="-174625" algn="l" rtl="0" eaLnBrk="1" fontAlgn="auto" hangingPunct="1">
              <a:spcAft>
                <a:spcPts val="0"/>
              </a:spcAft>
              <a:buFontTx/>
              <a:buChar char="-"/>
              <a:defRPr/>
            </a:pPr>
            <a:r>
              <a:rPr lang="en-US" dirty="0" smtClean="0">
                <a:latin typeface="Times New Roman" pitchFamily="18" charset="0"/>
                <a:cs typeface="Times New Roman" pitchFamily="18" charset="0"/>
              </a:rPr>
              <a:t>The three polypeptide chains are held together by hydrogen bonds between chains.</a:t>
            </a:r>
            <a:endParaRPr lang="ar-SA" dirty="0">
              <a:latin typeface="Times New Roman" pitchFamily="18" charset="0"/>
              <a:cs typeface="Times New Roman" pitchFamily="18" charset="0"/>
            </a:endParaRPr>
          </a:p>
        </p:txBody>
      </p:sp>
    </p:spTree>
    <p:extLst>
      <p:ext uri="{BB962C8B-B14F-4D97-AF65-F5344CB8AC3E}">
        <p14:creationId xmlns:p14="http://schemas.microsoft.com/office/powerpoint/2010/main" val="2724979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l="2985"/>
          <a:stretch>
            <a:fillRect/>
          </a:stretch>
        </p:blipFill>
        <p:spPr bwMode="auto">
          <a:xfrm>
            <a:off x="990600" y="152400"/>
            <a:ext cx="7162799"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54539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endParaRPr lang="en-US" smtClean="0">
              <a:cs typeface="Times New Roman" pitchFamily="18" charset="0"/>
            </a:endParaRPr>
          </a:p>
        </p:txBody>
      </p:sp>
      <p:sp>
        <p:nvSpPr>
          <p:cNvPr id="46083" name="Content Placeholder 2"/>
          <p:cNvSpPr>
            <a:spLocks noGrp="1"/>
          </p:cNvSpPr>
          <p:nvPr>
            <p:ph idx="1"/>
          </p:nvPr>
        </p:nvSpPr>
        <p:spPr/>
        <p:txBody>
          <a:bodyPr/>
          <a:lstStyle/>
          <a:p>
            <a:endParaRPr lang="en-US" dirty="0" smtClean="0">
              <a:cs typeface="Arial" charset="0"/>
            </a:endParaRPr>
          </a:p>
        </p:txBody>
      </p:sp>
      <p:pic>
        <p:nvPicPr>
          <p:cNvPr id="460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647" y="457200"/>
            <a:ext cx="79248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84981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1524000"/>
            <a:ext cx="80391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75447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611187" y="609600"/>
            <a:ext cx="7620000" cy="5334000"/>
          </a:xfrm>
        </p:spPr>
        <p:txBody>
          <a:bodyPr>
            <a:normAutofit/>
          </a:bodyPr>
          <a:lstStyle/>
          <a:p>
            <a:pPr marL="268288" indent="-268288" algn="l" rtl="0" eaLnBrk="1" hangingPunct="1">
              <a:buFont typeface="Arial" charset="0"/>
              <a:buNone/>
            </a:pPr>
            <a:r>
              <a:rPr lang="en-US" dirty="0" smtClean="0">
                <a:latin typeface="Times New Roman" pitchFamily="18" charset="0"/>
                <a:cs typeface="Times New Roman" pitchFamily="18" charset="0"/>
              </a:rPr>
              <a:t>- The triple helical molecule – unique to collagen – are then associated bilaterally and longitudinally into fibrils.</a:t>
            </a:r>
          </a:p>
          <a:p>
            <a:pPr marL="268288" indent="-268288" algn="l" rtl="0" eaLnBrk="1" hangingPunct="1">
              <a:buFont typeface="Arial" charset="0"/>
              <a:buNone/>
            </a:pPr>
            <a:endParaRPr lang="en-US" sz="1600" dirty="0" smtClean="0">
              <a:latin typeface="Times New Roman" pitchFamily="18" charset="0"/>
              <a:cs typeface="Times New Roman" pitchFamily="18" charset="0"/>
            </a:endParaRPr>
          </a:p>
          <a:p>
            <a:pPr marL="268288" indent="-268288" algn="l" rtl="0" eaLnBrk="1" hangingPunct="1">
              <a:buFont typeface="Arial" charset="0"/>
              <a:buNone/>
            </a:pPr>
            <a:r>
              <a:rPr lang="en-US" dirty="0" smtClean="0">
                <a:latin typeface="Times New Roman" pitchFamily="18" charset="0"/>
                <a:cs typeface="Times New Roman" pitchFamily="18" charset="0"/>
              </a:rPr>
              <a:t>- The amino acid sequence in collagen is generally a repeating </a:t>
            </a:r>
            <a:r>
              <a:rPr lang="en-US" dirty="0" err="1" smtClean="0">
                <a:latin typeface="Times New Roman" pitchFamily="18" charset="0"/>
                <a:cs typeface="Times New Roman" pitchFamily="18" charset="0"/>
              </a:rPr>
              <a:t>tripeptide</a:t>
            </a:r>
            <a:r>
              <a:rPr lang="en-US" dirty="0" smtClean="0">
                <a:latin typeface="Times New Roman" pitchFamily="18" charset="0"/>
                <a:cs typeface="Times New Roman" pitchFamily="18" charset="0"/>
              </a:rPr>
              <a:t> unit ( </a:t>
            </a:r>
            <a:r>
              <a:rPr lang="en-US" dirty="0" err="1" smtClean="0">
                <a:latin typeface="Times New Roman" pitchFamily="18" charset="0"/>
                <a:cs typeface="Times New Roman" pitchFamily="18" charset="0"/>
              </a:rPr>
              <a:t>Gly</a:t>
            </a:r>
            <a:r>
              <a:rPr lang="en-US" dirty="0" smtClean="0">
                <a:latin typeface="Times New Roman" pitchFamily="18" charset="0"/>
                <a:cs typeface="Times New Roman" pitchFamily="18" charset="0"/>
              </a:rPr>
              <a:t> – X – Y ) where X is frequently </a:t>
            </a:r>
            <a:r>
              <a:rPr lang="en-US" dirty="0" err="1" smtClean="0">
                <a:latin typeface="Times New Roman" pitchFamily="18" charset="0"/>
                <a:cs typeface="Times New Roman" pitchFamily="18" charset="0"/>
              </a:rPr>
              <a:t>proline</a:t>
            </a:r>
            <a:r>
              <a:rPr lang="en-US" dirty="0" smtClean="0">
                <a:latin typeface="Times New Roman" pitchFamily="18" charset="0"/>
                <a:cs typeface="Times New Roman" pitchFamily="18" charset="0"/>
              </a:rPr>
              <a:t> Y  is often </a:t>
            </a:r>
            <a:r>
              <a:rPr lang="en-US" dirty="0" err="1" smtClean="0">
                <a:latin typeface="Times New Roman" pitchFamily="18" charset="0"/>
                <a:cs typeface="Times New Roman" pitchFamily="18" charset="0"/>
              </a:rPr>
              <a:t>hydroxyproline</a:t>
            </a:r>
            <a:r>
              <a:rPr lang="en-US" dirty="0" smtClean="0">
                <a:latin typeface="Times New Roman" pitchFamily="18" charset="0"/>
                <a:cs typeface="Times New Roman" pitchFamily="18" charset="0"/>
              </a:rPr>
              <a:t> or </a:t>
            </a:r>
            <a:r>
              <a:rPr lang="en-US" dirty="0" err="1" smtClean="0">
                <a:latin typeface="Times New Roman" pitchFamily="18" charset="0"/>
                <a:cs typeface="Times New Roman" pitchFamily="18" charset="0"/>
              </a:rPr>
              <a:t>hydroxylysine</a:t>
            </a:r>
            <a:r>
              <a:rPr lang="en-US" dirty="0" smtClean="0">
                <a:latin typeface="Times New Roman" pitchFamily="18" charset="0"/>
                <a:cs typeface="Times New Roman" pitchFamily="18" charset="0"/>
              </a:rPr>
              <a:t>.</a:t>
            </a:r>
          </a:p>
          <a:p>
            <a:pPr marL="1076325" indent="0" algn="l" rtl="0" eaLnBrk="1" hangingPunct="1">
              <a:buFont typeface="Arial" charset="0"/>
              <a:buNone/>
            </a:pPr>
            <a:r>
              <a:rPr lang="en-US" i="1" dirty="0" smtClean="0">
                <a:solidFill>
                  <a:srgbClr val="FF0000"/>
                </a:solidFill>
                <a:latin typeface="Times New Roman" pitchFamily="18" charset="0"/>
                <a:cs typeface="Times New Roman" pitchFamily="18" charset="0"/>
              </a:rPr>
              <a:t>Thus, most of the molecule can be regarded as a </a:t>
            </a:r>
            <a:r>
              <a:rPr lang="en-US" i="1" dirty="0" err="1" smtClean="0">
                <a:solidFill>
                  <a:srgbClr val="FF0000"/>
                </a:solidFill>
                <a:latin typeface="Times New Roman" pitchFamily="18" charset="0"/>
                <a:cs typeface="Times New Roman" pitchFamily="18" charset="0"/>
              </a:rPr>
              <a:t>polytripeptide</a:t>
            </a:r>
            <a:r>
              <a:rPr lang="en-US" i="1" dirty="0" smtClean="0">
                <a:solidFill>
                  <a:srgbClr val="FF0000"/>
                </a:solidFill>
                <a:latin typeface="Times New Roman" pitchFamily="18" charset="0"/>
                <a:cs typeface="Times New Roman" pitchFamily="18" charset="0"/>
              </a:rPr>
              <a:t>.  </a:t>
            </a:r>
          </a:p>
          <a:p>
            <a:pPr marL="1076325" indent="0" algn="l" rtl="0" eaLnBrk="1" hangingPunct="1">
              <a:buFont typeface="Arial" charset="0"/>
              <a:buNone/>
            </a:pPr>
            <a:endParaRPr lang="en-US" sz="1600" i="1" dirty="0" smtClean="0">
              <a:solidFill>
                <a:srgbClr val="FF0000"/>
              </a:solidFill>
              <a:latin typeface="Times New Roman" pitchFamily="18" charset="0"/>
              <a:cs typeface="Times New Roman" pitchFamily="18" charset="0"/>
            </a:endParaRPr>
          </a:p>
          <a:p>
            <a:pPr marL="174625" indent="-174625" algn="l" rtl="0" eaLnBrk="1" hangingPunct="1">
              <a:buFont typeface="Arial" charset="0"/>
              <a:buNone/>
            </a:pPr>
            <a:r>
              <a:rPr lang="en-US" dirty="0" smtClean="0">
                <a:latin typeface="Times New Roman" pitchFamily="18" charset="0"/>
                <a:cs typeface="Times New Roman" pitchFamily="18" charset="0"/>
              </a:rPr>
              <a:t>- Glycine constitute every third residue in the triple helical portion of each </a:t>
            </a:r>
            <a:r>
              <a:rPr lang="el-GR" dirty="0" smtClean="0">
                <a:latin typeface="Times New Roman" pitchFamily="18" charset="0"/>
                <a:cs typeface="Times New Roman" pitchFamily="18" charset="0"/>
              </a:rPr>
              <a:t>α</a:t>
            </a:r>
            <a:r>
              <a:rPr lang="en-US" dirty="0" smtClean="0">
                <a:latin typeface="Times New Roman" pitchFamily="18" charset="0"/>
                <a:cs typeface="Times New Roman" pitchFamily="18" charset="0"/>
              </a:rPr>
              <a:t>-chain.</a:t>
            </a:r>
          </a:p>
          <a:p>
            <a:pPr marL="0" indent="0" algn="l" rtl="0" eaLnBrk="1" hangingPunct="1">
              <a:buFont typeface="Arial" charset="0"/>
              <a:buNone/>
            </a:pPr>
            <a:endParaRPr lang="en-US" dirty="0" smtClean="0">
              <a:latin typeface="Times New Roman" pitchFamily="18" charset="0"/>
              <a:cs typeface="Times New Roman" pitchFamily="18" charset="0"/>
            </a:endParaRPr>
          </a:p>
          <a:p>
            <a:pPr marL="0" indent="0" algn="l" rtl="0" eaLnBrk="1" hangingPunct="1">
              <a:buFont typeface="Arial" charset="0"/>
              <a:buNone/>
            </a:pPr>
            <a:endParaRPr lang="ar-SA" dirty="0" smtClean="0">
              <a:latin typeface="Times New Roman" pitchFamily="18" charset="0"/>
              <a:cs typeface="Times New Roman" pitchFamily="18" charset="0"/>
            </a:endParaRPr>
          </a:p>
        </p:txBody>
      </p:sp>
      <p:sp>
        <p:nvSpPr>
          <p:cNvPr id="4" name="Right Arrow 3"/>
          <p:cNvSpPr/>
          <p:nvPr/>
        </p:nvSpPr>
        <p:spPr>
          <a:xfrm>
            <a:off x="914400" y="3429000"/>
            <a:ext cx="720725"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Tree>
    <p:extLst>
      <p:ext uri="{BB962C8B-B14F-4D97-AF65-F5344CB8AC3E}">
        <p14:creationId xmlns:p14="http://schemas.microsoft.com/office/powerpoint/2010/main" val="5185762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0805" y="4419600"/>
            <a:ext cx="61150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1166" t="13393" r="1733" b="30145"/>
          <a:stretch/>
        </p:blipFill>
        <p:spPr bwMode="auto">
          <a:xfrm>
            <a:off x="914400" y="2362200"/>
            <a:ext cx="7010399" cy="1915885"/>
          </a:xfrm>
          <a:prstGeom prst="rect">
            <a:avLst/>
          </a:prstGeom>
          <a:noFill/>
          <a:ln>
            <a:noFill/>
          </a:ln>
          <a:extLst>
            <a:ext uri="{53640926-AAD7-44D8-BBD7-CCE9431645EC}">
              <a14:shadowObscured xmlns:a14="http://schemas.microsoft.com/office/drawing/2010/main"/>
            </a:ext>
          </a:extLst>
        </p:spPr>
      </p:pic>
      <p:pic>
        <p:nvPicPr>
          <p:cNvPr id="4915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143000"/>
            <a:ext cx="7238999" cy="13684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85663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219200"/>
            <a:ext cx="7391400" cy="4191000"/>
          </a:xfrm>
        </p:spPr>
        <p:txBody>
          <a:bodyPr rtlCol="1">
            <a:normAutofit/>
          </a:bodyPr>
          <a:lstStyle/>
          <a:p>
            <a:pPr algn="l" rtl="0" eaLnBrk="1" fontAlgn="auto" hangingPunct="1">
              <a:spcAft>
                <a:spcPts val="0"/>
              </a:spcAft>
              <a:buFontTx/>
              <a:buChar char="-"/>
              <a:defRPr/>
            </a:pPr>
            <a:r>
              <a:rPr lang="en-US" dirty="0" smtClean="0">
                <a:latin typeface="Times New Roman" pitchFamily="18" charset="0"/>
                <a:cs typeface="Times New Roman" pitchFamily="18" charset="0"/>
              </a:rPr>
              <a:t>Collagen contains </a:t>
            </a:r>
            <a:r>
              <a:rPr lang="en-US" i="1" dirty="0" err="1" smtClean="0">
                <a:solidFill>
                  <a:srgbClr val="FF0000"/>
                </a:solidFill>
                <a:latin typeface="Times New Roman" pitchFamily="18" charset="0"/>
                <a:cs typeface="Times New Roman" pitchFamily="18" charset="0"/>
              </a:rPr>
              <a:t>hydroxyproline</a:t>
            </a:r>
            <a:r>
              <a:rPr lang="en-US" dirty="0" smtClean="0">
                <a:solidFill>
                  <a:srgbClr val="FF0000"/>
                </a:solidFill>
                <a:latin typeface="Times New Roman" pitchFamily="18" charset="0"/>
                <a:cs typeface="Times New Roman" pitchFamily="18" charset="0"/>
              </a:rPr>
              <a:t> </a:t>
            </a:r>
            <a:r>
              <a:rPr lang="en-US" dirty="0" smtClean="0">
                <a:latin typeface="Times New Roman" pitchFamily="18" charset="0"/>
                <a:cs typeface="Times New Roman" pitchFamily="18" charset="0"/>
              </a:rPr>
              <a:t>and </a:t>
            </a:r>
            <a:r>
              <a:rPr lang="en-US" i="1" dirty="0" err="1" smtClean="0">
                <a:solidFill>
                  <a:srgbClr val="FF0000"/>
                </a:solidFill>
                <a:latin typeface="Times New Roman" pitchFamily="18" charset="0"/>
                <a:cs typeface="Times New Roman" pitchFamily="18" charset="0"/>
              </a:rPr>
              <a:t>hydroxylysine</a:t>
            </a:r>
            <a:r>
              <a:rPr lang="en-US" dirty="0" smtClean="0">
                <a:latin typeface="Times New Roman" pitchFamily="18" charset="0"/>
                <a:cs typeface="Times New Roman" pitchFamily="18" charset="0"/>
              </a:rPr>
              <a:t>, which are </a:t>
            </a:r>
            <a:r>
              <a:rPr lang="en-US" i="1" dirty="0" smtClean="0">
                <a:solidFill>
                  <a:srgbClr val="FF0000"/>
                </a:solidFill>
                <a:latin typeface="Times New Roman" pitchFamily="18" charset="0"/>
                <a:cs typeface="Times New Roman" pitchFamily="18" charset="0"/>
              </a:rPr>
              <a:t>not present in most other proteins</a:t>
            </a:r>
            <a:r>
              <a:rPr lang="en-US" dirty="0" smtClean="0">
                <a:latin typeface="Times New Roman" pitchFamily="18" charset="0"/>
                <a:cs typeface="Times New Roman" pitchFamily="18" charset="0"/>
              </a:rPr>
              <a:t>.</a:t>
            </a:r>
          </a:p>
          <a:p>
            <a:pPr algn="l" rtl="0" eaLnBrk="1" fontAlgn="auto" hangingPunct="1">
              <a:spcAft>
                <a:spcPts val="0"/>
              </a:spcAft>
              <a:buFontTx/>
              <a:buChar char="-"/>
              <a:defRPr/>
            </a:pPr>
            <a:endParaRPr lang="en-US" dirty="0" smtClean="0">
              <a:latin typeface="Times New Roman" pitchFamily="18" charset="0"/>
              <a:cs typeface="Times New Roman" pitchFamily="18" charset="0"/>
            </a:endParaRPr>
          </a:p>
          <a:p>
            <a:pPr marL="174625" indent="-174625" algn="l" rtl="0" eaLnBrk="1" fontAlgn="auto" hangingPunct="1">
              <a:spcAft>
                <a:spcPts val="0"/>
              </a:spcAft>
              <a:buFontTx/>
              <a:buChar char="-"/>
              <a:defRPr/>
            </a:pPr>
            <a:r>
              <a:rPr lang="en-US" dirty="0" smtClean="0">
                <a:latin typeface="Times New Roman" pitchFamily="18" charset="0"/>
                <a:cs typeface="Times New Roman" pitchFamily="18" charset="0"/>
              </a:rPr>
              <a:t>Although collagen of different species differ in amino acid sequence, most contain about 35% glycine and 11% alanine, </a:t>
            </a:r>
            <a:r>
              <a:rPr lang="en-US" dirty="0" smtClean="0">
                <a:solidFill>
                  <a:srgbClr val="FF0000"/>
                </a:solidFill>
                <a:latin typeface="Times New Roman" pitchFamily="18" charset="0"/>
                <a:cs typeface="Times New Roman" pitchFamily="18" charset="0"/>
              </a:rPr>
              <a:t>resembling the </a:t>
            </a:r>
            <a:r>
              <a:rPr lang="el-GR" dirty="0" smtClean="0">
                <a:solidFill>
                  <a:srgbClr val="FF0000"/>
                </a:solidFill>
                <a:latin typeface="Times New Roman" pitchFamily="18" charset="0"/>
                <a:cs typeface="Times New Roman" pitchFamily="18" charset="0"/>
              </a:rPr>
              <a:t>β</a:t>
            </a:r>
            <a:r>
              <a:rPr lang="en-US" dirty="0" smtClean="0">
                <a:solidFill>
                  <a:srgbClr val="FF0000"/>
                </a:solidFill>
                <a:latin typeface="Times New Roman" pitchFamily="18" charset="0"/>
                <a:cs typeface="Times New Roman" pitchFamily="18" charset="0"/>
              </a:rPr>
              <a:t>-keratin </a:t>
            </a:r>
            <a:r>
              <a:rPr lang="en-US" dirty="0" smtClean="0">
                <a:latin typeface="Times New Roman" pitchFamily="18" charset="0"/>
                <a:cs typeface="Times New Roman" pitchFamily="18" charset="0"/>
              </a:rPr>
              <a:t>in this respect.</a:t>
            </a:r>
          </a:p>
          <a:p>
            <a:pPr marL="174625" indent="-174625" algn="l" rtl="0" eaLnBrk="1" fontAlgn="auto" hangingPunct="1">
              <a:spcAft>
                <a:spcPts val="0"/>
              </a:spcAft>
              <a:buFontTx/>
              <a:buChar char="-"/>
              <a:defRPr/>
            </a:pPr>
            <a:endParaRPr lang="en-US" dirty="0" smtClean="0">
              <a:latin typeface="Times New Roman" pitchFamily="18" charset="0"/>
              <a:cs typeface="Times New Roman" pitchFamily="18" charset="0"/>
            </a:endParaRPr>
          </a:p>
          <a:p>
            <a:pPr marL="174625" indent="-174625" algn="l" rtl="0" eaLnBrk="1" fontAlgn="auto" hangingPunct="1">
              <a:spcAft>
                <a:spcPts val="0"/>
              </a:spcAft>
              <a:buFont typeface="Arial" pitchFamily="34" charset="0"/>
              <a:buNone/>
              <a:defRPr/>
            </a:pPr>
            <a:r>
              <a:rPr lang="en-US" dirty="0" smtClean="0">
                <a:latin typeface="Times New Roman" pitchFamily="18" charset="0"/>
                <a:cs typeface="Times New Roman" pitchFamily="18" charset="0"/>
              </a:rPr>
              <a:t>- Collagen is distinctive in containing about 12% </a:t>
            </a:r>
            <a:r>
              <a:rPr lang="en-US" dirty="0" err="1" smtClean="0">
                <a:latin typeface="Times New Roman" pitchFamily="18" charset="0"/>
                <a:cs typeface="Times New Roman" pitchFamily="18" charset="0"/>
              </a:rPr>
              <a:t>proline</a:t>
            </a:r>
            <a:r>
              <a:rPr lang="en-US" dirty="0" smtClean="0">
                <a:latin typeface="Times New Roman" pitchFamily="18" charset="0"/>
                <a:cs typeface="Times New Roman" pitchFamily="18" charset="0"/>
              </a:rPr>
              <a:t> and 9% </a:t>
            </a:r>
            <a:r>
              <a:rPr lang="en-US" dirty="0" err="1" smtClean="0">
                <a:latin typeface="Times New Roman" pitchFamily="18" charset="0"/>
                <a:cs typeface="Times New Roman" pitchFamily="18" charset="0"/>
              </a:rPr>
              <a:t>hydroxyproline</a:t>
            </a:r>
            <a:r>
              <a:rPr lang="en-US" dirty="0" smtClean="0">
                <a:latin typeface="Times New Roman" pitchFamily="18" charset="0"/>
                <a:cs typeface="Times New Roman" pitchFamily="18" charset="0"/>
              </a:rPr>
              <a:t>, are amino acids rarely found in proteins other than collagen. </a:t>
            </a:r>
            <a:endParaRPr lang="ar-SA" dirty="0">
              <a:latin typeface="Times New Roman" pitchFamily="18" charset="0"/>
              <a:cs typeface="Times New Roman" pitchFamily="18" charset="0"/>
            </a:endParaRPr>
          </a:p>
        </p:txBody>
      </p:sp>
    </p:spTree>
    <p:extLst>
      <p:ext uri="{BB962C8B-B14F-4D97-AF65-F5344CB8AC3E}">
        <p14:creationId xmlns:p14="http://schemas.microsoft.com/office/powerpoint/2010/main" val="24630556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7620000" cy="5943600"/>
          </a:xfrm>
        </p:spPr>
        <p:txBody>
          <a:bodyPr rtlCol="1">
            <a:noAutofit/>
          </a:bodyPr>
          <a:lstStyle/>
          <a:p>
            <a:pPr marL="0" indent="0" algn="l" rtl="0" eaLnBrk="1" fontAlgn="auto" hangingPunct="1">
              <a:spcAft>
                <a:spcPts val="0"/>
              </a:spcAft>
              <a:buFont typeface="Arial" pitchFamily="34" charset="0"/>
              <a:buNone/>
              <a:defRPr/>
            </a:pPr>
            <a:r>
              <a:rPr lang="en-US" sz="2800" b="1" i="1" u="sng" dirty="0" smtClean="0">
                <a:solidFill>
                  <a:srgbClr val="002060"/>
                </a:solidFill>
                <a:latin typeface="Times New Roman" pitchFamily="18" charset="0"/>
                <a:cs typeface="Times New Roman" pitchFamily="18" charset="0"/>
              </a:rPr>
              <a:t>3) Tertiary structure:</a:t>
            </a:r>
          </a:p>
          <a:p>
            <a:pPr marL="363538" indent="0" algn="l" rtl="0" eaLnBrk="1" fontAlgn="auto" hangingPunct="1">
              <a:spcAft>
                <a:spcPts val="0"/>
              </a:spcAft>
              <a:buFont typeface="Arial" pitchFamily="34" charset="0"/>
              <a:buNone/>
              <a:defRPr/>
            </a:pPr>
            <a:r>
              <a:rPr lang="en-US" i="1" dirty="0" smtClean="0">
                <a:latin typeface="Times New Roman" pitchFamily="18" charset="0"/>
                <a:cs typeface="Times New Roman" pitchFamily="18" charset="0"/>
              </a:rPr>
              <a:t>Refer to the spatial </a:t>
            </a:r>
            <a:r>
              <a:rPr lang="en-US" i="1" dirty="0" smtClean="0">
                <a:solidFill>
                  <a:srgbClr val="FF0000"/>
                </a:solidFill>
                <a:latin typeface="Times New Roman" pitchFamily="18" charset="0"/>
                <a:cs typeface="Times New Roman" pitchFamily="18" charset="0"/>
              </a:rPr>
              <a:t>arrangement of amino acid </a:t>
            </a:r>
            <a:r>
              <a:rPr lang="en-US" i="1" dirty="0" smtClean="0">
                <a:latin typeface="Times New Roman" pitchFamily="18" charset="0"/>
                <a:cs typeface="Times New Roman" pitchFamily="18" charset="0"/>
              </a:rPr>
              <a:t>residues that are far apart  in the linear sequence </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i.e</a:t>
            </a:r>
            <a:r>
              <a:rPr lang="en-US" dirty="0" smtClean="0">
                <a:latin typeface="Times New Roman" pitchFamily="18" charset="0"/>
                <a:cs typeface="Times New Roman" pitchFamily="18" charset="0"/>
              </a:rPr>
              <a:t> in the primary structure), so the polypeptide </a:t>
            </a:r>
            <a:r>
              <a:rPr lang="en-US" i="1" dirty="0" smtClean="0">
                <a:solidFill>
                  <a:srgbClr val="FF0000"/>
                </a:solidFill>
                <a:latin typeface="Times New Roman" pitchFamily="18" charset="0"/>
                <a:cs typeface="Times New Roman" pitchFamily="18" charset="0"/>
              </a:rPr>
              <a:t>chain is folded </a:t>
            </a:r>
            <a:r>
              <a:rPr lang="en-US" dirty="0" smtClean="0">
                <a:latin typeface="Times New Roman" pitchFamily="18" charset="0"/>
                <a:cs typeface="Times New Roman" pitchFamily="18" charset="0"/>
              </a:rPr>
              <a:t>into three dimension.</a:t>
            </a:r>
          </a:p>
          <a:p>
            <a:pPr marL="0" indent="0" algn="l" rtl="0" eaLnBrk="1" fontAlgn="auto" hangingPunct="1">
              <a:spcAft>
                <a:spcPts val="0"/>
              </a:spcAft>
              <a:buFont typeface="Arial" pitchFamily="34" charset="0"/>
              <a:buNone/>
              <a:defRPr/>
            </a:pPr>
            <a:endParaRPr lang="en-US" sz="1800" dirty="0">
              <a:latin typeface="Times New Roman" pitchFamily="18" charset="0"/>
              <a:cs typeface="Times New Roman" pitchFamily="18" charset="0"/>
            </a:endParaRPr>
          </a:p>
          <a:p>
            <a:pPr>
              <a:buFontTx/>
              <a:buChar char="-"/>
              <a:defRPr/>
            </a:pPr>
            <a:r>
              <a:rPr lang="en-US" dirty="0" smtClean="0">
                <a:latin typeface="Times New Roman" pitchFamily="18" charset="0"/>
                <a:cs typeface="Times New Roman" pitchFamily="18" charset="0"/>
              </a:rPr>
              <a:t>Tertiary </a:t>
            </a:r>
            <a:r>
              <a:rPr lang="en-US" dirty="0">
                <a:latin typeface="Times New Roman" pitchFamily="18" charset="0"/>
                <a:cs typeface="Times New Roman" pitchFamily="18" charset="0"/>
              </a:rPr>
              <a:t>structure is </a:t>
            </a:r>
            <a:r>
              <a:rPr lang="en-US" dirty="0">
                <a:solidFill>
                  <a:srgbClr val="FF0000"/>
                </a:solidFill>
                <a:latin typeface="Times New Roman" pitchFamily="18" charset="0"/>
                <a:cs typeface="Times New Roman" pitchFamily="18" charset="0"/>
              </a:rPr>
              <a:t>three-dimensional conformation </a:t>
            </a:r>
            <a:r>
              <a:rPr lang="en-US" dirty="0">
                <a:latin typeface="Times New Roman" pitchFamily="18" charset="0"/>
                <a:cs typeface="Times New Roman" pitchFamily="18" charset="0"/>
              </a:rPr>
              <a:t>of </a:t>
            </a:r>
            <a:r>
              <a:rPr lang="en-US" dirty="0" smtClean="0">
                <a:latin typeface="Times New Roman" pitchFamily="18" charset="0"/>
                <a:cs typeface="Times New Roman" pitchFamily="18" charset="0"/>
              </a:rPr>
              <a:t>a </a:t>
            </a:r>
            <a:r>
              <a:rPr lang="en-US" dirty="0">
                <a:latin typeface="Times New Roman" pitchFamily="18" charset="0"/>
                <a:cs typeface="Times New Roman" pitchFamily="18" charset="0"/>
              </a:rPr>
              <a:t>polymer in its native folded state.</a:t>
            </a:r>
          </a:p>
          <a:p>
            <a:pPr marL="0" indent="0" algn="l" rtl="0" eaLnBrk="1" fontAlgn="auto" hangingPunct="1">
              <a:spcAft>
                <a:spcPts val="0"/>
              </a:spcAft>
              <a:buFont typeface="Arial" pitchFamily="34" charset="0"/>
              <a:buNone/>
              <a:defRPr/>
            </a:pPr>
            <a:endParaRPr lang="en-US" sz="1800" dirty="0">
              <a:latin typeface="Times New Roman" pitchFamily="18" charset="0"/>
              <a:cs typeface="Times New Roman" pitchFamily="18" charset="0"/>
            </a:endParaRPr>
          </a:p>
          <a:p>
            <a:pPr algn="l" rtl="0" eaLnBrk="1" fontAlgn="auto" hangingPunct="1">
              <a:spcAft>
                <a:spcPts val="0"/>
              </a:spcAft>
              <a:buFontTx/>
              <a:buChar char="-"/>
              <a:defRPr/>
            </a:pPr>
            <a:r>
              <a:rPr lang="en-US" dirty="0" smtClean="0">
                <a:latin typeface="Times New Roman" pitchFamily="18" charset="0"/>
                <a:cs typeface="Times New Roman" pitchFamily="18" charset="0"/>
              </a:rPr>
              <a:t>The unique three-dimensional structure of each polypeptide is determined by its amino acids sequence.</a:t>
            </a:r>
          </a:p>
          <a:p>
            <a:pPr algn="l" rtl="0" eaLnBrk="1" fontAlgn="auto" hangingPunct="1">
              <a:spcAft>
                <a:spcPts val="0"/>
              </a:spcAft>
              <a:buFontTx/>
              <a:buChar char="-"/>
              <a:defRPr/>
            </a:pPr>
            <a:endParaRPr lang="en-US" sz="1800" dirty="0" smtClean="0">
              <a:latin typeface="Times New Roman" pitchFamily="18" charset="0"/>
              <a:cs typeface="Times New Roman" pitchFamily="18" charset="0"/>
            </a:endParaRPr>
          </a:p>
          <a:p>
            <a:pPr algn="l" rtl="0" eaLnBrk="1" fontAlgn="auto" hangingPunct="1">
              <a:spcAft>
                <a:spcPts val="0"/>
              </a:spcAft>
              <a:buFontTx/>
              <a:buChar char="-"/>
              <a:defRPr/>
            </a:pPr>
            <a:r>
              <a:rPr lang="en-US" dirty="0" smtClean="0">
                <a:solidFill>
                  <a:srgbClr val="FF0000"/>
                </a:solidFill>
                <a:latin typeface="Times New Roman" pitchFamily="18" charset="0"/>
                <a:cs typeface="Times New Roman" pitchFamily="18" charset="0"/>
              </a:rPr>
              <a:t>Interaction of the amino acid </a:t>
            </a:r>
            <a:r>
              <a:rPr lang="en-US" dirty="0" smtClean="0">
                <a:latin typeface="Times New Roman" pitchFamily="18" charset="0"/>
                <a:cs typeface="Times New Roman" pitchFamily="18" charset="0"/>
              </a:rPr>
              <a:t>side chains guide the folding of the polypeptide chain to </a:t>
            </a:r>
            <a:r>
              <a:rPr lang="en-US" dirty="0" smtClean="0">
                <a:solidFill>
                  <a:srgbClr val="FF0000"/>
                </a:solidFill>
                <a:latin typeface="Times New Roman" pitchFamily="18" charset="0"/>
                <a:cs typeface="Times New Roman" pitchFamily="18" charset="0"/>
              </a:rPr>
              <a:t>form a compact structure</a:t>
            </a:r>
            <a:r>
              <a:rPr lang="en-US" dirty="0" smtClean="0">
                <a:latin typeface="Times New Roman" pitchFamily="18" charset="0"/>
                <a:cs typeface="Times New Roman" pitchFamily="18" charset="0"/>
              </a:rPr>
              <a:t>.</a:t>
            </a:r>
          </a:p>
          <a:p>
            <a:pPr marL="0" indent="0" algn="l" rtl="0" eaLnBrk="1" fontAlgn="auto" hangingPunct="1">
              <a:spcAft>
                <a:spcPts val="0"/>
              </a:spcAft>
              <a:buFont typeface="Arial" pitchFamily="34" charset="0"/>
              <a:buNone/>
              <a:defRPr/>
            </a:pPr>
            <a:endParaRPr lang="en-US" dirty="0" smtClean="0">
              <a:latin typeface="Times New Roman" pitchFamily="18" charset="0"/>
              <a:cs typeface="Times New Roman" pitchFamily="18" charset="0"/>
            </a:endParaRPr>
          </a:p>
          <a:p>
            <a:pPr marL="0" indent="0" algn="l" rtl="0" eaLnBrk="1" fontAlgn="auto" hangingPunct="1">
              <a:spcAft>
                <a:spcPts val="0"/>
              </a:spcAft>
              <a:buFont typeface="Arial" pitchFamily="34" charset="0"/>
              <a:buNone/>
              <a:defRPr/>
            </a:pPr>
            <a:endParaRPr lang="ar-SA" b="1" u="sng" dirty="0">
              <a:latin typeface="Times New Roman" pitchFamily="18" charset="0"/>
              <a:cs typeface="Times New Roman" pitchFamily="18" charset="0"/>
            </a:endParaRPr>
          </a:p>
        </p:txBody>
      </p:sp>
    </p:spTree>
    <p:extLst>
      <p:ext uri="{BB962C8B-B14F-4D97-AF65-F5344CB8AC3E}">
        <p14:creationId xmlns:p14="http://schemas.microsoft.com/office/powerpoint/2010/main" val="30420921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685800" y="2122897"/>
            <a:ext cx="5105400" cy="1847755"/>
          </a:xfrm>
          <a:prstGeom prst="rect">
            <a:avLst/>
          </a:prstGeom>
        </p:spPr>
        <p:txBody>
          <a:bodyPr vert="horz" rtlCol="1">
            <a:normAutofit fontScale="925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Arial" pitchFamily="34" charset="0"/>
              <a:buNone/>
              <a:defRPr/>
            </a:pPr>
            <a:r>
              <a:rPr lang="en-US" b="1" i="1" dirty="0" smtClean="0">
                <a:solidFill>
                  <a:srgbClr val="FF0000"/>
                </a:solidFill>
                <a:latin typeface="Times New Roman" pitchFamily="18" charset="0"/>
                <a:cs typeface="Times New Roman" pitchFamily="18" charset="0"/>
              </a:rPr>
              <a:t>Bonds that stabilize tertiary structure:</a:t>
            </a:r>
          </a:p>
          <a:p>
            <a:pPr marL="623888" indent="0">
              <a:buFont typeface="Arial" pitchFamily="34" charset="0"/>
              <a:buNone/>
              <a:defRPr/>
            </a:pPr>
            <a:r>
              <a:rPr lang="en-US" dirty="0" smtClean="0">
                <a:solidFill>
                  <a:srgbClr val="FF0000"/>
                </a:solidFill>
                <a:latin typeface="Times New Roman" pitchFamily="18" charset="0"/>
                <a:cs typeface="Times New Roman" pitchFamily="18" charset="0"/>
              </a:rPr>
              <a:t>a) </a:t>
            </a:r>
            <a:r>
              <a:rPr lang="en-US" dirty="0" smtClean="0">
                <a:latin typeface="Times New Roman" pitchFamily="18" charset="0"/>
                <a:cs typeface="Times New Roman" pitchFamily="18" charset="0"/>
              </a:rPr>
              <a:t>Hydrophobic interaction</a:t>
            </a:r>
          </a:p>
          <a:p>
            <a:pPr marL="623888" indent="0">
              <a:buFont typeface="Arial" pitchFamily="34" charset="0"/>
              <a:buNone/>
              <a:defRPr/>
            </a:pPr>
            <a:r>
              <a:rPr lang="en-US" dirty="0" smtClean="0">
                <a:solidFill>
                  <a:srgbClr val="FF0000"/>
                </a:solidFill>
                <a:latin typeface="Times New Roman" pitchFamily="18" charset="0"/>
                <a:cs typeface="Times New Roman" pitchFamily="18" charset="0"/>
              </a:rPr>
              <a:t>b) </a:t>
            </a:r>
            <a:r>
              <a:rPr lang="en-US" dirty="0" smtClean="0">
                <a:latin typeface="Times New Roman" pitchFamily="18" charset="0"/>
                <a:cs typeface="Times New Roman" pitchFamily="18" charset="0"/>
              </a:rPr>
              <a:t>Hydrogen bonds</a:t>
            </a:r>
            <a:r>
              <a:rPr lang="en-US" b="1" dirty="0" smtClean="0">
                <a:latin typeface="Times New Roman" pitchFamily="18" charset="0"/>
                <a:cs typeface="Times New Roman" pitchFamily="18" charset="0"/>
              </a:rPr>
              <a:t> </a:t>
            </a:r>
          </a:p>
          <a:p>
            <a:pPr marL="623888" indent="0">
              <a:buFont typeface="Arial" pitchFamily="34" charset="0"/>
              <a:buNone/>
              <a:defRPr/>
            </a:pPr>
            <a:r>
              <a:rPr lang="en-US" dirty="0" smtClean="0">
                <a:solidFill>
                  <a:srgbClr val="FF0000"/>
                </a:solidFill>
                <a:latin typeface="Times New Roman" pitchFamily="18" charset="0"/>
                <a:cs typeface="Times New Roman" pitchFamily="18" charset="0"/>
              </a:rPr>
              <a:t>c) </a:t>
            </a:r>
            <a:r>
              <a:rPr lang="en-US" dirty="0" smtClean="0">
                <a:latin typeface="Times New Roman" pitchFamily="18" charset="0"/>
                <a:cs typeface="Times New Roman" pitchFamily="18" charset="0"/>
              </a:rPr>
              <a:t>Ionic interaction </a:t>
            </a:r>
          </a:p>
          <a:p>
            <a:pPr marL="0" indent="0">
              <a:buFont typeface="Arial" pitchFamily="34" charset="0"/>
              <a:buNone/>
              <a:defRPr/>
            </a:pPr>
            <a:endParaRPr lang="ar-SA" dirty="0">
              <a:latin typeface="Times New Roman" pitchFamily="18" charset="0"/>
              <a:cs typeface="Times New Roman" pitchFamily="18" charset="0"/>
            </a:endParaRPr>
          </a:p>
        </p:txBody>
      </p:sp>
      <p:sp>
        <p:nvSpPr>
          <p:cNvPr id="3" name="Content Placeholder 2"/>
          <p:cNvSpPr>
            <a:spLocks noGrp="1"/>
          </p:cNvSpPr>
          <p:nvPr>
            <p:ph idx="1"/>
          </p:nvPr>
        </p:nvSpPr>
        <p:spPr>
          <a:xfrm>
            <a:off x="533400" y="579436"/>
            <a:ext cx="7620000" cy="1265241"/>
          </a:xfrm>
        </p:spPr>
        <p:txBody>
          <a:bodyPr rtlCol="1">
            <a:noAutofit/>
          </a:bodyPr>
          <a:lstStyle/>
          <a:p>
            <a:pPr algn="l" rtl="0" eaLnBrk="1" fontAlgn="auto" hangingPunct="1">
              <a:spcAft>
                <a:spcPts val="0"/>
              </a:spcAft>
              <a:buFontTx/>
              <a:buChar char="-"/>
              <a:defRPr/>
            </a:pPr>
            <a:r>
              <a:rPr lang="en-US" dirty="0" smtClean="0">
                <a:latin typeface="Times New Roman" pitchFamily="18" charset="0"/>
                <a:cs typeface="Times New Roman" pitchFamily="18" charset="0"/>
              </a:rPr>
              <a:t>Hydrophobic side chains are </a:t>
            </a:r>
            <a:r>
              <a:rPr lang="en-US" dirty="0" err="1" smtClean="0">
                <a:latin typeface="Times New Roman" pitchFamily="18" charset="0"/>
                <a:cs typeface="Times New Roman" pitchFamily="18" charset="0"/>
              </a:rPr>
              <a:t>burried</a:t>
            </a:r>
            <a:r>
              <a:rPr lang="en-US" dirty="0" smtClean="0">
                <a:latin typeface="Times New Roman" pitchFamily="18" charset="0"/>
                <a:cs typeface="Times New Roman" pitchFamily="18" charset="0"/>
              </a:rPr>
              <a:t> in the interior whereas hydrophilic groups are generally found on the surface of the molecule.</a:t>
            </a:r>
          </a:p>
          <a:p>
            <a:pPr marL="0" indent="0" algn="l" rtl="0" eaLnBrk="1" fontAlgn="auto" hangingPunct="1">
              <a:spcAft>
                <a:spcPts val="0"/>
              </a:spcAft>
              <a:buFont typeface="Arial" pitchFamily="34" charset="0"/>
              <a:buNone/>
              <a:defRPr/>
            </a:pPr>
            <a:r>
              <a:rPr lang="en-US" dirty="0">
                <a:latin typeface="Times New Roman" pitchFamily="18" charset="0"/>
                <a:cs typeface="Times New Roman" pitchFamily="18" charset="0"/>
              </a:rPr>
              <a:t> </a:t>
            </a:r>
            <a:endParaRPr lang="ar-SA" dirty="0">
              <a:latin typeface="Times New Roman" pitchFamily="18" charset="0"/>
              <a:cs typeface="Times New Roman" pitchFamily="18" charset="0"/>
            </a:endParaRPr>
          </a:p>
        </p:txBody>
      </p:sp>
      <p:cxnSp>
        <p:nvCxnSpPr>
          <p:cNvPr id="5" name="Straight Connector 4"/>
          <p:cNvCxnSpPr/>
          <p:nvPr/>
        </p:nvCxnSpPr>
        <p:spPr>
          <a:xfrm>
            <a:off x="4495800" y="2636838"/>
            <a:ext cx="25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749800" y="2636838"/>
            <a:ext cx="0" cy="1333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495800" y="3970652"/>
            <a:ext cx="2540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49800" y="3429000"/>
            <a:ext cx="35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5105400" y="2803095"/>
            <a:ext cx="3484563" cy="1418068"/>
          </a:xfrm>
          <a:prstGeom prst="rect">
            <a:avLst/>
          </a:prstGeom>
          <a:ln>
            <a:solidFill>
              <a:schemeClr val="accent1">
                <a:shade val="70000"/>
                <a:satMod val="150000"/>
              </a:schemeClr>
            </a:solidFill>
          </a:ln>
        </p:spPr>
        <p:txBody>
          <a:bodyPr vert="horz" rtlCol="1">
            <a:normAutofit fontScale="925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Font typeface="Arial" pitchFamily="34" charset="0"/>
              <a:buNone/>
              <a:defRPr/>
            </a:pPr>
            <a:r>
              <a:rPr lang="en-US" b="1" i="1" dirty="0" smtClean="0">
                <a:solidFill>
                  <a:srgbClr val="002060"/>
                </a:solidFill>
                <a:latin typeface="Times New Roman" pitchFamily="18" charset="0"/>
                <a:cs typeface="Times New Roman" pitchFamily="18" charset="0"/>
              </a:rPr>
              <a:t>Non-covalent bonds </a:t>
            </a:r>
          </a:p>
          <a:p>
            <a:pPr marL="0" indent="0" algn="ctr">
              <a:buFont typeface="Arial" pitchFamily="34" charset="0"/>
              <a:buNone/>
              <a:defRPr/>
            </a:pPr>
            <a:r>
              <a:rPr lang="en-US" i="1" dirty="0" smtClean="0">
                <a:latin typeface="Times New Roman" pitchFamily="18" charset="0"/>
                <a:cs typeface="Times New Roman" pitchFamily="18" charset="0"/>
              </a:rPr>
              <a:t>between R-groups</a:t>
            </a:r>
          </a:p>
          <a:p>
            <a:pPr marL="0" indent="0" algn="ctr">
              <a:buFont typeface="Arial" pitchFamily="34" charset="0"/>
              <a:buNone/>
              <a:defRPr/>
            </a:pPr>
            <a:r>
              <a:rPr lang="en-US" i="1" dirty="0" smtClean="0">
                <a:latin typeface="Times New Roman" pitchFamily="18" charset="0"/>
                <a:cs typeface="Times New Roman" pitchFamily="18" charset="0"/>
              </a:rPr>
              <a:t>(</a:t>
            </a:r>
            <a:r>
              <a:rPr lang="en-US" i="1" dirty="0" err="1" smtClean="0">
                <a:latin typeface="Times New Roman" pitchFamily="18" charset="0"/>
                <a:cs typeface="Times New Roman" pitchFamily="18" charset="0"/>
              </a:rPr>
              <a:t>i.e</a:t>
            </a:r>
            <a:r>
              <a:rPr lang="en-US" i="1" dirty="0" smtClean="0">
                <a:latin typeface="Times New Roman" pitchFamily="18" charset="0"/>
                <a:cs typeface="Times New Roman" pitchFamily="18" charset="0"/>
              </a:rPr>
              <a:t> between groups in the side chains). [weak bonds] </a:t>
            </a:r>
          </a:p>
          <a:p>
            <a:pPr marL="0" indent="0" algn="ctr">
              <a:buFont typeface="Arial" pitchFamily="34" charset="0"/>
              <a:buNone/>
              <a:defRPr/>
            </a:pPr>
            <a:endParaRPr lang="ar-SA" dirty="0">
              <a:latin typeface="Times New Roman" pitchFamily="18" charset="0"/>
              <a:cs typeface="Times New Roman" pitchFamily="18" charset="0"/>
            </a:endParaRPr>
          </a:p>
        </p:txBody>
      </p:sp>
    </p:spTree>
    <p:extLst>
      <p:ext uri="{BB962C8B-B14F-4D97-AF65-F5344CB8AC3E}">
        <p14:creationId xmlns:p14="http://schemas.microsoft.com/office/powerpoint/2010/main" val="3104710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352925" y="1461290"/>
            <a:ext cx="0" cy="504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05000" y="1966115"/>
            <a:ext cx="4895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905000" y="1966115"/>
            <a:ext cx="0" cy="431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800851" y="1966115"/>
            <a:ext cx="0" cy="419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847724" y="836608"/>
            <a:ext cx="7010401" cy="762000"/>
          </a:xfrm>
          <a:prstGeom prst="rect">
            <a:avLst/>
          </a:prstGeom>
        </p:spPr>
        <p:txBody>
          <a:bodyPr vert="horz">
            <a:normAutofit fontScale="775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sz="2800" b="1" dirty="0">
                <a:solidFill>
                  <a:srgbClr val="FF0000"/>
                </a:solidFill>
                <a:latin typeface="Times New Roman" pitchFamily="18" charset="0"/>
                <a:cs typeface="Times New Roman" pitchFamily="18" charset="0"/>
              </a:rPr>
              <a:t>A) proteins can be classified on the basis of the chemical </a:t>
            </a:r>
          </a:p>
          <a:p>
            <a:pPr marL="0" indent="0">
              <a:buNone/>
            </a:pPr>
            <a:r>
              <a:rPr lang="en-US" sz="2800" b="1" dirty="0">
                <a:solidFill>
                  <a:srgbClr val="FF0000"/>
                </a:solidFill>
                <a:latin typeface="Times New Roman" pitchFamily="18" charset="0"/>
                <a:cs typeface="Times New Roman" pitchFamily="18" charset="0"/>
              </a:rPr>
              <a:t>      composition</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
        <p:nvSpPr>
          <p:cNvPr id="10" name="Content Placeholder 2"/>
          <p:cNvSpPr txBox="1">
            <a:spLocks/>
          </p:cNvSpPr>
          <p:nvPr/>
        </p:nvSpPr>
        <p:spPr>
          <a:xfrm>
            <a:off x="838200" y="2397917"/>
            <a:ext cx="2819399" cy="573881"/>
          </a:xfrm>
          <a:prstGeom prst="rect">
            <a:avLst/>
          </a:prstGeom>
          <a:ln>
            <a:solidFill>
              <a:schemeClr val="accent1"/>
            </a:solidFill>
          </a:ln>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Arial" charset="0"/>
              <a:buNone/>
            </a:pPr>
            <a:r>
              <a:rPr lang="en-US" dirty="0">
                <a:solidFill>
                  <a:srgbClr val="002060"/>
                </a:solidFill>
                <a:latin typeface="Times New Roman" pitchFamily="18" charset="0"/>
                <a:cs typeface="Times New Roman" pitchFamily="18" charset="0"/>
              </a:rPr>
              <a:t>a) Simple proteins</a:t>
            </a:r>
            <a:endParaRPr lang="ar-SA" dirty="0" smtClean="0">
              <a:solidFill>
                <a:srgbClr val="002060"/>
              </a:solidFill>
              <a:latin typeface="Times New Roman" pitchFamily="18" charset="0"/>
              <a:cs typeface="Times New Roman" pitchFamily="18" charset="0"/>
            </a:endParaRPr>
          </a:p>
        </p:txBody>
      </p:sp>
      <p:sp>
        <p:nvSpPr>
          <p:cNvPr id="12" name="Content Placeholder 2"/>
          <p:cNvSpPr txBox="1">
            <a:spLocks/>
          </p:cNvSpPr>
          <p:nvPr/>
        </p:nvSpPr>
        <p:spPr>
          <a:xfrm>
            <a:off x="5270501" y="2397915"/>
            <a:ext cx="3060700" cy="573881"/>
          </a:xfrm>
          <a:prstGeom prst="rect">
            <a:avLst/>
          </a:prstGeom>
          <a:ln>
            <a:solidFill>
              <a:schemeClr val="accent1"/>
            </a:solidFill>
          </a:ln>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Arial" charset="0"/>
              <a:buNone/>
            </a:pPr>
            <a:r>
              <a:rPr lang="en-US" dirty="0">
                <a:solidFill>
                  <a:srgbClr val="002060"/>
                </a:solidFill>
                <a:latin typeface="Times New Roman" pitchFamily="18" charset="0"/>
                <a:cs typeface="Times New Roman" pitchFamily="18" charset="0"/>
              </a:rPr>
              <a:t>b)  conjugated proteins</a:t>
            </a:r>
            <a:endParaRPr lang="ar-SA" dirty="0" smtClean="0">
              <a:solidFill>
                <a:srgbClr val="002060"/>
              </a:solidFill>
              <a:latin typeface="Times New Roman" pitchFamily="18" charset="0"/>
              <a:cs typeface="Times New Roman" pitchFamily="18" charset="0"/>
            </a:endParaRPr>
          </a:p>
        </p:txBody>
      </p:sp>
      <p:sp>
        <p:nvSpPr>
          <p:cNvPr id="14" name="Content Placeholder 2"/>
          <p:cNvSpPr txBox="1">
            <a:spLocks/>
          </p:cNvSpPr>
          <p:nvPr/>
        </p:nvSpPr>
        <p:spPr>
          <a:xfrm>
            <a:off x="609599" y="3596478"/>
            <a:ext cx="7696202" cy="1889921"/>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sz="2200" b="1" i="1" dirty="0">
                <a:latin typeface="Times New Roman" pitchFamily="18" charset="0"/>
                <a:cs typeface="Times New Roman" pitchFamily="18" charset="0"/>
              </a:rPr>
              <a:t>a) Simple proteins:</a:t>
            </a:r>
          </a:p>
          <a:p>
            <a:pPr marL="0" indent="0">
              <a:buNone/>
            </a:pPr>
            <a:r>
              <a:rPr lang="en-US" sz="2200" dirty="0">
                <a:latin typeface="Times New Roman" pitchFamily="18" charset="0"/>
                <a:cs typeface="Times New Roman" pitchFamily="18" charset="0"/>
              </a:rPr>
              <a:t>    are those proteins which upon hydrolysis give only amino acids.</a:t>
            </a:r>
          </a:p>
          <a:p>
            <a:pPr marL="0" indent="0">
              <a:buNone/>
            </a:pPr>
            <a:r>
              <a:rPr lang="en-US" sz="2200" dirty="0">
                <a:latin typeface="Times New Roman" pitchFamily="18" charset="0"/>
                <a:cs typeface="Times New Roman" pitchFamily="18" charset="0"/>
              </a:rPr>
              <a:t>     </a:t>
            </a:r>
            <a:r>
              <a:rPr lang="en-US" sz="2200" i="1" dirty="0">
                <a:solidFill>
                  <a:srgbClr val="FF0000"/>
                </a:solidFill>
                <a:latin typeface="Times New Roman" pitchFamily="18" charset="0"/>
                <a:cs typeface="Times New Roman" pitchFamily="18" charset="0"/>
              </a:rPr>
              <a:t>Example:</a:t>
            </a:r>
          </a:p>
          <a:p>
            <a:pPr marL="0" indent="0">
              <a:buNone/>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ribonuclease</a:t>
            </a:r>
            <a:r>
              <a:rPr lang="en-US" sz="2200" dirty="0">
                <a:latin typeface="Times New Roman" pitchFamily="18" charset="0"/>
                <a:cs typeface="Times New Roman" pitchFamily="18" charset="0"/>
              </a:rPr>
              <a:t> A, chymotrypsin. </a:t>
            </a:r>
          </a:p>
        </p:txBody>
      </p:sp>
    </p:spTree>
    <p:extLst>
      <p:ext uri="{BB962C8B-B14F-4D97-AF65-F5344CB8AC3E}">
        <p14:creationId xmlns:p14="http://schemas.microsoft.com/office/powerpoint/2010/main" val="1272028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90600"/>
            <a:ext cx="6840538"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61228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endParaRPr lang="ar-SA" smtClean="0"/>
          </a:p>
        </p:txBody>
      </p:sp>
      <p:sp>
        <p:nvSpPr>
          <p:cNvPr id="54275" name="Content Placeholder 2"/>
          <p:cNvSpPr>
            <a:spLocks noGrp="1"/>
          </p:cNvSpPr>
          <p:nvPr>
            <p:ph idx="1"/>
          </p:nvPr>
        </p:nvSpPr>
        <p:spPr/>
        <p:txBody>
          <a:bodyPr/>
          <a:lstStyle/>
          <a:p>
            <a:pPr eaLnBrk="1" hangingPunct="1"/>
            <a:endParaRPr lang="ar-SA" smtClean="0"/>
          </a:p>
        </p:txBody>
      </p:sp>
      <p:pic>
        <p:nvPicPr>
          <p:cNvPr id="542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49" y="381000"/>
            <a:ext cx="7677151" cy="609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39683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a:spLocks noGrp="1"/>
          </p:cNvSpPr>
          <p:nvPr>
            <p:ph idx="1"/>
          </p:nvPr>
        </p:nvSpPr>
        <p:spPr>
          <a:xfrm>
            <a:off x="609600" y="762000"/>
            <a:ext cx="7620000" cy="1600200"/>
          </a:xfrm>
        </p:spPr>
        <p:txBody>
          <a:bodyPr>
            <a:normAutofit/>
          </a:bodyPr>
          <a:lstStyle/>
          <a:p>
            <a:pPr marL="0" indent="0" algn="l" rtl="0" eaLnBrk="1" hangingPunct="1">
              <a:buFont typeface="Arial" charset="0"/>
              <a:buNone/>
            </a:pPr>
            <a:r>
              <a:rPr lang="en-US" b="1" dirty="0" smtClean="0">
                <a:solidFill>
                  <a:srgbClr val="FF0000"/>
                </a:solidFill>
                <a:latin typeface="Times New Roman" pitchFamily="18" charset="0"/>
                <a:cs typeface="Times New Roman" pitchFamily="18" charset="0"/>
              </a:rPr>
              <a:t>a) Hydrophobic interactions:</a:t>
            </a:r>
          </a:p>
          <a:p>
            <a:pPr marL="363538" indent="0" algn="l" rtl="0" eaLnBrk="1" hangingPunct="1">
              <a:buFont typeface="Arial" charset="0"/>
              <a:buNone/>
            </a:pPr>
            <a:r>
              <a:rPr lang="en-US" dirty="0" smtClean="0">
                <a:latin typeface="Times New Roman" pitchFamily="18" charset="0"/>
                <a:cs typeface="Times New Roman" pitchFamily="18" charset="0"/>
              </a:rPr>
              <a:t> it is the association between non-polar groups (hydrophobic groups) in the side chains of amino acids.</a:t>
            </a:r>
          </a:p>
          <a:p>
            <a:pPr marL="0" indent="0" algn="l" rtl="0" eaLnBrk="1" hangingPunct="1">
              <a:buFont typeface="Arial" charset="0"/>
              <a:buNone/>
            </a:pPr>
            <a:endParaRPr lang="en-US" i="1" dirty="0" smtClean="0">
              <a:latin typeface="Times New Roman" pitchFamily="18" charset="0"/>
              <a:cs typeface="Times New Roman" pitchFamily="18" charset="0"/>
            </a:endParaRPr>
          </a:p>
          <a:p>
            <a:pPr marL="0" indent="0" algn="l" rtl="0" eaLnBrk="1" hangingPunct="1">
              <a:buFont typeface="Arial" charset="0"/>
              <a:buNone/>
            </a:pPr>
            <a:endParaRPr lang="en-US" dirty="0" smtClean="0">
              <a:latin typeface="Times New Roman" pitchFamily="18" charset="0"/>
              <a:cs typeface="Times New Roman" pitchFamily="18" charset="0"/>
            </a:endParaRPr>
          </a:p>
          <a:p>
            <a:pPr marL="0" indent="0" algn="l" rtl="0" eaLnBrk="1" hangingPunct="1">
              <a:buFont typeface="Arial" charset="0"/>
              <a:buNone/>
            </a:pPr>
            <a:endParaRPr lang="en-US" dirty="0" smtClean="0">
              <a:latin typeface="Times New Roman" pitchFamily="18" charset="0"/>
              <a:cs typeface="Times New Roman" pitchFamily="18" charset="0"/>
            </a:endParaRPr>
          </a:p>
          <a:p>
            <a:pPr marL="0" indent="0" algn="l" rtl="0" eaLnBrk="1" hangingPunct="1">
              <a:buFont typeface="Arial" charset="0"/>
              <a:buNone/>
            </a:pPr>
            <a:endParaRPr lang="ar-SA" i="1" dirty="0" smtClean="0">
              <a:latin typeface="Times New Roman" pitchFamily="18" charset="0"/>
              <a:cs typeface="Times New Roman" pitchFamily="18" charset="0"/>
            </a:endParaRPr>
          </a:p>
        </p:txBody>
      </p:sp>
      <p:pic>
        <p:nvPicPr>
          <p:cNvPr id="55299" name="Picture 3"/>
          <p:cNvPicPr>
            <a:picLocks noChangeAspect="1" noChangeArrowheads="1"/>
          </p:cNvPicPr>
          <p:nvPr/>
        </p:nvPicPr>
        <p:blipFill>
          <a:blip r:embed="rId2">
            <a:extLst>
              <a:ext uri="{28A0092B-C50C-407E-A947-70E740481C1C}">
                <a14:useLocalDpi xmlns:a14="http://schemas.microsoft.com/office/drawing/2010/main" val="0"/>
              </a:ext>
            </a:extLst>
          </a:blip>
          <a:srcRect l="5125" t="2779" r="9821" b="6544"/>
          <a:stretch>
            <a:fillRect/>
          </a:stretch>
        </p:blipFill>
        <p:spPr bwMode="auto">
          <a:xfrm>
            <a:off x="1295400" y="2667000"/>
            <a:ext cx="6096000" cy="372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2614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685800" y="457200"/>
            <a:ext cx="7772400" cy="1981200"/>
          </a:xfrm>
        </p:spPr>
        <p:txBody>
          <a:bodyPr>
            <a:noAutofit/>
          </a:bodyPr>
          <a:lstStyle/>
          <a:p>
            <a:pPr marL="0" indent="0" algn="l" rtl="0" eaLnBrk="1" hangingPunct="1">
              <a:buFont typeface="Arial" charset="0"/>
              <a:buNone/>
            </a:pPr>
            <a:r>
              <a:rPr lang="en-US" b="1" dirty="0" smtClean="0">
                <a:solidFill>
                  <a:srgbClr val="FF0000"/>
                </a:solidFill>
                <a:latin typeface="Times New Roman" pitchFamily="18" charset="0"/>
                <a:cs typeface="Times New Roman" pitchFamily="18" charset="0"/>
              </a:rPr>
              <a:t>b) Hydrogen bonds:</a:t>
            </a:r>
          </a:p>
          <a:p>
            <a:pPr marL="363538" indent="0" algn="l" rtl="0" eaLnBrk="1" hangingPunct="1">
              <a:buFont typeface="Arial" charset="0"/>
              <a:buNone/>
            </a:pPr>
            <a:r>
              <a:rPr lang="en-US" dirty="0" smtClean="0">
                <a:latin typeface="Times New Roman" pitchFamily="18" charset="0"/>
                <a:cs typeface="Times New Roman" pitchFamily="18" charset="0"/>
              </a:rPr>
              <a:t>A hydrogen bond is a type of attractive interaction between an electronegative atom (such as oxygen or nitrogen) and a hydrogen atom bonded covalently to another </a:t>
            </a:r>
            <a:r>
              <a:rPr lang="en-US" dirty="0" err="1" smtClean="0">
                <a:latin typeface="Times New Roman" pitchFamily="18" charset="0"/>
                <a:cs typeface="Times New Roman" pitchFamily="18" charset="0"/>
              </a:rPr>
              <a:t>lectronegative</a:t>
            </a:r>
            <a:r>
              <a:rPr lang="en-US" dirty="0" smtClean="0">
                <a:latin typeface="Times New Roman" pitchFamily="18" charset="0"/>
                <a:cs typeface="Times New Roman" pitchFamily="18" charset="0"/>
              </a:rPr>
              <a:t> atom.</a:t>
            </a:r>
          </a:p>
          <a:p>
            <a:pPr marL="0" indent="0" algn="l" rtl="0" eaLnBrk="1" hangingPunct="1">
              <a:buFont typeface="Arial" charset="0"/>
              <a:buNone/>
            </a:pPr>
            <a:endParaRPr lang="ar-SA" dirty="0" smtClean="0">
              <a:latin typeface="Times New Roman" pitchFamily="18" charset="0"/>
              <a:cs typeface="Times New Roman" pitchFamily="18" charset="0"/>
            </a:endParaRPr>
          </a:p>
        </p:txBody>
      </p:sp>
      <p:pic>
        <p:nvPicPr>
          <p:cNvPr id="56323" name="Picture 2"/>
          <p:cNvPicPr>
            <a:picLocks noChangeAspect="1" noChangeArrowheads="1"/>
          </p:cNvPicPr>
          <p:nvPr/>
        </p:nvPicPr>
        <p:blipFill>
          <a:blip r:embed="rId2">
            <a:extLst>
              <a:ext uri="{28A0092B-C50C-407E-A947-70E740481C1C}">
                <a14:useLocalDpi xmlns:a14="http://schemas.microsoft.com/office/drawing/2010/main" val="0"/>
              </a:ext>
            </a:extLst>
          </a:blip>
          <a:srcRect l="11627" t="7671" r="41736" b="16924"/>
          <a:stretch>
            <a:fillRect/>
          </a:stretch>
        </p:blipFill>
        <p:spPr bwMode="auto">
          <a:xfrm>
            <a:off x="2209800" y="2667000"/>
            <a:ext cx="4114800" cy="38338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6116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1"/>
          </p:nvPr>
        </p:nvSpPr>
        <p:spPr>
          <a:xfrm>
            <a:off x="838200" y="533400"/>
            <a:ext cx="7467600" cy="1600200"/>
          </a:xfrm>
        </p:spPr>
        <p:txBody>
          <a:bodyPr>
            <a:normAutofit/>
          </a:bodyPr>
          <a:lstStyle/>
          <a:p>
            <a:pPr marL="0" indent="0" algn="l" rtl="0" eaLnBrk="1" hangingPunct="1">
              <a:buFont typeface="Arial" charset="0"/>
              <a:buNone/>
            </a:pPr>
            <a:r>
              <a:rPr lang="en-US" b="1" dirty="0" smtClean="0">
                <a:solidFill>
                  <a:srgbClr val="FF0000"/>
                </a:solidFill>
                <a:latin typeface="Times New Roman" pitchFamily="18" charset="0"/>
                <a:cs typeface="Times New Roman" pitchFamily="18" charset="0"/>
              </a:rPr>
              <a:t>c) Ionic interaction (electrostatic interaction):</a:t>
            </a:r>
          </a:p>
          <a:p>
            <a:pPr marL="363538" indent="0" algn="l" rtl="0" eaLnBrk="1" hangingPunct="1">
              <a:buFont typeface="Arial" charset="0"/>
              <a:buNone/>
            </a:pPr>
            <a:r>
              <a:rPr lang="en-US" dirty="0" smtClean="0">
                <a:latin typeface="Times New Roman" pitchFamily="18" charset="0"/>
                <a:cs typeface="Times New Roman" pitchFamily="18" charset="0"/>
              </a:rPr>
              <a:t>Interaction between opposite charged groups of the side chains of amino acids. </a:t>
            </a:r>
          </a:p>
          <a:p>
            <a:pPr marL="0" indent="0" algn="l" rtl="0" eaLnBrk="1" hangingPunct="1">
              <a:buFont typeface="Arial" charset="0"/>
              <a:buNone/>
            </a:pPr>
            <a:endParaRPr lang="en-US" i="1" dirty="0" smtClean="0">
              <a:latin typeface="Times New Roman" pitchFamily="18" charset="0"/>
              <a:cs typeface="Times New Roman" pitchFamily="18" charset="0"/>
            </a:endParaRPr>
          </a:p>
          <a:p>
            <a:pPr marL="0" indent="0" algn="l" rtl="0" eaLnBrk="1" hangingPunct="1">
              <a:buFont typeface="Arial" charset="0"/>
              <a:buNone/>
            </a:pPr>
            <a:endParaRPr lang="en-US" b="1" i="1" dirty="0" smtClean="0">
              <a:latin typeface="Times New Roman" pitchFamily="18" charset="0"/>
              <a:cs typeface="Times New Roman" pitchFamily="18" charset="0"/>
            </a:endParaRPr>
          </a:p>
          <a:p>
            <a:pPr marL="0" indent="0" algn="l" rtl="0" eaLnBrk="1" hangingPunct="1">
              <a:buFont typeface="Arial" charset="0"/>
              <a:buNone/>
            </a:pPr>
            <a:endParaRPr lang="ar-SA" dirty="0" smtClean="0">
              <a:latin typeface="Times New Roman" pitchFamily="18" charset="0"/>
              <a:cs typeface="Times New Roman" pitchFamily="18" charset="0"/>
            </a:endParaRPr>
          </a:p>
        </p:txBody>
      </p:sp>
      <p:pic>
        <p:nvPicPr>
          <p:cNvPr id="57347" name="Picture 2"/>
          <p:cNvPicPr>
            <a:picLocks noChangeAspect="1" noChangeArrowheads="1"/>
          </p:cNvPicPr>
          <p:nvPr/>
        </p:nvPicPr>
        <p:blipFill>
          <a:blip r:embed="rId2">
            <a:extLst>
              <a:ext uri="{28A0092B-C50C-407E-A947-70E740481C1C}">
                <a14:useLocalDpi xmlns:a14="http://schemas.microsoft.com/office/drawing/2010/main" val="0"/>
              </a:ext>
            </a:extLst>
          </a:blip>
          <a:srcRect l="56277" t="9238" r="4346" b="19939"/>
          <a:stretch>
            <a:fillRect/>
          </a:stretch>
        </p:blipFill>
        <p:spPr bwMode="auto">
          <a:xfrm>
            <a:off x="2438400" y="2438400"/>
            <a:ext cx="3505200" cy="4038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0300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1"/>
          </p:nvPr>
        </p:nvSpPr>
        <p:spPr>
          <a:xfrm>
            <a:off x="762000" y="762000"/>
            <a:ext cx="7467600" cy="5105400"/>
          </a:xfrm>
        </p:spPr>
        <p:txBody>
          <a:bodyPr>
            <a:normAutofit/>
          </a:bodyPr>
          <a:lstStyle/>
          <a:p>
            <a:pPr marL="0" indent="0" algn="l" rtl="0" eaLnBrk="1" hangingPunct="1">
              <a:buFont typeface="Arial" charset="0"/>
              <a:buNone/>
            </a:pPr>
            <a:r>
              <a:rPr lang="en-US" sz="2800" b="1" i="1" dirty="0" smtClean="0">
                <a:solidFill>
                  <a:srgbClr val="FF0000"/>
                </a:solidFill>
                <a:latin typeface="Times New Roman" pitchFamily="18" charset="0"/>
                <a:cs typeface="Times New Roman" pitchFamily="18" charset="0"/>
              </a:rPr>
              <a:t>Example:</a:t>
            </a:r>
          </a:p>
          <a:p>
            <a:pPr marL="538163" indent="0" algn="l" rtl="0" eaLnBrk="1" hangingPunct="1">
              <a:buFont typeface="Arial" charset="0"/>
              <a:buNone/>
            </a:pPr>
            <a:r>
              <a:rPr lang="en-US" b="1" u="sng" dirty="0" smtClean="0">
                <a:solidFill>
                  <a:srgbClr val="002060"/>
                </a:solidFill>
                <a:latin typeface="Times New Roman" pitchFamily="18" charset="0"/>
                <a:cs typeface="Times New Roman" pitchFamily="18" charset="0"/>
              </a:rPr>
              <a:t>Myoglobin</a:t>
            </a:r>
            <a:r>
              <a:rPr lang="en-US" sz="2800" b="1" u="sng" dirty="0" smtClean="0">
                <a:solidFill>
                  <a:srgbClr val="002060"/>
                </a:solidFill>
                <a:latin typeface="Times New Roman" pitchFamily="18" charset="0"/>
                <a:cs typeface="Times New Roman" pitchFamily="18" charset="0"/>
              </a:rPr>
              <a:t>:</a:t>
            </a:r>
          </a:p>
          <a:p>
            <a:pPr marL="1076325" indent="-174625" algn="l" rtl="0" eaLnBrk="1" hangingPunct="1">
              <a:buFont typeface="Arial" charset="0"/>
              <a:buNone/>
            </a:pPr>
            <a:r>
              <a:rPr lang="en-US" dirty="0" smtClean="0">
                <a:latin typeface="Times New Roman" pitchFamily="18" charset="0"/>
                <a:cs typeface="Times New Roman" pitchFamily="18" charset="0"/>
              </a:rPr>
              <a:t>- It is </a:t>
            </a:r>
            <a:r>
              <a:rPr lang="en-US" dirty="0" smtClean="0">
                <a:solidFill>
                  <a:srgbClr val="FF0000"/>
                </a:solidFill>
                <a:latin typeface="Times New Roman" pitchFamily="18" charset="0"/>
                <a:cs typeface="Times New Roman" pitchFamily="18" charset="0"/>
              </a:rPr>
              <a:t>small globular protein </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hemoprotein</a:t>
            </a:r>
            <a:r>
              <a:rPr lang="en-US" dirty="0" smtClean="0">
                <a:latin typeface="Times New Roman" pitchFamily="18" charset="0"/>
                <a:cs typeface="Times New Roman" pitchFamily="18" charset="0"/>
              </a:rPr>
              <a:t>), present in heart and skeletal muscle.</a:t>
            </a:r>
          </a:p>
          <a:p>
            <a:pPr marL="1076325" indent="-174625" algn="l" rtl="0" eaLnBrk="1" hangingPunct="1">
              <a:buFont typeface="Arial" charset="0"/>
              <a:buNone/>
            </a:pPr>
            <a:r>
              <a:rPr lang="en-US" dirty="0" smtClean="0">
                <a:latin typeface="Times New Roman" pitchFamily="18" charset="0"/>
                <a:cs typeface="Times New Roman" pitchFamily="18" charset="0"/>
              </a:rPr>
              <a:t>- It functions both as a reservoir for oxygen and as an </a:t>
            </a:r>
            <a:r>
              <a:rPr lang="en-US" dirty="0" smtClean="0">
                <a:solidFill>
                  <a:srgbClr val="FF0000"/>
                </a:solidFill>
                <a:latin typeface="Times New Roman" pitchFamily="18" charset="0"/>
                <a:cs typeface="Times New Roman" pitchFamily="18" charset="0"/>
              </a:rPr>
              <a:t>oxygen carrier </a:t>
            </a:r>
            <a:r>
              <a:rPr lang="en-US" dirty="0" smtClean="0">
                <a:latin typeface="Times New Roman" pitchFamily="18" charset="0"/>
                <a:cs typeface="Times New Roman" pitchFamily="18" charset="0"/>
              </a:rPr>
              <a:t>that increases the rate of transport of oxygen within the muscle cell. </a:t>
            </a:r>
          </a:p>
          <a:p>
            <a:pPr marL="1076325" indent="-174625" algn="l" rtl="0" eaLnBrk="1" hangingPunct="1">
              <a:buFont typeface="Arial" charset="0"/>
              <a:buNone/>
            </a:pPr>
            <a:r>
              <a:rPr lang="en-US" dirty="0" smtClean="0">
                <a:latin typeface="Times New Roman" pitchFamily="18" charset="0"/>
                <a:cs typeface="Times New Roman" pitchFamily="18" charset="0"/>
              </a:rPr>
              <a:t>- Myoglobin consists of a single polypeptide chain of 153 amino acid residues of known sequence and a single </a:t>
            </a:r>
            <a:r>
              <a:rPr lang="en-US" dirty="0" err="1" smtClean="0">
                <a:latin typeface="Times New Roman" pitchFamily="18" charset="0"/>
                <a:cs typeface="Times New Roman" pitchFamily="18" charset="0"/>
              </a:rPr>
              <a:t>heme</a:t>
            </a:r>
            <a:r>
              <a:rPr lang="en-US" dirty="0" smtClean="0">
                <a:latin typeface="Times New Roman" pitchFamily="18" charset="0"/>
                <a:cs typeface="Times New Roman" pitchFamily="18" charset="0"/>
              </a:rPr>
              <a:t> group.</a:t>
            </a:r>
          </a:p>
        </p:txBody>
      </p:sp>
    </p:spTree>
    <p:extLst>
      <p:ext uri="{BB962C8B-B14F-4D97-AF65-F5344CB8AC3E}">
        <p14:creationId xmlns:p14="http://schemas.microsoft.com/office/powerpoint/2010/main" val="27935536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09600"/>
            <a:ext cx="7315200" cy="5562600"/>
          </a:xfrm>
        </p:spPr>
        <p:txBody>
          <a:bodyPr rtlCol="1">
            <a:noAutofit/>
          </a:bodyPr>
          <a:lstStyle/>
          <a:p>
            <a:pPr marL="174625" indent="-174625" algn="l" rtl="0" eaLnBrk="1" fontAlgn="auto" hangingPunct="1">
              <a:spcAft>
                <a:spcPts val="0"/>
              </a:spcAft>
              <a:buFont typeface="Arial" pitchFamily="34" charset="0"/>
              <a:buNone/>
              <a:defRPr/>
            </a:pPr>
            <a:r>
              <a:rPr lang="en-US" dirty="0" smtClean="0">
                <a:latin typeface="Times New Roman" pitchFamily="18" charset="0"/>
                <a:cs typeface="Times New Roman" pitchFamily="18" charset="0"/>
              </a:rPr>
              <a:t>- Myoglobin is a compact molecule with approximately 80% of its </a:t>
            </a:r>
            <a:r>
              <a:rPr lang="en-US" dirty="0" smtClean="0">
                <a:solidFill>
                  <a:srgbClr val="FF0000"/>
                </a:solidFill>
                <a:latin typeface="Times New Roman" pitchFamily="18" charset="0"/>
                <a:cs typeface="Times New Roman" pitchFamily="18" charset="0"/>
              </a:rPr>
              <a:t>polypeptide chain </a:t>
            </a:r>
            <a:r>
              <a:rPr lang="en-US" dirty="0" smtClean="0">
                <a:latin typeface="Times New Roman" pitchFamily="18" charset="0"/>
                <a:cs typeface="Times New Roman" pitchFamily="18" charset="0"/>
              </a:rPr>
              <a:t>folded into </a:t>
            </a:r>
            <a:r>
              <a:rPr lang="en-US" dirty="0" smtClean="0">
                <a:solidFill>
                  <a:srgbClr val="FF0000"/>
                </a:solidFill>
                <a:latin typeface="Times New Roman" pitchFamily="18" charset="0"/>
                <a:cs typeface="Times New Roman" pitchFamily="18" charset="0"/>
              </a:rPr>
              <a:t>eight stretches </a:t>
            </a:r>
            <a:r>
              <a:rPr lang="en-US" dirty="0" smtClean="0">
                <a:latin typeface="Times New Roman" pitchFamily="18" charset="0"/>
                <a:cs typeface="Times New Roman" pitchFamily="18" charset="0"/>
              </a:rPr>
              <a:t>of </a:t>
            </a:r>
            <a:r>
              <a:rPr lang="el-GR" dirty="0" smtClean="0">
                <a:latin typeface="Times New Roman" pitchFamily="18" charset="0"/>
                <a:cs typeface="Times New Roman" pitchFamily="18" charset="0"/>
              </a:rPr>
              <a:t>α</a:t>
            </a:r>
            <a:r>
              <a:rPr lang="en-US" dirty="0" smtClean="0">
                <a:latin typeface="Times New Roman" pitchFamily="18" charset="0"/>
                <a:cs typeface="Times New Roman" pitchFamily="18" charset="0"/>
              </a:rPr>
              <a:t>-helix. These </a:t>
            </a:r>
            <a:r>
              <a:rPr lang="el-GR" dirty="0" smtClean="0">
                <a:latin typeface="Times New Roman" pitchFamily="18" charset="0"/>
                <a:cs typeface="Times New Roman" pitchFamily="18" charset="0"/>
              </a:rPr>
              <a:t>α</a:t>
            </a:r>
            <a:r>
              <a:rPr lang="en-US" dirty="0" smtClean="0">
                <a:latin typeface="Times New Roman" pitchFamily="18" charset="0"/>
                <a:cs typeface="Times New Roman" pitchFamily="18" charset="0"/>
              </a:rPr>
              <a:t>-helical regions, labeled A to H.</a:t>
            </a:r>
          </a:p>
          <a:p>
            <a:pPr marL="174625" indent="-174625" algn="l" rtl="0" eaLnBrk="1" fontAlgn="auto" hangingPunct="1">
              <a:spcAft>
                <a:spcPts val="0"/>
              </a:spcAft>
              <a:buFont typeface="Arial" pitchFamily="34" charset="0"/>
              <a:buNone/>
              <a:defRPr/>
            </a:pPr>
            <a:endParaRPr lang="en-US" dirty="0">
              <a:latin typeface="Times New Roman" pitchFamily="18" charset="0"/>
              <a:cs typeface="Times New Roman" pitchFamily="18" charset="0"/>
            </a:endParaRPr>
          </a:p>
          <a:p>
            <a:pPr marL="174625" indent="-174625" algn="l" rtl="0" eaLnBrk="1" fontAlgn="auto" hangingPunct="1">
              <a:spcAft>
                <a:spcPts val="0"/>
              </a:spcAft>
              <a:buFont typeface="Arial" pitchFamily="34" charset="0"/>
              <a:buNone/>
              <a:defRPr/>
            </a:pPr>
            <a:r>
              <a:rPr lang="en-US" dirty="0" smtClean="0">
                <a:latin typeface="Times New Roman" pitchFamily="18" charset="0"/>
                <a:cs typeface="Times New Roman" pitchFamily="18" charset="0"/>
              </a:rPr>
              <a:t>- The backbone of the myoglobin molecule is made up of 8 relatively straight segments of </a:t>
            </a:r>
            <a:r>
              <a:rPr lang="el-GR" dirty="0" smtClean="0">
                <a:latin typeface="Times New Roman" pitchFamily="18" charset="0"/>
                <a:cs typeface="Times New Roman" pitchFamily="18" charset="0"/>
              </a:rPr>
              <a:t>α</a:t>
            </a:r>
            <a:r>
              <a:rPr lang="en-US" dirty="0" smtClean="0">
                <a:latin typeface="Times New Roman" pitchFamily="18" charset="0"/>
                <a:cs typeface="Times New Roman" pitchFamily="18" charset="0"/>
              </a:rPr>
              <a:t>-helix interrupted by bends.</a:t>
            </a:r>
          </a:p>
          <a:p>
            <a:pPr marL="174625" indent="-174625" algn="l" rtl="0" eaLnBrk="1" fontAlgn="auto" hangingPunct="1">
              <a:spcAft>
                <a:spcPts val="0"/>
              </a:spcAft>
              <a:buFont typeface="Arial" pitchFamily="34" charset="0"/>
              <a:buNone/>
              <a:defRPr/>
            </a:pPr>
            <a:endParaRPr lang="en-US" dirty="0">
              <a:latin typeface="Times New Roman" pitchFamily="18" charset="0"/>
              <a:cs typeface="Times New Roman" pitchFamily="18" charset="0"/>
            </a:endParaRPr>
          </a:p>
          <a:p>
            <a:pPr marL="174625" indent="-174625" algn="l" rtl="0" eaLnBrk="1" fontAlgn="auto" hangingPunct="1">
              <a:spcAft>
                <a:spcPts val="0"/>
              </a:spcAft>
              <a:buFont typeface="Arial" pitchFamily="34" charset="0"/>
              <a:buNone/>
              <a:defRPr/>
            </a:pPr>
            <a:r>
              <a:rPr lang="en-US" dirty="0" smtClean="0">
                <a:latin typeface="Times New Roman" pitchFamily="18" charset="0"/>
                <a:cs typeface="Times New Roman" pitchFamily="18" charset="0"/>
              </a:rPr>
              <a:t>- The longest </a:t>
            </a:r>
            <a:r>
              <a:rPr lang="el-GR" dirty="0" smtClean="0">
                <a:latin typeface="Times New Roman" pitchFamily="18" charset="0"/>
                <a:cs typeface="Times New Roman" pitchFamily="18" charset="0"/>
              </a:rPr>
              <a:t>α</a:t>
            </a:r>
            <a:r>
              <a:rPr lang="en-US" dirty="0" smtClean="0">
                <a:latin typeface="Times New Roman" pitchFamily="18" charset="0"/>
                <a:cs typeface="Times New Roman" pitchFamily="18" charset="0"/>
              </a:rPr>
              <a:t>-helix has 23 amino acid residues and the</a:t>
            </a:r>
          </a:p>
          <a:p>
            <a:pPr marL="174625" indent="-174625" algn="l" rtl="0" eaLnBrk="1" fontAlgn="auto" hangingPunct="1">
              <a:spcAft>
                <a:spcPts val="0"/>
              </a:spcAft>
              <a:buFont typeface="Arial" pitchFamily="34" charset="0"/>
              <a:buNone/>
              <a:defRPr/>
            </a:pPr>
            <a:r>
              <a:rPr lang="en-US" dirty="0" smtClean="0">
                <a:latin typeface="Times New Roman" pitchFamily="18" charset="0"/>
                <a:cs typeface="Times New Roman" pitchFamily="18" charset="0"/>
              </a:rPr>
              <a:t>   shortest only seven; all are right handed.</a:t>
            </a:r>
          </a:p>
          <a:p>
            <a:pPr marL="174625" indent="-174625" algn="l" rtl="0" eaLnBrk="1" fontAlgn="auto" hangingPunct="1">
              <a:spcAft>
                <a:spcPts val="0"/>
              </a:spcAft>
              <a:buFont typeface="Arial" pitchFamily="34" charset="0"/>
              <a:buNone/>
              <a:defRPr/>
            </a:pPr>
            <a:endParaRPr lang="en-US" dirty="0" smtClean="0">
              <a:latin typeface="Times New Roman" pitchFamily="18" charset="0"/>
              <a:cs typeface="Times New Roman" pitchFamily="18" charset="0"/>
            </a:endParaRPr>
          </a:p>
          <a:p>
            <a:pPr marL="174625" indent="-174625" algn="l" rtl="0" eaLnBrk="1" fontAlgn="auto" hangingPunct="1">
              <a:spcAft>
                <a:spcPts val="0"/>
              </a:spcAft>
              <a:buFontTx/>
              <a:buChar char="-"/>
              <a:defRPr/>
            </a:pPr>
            <a:r>
              <a:rPr lang="en-US" dirty="0" smtClean="0">
                <a:latin typeface="Times New Roman" pitchFamily="18" charset="0"/>
                <a:cs typeface="Times New Roman" pitchFamily="18" charset="0"/>
              </a:rPr>
              <a:t>More than 70% of the amino acids in the myoglobin molecule are in these </a:t>
            </a:r>
            <a:r>
              <a:rPr lang="el-GR" dirty="0" smtClean="0">
                <a:latin typeface="Times New Roman" pitchFamily="18" charset="0"/>
                <a:cs typeface="Times New Roman" pitchFamily="18" charset="0"/>
              </a:rPr>
              <a:t>α</a:t>
            </a:r>
            <a:r>
              <a:rPr lang="en-US" dirty="0" smtClean="0">
                <a:latin typeface="Times New Roman" pitchFamily="18" charset="0"/>
                <a:cs typeface="Times New Roman" pitchFamily="18" charset="0"/>
              </a:rPr>
              <a:t>-helical regions.</a:t>
            </a:r>
          </a:p>
        </p:txBody>
      </p:sp>
    </p:spTree>
    <p:extLst>
      <p:ext uri="{BB962C8B-B14F-4D97-AF65-F5344CB8AC3E}">
        <p14:creationId xmlns:p14="http://schemas.microsoft.com/office/powerpoint/2010/main" val="31870903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90600"/>
            <a:ext cx="7315200" cy="1981200"/>
          </a:xfrm>
        </p:spPr>
        <p:txBody>
          <a:bodyPr rtlCol="1">
            <a:noAutofit/>
          </a:bodyPr>
          <a:lstStyle/>
          <a:p>
            <a:pPr marL="174625" indent="-174625" algn="l" rtl="0" eaLnBrk="1" fontAlgn="auto" hangingPunct="1">
              <a:spcAft>
                <a:spcPts val="0"/>
              </a:spcAft>
              <a:buFont typeface="Arial" pitchFamily="34" charset="0"/>
              <a:buNone/>
              <a:defRPr/>
            </a:pPr>
            <a:r>
              <a:rPr lang="en-US" dirty="0" smtClean="0">
                <a:latin typeface="Times New Roman" pitchFamily="18" charset="0"/>
                <a:cs typeface="Times New Roman" pitchFamily="18" charset="0"/>
              </a:rPr>
              <a:t>- The eight </a:t>
            </a:r>
            <a:r>
              <a:rPr lang="el-GR" dirty="0">
                <a:latin typeface="Times New Roman" pitchFamily="18" charset="0"/>
                <a:cs typeface="Times New Roman" pitchFamily="18" charset="0"/>
              </a:rPr>
              <a:t>α-</a:t>
            </a:r>
            <a:r>
              <a:rPr lang="en-US" dirty="0">
                <a:latin typeface="Times New Roman" pitchFamily="18" charset="0"/>
                <a:cs typeface="Times New Roman" pitchFamily="18" charset="0"/>
              </a:rPr>
              <a:t>helical </a:t>
            </a:r>
            <a:r>
              <a:rPr lang="en-US" dirty="0" smtClean="0">
                <a:latin typeface="Times New Roman" pitchFamily="18" charset="0"/>
                <a:cs typeface="Times New Roman" pitchFamily="18" charset="0"/>
              </a:rPr>
              <a:t>regions, labeled A to H, are terminated either by the presence of </a:t>
            </a:r>
            <a:r>
              <a:rPr lang="en-US" dirty="0" err="1" smtClean="0">
                <a:latin typeface="Times New Roman" pitchFamily="18" charset="0"/>
                <a:cs typeface="Times New Roman" pitchFamily="18" charset="0"/>
              </a:rPr>
              <a:t>proline</a:t>
            </a:r>
            <a:r>
              <a:rPr lang="en-US" dirty="0" smtClean="0">
                <a:latin typeface="Times New Roman" pitchFamily="18" charset="0"/>
                <a:cs typeface="Times New Roman" pitchFamily="18" charset="0"/>
              </a:rPr>
              <a:t>, whose five-membered ring can not be </a:t>
            </a:r>
            <a:r>
              <a:rPr lang="en-US" dirty="0" err="1" smtClean="0">
                <a:latin typeface="Times New Roman" pitchFamily="18" charset="0"/>
                <a:cs typeface="Times New Roman" pitchFamily="18" charset="0"/>
              </a:rPr>
              <a:t>accomedated</a:t>
            </a:r>
            <a:r>
              <a:rPr lang="en-US" dirty="0" smtClean="0">
                <a:latin typeface="Times New Roman" pitchFamily="18" charset="0"/>
                <a:cs typeface="Times New Roman" pitchFamily="18" charset="0"/>
              </a:rPr>
              <a:t> in </a:t>
            </a:r>
            <a:r>
              <a:rPr lang="el-GR" dirty="0" smtClean="0">
                <a:latin typeface="Times New Roman" pitchFamily="18" charset="0"/>
                <a:cs typeface="Times New Roman" pitchFamily="18" charset="0"/>
              </a:rPr>
              <a:t>α-</a:t>
            </a:r>
            <a:r>
              <a:rPr lang="en-US" dirty="0" smtClean="0">
                <a:latin typeface="Times New Roman" pitchFamily="18" charset="0"/>
                <a:cs typeface="Times New Roman" pitchFamily="18" charset="0"/>
              </a:rPr>
              <a:t>helix, or by </a:t>
            </a:r>
            <a:r>
              <a:rPr lang="el-GR" dirty="0" smtClean="0">
                <a:latin typeface="Times New Roman" pitchFamily="18" charset="0"/>
                <a:cs typeface="Times New Roman" pitchFamily="18" charset="0"/>
              </a:rPr>
              <a:t>β</a:t>
            </a:r>
            <a:r>
              <a:rPr lang="en-US" dirty="0" smtClean="0">
                <a:latin typeface="Times New Roman" pitchFamily="18" charset="0"/>
                <a:cs typeface="Times New Roman" pitchFamily="18" charset="0"/>
              </a:rPr>
              <a:t>-bends and loops stabilize by hydrogen bonds and ionic bonds. </a:t>
            </a:r>
            <a:endParaRPr lang="ar-SA" dirty="0">
              <a:latin typeface="Times New Roman" pitchFamily="18" charset="0"/>
              <a:cs typeface="Times New Roman" pitchFamily="18" charset="0"/>
            </a:endParaRPr>
          </a:p>
        </p:txBody>
      </p:sp>
    </p:spTree>
    <p:extLst>
      <p:ext uri="{BB962C8B-B14F-4D97-AF65-F5344CB8AC3E}">
        <p14:creationId xmlns:p14="http://schemas.microsoft.com/office/powerpoint/2010/main" val="21156649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l="21851" t="35966" r="40884" b="39651"/>
          <a:stretch>
            <a:fillRect/>
          </a:stretch>
        </p:blipFill>
        <p:spPr bwMode="auto">
          <a:xfrm>
            <a:off x="457200" y="381000"/>
            <a:ext cx="8534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47143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p:cNvSpPr>
          <p:nvPr>
            <p:ph idx="1"/>
          </p:nvPr>
        </p:nvSpPr>
        <p:spPr>
          <a:xfrm>
            <a:off x="762000" y="914400"/>
            <a:ext cx="7391400" cy="3962400"/>
          </a:xfrm>
        </p:spPr>
        <p:txBody>
          <a:bodyPr>
            <a:normAutofit/>
          </a:bodyPr>
          <a:lstStyle/>
          <a:p>
            <a:pPr marL="174625" indent="-174625" algn="l" rtl="0" eaLnBrk="1" hangingPunct="1">
              <a:buFont typeface="Arial" charset="0"/>
              <a:buNone/>
            </a:pPr>
            <a:r>
              <a:rPr lang="en-US" b="1" i="1" dirty="0" smtClean="0">
                <a:solidFill>
                  <a:srgbClr val="FF0000"/>
                </a:solidFill>
                <a:latin typeface="Times New Roman" pitchFamily="18" charset="0"/>
                <a:cs typeface="Times New Roman" pitchFamily="18" charset="0"/>
              </a:rPr>
              <a:t>Location of polar and non-polar amino acid residues:</a:t>
            </a:r>
          </a:p>
          <a:p>
            <a:pPr marL="631825" indent="-174625" algn="l" rtl="0" eaLnBrk="1" hangingPunct="1">
              <a:buFont typeface="Arial" charset="0"/>
              <a:buNone/>
            </a:pPr>
            <a:r>
              <a:rPr lang="en-US" dirty="0" smtClean="0">
                <a:latin typeface="Times New Roman" pitchFamily="18" charset="0"/>
                <a:cs typeface="Times New Roman" pitchFamily="18" charset="0"/>
              </a:rPr>
              <a:t>-The </a:t>
            </a:r>
            <a:r>
              <a:rPr lang="en-US" dirty="0" smtClean="0">
                <a:solidFill>
                  <a:srgbClr val="FF0000"/>
                </a:solidFill>
                <a:latin typeface="Times New Roman" pitchFamily="18" charset="0"/>
                <a:cs typeface="Times New Roman" pitchFamily="18" charset="0"/>
              </a:rPr>
              <a:t>interior</a:t>
            </a:r>
            <a:r>
              <a:rPr lang="en-US" dirty="0" smtClean="0">
                <a:latin typeface="Times New Roman" pitchFamily="18" charset="0"/>
                <a:cs typeface="Times New Roman" pitchFamily="18" charset="0"/>
              </a:rPr>
              <a:t> of the myoglobin molecule is composed almost entirely of </a:t>
            </a:r>
            <a:r>
              <a:rPr lang="en-US" dirty="0" smtClean="0">
                <a:solidFill>
                  <a:srgbClr val="FF0000"/>
                </a:solidFill>
                <a:latin typeface="Times New Roman" pitchFamily="18" charset="0"/>
                <a:cs typeface="Times New Roman" pitchFamily="18" charset="0"/>
              </a:rPr>
              <a:t>non-polar</a:t>
            </a:r>
            <a:r>
              <a:rPr lang="en-US" dirty="0" smtClean="0">
                <a:latin typeface="Times New Roman" pitchFamily="18" charset="0"/>
                <a:cs typeface="Times New Roman" pitchFamily="18" charset="0"/>
              </a:rPr>
              <a:t> amino acids.</a:t>
            </a:r>
          </a:p>
          <a:p>
            <a:pPr marL="631825" indent="-174625" algn="l" rtl="0" eaLnBrk="1" hangingPunct="1">
              <a:buFont typeface="Arial" charset="0"/>
              <a:buNone/>
            </a:pPr>
            <a:r>
              <a:rPr lang="en-US" dirty="0" smtClean="0">
                <a:latin typeface="Times New Roman" pitchFamily="18" charset="0"/>
                <a:cs typeface="Times New Roman" pitchFamily="18" charset="0"/>
              </a:rPr>
              <a:t>- They are packed closely together, forming a structure</a:t>
            </a:r>
          </a:p>
          <a:p>
            <a:pPr marL="631825" indent="-174625" algn="l" rtl="0" eaLnBrk="1" hangingPunct="1">
              <a:buFont typeface="Arial" charset="0"/>
              <a:buNone/>
            </a:pPr>
            <a:r>
              <a:rPr lang="en-US" dirty="0" smtClean="0">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stabilized by hydrophobic interactions </a:t>
            </a:r>
            <a:r>
              <a:rPr lang="en-US" dirty="0" smtClean="0">
                <a:latin typeface="Times New Roman" pitchFamily="18" charset="0"/>
                <a:cs typeface="Times New Roman" pitchFamily="18" charset="0"/>
              </a:rPr>
              <a:t>among these clustered residues.</a:t>
            </a:r>
          </a:p>
          <a:p>
            <a:pPr marL="631825" indent="-174625" algn="l" rtl="0" eaLnBrk="1" hangingPunct="1">
              <a:buFont typeface="Arial" charset="0"/>
              <a:buNone/>
            </a:pPr>
            <a:r>
              <a:rPr lang="en-US" dirty="0" smtClean="0">
                <a:latin typeface="Times New Roman" pitchFamily="18" charset="0"/>
                <a:cs typeface="Times New Roman" pitchFamily="18" charset="0"/>
              </a:rPr>
              <a:t>- In contrast, </a:t>
            </a:r>
            <a:r>
              <a:rPr lang="en-US" dirty="0" smtClean="0">
                <a:solidFill>
                  <a:srgbClr val="FF0000"/>
                </a:solidFill>
                <a:latin typeface="Times New Roman" pitchFamily="18" charset="0"/>
                <a:cs typeface="Times New Roman" pitchFamily="18" charset="0"/>
              </a:rPr>
              <a:t>charged</a:t>
            </a:r>
            <a:r>
              <a:rPr lang="en-US" dirty="0" smtClean="0">
                <a:latin typeface="Times New Roman" pitchFamily="18" charset="0"/>
                <a:cs typeface="Times New Roman" pitchFamily="18" charset="0"/>
              </a:rPr>
              <a:t> amino acids are located almost</a:t>
            </a:r>
          </a:p>
          <a:p>
            <a:pPr marL="631825" indent="-174625" algn="l" rtl="0" eaLnBrk="1" hangingPunct="1">
              <a:buFont typeface="Arial" charset="0"/>
              <a:buNone/>
            </a:pPr>
            <a:r>
              <a:rPr lang="en-US" dirty="0" smtClean="0">
                <a:latin typeface="Times New Roman" pitchFamily="18" charset="0"/>
                <a:cs typeface="Times New Roman" pitchFamily="18" charset="0"/>
              </a:rPr>
              <a:t>   exclusively </a:t>
            </a:r>
            <a:r>
              <a:rPr lang="en-US" dirty="0" smtClean="0">
                <a:solidFill>
                  <a:srgbClr val="FF0000"/>
                </a:solidFill>
                <a:latin typeface="Times New Roman" pitchFamily="18" charset="0"/>
                <a:cs typeface="Times New Roman" pitchFamily="18" charset="0"/>
              </a:rPr>
              <a:t>on the surface</a:t>
            </a:r>
            <a:r>
              <a:rPr lang="en-US" dirty="0" smtClean="0">
                <a:latin typeface="Times New Roman" pitchFamily="18" charset="0"/>
                <a:cs typeface="Times New Roman" pitchFamily="18" charset="0"/>
              </a:rPr>
              <a:t>, where they can form hydrogen bonds with water.  </a:t>
            </a:r>
            <a:endParaRPr lang="ar-SA"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251990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41915"/>
            <a:ext cx="8229600" cy="1461030"/>
          </a:xfrm>
          <a:ln>
            <a:solidFill>
              <a:schemeClr val="accent1"/>
            </a:solidFill>
          </a:ln>
        </p:spPr>
        <p:txBody>
          <a:bodyPr rtlCol="1">
            <a:normAutofit fontScale="92500" lnSpcReduction="20000"/>
          </a:bodyPr>
          <a:lstStyle/>
          <a:p>
            <a:pPr algn="l" rtl="0" eaLnBrk="1" fontAlgn="auto" hangingPunct="1">
              <a:spcAft>
                <a:spcPts val="0"/>
              </a:spcAft>
              <a:buFontTx/>
              <a:buChar char="-"/>
              <a:defRPr/>
            </a:pPr>
            <a:r>
              <a:rPr lang="en-US" sz="2600" i="1" dirty="0" smtClean="0">
                <a:latin typeface="Times New Roman" pitchFamily="18" charset="0"/>
                <a:cs typeface="Times New Roman" pitchFamily="18" charset="0"/>
              </a:rPr>
              <a:t>The non-protein part is called </a:t>
            </a:r>
            <a:r>
              <a:rPr lang="en-US" sz="2600" i="1" dirty="0" smtClean="0">
                <a:solidFill>
                  <a:srgbClr val="FF0000"/>
                </a:solidFill>
                <a:latin typeface="Times New Roman" pitchFamily="18" charset="0"/>
                <a:cs typeface="Times New Roman" pitchFamily="18" charset="0"/>
              </a:rPr>
              <a:t>the prosthetic group.</a:t>
            </a:r>
            <a:endParaRPr lang="ar-SA" sz="2600" i="1" dirty="0" smtClean="0">
              <a:solidFill>
                <a:srgbClr val="FF0000"/>
              </a:solidFill>
              <a:latin typeface="Times New Roman" pitchFamily="18" charset="0"/>
              <a:cs typeface="Times New Roman" pitchFamily="18" charset="0"/>
            </a:endParaRPr>
          </a:p>
          <a:p>
            <a:pPr algn="l" rtl="0" eaLnBrk="1" fontAlgn="auto" hangingPunct="1">
              <a:spcAft>
                <a:spcPts val="0"/>
              </a:spcAft>
              <a:buFontTx/>
              <a:buChar char="-"/>
              <a:defRPr/>
            </a:pPr>
            <a:endParaRPr lang="en-US" sz="2600" i="1" dirty="0" smtClean="0">
              <a:solidFill>
                <a:srgbClr val="FF0000"/>
              </a:solidFill>
              <a:latin typeface="Times New Roman" pitchFamily="18" charset="0"/>
              <a:cs typeface="Times New Roman" pitchFamily="18" charset="0"/>
            </a:endParaRPr>
          </a:p>
          <a:p>
            <a:pPr algn="l" rtl="0" eaLnBrk="1" fontAlgn="auto" hangingPunct="1">
              <a:spcAft>
                <a:spcPts val="0"/>
              </a:spcAft>
              <a:buFontTx/>
              <a:buChar char="-"/>
              <a:defRPr/>
            </a:pPr>
            <a:r>
              <a:rPr lang="en-US" sz="2600" i="1" dirty="0" smtClean="0">
                <a:latin typeface="Times New Roman" pitchFamily="18" charset="0"/>
                <a:cs typeface="Times New Roman" pitchFamily="18" charset="0"/>
              </a:rPr>
              <a:t>Conjugated proteins are classified on the basis of the</a:t>
            </a:r>
            <a:r>
              <a:rPr lang="ar-SA" sz="2600" i="1" dirty="0" smtClean="0">
                <a:latin typeface="Times New Roman" pitchFamily="18" charset="0"/>
                <a:cs typeface="Times New Roman" pitchFamily="18" charset="0"/>
              </a:rPr>
              <a:t> </a:t>
            </a:r>
            <a:r>
              <a:rPr lang="en-US" sz="2600" i="1" dirty="0" smtClean="0">
                <a:latin typeface="Times New Roman" pitchFamily="18" charset="0"/>
                <a:cs typeface="Times New Roman" pitchFamily="18" charset="0"/>
              </a:rPr>
              <a:t>chemical nature of their prosthetic groups:</a:t>
            </a:r>
          </a:p>
          <a:p>
            <a:pPr marL="0" indent="0" algn="l" rtl="0" eaLnBrk="1" fontAlgn="auto" hangingPunct="1">
              <a:spcAft>
                <a:spcPts val="0"/>
              </a:spcAft>
              <a:buFont typeface="Arial" pitchFamily="34" charset="0"/>
              <a:buNone/>
              <a:defRPr/>
            </a:pPr>
            <a:endParaRPr lang="en-US" sz="2800" dirty="0">
              <a:latin typeface="Times New Roman" pitchFamily="18" charset="0"/>
              <a:cs typeface="Times New Roman" pitchFamily="18" charset="0"/>
            </a:endParaRPr>
          </a:p>
        </p:txBody>
      </p:sp>
      <p:cxnSp>
        <p:nvCxnSpPr>
          <p:cNvPr id="5" name="Straight Connector 4"/>
          <p:cNvCxnSpPr/>
          <p:nvPr/>
        </p:nvCxnSpPr>
        <p:spPr>
          <a:xfrm>
            <a:off x="4910150" y="3705923"/>
            <a:ext cx="0" cy="256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755651" y="3961936"/>
            <a:ext cx="7063582" cy="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74700" y="3962400"/>
            <a:ext cx="7986" cy="4397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359049" y="3969544"/>
            <a:ext cx="3151" cy="9206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862400" y="3997512"/>
            <a:ext cx="0" cy="1319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380837" y="3937993"/>
            <a:ext cx="27763" cy="8451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661904" y="3937993"/>
            <a:ext cx="20054" cy="13230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956550" y="3789363"/>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774700" y="580231"/>
            <a:ext cx="7835900" cy="1266033"/>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defRPr/>
            </a:pPr>
            <a:r>
              <a:rPr lang="en-US" sz="2200" b="1" i="1" dirty="0">
                <a:latin typeface="Times New Roman" pitchFamily="18" charset="0"/>
                <a:cs typeface="Times New Roman" pitchFamily="18" charset="0"/>
              </a:rPr>
              <a:t>b) Conjugated proteins:</a:t>
            </a:r>
          </a:p>
          <a:p>
            <a:pPr marL="363538" indent="-363538">
              <a:buNone/>
              <a:defRPr/>
            </a:pPr>
            <a:r>
              <a:rPr lang="en-US" sz="2200" dirty="0">
                <a:latin typeface="Times New Roman" pitchFamily="18" charset="0"/>
                <a:cs typeface="Times New Roman" pitchFamily="18" charset="0"/>
              </a:rPr>
              <a:t>     are proteins which yield upon hydrolysis organic </a:t>
            </a:r>
            <a:r>
              <a:rPr lang="en-US" sz="2200" dirty="0" smtClean="0">
                <a:latin typeface="Times New Roman" pitchFamily="18" charset="0"/>
                <a:cs typeface="Times New Roman" pitchFamily="18" charset="0"/>
              </a:rPr>
              <a:t>or</a:t>
            </a:r>
            <a:r>
              <a:rPr lang="ar-SA"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inorganic </a:t>
            </a:r>
            <a:r>
              <a:rPr lang="en-US" sz="2200" dirty="0">
                <a:latin typeface="Times New Roman" pitchFamily="18" charset="0"/>
                <a:cs typeface="Times New Roman" pitchFamily="18" charset="0"/>
              </a:rPr>
              <a:t>components in addition to the amino acids.</a:t>
            </a:r>
          </a:p>
        </p:txBody>
      </p:sp>
      <p:sp>
        <p:nvSpPr>
          <p:cNvPr id="31" name="Content Placeholder 2"/>
          <p:cNvSpPr txBox="1">
            <a:spLocks/>
          </p:cNvSpPr>
          <p:nvPr/>
        </p:nvSpPr>
        <p:spPr>
          <a:xfrm>
            <a:off x="383148" y="4402136"/>
            <a:ext cx="1828800" cy="380998"/>
          </a:xfrm>
          <a:prstGeom prst="rect">
            <a:avLst/>
          </a:prstGeom>
          <a:ln>
            <a:solidFill>
              <a:schemeClr val="accent1"/>
            </a:solidFill>
          </a:ln>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Arial" charset="0"/>
              <a:buNone/>
            </a:pPr>
            <a:r>
              <a:rPr lang="en-US" sz="1800" dirty="0" err="1">
                <a:latin typeface="Times New Roman" pitchFamily="18" charset="0"/>
                <a:cs typeface="Times New Roman" pitchFamily="18" charset="0"/>
              </a:rPr>
              <a:t>i</a:t>
            </a:r>
            <a:r>
              <a:rPr lang="en-US" sz="1800" dirty="0">
                <a:latin typeface="Times New Roman" pitchFamily="18" charset="0"/>
                <a:cs typeface="Times New Roman" pitchFamily="18" charset="0"/>
              </a:rPr>
              <a:t>) nucleoproteins</a:t>
            </a:r>
            <a:endParaRPr lang="ar-SA" sz="1800" dirty="0" smtClean="0">
              <a:solidFill>
                <a:srgbClr val="002060"/>
              </a:solidFill>
              <a:latin typeface="Times New Roman" pitchFamily="18" charset="0"/>
              <a:cs typeface="Times New Roman" pitchFamily="18" charset="0"/>
            </a:endParaRPr>
          </a:p>
        </p:txBody>
      </p:sp>
      <p:sp>
        <p:nvSpPr>
          <p:cNvPr id="32" name="Content Placeholder 2"/>
          <p:cNvSpPr txBox="1">
            <a:spLocks/>
          </p:cNvSpPr>
          <p:nvPr/>
        </p:nvSpPr>
        <p:spPr>
          <a:xfrm>
            <a:off x="1675146" y="4890198"/>
            <a:ext cx="1828800" cy="380998"/>
          </a:xfrm>
          <a:prstGeom prst="rect">
            <a:avLst/>
          </a:prstGeom>
          <a:ln>
            <a:solidFill>
              <a:schemeClr val="accent1"/>
            </a:solidFill>
          </a:ln>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Arial" charset="0"/>
              <a:buNone/>
            </a:pPr>
            <a:r>
              <a:rPr lang="en-US" sz="1800" dirty="0">
                <a:latin typeface="Times New Roman" pitchFamily="18" charset="0"/>
                <a:cs typeface="Times New Roman" pitchFamily="18" charset="0"/>
              </a:rPr>
              <a:t>ii) </a:t>
            </a:r>
            <a:r>
              <a:rPr lang="en-US" sz="1800" dirty="0" smtClean="0">
                <a:latin typeface="Times New Roman" pitchFamily="18" charset="0"/>
                <a:cs typeface="Times New Roman" pitchFamily="18" charset="0"/>
              </a:rPr>
              <a:t>glycoproteins</a:t>
            </a:r>
            <a:endParaRPr lang="ar-SA" sz="1800" dirty="0" smtClean="0">
              <a:solidFill>
                <a:srgbClr val="002060"/>
              </a:solidFill>
              <a:latin typeface="Times New Roman" pitchFamily="18" charset="0"/>
              <a:cs typeface="Times New Roman" pitchFamily="18" charset="0"/>
            </a:endParaRPr>
          </a:p>
        </p:txBody>
      </p:sp>
      <p:sp>
        <p:nvSpPr>
          <p:cNvPr id="33" name="Content Placeholder 2"/>
          <p:cNvSpPr txBox="1">
            <a:spLocks/>
          </p:cNvSpPr>
          <p:nvPr/>
        </p:nvSpPr>
        <p:spPr>
          <a:xfrm>
            <a:off x="3081350" y="5344321"/>
            <a:ext cx="1828800" cy="380998"/>
          </a:xfrm>
          <a:prstGeom prst="rect">
            <a:avLst/>
          </a:prstGeom>
          <a:ln>
            <a:solidFill>
              <a:schemeClr val="accent1"/>
            </a:solidFill>
          </a:ln>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Arial" charset="0"/>
              <a:buNone/>
            </a:pPr>
            <a:r>
              <a:rPr lang="en-US" sz="1800" dirty="0">
                <a:latin typeface="Times New Roman" pitchFamily="18" charset="0"/>
                <a:cs typeface="Times New Roman" pitchFamily="18" charset="0"/>
              </a:rPr>
              <a:t>iii) lipoproteins</a:t>
            </a:r>
            <a:endParaRPr lang="ar-SA" sz="1800" dirty="0" smtClean="0">
              <a:solidFill>
                <a:srgbClr val="002060"/>
              </a:solidFill>
              <a:latin typeface="Times New Roman" pitchFamily="18" charset="0"/>
              <a:cs typeface="Times New Roman" pitchFamily="18" charset="0"/>
            </a:endParaRPr>
          </a:p>
        </p:txBody>
      </p:sp>
      <p:sp>
        <p:nvSpPr>
          <p:cNvPr id="34" name="Content Placeholder 2"/>
          <p:cNvSpPr txBox="1">
            <a:spLocks/>
          </p:cNvSpPr>
          <p:nvPr/>
        </p:nvSpPr>
        <p:spPr>
          <a:xfrm>
            <a:off x="4604550" y="4797118"/>
            <a:ext cx="1828800" cy="380998"/>
          </a:xfrm>
          <a:prstGeom prst="rect">
            <a:avLst/>
          </a:prstGeom>
          <a:ln>
            <a:solidFill>
              <a:schemeClr val="accent1"/>
            </a:solidFill>
          </a:ln>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Arial" charset="0"/>
              <a:buNone/>
            </a:pPr>
            <a:r>
              <a:rPr lang="en-US" sz="1800" dirty="0">
                <a:latin typeface="Times New Roman" pitchFamily="18" charset="0"/>
                <a:cs typeface="Times New Roman" pitchFamily="18" charset="0"/>
              </a:rPr>
              <a:t>iv) </a:t>
            </a:r>
            <a:r>
              <a:rPr lang="en-US" sz="1800" dirty="0" err="1">
                <a:latin typeface="Times New Roman" pitchFamily="18" charset="0"/>
                <a:cs typeface="Times New Roman" pitchFamily="18" charset="0"/>
              </a:rPr>
              <a:t>hemoproteins</a:t>
            </a:r>
            <a:endParaRPr lang="ar-SA" sz="1800" dirty="0" smtClean="0">
              <a:solidFill>
                <a:srgbClr val="002060"/>
              </a:solidFill>
              <a:latin typeface="Times New Roman" pitchFamily="18" charset="0"/>
              <a:cs typeface="Times New Roman" pitchFamily="18" charset="0"/>
            </a:endParaRPr>
          </a:p>
        </p:txBody>
      </p:sp>
      <p:sp>
        <p:nvSpPr>
          <p:cNvPr id="35" name="Content Placeholder 2"/>
          <p:cNvSpPr txBox="1">
            <a:spLocks/>
          </p:cNvSpPr>
          <p:nvPr/>
        </p:nvSpPr>
        <p:spPr>
          <a:xfrm>
            <a:off x="5611997" y="5261016"/>
            <a:ext cx="1952600" cy="380998"/>
          </a:xfrm>
          <a:prstGeom prst="rect">
            <a:avLst/>
          </a:prstGeom>
          <a:ln>
            <a:solidFill>
              <a:schemeClr val="accent1"/>
            </a:solidFill>
          </a:ln>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Arial" charset="0"/>
              <a:buNone/>
            </a:pPr>
            <a:r>
              <a:rPr lang="en-US" sz="1800" dirty="0">
                <a:latin typeface="Times New Roman" pitchFamily="18" charset="0"/>
                <a:cs typeface="Times New Roman" pitchFamily="18" charset="0"/>
              </a:rPr>
              <a:t>v) </a:t>
            </a:r>
            <a:r>
              <a:rPr lang="en-US" sz="1800" dirty="0" err="1">
                <a:latin typeface="Times New Roman" pitchFamily="18" charset="0"/>
                <a:cs typeface="Times New Roman" pitchFamily="18" charset="0"/>
              </a:rPr>
              <a:t>metalloproteins</a:t>
            </a:r>
            <a:endParaRPr lang="ar-SA" sz="1800" dirty="0" smtClean="0">
              <a:solidFill>
                <a:srgbClr val="002060"/>
              </a:solidFill>
              <a:latin typeface="Times New Roman" pitchFamily="18" charset="0"/>
              <a:cs typeface="Times New Roman" pitchFamily="18" charset="0"/>
            </a:endParaRPr>
          </a:p>
        </p:txBody>
      </p:sp>
      <p:sp>
        <p:nvSpPr>
          <p:cNvPr id="36" name="Content Placeholder 2"/>
          <p:cNvSpPr txBox="1">
            <a:spLocks/>
          </p:cNvSpPr>
          <p:nvPr/>
        </p:nvSpPr>
        <p:spPr>
          <a:xfrm>
            <a:off x="6248400" y="5967510"/>
            <a:ext cx="2024050" cy="380998"/>
          </a:xfrm>
          <a:prstGeom prst="rect">
            <a:avLst/>
          </a:prstGeom>
          <a:ln>
            <a:solidFill>
              <a:schemeClr val="accent1"/>
            </a:solidFill>
          </a:ln>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Arial" charset="0"/>
              <a:buNone/>
            </a:pPr>
            <a:r>
              <a:rPr lang="en-US" sz="1800" dirty="0">
                <a:latin typeface="Times New Roman" pitchFamily="18" charset="0"/>
                <a:cs typeface="Times New Roman" pitchFamily="18" charset="0"/>
              </a:rPr>
              <a:t>vi) </a:t>
            </a:r>
            <a:r>
              <a:rPr lang="en-US" sz="1800" dirty="0" err="1">
                <a:latin typeface="Times New Roman" pitchFamily="18" charset="0"/>
                <a:cs typeface="Times New Roman" pitchFamily="18" charset="0"/>
              </a:rPr>
              <a:t>phosphoproteins</a:t>
            </a:r>
            <a:endParaRPr lang="ar-SA" sz="1800" dirty="0" smtClean="0">
              <a:solidFill>
                <a:srgbClr val="002060"/>
              </a:solidFill>
              <a:latin typeface="Times New Roman" pitchFamily="18" charset="0"/>
              <a:cs typeface="Times New Roman" pitchFamily="18" charset="0"/>
            </a:endParaRPr>
          </a:p>
        </p:txBody>
      </p:sp>
      <p:cxnSp>
        <p:nvCxnSpPr>
          <p:cNvPr id="49" name="Straight Arrow Connector 48"/>
          <p:cNvCxnSpPr/>
          <p:nvPr/>
        </p:nvCxnSpPr>
        <p:spPr>
          <a:xfrm flipH="1">
            <a:off x="7793151" y="3986310"/>
            <a:ext cx="6028" cy="19572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19558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81000"/>
            <a:ext cx="7620000" cy="5943600"/>
          </a:xfrm>
        </p:spPr>
        <p:txBody>
          <a:bodyPr rtlCol="1">
            <a:normAutofit fontScale="77500" lnSpcReduction="20000"/>
          </a:bodyPr>
          <a:lstStyle/>
          <a:p>
            <a:pPr marL="0" indent="0" algn="l" rtl="0" eaLnBrk="1" fontAlgn="auto" hangingPunct="1">
              <a:spcAft>
                <a:spcPts val="0"/>
              </a:spcAft>
              <a:buFont typeface="Arial" pitchFamily="34" charset="0"/>
              <a:buNone/>
              <a:defRPr/>
            </a:pPr>
            <a:r>
              <a:rPr lang="en-US" sz="3000" b="1" i="1" dirty="0" err="1" smtClean="0">
                <a:solidFill>
                  <a:srgbClr val="FF0000"/>
                </a:solidFill>
                <a:latin typeface="Times New Roman" pitchFamily="18" charset="0"/>
                <a:cs typeface="Times New Roman" pitchFamily="18" charset="0"/>
              </a:rPr>
              <a:t>Heme</a:t>
            </a:r>
            <a:r>
              <a:rPr lang="en-US" sz="3000" b="1" i="1" dirty="0" smtClean="0">
                <a:solidFill>
                  <a:srgbClr val="FF0000"/>
                </a:solidFill>
                <a:latin typeface="Times New Roman" pitchFamily="18" charset="0"/>
                <a:cs typeface="Times New Roman" pitchFamily="18" charset="0"/>
              </a:rPr>
              <a:t> group:</a:t>
            </a:r>
          </a:p>
          <a:p>
            <a:pPr marL="268288" indent="0" algn="l" rtl="0" eaLnBrk="1" fontAlgn="auto" hangingPunct="1">
              <a:spcAft>
                <a:spcPts val="0"/>
              </a:spcAft>
              <a:buFont typeface="Arial" pitchFamily="34" charset="0"/>
              <a:buNone/>
              <a:defRP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Heme</a:t>
            </a:r>
            <a:r>
              <a:rPr lang="en-US" sz="2800" dirty="0" smtClean="0">
                <a:latin typeface="Times New Roman" pitchFamily="18" charset="0"/>
                <a:cs typeface="Times New Roman" pitchFamily="18" charset="0"/>
              </a:rPr>
              <a:t> is prosthetic group that tightly bound to </a:t>
            </a:r>
            <a:r>
              <a:rPr lang="en-US" sz="2800" dirty="0" err="1" smtClean="0">
                <a:latin typeface="Times New Roman" pitchFamily="18" charset="0"/>
                <a:cs typeface="Times New Roman" pitchFamily="18" charset="0"/>
              </a:rPr>
              <a:t>hemoprotein</a:t>
            </a:r>
            <a:r>
              <a:rPr lang="en-US" sz="2800" dirty="0" smtClean="0">
                <a:latin typeface="Times New Roman" pitchFamily="18" charset="0"/>
                <a:cs typeface="Times New Roman" pitchFamily="18" charset="0"/>
              </a:rPr>
              <a:t>.</a:t>
            </a:r>
          </a:p>
          <a:p>
            <a:pPr marL="444500" indent="-174625" algn="l" rtl="0" eaLnBrk="1" fontAlgn="auto" hangingPunct="1">
              <a:spcAft>
                <a:spcPts val="0"/>
              </a:spcAft>
              <a:buFont typeface="Arial" pitchFamily="34" charset="0"/>
              <a:buNone/>
              <a:defRPr/>
            </a:pPr>
            <a:r>
              <a:rPr lang="en-US" sz="2800" dirty="0" smtClean="0">
                <a:latin typeface="Times New Roman" pitchFamily="18" charset="0"/>
                <a:cs typeface="Times New Roman" pitchFamily="18" charset="0"/>
              </a:rPr>
              <a:t>- It is </a:t>
            </a:r>
            <a:r>
              <a:rPr lang="en-US" sz="2800" dirty="0" err="1" smtClean="0">
                <a:latin typeface="Times New Roman" pitchFamily="18" charset="0"/>
                <a:cs typeface="Times New Roman" pitchFamily="18" charset="0"/>
              </a:rPr>
              <a:t>ferroprotoporphyrin</a:t>
            </a:r>
            <a:r>
              <a:rPr lang="en-US" sz="2800" dirty="0" smtClean="0">
                <a:latin typeface="Times New Roman" pitchFamily="18" charset="0"/>
                <a:cs typeface="Times New Roman" pitchFamily="18" charset="0"/>
              </a:rPr>
              <a:t>.</a:t>
            </a:r>
          </a:p>
          <a:p>
            <a:pPr marL="1976438" indent="0" algn="l" rtl="0" eaLnBrk="1" fontAlgn="auto" hangingPunct="1">
              <a:spcAft>
                <a:spcPts val="0"/>
              </a:spcAft>
              <a:buFont typeface="Arial" pitchFamily="34" charset="0"/>
              <a:buNone/>
              <a:defRPr/>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heme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protoporphyrin</a:t>
            </a:r>
            <a:endParaRPr lang="en-US" sz="2800" dirty="0" smtClean="0">
              <a:latin typeface="Times New Roman" pitchFamily="18" charset="0"/>
              <a:cs typeface="Times New Roman" pitchFamily="18" charset="0"/>
            </a:endParaRPr>
          </a:p>
          <a:p>
            <a:pPr marL="1976438" indent="0" algn="l" rtl="0" eaLnBrk="1" fontAlgn="auto" hangingPunct="1">
              <a:spcAft>
                <a:spcPts val="0"/>
              </a:spcAft>
              <a:buFont typeface="Arial" pitchFamily="34" charset="0"/>
              <a:buNone/>
              <a:defRPr/>
            </a:pPr>
            <a:r>
              <a:rPr lang="en-US" sz="2800" dirty="0" smtClean="0">
                <a:latin typeface="Times New Roman" pitchFamily="18" charset="0"/>
                <a:cs typeface="Times New Roman" pitchFamily="18" charset="0"/>
              </a:rPr>
              <a:t>                           </a:t>
            </a:r>
          </a:p>
          <a:p>
            <a:pPr marL="1976438" indent="0" algn="l" rtl="0" eaLnBrk="1" fontAlgn="auto" hangingPunct="1">
              <a:spcAft>
                <a:spcPts val="0"/>
              </a:spcAft>
              <a:buFont typeface="Arial" pitchFamily="34" charset="0"/>
              <a:buNone/>
              <a:defRPr/>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iron (Fe</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a:t>
            </a:r>
          </a:p>
          <a:p>
            <a:pPr marL="0" indent="0" algn="l" rtl="0" eaLnBrk="1" fontAlgn="auto" hangingPunct="1">
              <a:spcAft>
                <a:spcPts val="0"/>
              </a:spcAft>
              <a:buFont typeface="Arial" pitchFamily="34" charset="0"/>
              <a:buNone/>
              <a:defRPr/>
            </a:pPr>
            <a:r>
              <a:rPr lang="en-US" sz="2800" dirty="0">
                <a:latin typeface="Times New Roman" pitchFamily="18" charset="0"/>
                <a:cs typeface="Times New Roman" pitchFamily="18" charset="0"/>
              </a:rPr>
              <a:t> </a:t>
            </a:r>
            <a:r>
              <a:rPr lang="en-US" sz="2800" i="1" dirty="0" err="1" smtClean="0">
                <a:solidFill>
                  <a:srgbClr val="FF0000"/>
                </a:solidFill>
                <a:latin typeface="Times New Roman" pitchFamily="18" charset="0"/>
                <a:cs typeface="Times New Roman" pitchFamily="18" charset="0"/>
              </a:rPr>
              <a:t>protoprphyrin</a:t>
            </a:r>
            <a:r>
              <a:rPr lang="en-US" sz="2800" i="1" dirty="0" smtClean="0">
                <a:solidFill>
                  <a:srgbClr val="FF0000"/>
                </a:solidFill>
                <a:latin typeface="Times New Roman" pitchFamily="18" charset="0"/>
                <a:cs typeface="Times New Roman" pitchFamily="18" charset="0"/>
              </a:rPr>
              <a:t>:</a:t>
            </a:r>
          </a:p>
          <a:p>
            <a:pPr marL="444500" indent="-176213" algn="l" rtl="0" eaLnBrk="1" fontAlgn="auto" hangingPunct="1">
              <a:spcAft>
                <a:spcPts val="0"/>
              </a:spcAft>
              <a:buFont typeface="Arial" pitchFamily="34" charset="0"/>
              <a:buNone/>
              <a:defRPr/>
            </a:pPr>
            <a:r>
              <a:rPr lang="en-US" sz="2800" dirty="0" smtClean="0">
                <a:latin typeface="Times New Roman" pitchFamily="18" charset="0"/>
                <a:cs typeface="Times New Roman" pitchFamily="18" charset="0"/>
              </a:rPr>
              <a:t>- It is </a:t>
            </a:r>
            <a:r>
              <a:rPr lang="en-US" sz="2800" dirty="0" err="1" smtClean="0">
                <a:latin typeface="Times New Roman" pitchFamily="18" charset="0"/>
                <a:cs typeface="Times New Roman" pitchFamily="18" charset="0"/>
              </a:rPr>
              <a:t>tetrapyrrol</a:t>
            </a:r>
            <a:r>
              <a:rPr lang="en-US" sz="2800" dirty="0" smtClean="0">
                <a:latin typeface="Times New Roman" pitchFamily="18" charset="0"/>
                <a:cs typeface="Times New Roman" pitchFamily="18" charset="0"/>
              </a:rPr>
              <a:t> ring linked by four </a:t>
            </a:r>
            <a:r>
              <a:rPr lang="en-US" sz="2800" dirty="0" err="1" smtClean="0">
                <a:latin typeface="Times New Roman" pitchFamily="18" charset="0"/>
                <a:cs typeface="Times New Roman" pitchFamily="18" charset="0"/>
              </a:rPr>
              <a:t>methene</a:t>
            </a:r>
            <a:r>
              <a:rPr lang="en-US" sz="2800" dirty="0" smtClean="0">
                <a:latin typeface="Times New Roman" pitchFamily="18" charset="0"/>
                <a:cs typeface="Times New Roman" pitchFamily="18" charset="0"/>
              </a:rPr>
              <a:t> bridge</a:t>
            </a:r>
          </a:p>
          <a:p>
            <a:pPr marL="444500" indent="-176213" algn="l" rtl="0" eaLnBrk="1" fontAlgn="auto" hangingPunct="1">
              <a:spcAft>
                <a:spcPts val="0"/>
              </a:spcAft>
              <a:buFont typeface="Arial" pitchFamily="34" charset="0"/>
              <a:buNone/>
              <a:defRPr/>
            </a:pPr>
            <a:r>
              <a:rPr lang="en-US" sz="2800" dirty="0" smtClean="0">
                <a:latin typeface="Times New Roman" pitchFamily="18" charset="0"/>
                <a:cs typeface="Times New Roman" pitchFamily="18" charset="0"/>
              </a:rPr>
              <a:t> (= CH-  groups) in an alternating double bond ring system.</a:t>
            </a:r>
          </a:p>
          <a:p>
            <a:pPr marL="444500" indent="-176213" algn="l" rtl="0" eaLnBrk="1" fontAlgn="auto" hangingPunct="1">
              <a:spcAft>
                <a:spcPts val="0"/>
              </a:spcAft>
              <a:buFont typeface="Arial" pitchFamily="34" charset="0"/>
              <a:buNone/>
              <a:defRPr/>
            </a:pPr>
            <a:r>
              <a:rPr lang="en-US" sz="2800" dirty="0" smtClean="0">
                <a:latin typeface="Times New Roman" pitchFamily="18" charset="0"/>
                <a:cs typeface="Times New Roman" pitchFamily="18" charset="0"/>
              </a:rPr>
              <a:t>- It contains methyl, vinyl and propionic acid groups on the</a:t>
            </a:r>
          </a:p>
          <a:p>
            <a:pPr marL="444500" indent="-176213" algn="l" rtl="0" eaLnBrk="1" fontAlgn="auto" hangingPunct="1">
              <a:spcAft>
                <a:spcPts val="0"/>
              </a:spcAft>
              <a:buFont typeface="Arial" pitchFamily="34" charset="0"/>
              <a:buNone/>
              <a:defRP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pyrrole</a:t>
            </a:r>
            <a:r>
              <a:rPr lang="en-US" sz="2800" dirty="0" smtClean="0">
                <a:latin typeface="Times New Roman" pitchFamily="18" charset="0"/>
                <a:cs typeface="Times New Roman" pitchFamily="18" charset="0"/>
              </a:rPr>
              <a:t> rings.</a:t>
            </a:r>
          </a:p>
          <a:p>
            <a:pPr marL="444500" indent="-176213" algn="l" rtl="0" eaLnBrk="1" fontAlgn="auto" hangingPunct="1">
              <a:spcAft>
                <a:spcPts val="0"/>
              </a:spcAft>
              <a:buFont typeface="Arial" pitchFamily="34" charset="0"/>
              <a:buNone/>
              <a:defRPr/>
            </a:pPr>
            <a:endParaRPr lang="en-US" sz="2800" dirty="0" smtClean="0">
              <a:latin typeface="Times New Roman" pitchFamily="18" charset="0"/>
              <a:cs typeface="Times New Roman" pitchFamily="18" charset="0"/>
            </a:endParaRPr>
          </a:p>
          <a:p>
            <a:pPr marL="0" indent="0" algn="l" rtl="0" eaLnBrk="1" fontAlgn="auto" hangingPunct="1">
              <a:spcAft>
                <a:spcPts val="0"/>
              </a:spcAft>
              <a:buFont typeface="Arial" pitchFamily="34" charset="0"/>
              <a:buNone/>
              <a:tabLst>
                <a:tab pos="4665663" algn="l"/>
              </a:tabLst>
              <a:defRPr/>
            </a:pPr>
            <a:r>
              <a:rPr lang="en-US" sz="2800" dirty="0" smtClean="0">
                <a:latin typeface="Times New Roman" pitchFamily="18" charset="0"/>
                <a:cs typeface="Times New Roman" pitchFamily="18" charset="0"/>
              </a:rPr>
              <a:t>● If the iron in </a:t>
            </a:r>
            <a:r>
              <a:rPr lang="en-US" sz="2800" dirty="0" err="1" smtClean="0">
                <a:latin typeface="Times New Roman" pitchFamily="18" charset="0"/>
                <a:cs typeface="Times New Roman" pitchFamily="18" charset="0"/>
              </a:rPr>
              <a:t>protoporphyrin</a:t>
            </a:r>
            <a:r>
              <a:rPr lang="en-US" sz="2800" dirty="0" smtClean="0">
                <a:latin typeface="Times New Roman" pitchFamily="18" charset="0"/>
                <a:cs typeface="Times New Roman" pitchFamily="18" charset="0"/>
              </a:rPr>
              <a:t> is Fe</a:t>
            </a:r>
            <a:r>
              <a:rPr lang="en-US" sz="2800" baseline="30000" dirty="0" smtClean="0">
                <a:latin typeface="Times New Roman" pitchFamily="18" charset="0"/>
                <a:cs typeface="Times New Roman" pitchFamily="18" charset="0"/>
              </a:rPr>
              <a:t>+2 </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ferroprotoporphyrin</a:t>
            </a:r>
            <a:endParaRPr lang="en-US" sz="2800" dirty="0" smtClean="0">
              <a:latin typeface="Times New Roman" pitchFamily="18" charset="0"/>
              <a:cs typeface="Times New Roman" pitchFamily="18" charset="0"/>
            </a:endParaRPr>
          </a:p>
          <a:p>
            <a:pPr marL="0" indent="0" algn="l" rtl="0" eaLnBrk="1" fontAlgn="auto" hangingPunct="1">
              <a:spcAft>
                <a:spcPts val="0"/>
              </a:spcAft>
              <a:buFont typeface="Arial" pitchFamily="34" charset="0"/>
              <a:buNone/>
              <a:tabLst>
                <a:tab pos="4665663" algn="l"/>
              </a:tabLst>
              <a:defRPr/>
            </a:pPr>
            <a:r>
              <a:rPr lang="en-US" sz="2800" baseline="30000" dirty="0">
                <a:latin typeface="Times New Roman" pitchFamily="18" charset="0"/>
                <a:cs typeface="Times New Roman" pitchFamily="18" charset="0"/>
              </a:rPr>
              <a:t> </a:t>
            </a:r>
            <a:r>
              <a:rPr lang="en-US" sz="2800" baseline="300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or </a:t>
            </a:r>
            <a:r>
              <a:rPr lang="en-US" sz="2800" dirty="0" err="1" smtClean="0">
                <a:latin typeface="Times New Roman" pitchFamily="18" charset="0"/>
                <a:cs typeface="Times New Roman" pitchFamily="18" charset="0"/>
              </a:rPr>
              <a:t>heme</a:t>
            </a:r>
            <a:endParaRPr lang="en-US" sz="2800" dirty="0" smtClean="0">
              <a:latin typeface="Times New Roman" pitchFamily="18" charset="0"/>
              <a:cs typeface="Times New Roman" pitchFamily="18" charset="0"/>
            </a:endParaRPr>
          </a:p>
          <a:p>
            <a:pPr marL="0" indent="0" algn="l" rtl="0" eaLnBrk="1" fontAlgn="auto" hangingPunct="1">
              <a:spcAft>
                <a:spcPts val="0"/>
              </a:spcAft>
              <a:buFont typeface="Arial" pitchFamily="34" charset="0"/>
              <a:buNone/>
              <a:tabLst>
                <a:tab pos="4665663" algn="l"/>
              </a:tabLst>
              <a:defRPr/>
            </a:pPr>
            <a:r>
              <a:rPr lang="en-US" sz="2800" dirty="0" smtClean="0">
                <a:latin typeface="Times New Roman" pitchFamily="18" charset="0"/>
                <a:cs typeface="Times New Roman" pitchFamily="18" charset="0"/>
              </a:rPr>
              <a:t>●If the iron in </a:t>
            </a:r>
            <a:r>
              <a:rPr lang="en-US" sz="2800" dirty="0" err="1" smtClean="0">
                <a:latin typeface="Times New Roman" pitchFamily="18" charset="0"/>
                <a:cs typeface="Times New Roman" pitchFamily="18" charset="0"/>
              </a:rPr>
              <a:t>protoporphyrin</a:t>
            </a:r>
            <a:r>
              <a:rPr lang="en-US" sz="2800" dirty="0" smtClean="0">
                <a:latin typeface="Times New Roman" pitchFamily="18" charset="0"/>
                <a:cs typeface="Times New Roman" pitchFamily="18" charset="0"/>
              </a:rPr>
              <a:t> is Fe</a:t>
            </a:r>
            <a:r>
              <a:rPr lang="en-US" sz="2800" baseline="30000" dirty="0" smtClean="0">
                <a:latin typeface="Times New Roman" pitchFamily="18" charset="0"/>
                <a:cs typeface="Times New Roman" pitchFamily="18" charset="0"/>
              </a:rPr>
              <a:t>+3                </a:t>
            </a:r>
            <a:r>
              <a:rPr lang="en-US" sz="2800" dirty="0" err="1" smtClean="0">
                <a:latin typeface="Times New Roman" pitchFamily="18" charset="0"/>
                <a:cs typeface="Times New Roman" pitchFamily="18" charset="0"/>
              </a:rPr>
              <a:t>ferriprotoporphyrin</a:t>
            </a:r>
            <a:r>
              <a:rPr lang="en-US" sz="2800" dirty="0" smtClean="0">
                <a:latin typeface="Times New Roman" pitchFamily="18" charset="0"/>
                <a:cs typeface="Times New Roman" pitchFamily="18" charset="0"/>
              </a:rPr>
              <a:t>         </a:t>
            </a:r>
          </a:p>
          <a:p>
            <a:pPr marL="0" indent="0" algn="l" rtl="0" eaLnBrk="1" fontAlgn="auto" hangingPunct="1">
              <a:spcAft>
                <a:spcPts val="0"/>
              </a:spcAft>
              <a:buFont typeface="Arial" pitchFamily="34" charset="0"/>
              <a:buNone/>
              <a:tabLst>
                <a:tab pos="4665663" algn="l"/>
              </a:tabLst>
              <a:defRPr/>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or </a:t>
            </a:r>
            <a:r>
              <a:rPr lang="en-US" sz="2800" dirty="0" err="1" smtClean="0">
                <a:latin typeface="Times New Roman" pitchFamily="18" charset="0"/>
                <a:cs typeface="Times New Roman" pitchFamily="18" charset="0"/>
              </a:rPr>
              <a:t>hemin</a:t>
            </a:r>
            <a:r>
              <a:rPr lang="en-US" sz="2800" baseline="30000" dirty="0" smtClean="0">
                <a:latin typeface="Times New Roman" pitchFamily="18" charset="0"/>
                <a:cs typeface="Times New Roman" pitchFamily="18" charset="0"/>
              </a:rPr>
              <a:t>  </a:t>
            </a:r>
            <a:endParaRPr lang="en-US" sz="2800" baseline="30000" dirty="0">
              <a:latin typeface="Times New Roman" pitchFamily="18" charset="0"/>
              <a:cs typeface="Times New Roman" pitchFamily="18" charset="0"/>
            </a:endParaRPr>
          </a:p>
        </p:txBody>
      </p:sp>
      <p:cxnSp>
        <p:nvCxnSpPr>
          <p:cNvPr id="5" name="Straight Arrow Connector 4"/>
          <p:cNvCxnSpPr/>
          <p:nvPr/>
        </p:nvCxnSpPr>
        <p:spPr>
          <a:xfrm>
            <a:off x="3733800" y="1628775"/>
            <a:ext cx="990600" cy="16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87450" y="23495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733800" y="1628775"/>
            <a:ext cx="923925"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ight Arrow 9"/>
          <p:cNvSpPr/>
          <p:nvPr/>
        </p:nvSpPr>
        <p:spPr>
          <a:xfrm>
            <a:off x="5148263" y="4648200"/>
            <a:ext cx="4318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12" name="Right Arrow 11"/>
          <p:cNvSpPr/>
          <p:nvPr/>
        </p:nvSpPr>
        <p:spPr>
          <a:xfrm>
            <a:off x="5148263" y="5280679"/>
            <a:ext cx="4318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Tree>
    <p:extLst>
      <p:ext uri="{BB962C8B-B14F-4D97-AF65-F5344CB8AC3E}">
        <p14:creationId xmlns:p14="http://schemas.microsoft.com/office/powerpoint/2010/main" val="8178396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p:cNvSpPr>
            <a:spLocks noGrp="1"/>
          </p:cNvSpPr>
          <p:nvPr>
            <p:ph idx="1"/>
          </p:nvPr>
        </p:nvSpPr>
        <p:spPr>
          <a:xfrm>
            <a:off x="420688" y="260350"/>
            <a:ext cx="8229600" cy="5624513"/>
          </a:xfrm>
        </p:spPr>
        <p:txBody>
          <a:bodyPr/>
          <a:lstStyle/>
          <a:p>
            <a:pPr marL="0" indent="0" algn="l" rtl="0" eaLnBrk="1" hangingPunct="1">
              <a:buFont typeface="Arial" charset="0"/>
              <a:buNone/>
            </a:pPr>
            <a:endParaRPr lang="en-US" smtClean="0">
              <a:latin typeface="Times New Roman" pitchFamily="18" charset="0"/>
              <a:cs typeface="Times New Roman" pitchFamily="18" charset="0"/>
            </a:endParaRPr>
          </a:p>
          <a:p>
            <a:pPr marL="0" indent="0" algn="l" rtl="0" eaLnBrk="1" hangingPunct="1">
              <a:buFont typeface="Arial" charset="0"/>
              <a:buNone/>
            </a:pPr>
            <a:endParaRPr lang="ar-SA" smtClean="0">
              <a:latin typeface="Times New Roman" pitchFamily="18" charset="0"/>
              <a:cs typeface="Times New Roman" pitchFamily="18" charset="0"/>
            </a:endParaRPr>
          </a:p>
        </p:txBody>
      </p:sp>
      <p:pic>
        <p:nvPicPr>
          <p:cNvPr id="63491" name="Picture 2"/>
          <p:cNvPicPr>
            <a:picLocks noChangeAspect="1" noChangeArrowheads="1"/>
          </p:cNvPicPr>
          <p:nvPr/>
        </p:nvPicPr>
        <p:blipFill>
          <a:blip r:embed="rId2">
            <a:extLst>
              <a:ext uri="{28A0092B-C50C-407E-A947-70E740481C1C}">
                <a14:useLocalDpi xmlns:a14="http://schemas.microsoft.com/office/drawing/2010/main" val="0"/>
              </a:ext>
            </a:extLst>
          </a:blip>
          <a:srcRect l="14523" r="13380" b="9488"/>
          <a:stretch>
            <a:fillRect/>
          </a:stretch>
        </p:blipFill>
        <p:spPr bwMode="auto">
          <a:xfrm>
            <a:off x="1828800" y="999048"/>
            <a:ext cx="4860925" cy="43105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3492" name="Rectangle 3"/>
          <p:cNvSpPr>
            <a:spLocks noChangeArrowheads="1"/>
          </p:cNvSpPr>
          <p:nvPr/>
        </p:nvSpPr>
        <p:spPr bwMode="auto">
          <a:xfrm>
            <a:off x="3131344" y="5396615"/>
            <a:ext cx="2808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dirty="0" err="1">
                <a:latin typeface="Times New Roman" pitchFamily="18" charset="0"/>
                <a:cs typeface="Times New Roman" pitchFamily="18" charset="0"/>
              </a:rPr>
              <a:t>Heme</a:t>
            </a:r>
            <a:r>
              <a:rPr lang="en-US" sz="2800" dirty="0">
                <a:latin typeface="Times New Roman" pitchFamily="18" charset="0"/>
                <a:cs typeface="Times New Roman" pitchFamily="18" charset="0"/>
              </a:rPr>
              <a:t> structure</a:t>
            </a:r>
            <a:endParaRPr lang="ar-SA" sz="2800" dirty="0">
              <a:latin typeface="Times New Roman" pitchFamily="18" charset="0"/>
              <a:cs typeface="Times New Roman" pitchFamily="18" charset="0"/>
            </a:endParaRPr>
          </a:p>
        </p:txBody>
      </p:sp>
    </p:spTree>
    <p:extLst>
      <p:ext uri="{BB962C8B-B14F-4D97-AF65-F5344CB8AC3E}">
        <p14:creationId xmlns:p14="http://schemas.microsoft.com/office/powerpoint/2010/main" val="1518765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0"/>
            <a:ext cx="7620000" cy="2667000"/>
          </a:xfrm>
        </p:spPr>
        <p:txBody>
          <a:bodyPr rtlCol="1">
            <a:noAutofit/>
          </a:bodyPr>
          <a:lstStyle/>
          <a:p>
            <a:pPr marL="0" indent="0" algn="l" rtl="0" eaLnBrk="1" fontAlgn="auto" hangingPunct="1">
              <a:spcAft>
                <a:spcPts val="0"/>
              </a:spcAft>
              <a:buFont typeface="Arial" pitchFamily="34" charset="0"/>
              <a:buNone/>
              <a:defRPr/>
            </a:pPr>
            <a:r>
              <a:rPr lang="en-US" dirty="0">
                <a:latin typeface="Times New Roman" pitchFamily="18" charset="0"/>
                <a:cs typeface="Times New Roman" pitchFamily="18" charset="0"/>
              </a:rPr>
              <a:t>- The </a:t>
            </a:r>
            <a:r>
              <a:rPr lang="en-US" dirty="0" err="1">
                <a:latin typeface="Times New Roman" pitchFamily="18" charset="0"/>
                <a:cs typeface="Times New Roman" pitchFamily="18" charset="0"/>
              </a:rPr>
              <a:t>heme</a:t>
            </a:r>
            <a:r>
              <a:rPr lang="en-US" dirty="0">
                <a:latin typeface="Times New Roman" pitchFamily="18" charset="0"/>
                <a:cs typeface="Times New Roman" pitchFamily="18" charset="0"/>
              </a:rPr>
              <a:t> group of myoglobin sits </a:t>
            </a:r>
            <a:r>
              <a:rPr lang="en-US" dirty="0" smtClean="0">
                <a:latin typeface="Times New Roman" pitchFamily="18" charset="0"/>
                <a:cs typeface="Times New Roman" pitchFamily="18" charset="0"/>
              </a:rPr>
              <a:t>in a pocket.</a:t>
            </a:r>
            <a:endParaRPr lang="en-US" dirty="0">
              <a:latin typeface="Times New Roman" pitchFamily="18" charset="0"/>
              <a:cs typeface="Times New Roman" pitchFamily="18" charset="0"/>
            </a:endParaRPr>
          </a:p>
          <a:p>
            <a:pPr marL="0" indent="0" algn="l" rtl="0" eaLnBrk="1" fontAlgn="auto" hangingPunct="1">
              <a:spcAft>
                <a:spcPts val="0"/>
              </a:spcAft>
              <a:buFont typeface="Arial" pitchFamily="34" charset="0"/>
              <a:buNone/>
              <a:defRPr/>
            </a:pPr>
            <a:r>
              <a:rPr lang="en-US" dirty="0" smtClean="0">
                <a:latin typeface="Times New Roman" pitchFamily="18" charset="0"/>
                <a:cs typeface="Times New Roman" pitchFamily="18" charset="0"/>
              </a:rPr>
              <a:t>- The non-polar vinyl groups of the </a:t>
            </a:r>
            <a:r>
              <a:rPr lang="en-US" dirty="0" err="1" smtClean="0">
                <a:latin typeface="Times New Roman" pitchFamily="18" charset="0"/>
                <a:cs typeface="Times New Roman" pitchFamily="18" charset="0"/>
              </a:rPr>
              <a:t>heme</a:t>
            </a:r>
            <a:r>
              <a:rPr lang="en-US" dirty="0" smtClean="0">
                <a:latin typeface="Times New Roman" pitchFamily="18" charset="0"/>
                <a:cs typeface="Times New Roman" pitchFamily="18" charset="0"/>
              </a:rPr>
              <a:t> are </a:t>
            </a:r>
            <a:r>
              <a:rPr lang="en-US" dirty="0" err="1" smtClean="0">
                <a:latin typeface="Times New Roman" pitchFamily="18" charset="0"/>
                <a:cs typeface="Times New Roman" pitchFamily="18" charset="0"/>
              </a:rPr>
              <a:t>burried</a:t>
            </a:r>
            <a:r>
              <a:rPr lang="en-US" dirty="0" smtClean="0">
                <a:latin typeface="Times New Roman" pitchFamily="18" charset="0"/>
                <a:cs typeface="Times New Roman" pitchFamily="18" charset="0"/>
              </a:rPr>
              <a:t> in the</a:t>
            </a:r>
          </a:p>
          <a:p>
            <a:pPr marL="0" indent="0" algn="l" rtl="0" eaLnBrk="1" fontAlgn="auto" hangingPunct="1">
              <a:spcAft>
                <a:spcPts val="0"/>
              </a:spcAft>
              <a:buFont typeface="Arial" pitchFamily="34" charset="0"/>
              <a:buNone/>
              <a:defRPr/>
            </a:pPr>
            <a:r>
              <a:rPr lang="en-US" dirty="0" smtClean="0">
                <a:latin typeface="Times New Roman" pitchFamily="18" charset="0"/>
                <a:cs typeface="Times New Roman" pitchFamily="18" charset="0"/>
              </a:rPr>
              <a:t>  hydrophobic interior of the pocket, and the hydrophilic</a:t>
            </a:r>
          </a:p>
          <a:p>
            <a:pPr marL="0" indent="0" algn="l" rtl="0" eaLnBrk="1" fontAlgn="auto" hangingPunct="1">
              <a:spcAft>
                <a:spcPts val="0"/>
              </a:spcAft>
              <a:buFont typeface="Arial" pitchFamily="34" charset="0"/>
              <a:buNone/>
              <a:defRP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propionate project out of the pocket toward the surface.</a:t>
            </a:r>
          </a:p>
          <a:p>
            <a:pPr marL="0" indent="0" algn="l" rtl="0" eaLnBrk="1" fontAlgn="auto" hangingPunct="1">
              <a:spcAft>
                <a:spcPts val="0"/>
              </a:spcAft>
              <a:buFont typeface="Arial" pitchFamily="34" charset="0"/>
              <a:buNone/>
              <a:defRPr/>
            </a:pPr>
            <a:r>
              <a:rPr lang="en-US" dirty="0" smtClean="0">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Iron</a:t>
            </a:r>
            <a:r>
              <a:rPr lang="en-US" dirty="0" smtClean="0">
                <a:latin typeface="Times New Roman" pitchFamily="18" charset="0"/>
                <a:cs typeface="Times New Roman" pitchFamily="18" charset="0"/>
              </a:rPr>
              <a:t>  bind to the </a:t>
            </a:r>
            <a:r>
              <a:rPr lang="en-US" dirty="0" smtClean="0">
                <a:solidFill>
                  <a:srgbClr val="FF0000"/>
                </a:solidFill>
                <a:latin typeface="Times New Roman" pitchFamily="18" charset="0"/>
                <a:cs typeface="Times New Roman" pitchFamily="18" charset="0"/>
              </a:rPr>
              <a:t>4 nitrogen </a:t>
            </a:r>
            <a:r>
              <a:rPr lang="en-US" dirty="0" smtClean="0">
                <a:latin typeface="Times New Roman" pitchFamily="18" charset="0"/>
                <a:cs typeface="Times New Roman" pitchFamily="18" charset="0"/>
              </a:rPr>
              <a:t>in the center.</a:t>
            </a:r>
          </a:p>
        </p:txBody>
      </p:sp>
    </p:spTree>
    <p:extLst>
      <p:ext uri="{BB962C8B-B14F-4D97-AF65-F5344CB8AC3E}">
        <p14:creationId xmlns:p14="http://schemas.microsoft.com/office/powerpoint/2010/main" val="41889049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90600"/>
            <a:ext cx="7620000" cy="4800600"/>
          </a:xfrm>
        </p:spPr>
        <p:txBody>
          <a:bodyPr rtlCol="1">
            <a:noAutofit/>
          </a:bodyPr>
          <a:lstStyle/>
          <a:p>
            <a:pPr marL="0" indent="0" algn="l" rtl="0" eaLnBrk="1" fontAlgn="auto" hangingPunct="1">
              <a:spcAft>
                <a:spcPts val="0"/>
              </a:spcAft>
              <a:buFont typeface="Arial" pitchFamily="34" charset="0"/>
              <a:buNone/>
              <a:defRPr/>
            </a:pPr>
            <a:r>
              <a:rPr lang="en-US" b="1" i="1" dirty="0" smtClean="0">
                <a:solidFill>
                  <a:srgbClr val="FF0000"/>
                </a:solidFill>
                <a:latin typeface="Times New Roman" pitchFamily="18" charset="0"/>
                <a:cs typeface="Times New Roman" pitchFamily="18" charset="0"/>
              </a:rPr>
              <a:t>Binding of </a:t>
            </a:r>
            <a:r>
              <a:rPr lang="en-US" b="1" i="1" dirty="0" err="1" smtClean="0">
                <a:solidFill>
                  <a:srgbClr val="FF0000"/>
                </a:solidFill>
                <a:latin typeface="Times New Roman" pitchFamily="18" charset="0"/>
                <a:cs typeface="Times New Roman" pitchFamily="18" charset="0"/>
              </a:rPr>
              <a:t>heme</a:t>
            </a:r>
            <a:r>
              <a:rPr lang="en-US" b="1" i="1" dirty="0" smtClean="0">
                <a:solidFill>
                  <a:srgbClr val="FF0000"/>
                </a:solidFill>
                <a:latin typeface="Times New Roman" pitchFamily="18" charset="0"/>
                <a:cs typeface="Times New Roman" pitchFamily="18" charset="0"/>
              </a:rPr>
              <a:t> group:</a:t>
            </a:r>
          </a:p>
          <a:p>
            <a:pPr marL="0" indent="0" algn="l" rtl="0" eaLnBrk="1" fontAlgn="auto" hangingPunct="1">
              <a:spcAft>
                <a:spcPts val="0"/>
              </a:spcAft>
              <a:buFont typeface="Arial" pitchFamily="34" charset="0"/>
              <a:buNone/>
              <a:defRPr/>
            </a:pPr>
            <a:r>
              <a:rPr lang="en-US"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heme</a:t>
            </a:r>
            <a:r>
              <a:rPr lang="en-US" dirty="0" smtClean="0">
                <a:latin typeface="Times New Roman" pitchFamily="18" charset="0"/>
                <a:cs typeface="Times New Roman" pitchFamily="18" charset="0"/>
              </a:rPr>
              <a:t> group of myoglobin sits in a crevice in the</a:t>
            </a:r>
          </a:p>
          <a:p>
            <a:pPr marL="0" indent="0" algn="l" rtl="0" eaLnBrk="1" fontAlgn="auto" hangingPunct="1">
              <a:spcAft>
                <a:spcPts val="0"/>
              </a:spcAft>
              <a:buFont typeface="Arial" pitchFamily="34" charset="0"/>
              <a:buNone/>
              <a:defRPr/>
            </a:pPr>
            <a:r>
              <a:rPr lang="en-US" dirty="0" smtClean="0">
                <a:latin typeface="Times New Roman" pitchFamily="18" charset="0"/>
                <a:cs typeface="Times New Roman" pitchFamily="18" charset="0"/>
              </a:rPr>
              <a:t>    molecule, lined with non-polar amino acids.</a:t>
            </a:r>
          </a:p>
          <a:p>
            <a:pPr marL="0" indent="0" algn="l" rtl="0" eaLnBrk="1" fontAlgn="auto" hangingPunct="1">
              <a:spcAft>
                <a:spcPts val="0"/>
              </a:spcAft>
              <a:buFont typeface="Arial" pitchFamily="34" charset="0"/>
              <a:buNone/>
              <a:defRPr/>
            </a:pPr>
            <a:endParaRPr lang="en-US" i="1" dirty="0" smtClean="0">
              <a:latin typeface="Times New Roman" pitchFamily="18" charset="0"/>
              <a:cs typeface="Times New Roman" pitchFamily="18" charset="0"/>
            </a:endParaRPr>
          </a:p>
          <a:p>
            <a:pPr marL="0" indent="0" algn="l" rtl="0" eaLnBrk="1" fontAlgn="auto" hangingPunct="1">
              <a:spcAft>
                <a:spcPts val="0"/>
              </a:spcAft>
              <a:buFont typeface="Arial" pitchFamily="34" charset="0"/>
              <a:buNone/>
              <a:defRPr/>
            </a:pPr>
            <a:r>
              <a:rPr lang="en-US" i="1" dirty="0" smtClean="0">
                <a:solidFill>
                  <a:srgbClr val="FF0000"/>
                </a:solidFill>
                <a:latin typeface="Times New Roman" pitchFamily="18" charset="0"/>
                <a:cs typeface="Times New Roman" pitchFamily="18" charset="0"/>
              </a:rPr>
              <a:t>- Notable exception are two </a:t>
            </a:r>
            <a:r>
              <a:rPr lang="en-US" i="1" dirty="0" err="1" smtClean="0">
                <a:solidFill>
                  <a:srgbClr val="FF0000"/>
                </a:solidFill>
                <a:latin typeface="Times New Roman" pitchFamily="18" charset="0"/>
                <a:cs typeface="Times New Roman" pitchFamily="18" charset="0"/>
              </a:rPr>
              <a:t>histidine</a:t>
            </a:r>
            <a:r>
              <a:rPr lang="en-US" i="1" dirty="0" smtClean="0">
                <a:solidFill>
                  <a:srgbClr val="FF0000"/>
                </a:solidFill>
                <a:latin typeface="Times New Roman" pitchFamily="18" charset="0"/>
                <a:cs typeface="Times New Roman" pitchFamily="18" charset="0"/>
              </a:rPr>
              <a:t> residues:</a:t>
            </a:r>
          </a:p>
          <a:p>
            <a:pPr marL="901700" indent="-342900" algn="l" rtl="0" eaLnBrk="1" fontAlgn="auto" hangingPunct="1">
              <a:spcAft>
                <a:spcPts val="0"/>
              </a:spcAft>
              <a:buFont typeface="Wingdings" panose="05000000000000000000" pitchFamily="2" charset="2"/>
              <a:buChar char="ü"/>
              <a:defRPr/>
            </a:pPr>
            <a:r>
              <a:rPr lang="en-US" i="1" dirty="0" smtClean="0">
                <a:latin typeface="Times New Roman" pitchFamily="18" charset="0"/>
                <a:cs typeface="Times New Roman" pitchFamily="18" charset="0"/>
              </a:rPr>
              <a:t>One, termed the proximal </a:t>
            </a:r>
            <a:r>
              <a:rPr lang="en-US" i="1" dirty="0" err="1" smtClean="0">
                <a:latin typeface="Times New Roman" pitchFamily="18" charset="0"/>
                <a:cs typeface="Times New Roman" pitchFamily="18" charset="0"/>
              </a:rPr>
              <a:t>histidine</a:t>
            </a:r>
            <a:r>
              <a:rPr lang="en-US" i="1" dirty="0" smtClean="0">
                <a:latin typeface="Times New Roman" pitchFamily="18" charset="0"/>
                <a:cs typeface="Times New Roman" pitchFamily="18" charset="0"/>
              </a:rPr>
              <a:t> (F8), binds directly to the iron of </a:t>
            </a:r>
            <a:r>
              <a:rPr lang="en-US" i="1" dirty="0" err="1" smtClean="0">
                <a:latin typeface="Times New Roman" pitchFamily="18" charset="0"/>
                <a:cs typeface="Times New Roman" pitchFamily="18" charset="0"/>
              </a:rPr>
              <a:t>heme</a:t>
            </a:r>
            <a:r>
              <a:rPr lang="en-US" i="1" dirty="0" smtClean="0">
                <a:latin typeface="Times New Roman" pitchFamily="18" charset="0"/>
                <a:cs typeface="Times New Roman" pitchFamily="18" charset="0"/>
              </a:rPr>
              <a:t>.</a:t>
            </a:r>
          </a:p>
          <a:p>
            <a:pPr marL="901700" indent="-342900" algn="l" rtl="0" eaLnBrk="1" fontAlgn="auto" hangingPunct="1">
              <a:spcAft>
                <a:spcPts val="0"/>
              </a:spcAft>
              <a:buFont typeface="Arial" pitchFamily="34" charset="0"/>
              <a:buNone/>
              <a:defRPr/>
            </a:pPr>
            <a:endParaRPr lang="en-US" sz="1200" i="1" dirty="0" smtClean="0">
              <a:latin typeface="Times New Roman" pitchFamily="18" charset="0"/>
              <a:cs typeface="Times New Roman" pitchFamily="18" charset="0"/>
            </a:endParaRPr>
          </a:p>
          <a:p>
            <a:pPr marL="901700" indent="-342900">
              <a:buFont typeface="Wingdings" panose="05000000000000000000" pitchFamily="2" charset="2"/>
              <a:buChar char="ü"/>
              <a:defRPr/>
            </a:pPr>
            <a:r>
              <a:rPr lang="en-US" i="1" dirty="0" smtClean="0">
                <a:latin typeface="Times New Roman" pitchFamily="18" charset="0"/>
                <a:cs typeface="Times New Roman" pitchFamily="18" charset="0"/>
              </a:rPr>
              <a:t>The </a:t>
            </a:r>
            <a:r>
              <a:rPr lang="en-US" i="1" dirty="0">
                <a:latin typeface="Times New Roman" pitchFamily="18" charset="0"/>
                <a:cs typeface="Times New Roman" pitchFamily="18" charset="0"/>
              </a:rPr>
              <a:t>second, or distal </a:t>
            </a:r>
            <a:r>
              <a:rPr lang="en-US" i="1" dirty="0" err="1">
                <a:latin typeface="Times New Roman" pitchFamily="18" charset="0"/>
                <a:cs typeface="Times New Roman" pitchFamily="18" charset="0"/>
              </a:rPr>
              <a:t>histidine</a:t>
            </a:r>
            <a:r>
              <a:rPr lang="en-US" i="1" dirty="0">
                <a:latin typeface="Times New Roman" pitchFamily="18" charset="0"/>
                <a:cs typeface="Times New Roman" pitchFamily="18" charset="0"/>
              </a:rPr>
              <a:t> (E7) does not directly interact with the </a:t>
            </a:r>
            <a:r>
              <a:rPr lang="en-US" i="1" dirty="0" err="1">
                <a:latin typeface="Times New Roman" pitchFamily="18" charset="0"/>
                <a:cs typeface="Times New Roman" pitchFamily="18" charset="0"/>
              </a:rPr>
              <a:t>heme</a:t>
            </a:r>
            <a:r>
              <a:rPr lang="en-US" i="1" dirty="0">
                <a:latin typeface="Times New Roman" pitchFamily="18" charset="0"/>
                <a:cs typeface="Times New Roman" pitchFamily="18" charset="0"/>
              </a:rPr>
              <a:t> group but helps stabilize the binding of oxygen to the ferrous iron. </a:t>
            </a:r>
            <a:endParaRPr lang="ar-SA" i="1" dirty="0">
              <a:latin typeface="Times New Roman" pitchFamily="18" charset="0"/>
              <a:cs typeface="Times New Roman" pitchFamily="18" charset="0"/>
            </a:endParaRPr>
          </a:p>
        </p:txBody>
      </p:sp>
    </p:spTree>
    <p:extLst>
      <p:ext uri="{BB962C8B-B14F-4D97-AF65-F5344CB8AC3E}">
        <p14:creationId xmlns:p14="http://schemas.microsoft.com/office/powerpoint/2010/main" val="11276367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2"/>
          <p:cNvSpPr>
            <a:spLocks noGrp="1"/>
          </p:cNvSpPr>
          <p:nvPr>
            <p:ph idx="1"/>
          </p:nvPr>
        </p:nvSpPr>
        <p:spPr>
          <a:xfrm>
            <a:off x="685800" y="762000"/>
            <a:ext cx="7467600" cy="3200400"/>
          </a:xfrm>
        </p:spPr>
        <p:txBody>
          <a:bodyPr>
            <a:normAutofit/>
          </a:bodyPr>
          <a:lstStyle/>
          <a:p>
            <a:pPr marL="174625" indent="-174625" algn="l" rtl="0" eaLnBrk="1" hangingPunct="1">
              <a:buFont typeface="Arial" charset="0"/>
              <a:buNone/>
            </a:pPr>
            <a:r>
              <a:rPr lang="en-US" dirty="0" smtClean="0">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Oxygen binding </a:t>
            </a:r>
            <a:r>
              <a:rPr lang="en-US" dirty="0" smtClean="0">
                <a:latin typeface="Times New Roman" pitchFamily="18" charset="0"/>
                <a:cs typeface="Times New Roman" pitchFamily="18" charset="0"/>
              </a:rPr>
              <a:t>site is between iron and His E7 (distal His).</a:t>
            </a:r>
          </a:p>
          <a:p>
            <a:pPr marL="0" indent="0" algn="l" rtl="0" eaLnBrk="1" hangingPunct="1">
              <a:buFont typeface="Arial" charset="0"/>
              <a:buNone/>
            </a:pPr>
            <a:endParaRPr lang="en-US" dirty="0" smtClean="0">
              <a:latin typeface="Times New Roman" pitchFamily="18" charset="0"/>
              <a:cs typeface="Times New Roman" pitchFamily="18" charset="0"/>
            </a:endParaRPr>
          </a:p>
          <a:p>
            <a:pPr marL="0" indent="0" algn="l" rtl="0" eaLnBrk="1" hangingPunct="1">
              <a:buFont typeface="Arial" charset="0"/>
              <a:buNone/>
            </a:pPr>
            <a:r>
              <a:rPr lang="en-US" b="1" i="1" dirty="0" smtClean="0">
                <a:solidFill>
                  <a:srgbClr val="FF0000"/>
                </a:solidFill>
                <a:latin typeface="Times New Roman" pitchFamily="18" charset="0"/>
                <a:cs typeface="Times New Roman" pitchFamily="18" charset="0"/>
              </a:rPr>
              <a:t>Myoglobin structure is stabilized by:</a:t>
            </a:r>
          </a:p>
          <a:p>
            <a:pPr marL="268288" indent="0" algn="l" rtl="0" eaLnBrk="1" hangingPunct="1">
              <a:buFont typeface="Arial" charset="0"/>
              <a:buNone/>
            </a:pPr>
            <a:r>
              <a:rPr lang="en-US" dirty="0" smtClean="0">
                <a:latin typeface="Times New Roman" pitchFamily="18" charset="0"/>
                <a:cs typeface="Times New Roman" pitchFamily="18" charset="0"/>
              </a:rPr>
              <a:t>Non-covalent bonds.</a:t>
            </a:r>
            <a:endParaRPr lang="ar-SA"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97235990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09600"/>
            <a:ext cx="7696200" cy="5410200"/>
          </a:xfrm>
        </p:spPr>
        <p:txBody>
          <a:bodyPr rtlCol="1">
            <a:normAutofit/>
          </a:bodyPr>
          <a:lstStyle/>
          <a:p>
            <a:pPr marL="0" indent="0" algn="l" rtl="0" eaLnBrk="1" fontAlgn="auto" hangingPunct="1">
              <a:spcAft>
                <a:spcPts val="0"/>
              </a:spcAft>
              <a:buFont typeface="Arial" pitchFamily="34" charset="0"/>
              <a:buNone/>
              <a:defRPr/>
            </a:pPr>
            <a:r>
              <a:rPr lang="en-US" sz="2800" b="1" u="sng" dirty="0" smtClean="0">
                <a:solidFill>
                  <a:srgbClr val="002060"/>
                </a:solidFill>
                <a:latin typeface="Times New Roman" pitchFamily="18" charset="0"/>
                <a:cs typeface="Times New Roman" pitchFamily="18" charset="0"/>
              </a:rPr>
              <a:t>4) Quaternary structure:</a:t>
            </a:r>
          </a:p>
          <a:p>
            <a:pPr marL="712788" indent="-174625" algn="l" rtl="0" eaLnBrk="1" fontAlgn="auto" hangingPunct="1">
              <a:spcAft>
                <a:spcPts val="0"/>
              </a:spcAft>
              <a:buNone/>
              <a:defRPr/>
            </a:pPr>
            <a:r>
              <a:rPr lang="en-US" dirty="0" smtClean="0">
                <a:latin typeface="Times New Roman" pitchFamily="18" charset="0"/>
                <a:cs typeface="Times New Roman" pitchFamily="18" charset="0"/>
              </a:rPr>
              <a:t>- Proteins that are </a:t>
            </a:r>
            <a:r>
              <a:rPr lang="en-US" dirty="0" smtClean="0">
                <a:solidFill>
                  <a:srgbClr val="FF0000"/>
                </a:solidFill>
                <a:latin typeface="Times New Roman" pitchFamily="18" charset="0"/>
                <a:cs typeface="Times New Roman" pitchFamily="18" charset="0"/>
              </a:rPr>
              <a:t>composed of more than one polypeptide chain </a:t>
            </a:r>
            <a:r>
              <a:rPr lang="en-US" dirty="0" smtClean="0">
                <a:latin typeface="Times New Roman" pitchFamily="18" charset="0"/>
                <a:cs typeface="Times New Roman" pitchFamily="18" charset="0"/>
              </a:rPr>
              <a:t>(subunits) show a fourth level of protein structure which is the quaternary structure.</a:t>
            </a:r>
          </a:p>
          <a:p>
            <a:pPr marL="712788" indent="-174625" algn="l" rtl="0" eaLnBrk="1" fontAlgn="auto" hangingPunct="1">
              <a:spcAft>
                <a:spcPts val="0"/>
              </a:spcAft>
              <a:buNone/>
              <a:defRPr/>
            </a:pPr>
            <a:endParaRPr lang="en-US" dirty="0" smtClean="0">
              <a:latin typeface="Times New Roman" pitchFamily="18" charset="0"/>
              <a:cs typeface="Times New Roman" pitchFamily="18" charset="0"/>
            </a:endParaRPr>
          </a:p>
          <a:p>
            <a:pPr marL="881063" indent="-342900" algn="l" rtl="0" eaLnBrk="1" fontAlgn="auto" hangingPunct="1">
              <a:spcAft>
                <a:spcPts val="0"/>
              </a:spcAft>
              <a:buFontTx/>
              <a:buChar char="-"/>
              <a:defRPr/>
            </a:pPr>
            <a:r>
              <a:rPr lang="en-US"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Quaternary structure </a:t>
            </a:r>
            <a:r>
              <a:rPr lang="en-US" dirty="0" smtClean="0">
                <a:latin typeface="Times New Roman" pitchFamily="18" charset="0"/>
                <a:cs typeface="Times New Roman" pitchFamily="18" charset="0"/>
              </a:rPr>
              <a:t>is the three-dimensional structure of a </a:t>
            </a:r>
            <a:r>
              <a:rPr lang="en-US" dirty="0" err="1" smtClean="0">
                <a:latin typeface="Times New Roman" pitchFamily="18" charset="0"/>
                <a:cs typeface="Times New Roman" pitchFamily="18" charset="0"/>
              </a:rPr>
              <a:t>multisubunit</a:t>
            </a:r>
            <a:r>
              <a:rPr lang="en-US" dirty="0" smtClean="0">
                <a:latin typeface="Times New Roman" pitchFamily="18" charset="0"/>
                <a:cs typeface="Times New Roman" pitchFamily="18" charset="0"/>
              </a:rPr>
              <a:t> protein, particularly the manner in which the subunits fit together.</a:t>
            </a:r>
          </a:p>
          <a:p>
            <a:pPr marL="881063" indent="-342900" algn="l" rtl="0" eaLnBrk="1" fontAlgn="auto" hangingPunct="1">
              <a:spcAft>
                <a:spcPts val="0"/>
              </a:spcAft>
              <a:buFontTx/>
              <a:buChar char="-"/>
              <a:defRPr/>
            </a:pPr>
            <a:endParaRPr lang="en-US" dirty="0" smtClean="0">
              <a:latin typeface="Times New Roman" pitchFamily="18" charset="0"/>
              <a:cs typeface="Times New Roman" pitchFamily="18" charset="0"/>
            </a:endParaRPr>
          </a:p>
          <a:p>
            <a:pPr marL="712788" indent="-174625" algn="l" rtl="0" eaLnBrk="1" fontAlgn="auto" hangingPunct="1">
              <a:spcAft>
                <a:spcPts val="0"/>
              </a:spcAft>
              <a:buFont typeface="Arial" pitchFamily="34" charset="0"/>
              <a:buNone/>
              <a:defRPr/>
            </a:pPr>
            <a:r>
              <a:rPr lang="en-US" i="1" dirty="0" smtClean="0">
                <a:solidFill>
                  <a:srgbClr val="FF0000"/>
                </a:solidFill>
                <a:latin typeface="Times New Roman" pitchFamily="18" charset="0"/>
                <a:cs typeface="Times New Roman" pitchFamily="18" charset="0"/>
              </a:rPr>
              <a:t>- Subunits may either function independently of each other or may work cooperatively, as in hemoglobin.</a:t>
            </a:r>
          </a:p>
          <a:p>
            <a:pPr marL="0" indent="0" algn="l" rtl="0" eaLnBrk="1" fontAlgn="auto" hangingPunct="1">
              <a:spcAft>
                <a:spcPts val="0"/>
              </a:spcAft>
              <a:buFont typeface="Arial" pitchFamily="34" charset="0"/>
              <a:buNone/>
              <a:defRPr/>
            </a:pPr>
            <a:endParaRPr lang="ar-SA" dirty="0">
              <a:latin typeface="Times New Roman" pitchFamily="18" charset="0"/>
              <a:cs typeface="Times New Roman" pitchFamily="18" charset="0"/>
            </a:endParaRPr>
          </a:p>
        </p:txBody>
      </p:sp>
    </p:spTree>
    <p:extLst>
      <p:ext uri="{BB962C8B-B14F-4D97-AF65-F5344CB8AC3E}">
        <p14:creationId xmlns:p14="http://schemas.microsoft.com/office/powerpoint/2010/main" val="19083124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685800" y="2653506"/>
            <a:ext cx="5514109" cy="1838252"/>
          </a:xfrm>
          <a:prstGeom prst="rect">
            <a:avLst/>
          </a:prstGeom>
        </p:spPr>
        <p:txBody>
          <a:bodyPr vert="horz">
            <a:normAutofit fontScale="925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Arial" charset="0"/>
              <a:buNone/>
            </a:pPr>
            <a:r>
              <a:rPr lang="en-US" b="1" i="1" dirty="0" smtClean="0">
                <a:latin typeface="Times New Roman" pitchFamily="18" charset="0"/>
                <a:cs typeface="Times New Roman" pitchFamily="18" charset="0"/>
              </a:rPr>
              <a:t>Bonds that stabilize quaternary structure:</a:t>
            </a:r>
          </a:p>
          <a:p>
            <a:pPr marL="263525" indent="-263525">
              <a:buFont typeface="Arial" charset="0"/>
              <a:buNone/>
            </a:pPr>
            <a:r>
              <a:rPr lang="en-US" dirty="0" smtClean="0">
                <a:latin typeface="Times New Roman" pitchFamily="18" charset="0"/>
                <a:cs typeface="Times New Roman" pitchFamily="18" charset="0"/>
              </a:rPr>
              <a:t>a) Hydrophobic bonds.</a:t>
            </a:r>
          </a:p>
          <a:p>
            <a:pPr marL="263525" indent="-263525">
              <a:buFont typeface="Arial" charset="0"/>
              <a:buNone/>
            </a:pPr>
            <a:r>
              <a:rPr lang="en-US" dirty="0" smtClean="0">
                <a:latin typeface="Times New Roman" pitchFamily="18" charset="0"/>
                <a:cs typeface="Times New Roman" pitchFamily="18" charset="0"/>
              </a:rPr>
              <a:t>b) Hydrogen bonds. </a:t>
            </a:r>
          </a:p>
          <a:p>
            <a:pPr marL="263525" indent="-263525">
              <a:buFont typeface="Arial" charset="0"/>
              <a:buNone/>
            </a:pPr>
            <a:r>
              <a:rPr lang="en-US" dirty="0" smtClean="0">
                <a:latin typeface="Times New Roman" pitchFamily="18" charset="0"/>
                <a:cs typeface="Times New Roman" pitchFamily="18" charset="0"/>
              </a:rPr>
              <a:t>c) Ionic bonds (electrostatic bonds).</a:t>
            </a:r>
            <a:endParaRPr lang="ar-SA" dirty="0" smtClean="0">
              <a:latin typeface="Times New Roman" pitchFamily="18" charset="0"/>
              <a:cs typeface="Times New Roman" pitchFamily="18" charset="0"/>
            </a:endParaRPr>
          </a:p>
        </p:txBody>
      </p:sp>
      <p:sp>
        <p:nvSpPr>
          <p:cNvPr id="67586" name="Content Placeholder 2"/>
          <p:cNvSpPr>
            <a:spLocks noGrp="1"/>
          </p:cNvSpPr>
          <p:nvPr>
            <p:ph idx="1"/>
          </p:nvPr>
        </p:nvSpPr>
        <p:spPr>
          <a:xfrm>
            <a:off x="685800" y="814460"/>
            <a:ext cx="7772400" cy="1233489"/>
          </a:xfrm>
        </p:spPr>
        <p:txBody>
          <a:bodyPr>
            <a:normAutofit fontScale="92500" lnSpcReduction="10000"/>
          </a:bodyPr>
          <a:lstStyle/>
          <a:p>
            <a:pPr marL="179388" indent="-179388" algn="l" rtl="0" eaLnBrk="1" hangingPunct="1">
              <a:buFont typeface="Arial" charset="0"/>
              <a:buNone/>
            </a:pPr>
            <a:r>
              <a:rPr lang="en-US" sz="2800" dirty="0" smtClean="0">
                <a:latin typeface="Times New Roman" pitchFamily="18" charset="0"/>
                <a:cs typeface="Times New Roman" pitchFamily="18" charset="0"/>
              </a:rPr>
              <a:t>- The interaction between subunits are stabilized by the same forces that stabilize tertiary structure (non-covalent bonds).</a:t>
            </a:r>
          </a:p>
        </p:txBody>
      </p:sp>
      <p:cxnSp>
        <p:nvCxnSpPr>
          <p:cNvPr id="5" name="Straight Connector 4"/>
          <p:cNvCxnSpPr/>
          <p:nvPr/>
        </p:nvCxnSpPr>
        <p:spPr>
          <a:xfrm>
            <a:off x="838200" y="3170163"/>
            <a:ext cx="4365812" cy="3343"/>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204012" y="3173506"/>
            <a:ext cx="0" cy="1331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838200" y="4495800"/>
            <a:ext cx="4373564" cy="9244"/>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5867400" y="3170163"/>
            <a:ext cx="2812185" cy="1630437"/>
          </a:xfrm>
          <a:prstGeom prst="rect">
            <a:avLst/>
          </a:prstGeom>
          <a:ln>
            <a:solidFill>
              <a:schemeClr val="accent1"/>
            </a:solidFill>
          </a:ln>
        </p:spPr>
        <p:txBody>
          <a:bodyPr vert="horz">
            <a:normAutofit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Font typeface="Arial" charset="0"/>
              <a:buNone/>
            </a:pPr>
            <a:r>
              <a:rPr lang="en-US" sz="2000" dirty="0" smtClean="0">
                <a:latin typeface="Times New Roman" pitchFamily="18" charset="0"/>
                <a:cs typeface="Times New Roman" pitchFamily="18" charset="0"/>
              </a:rPr>
              <a:t>Non-covalent bonds between R-groups </a:t>
            </a:r>
          </a:p>
          <a:p>
            <a:pPr marL="0" indent="0" algn="ctr">
              <a:buFont typeface="Arial" charset="0"/>
              <a:buNone/>
            </a:pPr>
            <a:r>
              <a:rPr lang="en-US" sz="2000" i="1" dirty="0" smtClean="0">
                <a:latin typeface="Times New Roman" pitchFamily="18" charset="0"/>
                <a:cs typeface="Times New Roman" pitchFamily="18" charset="0"/>
              </a:rPr>
              <a:t>(</a:t>
            </a:r>
            <a:r>
              <a:rPr lang="en-US" sz="2000" i="1" dirty="0" err="1" smtClean="0">
                <a:latin typeface="Times New Roman" pitchFamily="18" charset="0"/>
                <a:cs typeface="Times New Roman" pitchFamily="18" charset="0"/>
              </a:rPr>
              <a:t>i.e</a:t>
            </a:r>
            <a:r>
              <a:rPr lang="en-US" sz="2000" i="1" dirty="0" smtClean="0">
                <a:latin typeface="Times New Roman" pitchFamily="18" charset="0"/>
                <a:cs typeface="Times New Roman" pitchFamily="18" charset="0"/>
              </a:rPr>
              <a:t> between groups in the side chains). </a:t>
            </a:r>
          </a:p>
          <a:p>
            <a:pPr marL="0" indent="0" algn="ctr">
              <a:buFont typeface="Arial" charset="0"/>
              <a:buNone/>
            </a:pPr>
            <a:r>
              <a:rPr lang="en-US" sz="2000" i="1" dirty="0" smtClean="0">
                <a:solidFill>
                  <a:srgbClr val="FF0000"/>
                </a:solidFill>
                <a:latin typeface="Times New Roman" pitchFamily="18" charset="0"/>
                <a:cs typeface="Times New Roman" pitchFamily="18" charset="0"/>
              </a:rPr>
              <a:t>[weak bonds] </a:t>
            </a:r>
          </a:p>
          <a:p>
            <a:pPr marL="0" indent="0" algn="ctr">
              <a:buFont typeface="Arial" charset="0"/>
              <a:buNone/>
            </a:pPr>
            <a:endParaRPr lang="ar-SA" sz="2000" dirty="0" smtClean="0">
              <a:latin typeface="Times New Roman" pitchFamily="18" charset="0"/>
              <a:cs typeface="Times New Roman" pitchFamily="18" charset="0"/>
            </a:endParaRPr>
          </a:p>
        </p:txBody>
      </p:sp>
      <p:cxnSp>
        <p:nvCxnSpPr>
          <p:cNvPr id="23" name="Straight Arrow Connector 22"/>
          <p:cNvCxnSpPr/>
          <p:nvPr/>
        </p:nvCxnSpPr>
        <p:spPr>
          <a:xfrm>
            <a:off x="5211764" y="3886200"/>
            <a:ext cx="6556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72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09600"/>
            <a:ext cx="7772400" cy="5791200"/>
          </a:xfrm>
        </p:spPr>
        <p:txBody>
          <a:bodyPr rtlCol="1">
            <a:normAutofit/>
          </a:bodyPr>
          <a:lstStyle/>
          <a:p>
            <a:pPr marL="174625" indent="-174625" algn="l" rtl="0" eaLnBrk="1" fontAlgn="auto" hangingPunct="1">
              <a:spcAft>
                <a:spcPts val="0"/>
              </a:spcAft>
              <a:buFont typeface="Arial" pitchFamily="34" charset="0"/>
              <a:buNone/>
              <a:defRPr/>
            </a:pPr>
            <a:r>
              <a:rPr lang="en-US" sz="2800" i="1" dirty="0" smtClean="0">
                <a:solidFill>
                  <a:srgbClr val="FF0000"/>
                </a:solidFill>
                <a:latin typeface="Times New Roman" pitchFamily="18" charset="0"/>
                <a:cs typeface="Times New Roman" pitchFamily="18" charset="0"/>
              </a:rPr>
              <a:t>Example:</a:t>
            </a:r>
          </a:p>
          <a:p>
            <a:pPr marL="174625" indent="-174625" algn="l" rtl="0" eaLnBrk="1" fontAlgn="auto" hangingPunct="1">
              <a:spcAft>
                <a:spcPts val="0"/>
              </a:spcAft>
              <a:buFont typeface="Arial" pitchFamily="34" charset="0"/>
              <a:buNone/>
              <a:defRPr/>
            </a:pPr>
            <a:r>
              <a:rPr lang="en-US" b="1" i="1" u="sng" dirty="0" smtClean="0">
                <a:latin typeface="Times New Roman" pitchFamily="18" charset="0"/>
                <a:cs typeface="Times New Roman" pitchFamily="18" charset="0"/>
              </a:rPr>
              <a:t>Hemoglobin:</a:t>
            </a:r>
          </a:p>
          <a:p>
            <a:pPr marL="174625" indent="-174625" algn="l" rtl="0" eaLnBrk="1" fontAlgn="auto" hangingPunct="1">
              <a:spcAft>
                <a:spcPts val="0"/>
              </a:spcAft>
              <a:buFont typeface="Arial" pitchFamily="34" charset="0"/>
              <a:buNone/>
              <a:defRPr/>
            </a:pPr>
            <a:r>
              <a:rPr lang="en-US" i="1" dirty="0" smtClean="0">
                <a:latin typeface="Times New Roman" pitchFamily="18" charset="0"/>
                <a:cs typeface="Times New Roman" pitchFamily="18" charset="0"/>
              </a:rPr>
              <a:t>Hemoglobin is simple </a:t>
            </a:r>
            <a:r>
              <a:rPr lang="en-US" i="1" dirty="0" err="1" smtClean="0">
                <a:solidFill>
                  <a:srgbClr val="FF0000"/>
                </a:solidFill>
                <a:latin typeface="Times New Roman" pitchFamily="18" charset="0"/>
                <a:cs typeface="Times New Roman" pitchFamily="18" charset="0"/>
              </a:rPr>
              <a:t>oligomeric</a:t>
            </a:r>
            <a:r>
              <a:rPr lang="en-US" i="1" dirty="0" smtClean="0">
                <a:solidFill>
                  <a:srgbClr val="FF0000"/>
                </a:solidFill>
                <a:latin typeface="Times New Roman" pitchFamily="18" charset="0"/>
                <a:cs typeface="Times New Roman" pitchFamily="18" charset="0"/>
              </a:rPr>
              <a:t> </a:t>
            </a:r>
            <a:r>
              <a:rPr lang="en-US" i="1" dirty="0" smtClean="0">
                <a:latin typeface="Times New Roman" pitchFamily="18" charset="0"/>
                <a:cs typeface="Times New Roman" pitchFamily="18" charset="0"/>
              </a:rPr>
              <a:t>protein.</a:t>
            </a:r>
          </a:p>
          <a:p>
            <a:pPr marL="444500" indent="-174625" algn="l" rtl="0" eaLnBrk="1" fontAlgn="auto" hangingPunct="1">
              <a:spcAft>
                <a:spcPts val="0"/>
              </a:spcAft>
              <a:buFont typeface="Arial" pitchFamily="34" charset="0"/>
              <a:buNone/>
              <a:defRPr/>
            </a:pPr>
            <a:r>
              <a:rPr lang="en-US" dirty="0" smtClean="0">
                <a:latin typeface="Times New Roman" pitchFamily="18" charset="0"/>
                <a:cs typeface="Times New Roman" pitchFamily="18" charset="0"/>
              </a:rPr>
              <a:t>-It is found </a:t>
            </a:r>
            <a:r>
              <a:rPr lang="en-US" dirty="0" smtClean="0">
                <a:solidFill>
                  <a:srgbClr val="FF0000"/>
                </a:solidFill>
                <a:latin typeface="Times New Roman" pitchFamily="18" charset="0"/>
                <a:cs typeface="Times New Roman" pitchFamily="18" charset="0"/>
              </a:rPr>
              <a:t>in red blood cells </a:t>
            </a:r>
            <a:r>
              <a:rPr lang="en-US" dirty="0" smtClean="0">
                <a:latin typeface="Times New Roman" pitchFamily="18" charset="0"/>
                <a:cs typeface="Times New Roman" pitchFamily="18" charset="0"/>
              </a:rPr>
              <a:t>(RBC), where its main function is to transport oxygen from the lungs to the capillaries of the tissues. </a:t>
            </a:r>
          </a:p>
          <a:p>
            <a:pPr marL="444500" indent="-174625" algn="l" rtl="0" eaLnBrk="1" fontAlgn="auto" hangingPunct="1">
              <a:spcAft>
                <a:spcPts val="0"/>
              </a:spcAft>
              <a:buFont typeface="Arial" pitchFamily="34" charset="0"/>
              <a:buNone/>
              <a:defRPr/>
            </a:pPr>
            <a:r>
              <a:rPr lang="en-US" dirty="0" smtClean="0">
                <a:latin typeface="Times New Roman" pitchFamily="18" charset="0"/>
                <a:cs typeface="Times New Roman" pitchFamily="18" charset="0"/>
              </a:rPr>
              <a:t>- Hemoglobin is </a:t>
            </a:r>
            <a:r>
              <a:rPr lang="en-US" i="1" dirty="0" err="1" smtClean="0">
                <a:solidFill>
                  <a:srgbClr val="FF0000"/>
                </a:solidFill>
                <a:latin typeface="Times New Roman" pitchFamily="18" charset="0"/>
                <a:cs typeface="Times New Roman" pitchFamily="18" charset="0"/>
              </a:rPr>
              <a:t>hemoprotein</a:t>
            </a:r>
            <a:r>
              <a:rPr lang="en-US" dirty="0" smtClean="0">
                <a:latin typeface="Times New Roman" pitchFamily="18" charset="0"/>
                <a:cs typeface="Times New Roman" pitchFamily="18" charset="0"/>
              </a:rPr>
              <a:t>, composed of four polypeptide chains and four </a:t>
            </a:r>
            <a:r>
              <a:rPr lang="en-US" dirty="0" err="1" smtClean="0">
                <a:latin typeface="Times New Roman" pitchFamily="18" charset="0"/>
                <a:cs typeface="Times New Roman" pitchFamily="18" charset="0"/>
              </a:rPr>
              <a:t>heme</a:t>
            </a:r>
            <a:r>
              <a:rPr lang="en-US" dirty="0" smtClean="0">
                <a:latin typeface="Times New Roman" pitchFamily="18" charset="0"/>
                <a:cs typeface="Times New Roman" pitchFamily="18" charset="0"/>
              </a:rPr>
              <a:t> groups.</a:t>
            </a:r>
          </a:p>
          <a:p>
            <a:pPr marL="444500" indent="-174625" algn="l" rtl="0" eaLnBrk="1" fontAlgn="auto" hangingPunct="1">
              <a:spcAft>
                <a:spcPts val="0"/>
              </a:spcAft>
              <a:buFont typeface="Arial" pitchFamily="34" charset="0"/>
              <a:buNone/>
              <a:defRPr/>
            </a:pPr>
            <a:r>
              <a:rPr lang="en-US" dirty="0" smtClean="0">
                <a:latin typeface="Times New Roman" pitchFamily="18" charset="0"/>
                <a:cs typeface="Times New Roman" pitchFamily="18" charset="0"/>
              </a:rPr>
              <a:t>- The protein portion (globin), consist of four polypeptide chains (two </a:t>
            </a:r>
            <a:r>
              <a:rPr lang="el-GR" dirty="0" smtClean="0">
                <a:latin typeface="Times New Roman" pitchFamily="18" charset="0"/>
                <a:cs typeface="Times New Roman" pitchFamily="18" charset="0"/>
              </a:rPr>
              <a:t>α</a:t>
            </a:r>
            <a:r>
              <a:rPr lang="en-US" dirty="0" smtClean="0">
                <a:latin typeface="Times New Roman" pitchFamily="18" charset="0"/>
                <a:cs typeface="Times New Roman" pitchFamily="18" charset="0"/>
              </a:rPr>
              <a:t>-chains and two </a:t>
            </a:r>
            <a:r>
              <a:rPr lang="el-GR" dirty="0" smtClean="0">
                <a:latin typeface="Times New Roman" pitchFamily="18" charset="0"/>
                <a:cs typeface="Times New Roman" pitchFamily="18" charset="0"/>
              </a:rPr>
              <a:t>β</a:t>
            </a:r>
            <a:r>
              <a:rPr lang="en-US" dirty="0" smtClean="0">
                <a:latin typeface="Times New Roman" pitchFamily="18" charset="0"/>
                <a:cs typeface="Times New Roman" pitchFamily="18" charset="0"/>
              </a:rPr>
              <a:t>-chains;</a:t>
            </a:r>
            <a:r>
              <a:rPr lang="en-US" dirty="0">
                <a:latin typeface="Times New Roman" pitchFamily="18" charset="0"/>
                <a:cs typeface="Times New Roman" pitchFamily="18" charset="0"/>
              </a:rPr>
              <a:t> </a:t>
            </a:r>
            <a:r>
              <a:rPr lang="el-GR" dirty="0" smtClean="0">
                <a:latin typeface="Times New Roman" pitchFamily="18" charset="0"/>
                <a:cs typeface="Times New Roman" pitchFamily="18" charset="0"/>
              </a:rPr>
              <a:t>α</a:t>
            </a:r>
            <a:r>
              <a:rPr lang="en-US" baseline="-25000" dirty="0" smtClean="0">
                <a:latin typeface="Times New Roman" pitchFamily="18" charset="0"/>
                <a:cs typeface="Times New Roman" pitchFamily="18" charset="0"/>
              </a:rPr>
              <a:t>2</a:t>
            </a:r>
            <a:r>
              <a:rPr lang="el-GR" dirty="0" smtClean="0">
                <a:latin typeface="Times New Roman" pitchFamily="18" charset="0"/>
                <a:cs typeface="Times New Roman" pitchFamily="18" charset="0"/>
              </a:rPr>
              <a:t>β</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held together by non-covalent interactions.</a:t>
            </a:r>
          </a:p>
          <a:p>
            <a:pPr marL="444500" indent="-174625" algn="l" rtl="0" eaLnBrk="1" fontAlgn="auto" hangingPunct="1">
              <a:spcAft>
                <a:spcPts val="0"/>
              </a:spcAft>
              <a:buFont typeface="Arial" pitchFamily="34" charset="0"/>
              <a:buNone/>
              <a:defRPr/>
            </a:pPr>
            <a:r>
              <a:rPr lang="en-US" dirty="0" smtClean="0">
                <a:latin typeface="Times New Roman" pitchFamily="18" charset="0"/>
                <a:cs typeface="Times New Roman" pitchFamily="18" charset="0"/>
              </a:rPr>
              <a:t>-The </a:t>
            </a:r>
            <a:r>
              <a:rPr lang="el-GR" dirty="0" smtClean="0">
                <a:latin typeface="Times New Roman" pitchFamily="18" charset="0"/>
                <a:cs typeface="Times New Roman" pitchFamily="18" charset="0"/>
              </a:rPr>
              <a:t>α</a:t>
            </a:r>
            <a:r>
              <a:rPr lang="en-US" dirty="0" smtClean="0">
                <a:latin typeface="Times New Roman" pitchFamily="18" charset="0"/>
                <a:cs typeface="Times New Roman" pitchFamily="18" charset="0"/>
              </a:rPr>
              <a:t> and </a:t>
            </a:r>
            <a:r>
              <a:rPr lang="el-GR" dirty="0" smtClean="0">
                <a:latin typeface="Times New Roman" pitchFamily="18" charset="0"/>
                <a:cs typeface="Times New Roman" pitchFamily="18" charset="0"/>
              </a:rPr>
              <a:t>β</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chains contain several segments of </a:t>
            </a:r>
            <a:r>
              <a:rPr lang="el-GR" dirty="0" smtClean="0">
                <a:latin typeface="Times New Roman" pitchFamily="18" charset="0"/>
                <a:cs typeface="Times New Roman" pitchFamily="18" charset="0"/>
              </a:rPr>
              <a:t>α</a:t>
            </a:r>
            <a:r>
              <a:rPr lang="en-US" dirty="0" smtClean="0">
                <a:latin typeface="Times New Roman" pitchFamily="18" charset="0"/>
                <a:cs typeface="Times New Roman" pitchFamily="18" charset="0"/>
              </a:rPr>
              <a:t>-helix separated by bends, with a tertiary structure very similar to that of the single polypeptide of myoglobin.</a:t>
            </a:r>
            <a:endParaRPr lang="ar-SA" dirty="0">
              <a:latin typeface="Times New Roman" pitchFamily="18" charset="0"/>
              <a:cs typeface="Times New Roman" pitchFamily="18" charset="0"/>
            </a:endParaRPr>
          </a:p>
        </p:txBody>
      </p:sp>
    </p:spTree>
    <p:extLst>
      <p:ext uri="{BB962C8B-B14F-4D97-AF65-F5344CB8AC3E}">
        <p14:creationId xmlns:p14="http://schemas.microsoft.com/office/powerpoint/2010/main" val="305553601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a:extLst>
              <a:ext uri="{28A0092B-C50C-407E-A947-70E740481C1C}">
                <a14:useLocalDpi xmlns:a14="http://schemas.microsoft.com/office/drawing/2010/main" val="0"/>
              </a:ext>
            </a:extLst>
          </a:blip>
          <a:srcRect l="22342" t="40245" r="38829" b="31468"/>
          <a:stretch>
            <a:fillRect/>
          </a:stretch>
        </p:blipFill>
        <p:spPr bwMode="auto">
          <a:xfrm>
            <a:off x="457200" y="381000"/>
            <a:ext cx="7848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88789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
            <a:ext cx="7315200" cy="3962400"/>
          </a:xfrm>
        </p:spPr>
        <p:txBody>
          <a:bodyPr rtlCol="1">
            <a:noAutofit/>
          </a:bodyPr>
          <a:lstStyle/>
          <a:p>
            <a:pPr algn="l" rtl="0" eaLnBrk="1" fontAlgn="auto" hangingPunct="1">
              <a:spcAft>
                <a:spcPts val="0"/>
              </a:spcAft>
              <a:buFont typeface="Wingdings" panose="05000000000000000000" pitchFamily="2" charset="2"/>
              <a:buChar char="§"/>
              <a:defRPr/>
            </a:pPr>
            <a:r>
              <a:rPr lang="en-US" dirty="0" smtClean="0">
                <a:latin typeface="Times New Roman" pitchFamily="18" charset="0"/>
                <a:cs typeface="Times New Roman" pitchFamily="18" charset="0"/>
              </a:rPr>
              <a:t>Each subunit has stretches of </a:t>
            </a:r>
            <a:r>
              <a:rPr lang="el-GR" dirty="0" smtClean="0">
                <a:latin typeface="Times New Roman" pitchFamily="18" charset="0"/>
                <a:cs typeface="Times New Roman" pitchFamily="18" charset="0"/>
              </a:rPr>
              <a:t>α</a:t>
            </a:r>
            <a:r>
              <a:rPr lang="en-US" dirty="0" smtClean="0">
                <a:latin typeface="Times New Roman" pitchFamily="18" charset="0"/>
                <a:cs typeface="Times New Roman" pitchFamily="18" charset="0"/>
              </a:rPr>
              <a:t>-helical structure and a </a:t>
            </a:r>
            <a:r>
              <a:rPr lang="en-US" dirty="0" err="1" smtClean="0">
                <a:latin typeface="Times New Roman" pitchFamily="18" charset="0"/>
                <a:cs typeface="Times New Roman" pitchFamily="18" charset="0"/>
              </a:rPr>
              <a:t>heme</a:t>
            </a:r>
            <a:r>
              <a:rPr lang="en-US" dirty="0" smtClean="0">
                <a:latin typeface="Times New Roman" pitchFamily="18" charset="0"/>
                <a:cs typeface="Times New Roman" pitchFamily="18" charset="0"/>
              </a:rPr>
              <a:t>-binding pocket similar to that described for myoglobin.</a:t>
            </a:r>
          </a:p>
          <a:p>
            <a:pPr algn="l" rtl="0" eaLnBrk="1" fontAlgn="auto" hangingPunct="1">
              <a:spcAft>
                <a:spcPts val="0"/>
              </a:spcAft>
              <a:buFont typeface="Wingdings" panose="05000000000000000000" pitchFamily="2" charset="2"/>
              <a:buChar char="§"/>
              <a:defRPr/>
            </a:pPr>
            <a:r>
              <a:rPr lang="en-US" dirty="0" smtClean="0">
                <a:latin typeface="Times New Roman" pitchFamily="18" charset="0"/>
                <a:cs typeface="Times New Roman" pitchFamily="18" charset="0"/>
              </a:rPr>
              <a:t>One </a:t>
            </a:r>
            <a:r>
              <a:rPr lang="en-US" dirty="0" err="1" smtClean="0">
                <a:latin typeface="Times New Roman" pitchFamily="18" charset="0"/>
                <a:cs typeface="Times New Roman" pitchFamily="18" charset="0"/>
              </a:rPr>
              <a:t>heme</a:t>
            </a:r>
            <a:r>
              <a:rPr lang="en-US" dirty="0" smtClean="0">
                <a:latin typeface="Times New Roman" pitchFamily="18" charset="0"/>
                <a:cs typeface="Times New Roman" pitchFamily="18" charset="0"/>
              </a:rPr>
              <a:t> is bound to each polypeptide chain of hemoglobin.</a:t>
            </a:r>
          </a:p>
          <a:p>
            <a:pPr algn="l" rtl="0" eaLnBrk="1" fontAlgn="auto" hangingPunct="1">
              <a:spcAft>
                <a:spcPts val="0"/>
              </a:spcAft>
              <a:buFont typeface="Wingdings" panose="05000000000000000000" pitchFamily="2" charset="2"/>
              <a:buChar char="§"/>
              <a:defRPr/>
            </a:pPr>
            <a:r>
              <a:rPr lang="en-US" dirty="0" smtClean="0">
                <a:latin typeface="Times New Roman" pitchFamily="18" charset="0"/>
                <a:cs typeface="Times New Roman" pitchFamily="18" charset="0"/>
              </a:rPr>
              <a:t>Each </a:t>
            </a:r>
            <a:r>
              <a:rPr lang="en-US" dirty="0" err="1" smtClean="0">
                <a:latin typeface="Times New Roman" pitchFamily="18" charset="0"/>
                <a:cs typeface="Times New Roman" pitchFamily="18" charset="0"/>
              </a:rPr>
              <a:t>heme</a:t>
            </a:r>
            <a:r>
              <a:rPr lang="en-US" dirty="0" smtClean="0">
                <a:latin typeface="Times New Roman" pitchFamily="18" charset="0"/>
                <a:cs typeface="Times New Roman" pitchFamily="18" charset="0"/>
              </a:rPr>
              <a:t> is partially </a:t>
            </a:r>
            <a:r>
              <a:rPr lang="en-US" dirty="0" err="1" smtClean="0">
                <a:latin typeface="Times New Roman" pitchFamily="18" charset="0"/>
                <a:cs typeface="Times New Roman" pitchFamily="18" charset="0"/>
              </a:rPr>
              <a:t>burried</a:t>
            </a:r>
            <a:r>
              <a:rPr lang="en-US" dirty="0" smtClean="0">
                <a:latin typeface="Times New Roman" pitchFamily="18" charset="0"/>
                <a:cs typeface="Times New Roman" pitchFamily="18" charset="0"/>
              </a:rPr>
              <a:t> in a pocket lined with hydrophobic amino acid side chains.</a:t>
            </a:r>
          </a:p>
          <a:p>
            <a:pPr algn="l" rtl="0" eaLnBrk="1" fontAlgn="auto" hangingPunct="1">
              <a:spcAft>
                <a:spcPts val="0"/>
              </a:spcAft>
              <a:buFont typeface="Wingdings" panose="05000000000000000000" pitchFamily="2" charset="2"/>
              <a:buChar char="§"/>
              <a:defRPr/>
            </a:pPr>
            <a:r>
              <a:rPr lang="en-US" dirty="0" smtClean="0">
                <a:latin typeface="Times New Roman" pitchFamily="18" charset="0"/>
                <a:cs typeface="Times New Roman" pitchFamily="18" charset="0"/>
              </a:rPr>
              <a:t>It is bound to its polypeptide chain through a coordination bond of the iron atom to the R-group of His residue.</a:t>
            </a:r>
          </a:p>
        </p:txBody>
      </p:sp>
    </p:spTree>
    <p:extLst>
      <p:ext uri="{BB962C8B-B14F-4D97-AF65-F5344CB8AC3E}">
        <p14:creationId xmlns:p14="http://schemas.microsoft.com/office/powerpoint/2010/main" val="2948053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l="2148" t="5702" r="1772" b="4614"/>
          <a:stretch>
            <a:fillRect/>
          </a:stretch>
        </p:blipFill>
        <p:spPr bwMode="auto">
          <a:xfrm>
            <a:off x="512763" y="593725"/>
            <a:ext cx="8250237"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13620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38200" y="838200"/>
            <a:ext cx="7315200" cy="3733800"/>
          </a:xfrm>
          <a:prstGeom prst="rect">
            <a:avLst/>
          </a:prstGeom>
        </p:spPr>
        <p:txBody>
          <a:bodyPr vert="horz" rtlCol="1">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Arial" pitchFamily="34" charset="0"/>
              <a:buNone/>
              <a:defRPr/>
            </a:pPr>
            <a:r>
              <a:rPr lang="en-US" b="1" i="1" u="sng" dirty="0" smtClean="0">
                <a:latin typeface="Times New Roman" pitchFamily="18" charset="0"/>
                <a:cs typeface="Times New Roman" pitchFamily="18" charset="0"/>
              </a:rPr>
              <a:t>Quaternary structure of hemoglobin:</a:t>
            </a:r>
          </a:p>
          <a:p>
            <a:pPr marL="0" indent="0">
              <a:buFont typeface="Arial" pitchFamily="34" charset="0"/>
              <a:buNone/>
              <a:defRPr/>
            </a:pPr>
            <a:endParaRPr lang="en-US" sz="1200" b="1" i="1" u="sng" dirty="0" smtClean="0">
              <a:latin typeface="Times New Roman" pitchFamily="18" charset="0"/>
              <a:cs typeface="Times New Roman" pitchFamily="18" charset="0"/>
            </a:endParaRPr>
          </a:p>
          <a:p>
            <a:pPr>
              <a:buFont typeface="Wingdings" panose="05000000000000000000" pitchFamily="2" charset="2"/>
              <a:buChar char="§"/>
              <a:defRPr/>
            </a:pPr>
            <a:r>
              <a:rPr lang="en-US" dirty="0" smtClean="0">
                <a:latin typeface="Times New Roman" pitchFamily="18" charset="0"/>
                <a:cs typeface="Times New Roman" pitchFamily="18" charset="0"/>
              </a:rPr>
              <a:t>The hemoglobin tetramer composed of two identical dimers:</a:t>
            </a:r>
          </a:p>
          <a:p>
            <a:pPr marL="1076325" indent="0">
              <a:buFont typeface="Arial" pitchFamily="34" charset="0"/>
              <a:buNone/>
              <a:defRPr/>
            </a:pPr>
            <a:r>
              <a:rPr lang="en-US" dirty="0" smtClean="0">
                <a:latin typeface="Times New Roman" pitchFamily="18" charset="0"/>
                <a:cs typeface="Times New Roman" pitchFamily="18" charset="0"/>
              </a:rPr>
              <a:t>a) (</a:t>
            </a:r>
            <a:r>
              <a:rPr lang="el-GR" dirty="0" smtClean="0">
                <a:latin typeface="Times New Roman" pitchFamily="18" charset="0"/>
                <a:cs typeface="Times New Roman" pitchFamily="18" charset="0"/>
              </a:rPr>
              <a:t>αβ</a:t>
            </a:r>
            <a:r>
              <a:rPr lang="en-US" dirty="0" smtClean="0">
                <a:latin typeface="Times New Roman" pitchFamily="18" charset="0"/>
                <a:cs typeface="Times New Roman" pitchFamily="18" charset="0"/>
              </a:rPr>
              <a:t>) dimer 1</a:t>
            </a:r>
          </a:p>
          <a:p>
            <a:pPr marL="1076325" indent="0">
              <a:buFont typeface="Arial" pitchFamily="34" charset="0"/>
              <a:buNone/>
              <a:defRPr/>
            </a:pPr>
            <a:r>
              <a:rPr lang="en-US" dirty="0" smtClean="0">
                <a:latin typeface="Times New Roman" pitchFamily="18" charset="0"/>
                <a:cs typeface="Times New Roman" pitchFamily="18" charset="0"/>
              </a:rPr>
              <a:t>b) </a:t>
            </a:r>
            <a:r>
              <a:rPr lang="el-GR" dirty="0" smtClean="0">
                <a:latin typeface="Times New Roman" pitchFamily="18" charset="0"/>
                <a:cs typeface="Times New Roman" pitchFamily="18" charset="0"/>
              </a:rPr>
              <a:t>(αβ)</a:t>
            </a:r>
            <a:r>
              <a:rPr lang="en-US" dirty="0" smtClean="0">
                <a:latin typeface="Times New Roman" pitchFamily="18" charset="0"/>
                <a:cs typeface="Times New Roman" pitchFamily="18" charset="0"/>
              </a:rPr>
              <a:t> dimer 2</a:t>
            </a:r>
          </a:p>
          <a:p>
            <a:pPr marL="1076325" indent="0">
              <a:buFont typeface="Arial" pitchFamily="34" charset="0"/>
              <a:buNone/>
              <a:defRPr/>
            </a:pPr>
            <a:endParaRPr lang="en-US" sz="1400" dirty="0" smtClean="0">
              <a:latin typeface="Times New Roman" pitchFamily="18" charset="0"/>
              <a:cs typeface="Times New Roman" pitchFamily="18" charset="0"/>
            </a:endParaRPr>
          </a:p>
          <a:p>
            <a:pPr marL="273050" indent="-273050">
              <a:buFont typeface="Wingdings" panose="05000000000000000000" pitchFamily="2" charset="2"/>
              <a:buChar char="§"/>
              <a:defRPr/>
            </a:pPr>
            <a:r>
              <a:rPr lang="en-US" dirty="0" smtClean="0">
                <a:latin typeface="Times New Roman" pitchFamily="18" charset="0"/>
                <a:cs typeface="Times New Roman" pitchFamily="18" charset="0"/>
              </a:rPr>
              <a:t>The two polypeptide chains within each dimer are held</a:t>
            </a:r>
          </a:p>
          <a:p>
            <a:pPr marL="0" indent="0">
              <a:buFont typeface="Arial" pitchFamily="34" charset="0"/>
              <a:buNone/>
              <a:defRPr/>
            </a:pPr>
            <a:r>
              <a:rPr lang="en-US" dirty="0" smtClean="0">
                <a:latin typeface="Times New Roman" pitchFamily="18" charset="0"/>
                <a:cs typeface="Times New Roman" pitchFamily="18" charset="0"/>
              </a:rPr>
              <a:t>  tightly together, primarily by hydrophobic interactions. </a:t>
            </a:r>
            <a:endParaRPr lang="ar-SA" dirty="0">
              <a:latin typeface="Times New Roman" pitchFamily="18" charset="0"/>
              <a:cs typeface="Times New Roman" pitchFamily="18" charset="0"/>
            </a:endParaRPr>
          </a:p>
        </p:txBody>
      </p:sp>
    </p:spTree>
    <p:extLst>
      <p:ext uri="{BB962C8B-B14F-4D97-AF65-F5344CB8AC3E}">
        <p14:creationId xmlns:p14="http://schemas.microsoft.com/office/powerpoint/2010/main" val="9433153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p:cNvSpPr>
            <a:spLocks noGrp="1"/>
          </p:cNvSpPr>
          <p:nvPr>
            <p:ph idx="1"/>
          </p:nvPr>
        </p:nvSpPr>
        <p:spPr>
          <a:xfrm>
            <a:off x="609600" y="838200"/>
            <a:ext cx="7696200" cy="4953000"/>
          </a:xfrm>
        </p:spPr>
        <p:txBody>
          <a:bodyPr>
            <a:normAutofit fontScale="85000" lnSpcReduction="10000"/>
          </a:bodyPr>
          <a:lstStyle/>
          <a:p>
            <a:pPr marL="174625" indent="-174625" algn="l" rtl="0" eaLnBrk="1" hangingPunct="1">
              <a:buFont typeface="Arial" charset="0"/>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Interchain</a:t>
            </a:r>
            <a:r>
              <a:rPr lang="en-US" sz="2800" dirty="0" smtClean="0">
                <a:latin typeface="Times New Roman" pitchFamily="18" charset="0"/>
                <a:cs typeface="Times New Roman" pitchFamily="18" charset="0"/>
              </a:rPr>
              <a:t> hydrophobic interaction form association between </a:t>
            </a:r>
            <a:r>
              <a:rPr lang="el-GR" sz="2800" dirty="0" smtClean="0">
                <a:latin typeface="Times New Roman" pitchFamily="18" charset="0"/>
                <a:cs typeface="Times New Roman" pitchFamily="18" charset="0"/>
              </a:rPr>
              <a:t>α</a:t>
            </a:r>
            <a:r>
              <a:rPr lang="en-US" sz="2800" dirty="0" smtClean="0">
                <a:latin typeface="Times New Roman" pitchFamily="18" charset="0"/>
                <a:cs typeface="Times New Roman" pitchFamily="18" charset="0"/>
              </a:rPr>
              <a:t> and </a:t>
            </a:r>
            <a:r>
              <a:rPr lang="el-GR" sz="2800" dirty="0" smtClean="0">
                <a:latin typeface="Times New Roman" pitchFamily="18" charset="0"/>
                <a:cs typeface="Times New Roman" pitchFamily="18" charset="0"/>
              </a:rPr>
              <a:t>β</a:t>
            </a:r>
            <a:r>
              <a:rPr lang="en-US" sz="2800" dirty="0" smtClean="0">
                <a:latin typeface="Times New Roman" pitchFamily="18" charset="0"/>
                <a:cs typeface="Times New Roman" pitchFamily="18" charset="0"/>
              </a:rPr>
              <a:t> subunits in the dimers.</a:t>
            </a:r>
          </a:p>
          <a:p>
            <a:pPr marL="174625" indent="-174625" algn="l" rtl="0" eaLnBrk="1" hangingPunct="1">
              <a:buFont typeface="Arial" charset="0"/>
              <a:buNone/>
            </a:pPr>
            <a:r>
              <a:rPr lang="en-US" sz="2800" dirty="0" smtClean="0">
                <a:latin typeface="Times New Roman" pitchFamily="18" charset="0"/>
                <a:cs typeface="Times New Roman" pitchFamily="18" charset="0"/>
              </a:rPr>
              <a:t>- Ionic and hydrogen bonds also occur between the members</a:t>
            </a:r>
          </a:p>
          <a:p>
            <a:pPr marL="174625" indent="-174625" algn="l" rtl="0" eaLnBrk="1" hangingPunct="1">
              <a:buFont typeface="Arial" charset="0"/>
              <a:buNone/>
            </a:pPr>
            <a:r>
              <a:rPr lang="en-US" sz="2800" dirty="0" smtClean="0">
                <a:latin typeface="Times New Roman" pitchFamily="18" charset="0"/>
                <a:cs typeface="Times New Roman" pitchFamily="18" charset="0"/>
              </a:rPr>
              <a:t>  of the dimer.</a:t>
            </a:r>
          </a:p>
          <a:p>
            <a:pPr marL="174625" indent="-174625" algn="l" rtl="0" eaLnBrk="1" hangingPunct="1">
              <a:buFont typeface="Arial" charset="0"/>
              <a:buNone/>
            </a:pP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The two dimers are held together primarily by polar bonds.</a:t>
            </a:r>
          </a:p>
          <a:p>
            <a:pPr marL="174625" indent="-174625" algn="l" rtl="0" eaLnBrk="1" hangingPunct="1">
              <a:buFont typeface="Arial" charset="0"/>
              <a:buNone/>
            </a:pPr>
            <a:endParaRPr lang="en-US" sz="2800" dirty="0" smtClean="0">
              <a:latin typeface="Times New Roman" pitchFamily="18" charset="0"/>
              <a:cs typeface="Times New Roman" pitchFamily="18" charset="0"/>
            </a:endParaRPr>
          </a:p>
          <a:p>
            <a:pPr marL="174625" indent="-174625" algn="l" rtl="0" eaLnBrk="1" hangingPunct="1">
              <a:buFont typeface="Arial" charset="0"/>
              <a:buNone/>
            </a:pPr>
            <a:r>
              <a:rPr lang="en-US" sz="2800" dirty="0" smtClean="0">
                <a:latin typeface="Times New Roman" pitchFamily="18" charset="0"/>
                <a:cs typeface="Times New Roman" pitchFamily="18" charset="0"/>
              </a:rPr>
              <a:t>- The weaker interactions between these mobile dimers result</a:t>
            </a:r>
          </a:p>
          <a:p>
            <a:pPr marL="174625" indent="-174625" algn="l" rtl="0" eaLnBrk="1" hangingPunct="1">
              <a:buFont typeface="Arial" charset="0"/>
              <a:buNone/>
            </a:pPr>
            <a:r>
              <a:rPr lang="en-US" sz="2800" dirty="0" smtClean="0">
                <a:latin typeface="Times New Roman" pitchFamily="18" charset="0"/>
                <a:cs typeface="Times New Roman" pitchFamily="18" charset="0"/>
              </a:rPr>
              <a:t>   in the two dimers occupying different relative positions in</a:t>
            </a:r>
          </a:p>
          <a:p>
            <a:pPr marL="174625" indent="-174625" algn="l" rtl="0" eaLnBrk="1" hangingPunct="1">
              <a:buFont typeface="Arial" charset="0"/>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deoxyhemoglobin</a:t>
            </a:r>
            <a:r>
              <a:rPr lang="en-US" sz="2800" dirty="0" smtClean="0">
                <a:latin typeface="Times New Roman" pitchFamily="18" charset="0"/>
                <a:cs typeface="Times New Roman" pitchFamily="18" charset="0"/>
              </a:rPr>
              <a:t> compared to </a:t>
            </a:r>
            <a:r>
              <a:rPr lang="en-US" sz="2800" dirty="0" err="1" smtClean="0">
                <a:latin typeface="Times New Roman" pitchFamily="18" charset="0"/>
                <a:cs typeface="Times New Roman" pitchFamily="18" charset="0"/>
              </a:rPr>
              <a:t>oxyhemoglobin</a:t>
            </a:r>
            <a:r>
              <a:rPr lang="en-US" sz="2800" dirty="0" smtClean="0">
                <a:latin typeface="Times New Roman" pitchFamily="18" charset="0"/>
                <a:cs typeface="Times New Roman" pitchFamily="18" charset="0"/>
              </a:rPr>
              <a:t>. </a:t>
            </a:r>
          </a:p>
          <a:p>
            <a:pPr marL="981075" indent="-174625" algn="l" rtl="0" eaLnBrk="1" hangingPunct="1">
              <a:buFont typeface="Arial" charset="0"/>
              <a:buNone/>
            </a:pPr>
            <a:r>
              <a:rPr lang="en-US" sz="2800" b="1" i="1" dirty="0" err="1" smtClean="0">
                <a:solidFill>
                  <a:srgbClr val="FF0000"/>
                </a:solidFill>
                <a:latin typeface="Times New Roman" pitchFamily="18" charset="0"/>
                <a:cs typeface="Times New Roman" pitchFamily="18" charset="0"/>
              </a:rPr>
              <a:t>i</a:t>
            </a:r>
            <a:r>
              <a:rPr lang="en-US" sz="2800" b="1" i="1" dirty="0" smtClean="0">
                <a:solidFill>
                  <a:srgbClr val="FF0000"/>
                </a:solidFill>
                <a:latin typeface="Times New Roman" pitchFamily="18" charset="0"/>
                <a:cs typeface="Times New Roman" pitchFamily="18" charset="0"/>
              </a:rPr>
              <a:t>) T form:</a:t>
            </a:r>
          </a:p>
          <a:p>
            <a:pPr marL="1976438" indent="-174625" algn="l" rtl="0" eaLnBrk="1" hangingPunct="1">
              <a:buFont typeface="Arial" charset="0"/>
              <a:buNone/>
            </a:pPr>
            <a:r>
              <a:rPr lang="en-US" sz="2800" i="1" dirty="0" smtClean="0">
                <a:latin typeface="Times New Roman" pitchFamily="18" charset="0"/>
                <a:cs typeface="Times New Roman" pitchFamily="18" charset="0"/>
              </a:rPr>
              <a:t>- The </a:t>
            </a:r>
            <a:r>
              <a:rPr lang="en-US" sz="2800" i="1" dirty="0" err="1" smtClean="0">
                <a:latin typeface="Times New Roman" pitchFamily="18" charset="0"/>
                <a:cs typeface="Times New Roman" pitchFamily="18" charset="0"/>
              </a:rPr>
              <a:t>deoxy</a:t>
            </a:r>
            <a:r>
              <a:rPr lang="en-US" sz="2800" i="1" dirty="0" smtClean="0">
                <a:latin typeface="Times New Roman" pitchFamily="18" charset="0"/>
                <a:cs typeface="Times New Roman" pitchFamily="18" charset="0"/>
              </a:rPr>
              <a:t> form of hemoglobin is called the “T” or taut (tense) form .</a:t>
            </a:r>
            <a:endParaRPr lang="ar-SA" sz="2800" i="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7581659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685800" y="533400"/>
            <a:ext cx="7848600" cy="5943600"/>
          </a:xfrm>
        </p:spPr>
        <p:txBody>
          <a:bodyPr>
            <a:noAutofit/>
          </a:bodyPr>
          <a:lstStyle/>
          <a:p>
            <a:pPr marL="174625" indent="-174625" algn="l" rtl="0" eaLnBrk="1" hangingPunct="1">
              <a:buFont typeface="Arial" charset="0"/>
              <a:buNone/>
            </a:pPr>
            <a:r>
              <a:rPr lang="en-US" dirty="0" smtClean="0">
                <a:latin typeface="Times New Roman" pitchFamily="18" charset="0"/>
                <a:cs typeface="Times New Roman" pitchFamily="18" charset="0"/>
              </a:rPr>
              <a:t>- In the T form, the two </a:t>
            </a:r>
            <a:r>
              <a:rPr lang="el-GR" dirty="0" smtClean="0">
                <a:latin typeface="Times New Roman" pitchFamily="18" charset="0"/>
                <a:cs typeface="Times New Roman" pitchFamily="18" charset="0"/>
              </a:rPr>
              <a:t>αβ</a:t>
            </a:r>
            <a:r>
              <a:rPr lang="en-US" dirty="0" smtClean="0">
                <a:latin typeface="Times New Roman" pitchFamily="18" charset="0"/>
                <a:cs typeface="Times New Roman" pitchFamily="18" charset="0"/>
              </a:rPr>
              <a:t> dimers interact through  a network</a:t>
            </a:r>
          </a:p>
          <a:p>
            <a:pPr marL="174625" indent="-174625" algn="l" rtl="0" eaLnBrk="1" hangingPunct="1">
              <a:buFont typeface="Arial" charset="0"/>
              <a:buNone/>
            </a:pPr>
            <a:r>
              <a:rPr lang="en-US" dirty="0" smtClean="0">
                <a:latin typeface="Times New Roman" pitchFamily="18" charset="0"/>
                <a:cs typeface="Times New Roman" pitchFamily="18" charset="0"/>
              </a:rPr>
              <a:t>   or ionic bonds and hydrogen bonds that constrain the</a:t>
            </a:r>
          </a:p>
          <a:p>
            <a:pPr marL="174625" indent="-174625" algn="l" rtl="0" eaLnBrk="1" hangingPunct="1">
              <a:buFont typeface="Arial" charset="0"/>
              <a:buNone/>
            </a:pPr>
            <a:r>
              <a:rPr lang="en-US" dirty="0" smtClean="0">
                <a:latin typeface="Times New Roman" pitchFamily="18" charset="0"/>
                <a:cs typeface="Times New Roman" pitchFamily="18" charset="0"/>
              </a:rPr>
              <a:t>    movement of the polypeptide chains. </a:t>
            </a:r>
          </a:p>
          <a:p>
            <a:pPr marL="174625" indent="-174625" algn="l" rtl="0" eaLnBrk="1" hangingPunct="1">
              <a:buFont typeface="Arial" charset="0"/>
              <a:buNone/>
            </a:pPr>
            <a:r>
              <a:rPr lang="en-US" dirty="0" smtClean="0">
                <a:latin typeface="Times New Roman" pitchFamily="18" charset="0"/>
                <a:cs typeface="Times New Roman" pitchFamily="18" charset="0"/>
              </a:rPr>
              <a:t>- The T form is the </a:t>
            </a:r>
            <a:r>
              <a:rPr lang="en-US" i="1" dirty="0" smtClean="0">
                <a:solidFill>
                  <a:srgbClr val="FF0000"/>
                </a:solidFill>
                <a:latin typeface="Times New Roman" pitchFamily="18" charset="0"/>
                <a:cs typeface="Times New Roman" pitchFamily="18" charset="0"/>
              </a:rPr>
              <a:t>low oxygen-affinity </a:t>
            </a:r>
            <a:r>
              <a:rPr lang="en-US" dirty="0" smtClean="0">
                <a:latin typeface="Times New Roman" pitchFamily="18" charset="0"/>
                <a:cs typeface="Times New Roman" pitchFamily="18" charset="0"/>
              </a:rPr>
              <a:t>form of hemoglobin.</a:t>
            </a:r>
          </a:p>
          <a:p>
            <a:pPr marL="0" indent="0" algn="l" rtl="0" eaLnBrk="1" hangingPunct="1">
              <a:buFont typeface="Arial" charset="0"/>
              <a:buNone/>
            </a:pPr>
            <a:endParaRPr lang="en-US" dirty="0" smtClean="0">
              <a:latin typeface="Times New Roman" pitchFamily="18" charset="0"/>
              <a:cs typeface="Times New Roman" pitchFamily="18" charset="0"/>
            </a:endParaRPr>
          </a:p>
          <a:p>
            <a:pPr marL="538163" indent="0" algn="l" rtl="0" eaLnBrk="1" hangingPunct="1">
              <a:buFont typeface="Arial" charset="0"/>
              <a:buNone/>
            </a:pPr>
            <a:r>
              <a:rPr lang="en-US" b="1" i="1" dirty="0" smtClean="0">
                <a:solidFill>
                  <a:srgbClr val="FF0000"/>
                </a:solidFill>
                <a:latin typeface="Times New Roman" pitchFamily="18" charset="0"/>
                <a:cs typeface="Times New Roman" pitchFamily="18" charset="0"/>
              </a:rPr>
              <a:t>ii) R form :</a:t>
            </a:r>
          </a:p>
          <a:p>
            <a:pPr marL="1708150" indent="-176213" algn="l" rtl="0" eaLnBrk="1" hangingPunct="1">
              <a:buFontTx/>
              <a:buChar char="-"/>
            </a:pPr>
            <a:r>
              <a:rPr lang="en-US" i="1" dirty="0" smtClean="0">
                <a:latin typeface="Times New Roman" pitchFamily="18" charset="0"/>
                <a:cs typeface="Times New Roman" pitchFamily="18" charset="0"/>
              </a:rPr>
              <a:t>The </a:t>
            </a:r>
            <a:r>
              <a:rPr lang="en-US" i="1" dirty="0">
                <a:latin typeface="Times New Roman" pitchFamily="18" charset="0"/>
                <a:cs typeface="Times New Roman" pitchFamily="18" charset="0"/>
              </a:rPr>
              <a:t>binding of oxygen to hemoglobin causes rupture of some of the ionic bonds and hydrogen bonds between the </a:t>
            </a:r>
            <a:r>
              <a:rPr lang="el-GR" i="1" dirty="0">
                <a:latin typeface="Times New Roman" pitchFamily="18" charset="0"/>
                <a:cs typeface="Times New Roman" pitchFamily="18" charset="0"/>
              </a:rPr>
              <a:t>αβ</a:t>
            </a:r>
            <a:r>
              <a:rPr lang="en-US" i="1" dirty="0">
                <a:latin typeface="Times New Roman" pitchFamily="18" charset="0"/>
                <a:cs typeface="Times New Roman" pitchFamily="18" charset="0"/>
              </a:rPr>
              <a:t> dimers. </a:t>
            </a:r>
          </a:p>
          <a:p>
            <a:pPr marL="1708150" indent="-176213">
              <a:buFontTx/>
              <a:buChar char="-"/>
            </a:pPr>
            <a:r>
              <a:rPr lang="en-US" i="1" dirty="0">
                <a:latin typeface="Times New Roman" pitchFamily="18" charset="0"/>
                <a:cs typeface="Times New Roman" pitchFamily="18" charset="0"/>
              </a:rPr>
              <a:t>this ds </a:t>
            </a:r>
            <a:r>
              <a:rPr lang="en-US" i="1" dirty="0" smtClean="0">
                <a:latin typeface="Times New Roman" pitchFamily="18" charset="0"/>
                <a:cs typeface="Times New Roman" pitchFamily="18" charset="0"/>
              </a:rPr>
              <a:t>to a structure called the “R” or relaxed form, in which the polypeptide chains have more freedom of movement.</a:t>
            </a:r>
          </a:p>
          <a:p>
            <a:pPr marL="538163" indent="0" algn="l" rtl="0" eaLnBrk="1" hangingPunct="1">
              <a:buFont typeface="Arial" charset="0"/>
              <a:buNone/>
            </a:pPr>
            <a:endParaRPr lang="en-US" sz="1400" dirty="0" smtClean="0">
              <a:latin typeface="Times New Roman" pitchFamily="18" charset="0"/>
              <a:cs typeface="Times New Roman" pitchFamily="18" charset="0"/>
            </a:endParaRPr>
          </a:p>
          <a:p>
            <a:pPr marL="174625" indent="-174625">
              <a:buNone/>
            </a:pPr>
            <a:r>
              <a:rPr lang="en-US" dirty="0">
                <a:latin typeface="Times New Roman" pitchFamily="18" charset="0"/>
                <a:cs typeface="Times New Roman" pitchFamily="18" charset="0"/>
              </a:rPr>
              <a:t>- The R form is the </a:t>
            </a:r>
            <a:r>
              <a:rPr lang="en-US" i="1" dirty="0">
                <a:solidFill>
                  <a:srgbClr val="FF0000"/>
                </a:solidFill>
                <a:latin typeface="Times New Roman" pitchFamily="18" charset="0"/>
                <a:cs typeface="Times New Roman" pitchFamily="18" charset="0"/>
              </a:rPr>
              <a:t>high oxygen affinity </a:t>
            </a:r>
            <a:r>
              <a:rPr lang="en-US" dirty="0">
                <a:latin typeface="Times New Roman" pitchFamily="18" charset="0"/>
                <a:cs typeface="Times New Roman" pitchFamily="18" charset="0"/>
              </a:rPr>
              <a:t>form of hemoglobin.  </a:t>
            </a:r>
          </a:p>
          <a:p>
            <a:pPr marL="0" indent="0" algn="l" rtl="0" eaLnBrk="1" hangingPunct="1">
              <a:buFont typeface="Arial" charset="0"/>
              <a:buNone/>
            </a:pPr>
            <a:r>
              <a:rPr lang="en-US" dirty="0" smtClean="0">
                <a:latin typeface="Times New Roman" pitchFamily="18" charset="0"/>
                <a:cs typeface="Times New Roman" pitchFamily="18" charset="0"/>
              </a:rPr>
              <a:t> </a:t>
            </a:r>
            <a:endParaRPr lang="ar-SA"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59844279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endParaRPr lang="ar-SA" smtClean="0"/>
          </a:p>
        </p:txBody>
      </p:sp>
      <p:sp>
        <p:nvSpPr>
          <p:cNvPr id="73731" name="Content Placeholder 2"/>
          <p:cNvSpPr>
            <a:spLocks noGrp="1"/>
          </p:cNvSpPr>
          <p:nvPr>
            <p:ph idx="1"/>
          </p:nvPr>
        </p:nvSpPr>
        <p:spPr/>
        <p:txBody>
          <a:bodyPr/>
          <a:lstStyle/>
          <a:p>
            <a:pPr eaLnBrk="1" hangingPunct="1"/>
            <a:endParaRPr lang="ar-SA" smtClean="0"/>
          </a:p>
        </p:txBody>
      </p:sp>
      <p:pic>
        <p:nvPicPr>
          <p:cNvPr id="73732" name="Picture 2"/>
          <p:cNvPicPr>
            <a:picLocks noChangeAspect="1" noChangeArrowheads="1"/>
          </p:cNvPicPr>
          <p:nvPr/>
        </p:nvPicPr>
        <p:blipFill>
          <a:blip r:embed="rId2">
            <a:extLst>
              <a:ext uri="{28A0092B-C50C-407E-A947-70E740481C1C}">
                <a14:useLocalDpi xmlns:a14="http://schemas.microsoft.com/office/drawing/2010/main" val="0"/>
              </a:ext>
            </a:extLst>
          </a:blip>
          <a:srcRect l="20917" t="43875" r="40315" b="20761"/>
          <a:stretch>
            <a:fillRect/>
          </a:stretch>
        </p:blipFill>
        <p:spPr bwMode="auto">
          <a:xfrm>
            <a:off x="457200" y="533400"/>
            <a:ext cx="8001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005145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2"/>
          <p:cNvSpPr>
            <a:spLocks noGrp="1"/>
          </p:cNvSpPr>
          <p:nvPr>
            <p:ph idx="1"/>
          </p:nvPr>
        </p:nvSpPr>
        <p:spPr>
          <a:xfrm>
            <a:off x="685800" y="457200"/>
            <a:ext cx="7772400" cy="5715000"/>
          </a:xfrm>
        </p:spPr>
        <p:txBody>
          <a:bodyPr>
            <a:normAutofit fontScale="85000" lnSpcReduction="10000"/>
          </a:bodyPr>
          <a:lstStyle/>
          <a:p>
            <a:pPr marL="0" indent="0" algn="l" rtl="0" eaLnBrk="1" hangingPunct="1">
              <a:buFont typeface="Arial" charset="0"/>
              <a:buNone/>
            </a:pPr>
            <a:r>
              <a:rPr lang="en-US" sz="2800" b="1" i="1" u="sng" dirty="0" smtClean="0">
                <a:solidFill>
                  <a:srgbClr val="FF0000"/>
                </a:solidFill>
                <a:latin typeface="Times New Roman" pitchFamily="18" charset="0"/>
                <a:cs typeface="Times New Roman" pitchFamily="18" charset="0"/>
              </a:rPr>
              <a:t>Binding of oxygen to hemoglobin:</a:t>
            </a:r>
          </a:p>
          <a:p>
            <a:pPr marL="174625" indent="-174625" algn="l" rtl="0" eaLnBrk="1" hangingPunct="1">
              <a:buFont typeface="Arial" charset="0"/>
              <a:buNone/>
            </a:pPr>
            <a:r>
              <a:rPr lang="en-US" sz="2800" dirty="0" smtClean="0">
                <a:latin typeface="Times New Roman" pitchFamily="18" charset="0"/>
                <a:cs typeface="Times New Roman" pitchFamily="18" charset="0"/>
              </a:rPr>
              <a:t>- Myoglobin can bind only </a:t>
            </a:r>
            <a:r>
              <a:rPr lang="en-US" sz="2800" dirty="0" smtClean="0">
                <a:solidFill>
                  <a:srgbClr val="FF0000"/>
                </a:solidFill>
                <a:latin typeface="Times New Roman" pitchFamily="18" charset="0"/>
                <a:cs typeface="Times New Roman" pitchFamily="18" charset="0"/>
              </a:rPr>
              <a:t>one</a:t>
            </a:r>
            <a:r>
              <a:rPr lang="en-US" sz="2800" dirty="0" smtClean="0">
                <a:latin typeface="Times New Roman" pitchFamily="18" charset="0"/>
                <a:cs typeface="Times New Roman" pitchFamily="18" charset="0"/>
              </a:rPr>
              <a:t> molecule of oxygen because it</a:t>
            </a:r>
          </a:p>
          <a:p>
            <a:pPr marL="174625" indent="-174625" algn="l" rtl="0" eaLnBrk="1" hangingPunct="1">
              <a:buFont typeface="Arial" charset="0"/>
              <a:buNone/>
            </a:pPr>
            <a:r>
              <a:rPr lang="en-US" sz="2800" dirty="0" smtClean="0">
                <a:latin typeface="Times New Roman" pitchFamily="18" charset="0"/>
                <a:cs typeface="Times New Roman" pitchFamily="18" charset="0"/>
              </a:rPr>
              <a:t>  contains only one </a:t>
            </a:r>
            <a:r>
              <a:rPr lang="en-US" sz="2800" dirty="0" err="1" smtClean="0">
                <a:latin typeface="Times New Roman" pitchFamily="18" charset="0"/>
                <a:cs typeface="Times New Roman" pitchFamily="18" charset="0"/>
              </a:rPr>
              <a:t>heme</a:t>
            </a:r>
            <a:r>
              <a:rPr lang="en-US" sz="2800" dirty="0" smtClean="0">
                <a:latin typeface="Times New Roman" pitchFamily="18" charset="0"/>
                <a:cs typeface="Times New Roman" pitchFamily="18" charset="0"/>
              </a:rPr>
              <a:t> group.</a:t>
            </a:r>
          </a:p>
          <a:p>
            <a:pPr marL="174625" indent="-174625" algn="l" rtl="0" eaLnBrk="1" hangingPunct="1">
              <a:buFont typeface="Arial" charset="0"/>
              <a:buNone/>
            </a:pPr>
            <a:r>
              <a:rPr lang="en-US" sz="2800" dirty="0" smtClean="0">
                <a:latin typeface="Times New Roman" pitchFamily="18" charset="0"/>
                <a:cs typeface="Times New Roman" pitchFamily="18" charset="0"/>
              </a:rPr>
              <a:t>- In contrast, hemoglobin can bind one oxygen molecule (O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a:t>
            </a:r>
          </a:p>
          <a:p>
            <a:pPr marL="174625" indent="-174625" algn="l" rtl="0" eaLnBrk="1" hangingPunct="1">
              <a:buFont typeface="Arial" charset="0"/>
              <a:buNone/>
            </a:pPr>
            <a:r>
              <a:rPr lang="en-US" sz="2800" dirty="0" smtClean="0">
                <a:latin typeface="Times New Roman" pitchFamily="18" charset="0"/>
                <a:cs typeface="Times New Roman" pitchFamily="18" charset="0"/>
              </a:rPr>
              <a:t> at each of its </a:t>
            </a:r>
            <a:r>
              <a:rPr lang="en-US" sz="2800" dirty="0" smtClean="0">
                <a:solidFill>
                  <a:srgbClr val="FF0000"/>
                </a:solidFill>
                <a:latin typeface="Times New Roman" pitchFamily="18" charset="0"/>
                <a:cs typeface="Times New Roman" pitchFamily="18" charset="0"/>
              </a:rPr>
              <a:t>four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heme</a:t>
            </a:r>
            <a:r>
              <a:rPr lang="en-US" sz="2800" dirty="0" smtClean="0">
                <a:latin typeface="Times New Roman" pitchFamily="18" charset="0"/>
                <a:cs typeface="Times New Roman" pitchFamily="18" charset="0"/>
              </a:rPr>
              <a:t> groups.</a:t>
            </a:r>
          </a:p>
          <a:p>
            <a:pPr marL="0" indent="0" algn="l" rtl="0" eaLnBrk="1" hangingPunct="1">
              <a:buFont typeface="Arial" charset="0"/>
              <a:buNone/>
            </a:pPr>
            <a:endParaRPr lang="en-US" sz="2800" dirty="0" smtClean="0">
              <a:latin typeface="Times New Roman" pitchFamily="18" charset="0"/>
              <a:cs typeface="Times New Roman" pitchFamily="18" charset="0"/>
            </a:endParaRPr>
          </a:p>
          <a:p>
            <a:pPr marL="174625" indent="-174625" algn="l" rtl="0" eaLnBrk="1" hangingPunct="1">
              <a:buFont typeface="Arial" charset="0"/>
              <a:buNone/>
            </a:pPr>
            <a:r>
              <a:rPr lang="en-US" sz="2800" dirty="0" smtClean="0">
                <a:latin typeface="Times New Roman" pitchFamily="18" charset="0"/>
                <a:cs typeface="Times New Roman" pitchFamily="18" charset="0"/>
              </a:rPr>
              <a:t>- The degree of saturation (Y) of these oxygen-binding sites on all myoglobin or hemoglobin molecules can vary between zero (all sites are empty) and 100% (all sites are full).</a:t>
            </a:r>
          </a:p>
          <a:p>
            <a:pPr marL="0" indent="0" algn="l" rtl="0" eaLnBrk="1" hangingPunct="1">
              <a:buFont typeface="Arial" charset="0"/>
              <a:buNone/>
            </a:pPr>
            <a:endParaRPr lang="en-US" sz="2800" dirty="0" smtClean="0">
              <a:latin typeface="Times New Roman" pitchFamily="18" charset="0"/>
              <a:cs typeface="Times New Roman" pitchFamily="18" charset="0"/>
            </a:endParaRPr>
          </a:p>
          <a:p>
            <a:pPr marL="0" indent="0" algn="l" rtl="0" eaLnBrk="1" hangingPunct="1">
              <a:buFont typeface="Arial" charset="0"/>
              <a:buNone/>
            </a:pPr>
            <a:r>
              <a:rPr lang="en-US" sz="2800" b="1" i="1" dirty="0" smtClean="0">
                <a:latin typeface="Times New Roman" pitchFamily="18" charset="0"/>
                <a:cs typeface="Times New Roman" pitchFamily="18" charset="0"/>
              </a:rPr>
              <a:t>Oxygen dissociation curve: </a:t>
            </a:r>
          </a:p>
          <a:p>
            <a:pPr marL="174625" indent="-174625" algn="l" rtl="0" eaLnBrk="1" hangingPunct="1">
              <a:buFont typeface="Arial" charset="0"/>
              <a:buNone/>
            </a:pP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A plot of Y is measured at different partial pressures of oxygen (pO</a:t>
            </a:r>
            <a:r>
              <a:rPr lang="en-US" sz="2800" i="1" baseline="-25000" dirty="0" smtClean="0">
                <a:latin typeface="Times New Roman" pitchFamily="18" charset="0"/>
                <a:cs typeface="Times New Roman" pitchFamily="18" charset="0"/>
              </a:rPr>
              <a:t>2</a:t>
            </a:r>
            <a:r>
              <a:rPr lang="en-US" sz="2800" i="1" dirty="0" smtClean="0">
                <a:latin typeface="Times New Roman" pitchFamily="18" charset="0"/>
                <a:cs typeface="Times New Roman" pitchFamily="18" charset="0"/>
              </a:rPr>
              <a:t>)</a:t>
            </a:r>
            <a:r>
              <a:rPr lang="en-US" sz="2800" b="1" i="1"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is called the oxygen dissociation curve.</a:t>
            </a:r>
            <a:r>
              <a:rPr lang="en-US" sz="2800" b="1" i="1" dirty="0" smtClean="0">
                <a:latin typeface="Times New Roman" pitchFamily="18" charset="0"/>
                <a:cs typeface="Times New Roman" pitchFamily="18" charset="0"/>
              </a:rPr>
              <a:t> </a:t>
            </a:r>
          </a:p>
          <a:p>
            <a:pPr marL="0" indent="0" algn="l" rtl="0" eaLnBrk="1" hangingPunct="1">
              <a:buFont typeface="Arial" charset="0"/>
              <a:buNone/>
            </a:pPr>
            <a:endParaRPr lang="ar-SA" sz="28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25287009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l="47293" t="39536" r="38708" b="19315"/>
          <a:stretch>
            <a:fillRect/>
          </a:stretch>
        </p:blipFill>
        <p:spPr bwMode="auto">
          <a:xfrm>
            <a:off x="1143000" y="304800"/>
            <a:ext cx="67818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228028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2"/>
          <p:cNvSpPr>
            <a:spLocks noGrp="1"/>
          </p:cNvSpPr>
          <p:nvPr>
            <p:ph idx="1"/>
          </p:nvPr>
        </p:nvSpPr>
        <p:spPr>
          <a:xfrm>
            <a:off x="762000" y="457200"/>
            <a:ext cx="7543800" cy="5486400"/>
          </a:xfrm>
        </p:spPr>
        <p:txBody>
          <a:bodyPr>
            <a:normAutofit fontScale="85000" lnSpcReduction="10000"/>
          </a:bodyPr>
          <a:lstStyle/>
          <a:p>
            <a:pPr marL="174625" indent="-174625" algn="l" rtl="0" eaLnBrk="1" hangingPunct="1">
              <a:buFont typeface="Arial" charset="0"/>
              <a:buNone/>
            </a:pPr>
            <a:r>
              <a:rPr lang="en-US" sz="2800" dirty="0" smtClean="0">
                <a:latin typeface="Times New Roman" pitchFamily="18" charset="0"/>
                <a:cs typeface="Times New Roman" pitchFamily="18" charset="0"/>
              </a:rPr>
              <a:t>- This graph illustrates that myoglobin has a higher oxygen</a:t>
            </a:r>
          </a:p>
          <a:p>
            <a:pPr marL="174625" indent="-174625" algn="l" rtl="0" eaLnBrk="1" hangingPunct="1">
              <a:buFont typeface="Arial" charset="0"/>
              <a:buNone/>
            </a:pPr>
            <a:r>
              <a:rPr lang="en-US" sz="2800" dirty="0" smtClean="0">
                <a:latin typeface="Times New Roman" pitchFamily="18" charset="0"/>
                <a:cs typeface="Times New Roman" pitchFamily="18" charset="0"/>
              </a:rPr>
              <a:t>   affinity than does hemoglobin.</a:t>
            </a:r>
          </a:p>
          <a:p>
            <a:pPr marL="174625" indent="-174625" algn="l" rtl="0" eaLnBrk="1" hangingPunct="1">
              <a:buFont typeface="Arial" charset="0"/>
              <a:buNone/>
            </a:pPr>
            <a:r>
              <a:rPr lang="en-US" sz="2800" dirty="0" smtClean="0">
                <a:latin typeface="Times New Roman" pitchFamily="18" charset="0"/>
                <a:cs typeface="Times New Roman" pitchFamily="18" charset="0"/>
              </a:rPr>
              <a:t>-The partial pressure of oxygen needed to achieve half-</a:t>
            </a:r>
          </a:p>
          <a:p>
            <a:pPr marL="174625" indent="-174625" algn="l" rtl="0" eaLnBrk="1" hangingPunct="1">
              <a:buFont typeface="Arial" charset="0"/>
              <a:buNone/>
            </a:pPr>
            <a:r>
              <a:rPr lang="en-US" sz="2800" dirty="0" smtClean="0">
                <a:latin typeface="Times New Roman" pitchFamily="18" charset="0"/>
                <a:cs typeface="Times New Roman" pitchFamily="18" charset="0"/>
              </a:rPr>
              <a:t>  saturation of the binding sites (P</a:t>
            </a:r>
            <a:r>
              <a:rPr lang="en-US" sz="2800" baseline="-25000" dirty="0" smtClean="0">
                <a:latin typeface="Times New Roman" pitchFamily="18" charset="0"/>
                <a:cs typeface="Times New Roman" pitchFamily="18" charset="0"/>
              </a:rPr>
              <a:t>50</a:t>
            </a:r>
            <a:r>
              <a:rPr lang="en-US" sz="2800" dirty="0" smtClean="0">
                <a:latin typeface="Times New Roman" pitchFamily="18" charset="0"/>
                <a:cs typeface="Times New Roman" pitchFamily="18" charset="0"/>
              </a:rPr>
              <a:t>) is approximately 1mm Hg for myoglobin and 26 mm Hg for hemoglobin.</a:t>
            </a:r>
          </a:p>
          <a:p>
            <a:pPr marL="174625" indent="-174625" algn="l" rtl="0" eaLnBrk="1" hangingPunct="1">
              <a:buFont typeface="Arial" charset="0"/>
              <a:buNone/>
            </a:pPr>
            <a:endParaRPr lang="en-US" sz="2800" i="1" dirty="0" smtClean="0">
              <a:latin typeface="Times New Roman" pitchFamily="18" charset="0"/>
              <a:cs typeface="Times New Roman" pitchFamily="18" charset="0"/>
            </a:endParaRPr>
          </a:p>
          <a:p>
            <a:pPr marL="174625" indent="-174625" algn="l" rtl="0" eaLnBrk="1" hangingPunct="1">
              <a:buFont typeface="Arial" charset="0"/>
              <a:buNone/>
            </a:pPr>
            <a:r>
              <a:rPr lang="en-US" sz="2800" i="1" dirty="0" smtClean="0">
                <a:solidFill>
                  <a:srgbClr val="FF0000"/>
                </a:solidFill>
                <a:latin typeface="Times New Roman" pitchFamily="18" charset="0"/>
                <a:cs typeface="Times New Roman" pitchFamily="18" charset="0"/>
              </a:rPr>
              <a:t>[note: The higher the oxygen affinity (that is, the more tightly oxygen binds), the lower the P</a:t>
            </a:r>
            <a:r>
              <a:rPr lang="en-US" sz="2800" i="1" baseline="-25000" dirty="0" smtClean="0">
                <a:solidFill>
                  <a:srgbClr val="FF0000"/>
                </a:solidFill>
                <a:latin typeface="Times New Roman" pitchFamily="18" charset="0"/>
                <a:cs typeface="Times New Roman" pitchFamily="18" charset="0"/>
              </a:rPr>
              <a:t>50 </a:t>
            </a:r>
            <a:r>
              <a:rPr lang="en-US" sz="2800" i="1" dirty="0" smtClean="0">
                <a:solidFill>
                  <a:srgbClr val="FF0000"/>
                </a:solidFill>
                <a:latin typeface="Times New Roman" pitchFamily="18" charset="0"/>
                <a:cs typeface="Times New Roman" pitchFamily="18" charset="0"/>
              </a:rPr>
              <a:t>].</a:t>
            </a:r>
          </a:p>
          <a:p>
            <a:pPr marL="174625" indent="-174625" algn="l" rtl="0" eaLnBrk="1" hangingPunct="1">
              <a:buFont typeface="Arial" charset="0"/>
              <a:buNone/>
            </a:pPr>
            <a:endParaRPr lang="en-US" sz="2800" dirty="0" smtClean="0">
              <a:latin typeface="Times New Roman" pitchFamily="18" charset="0"/>
              <a:cs typeface="Times New Roman" pitchFamily="18" charset="0"/>
            </a:endParaRPr>
          </a:p>
          <a:p>
            <a:pPr marL="174625" indent="-174625" algn="l" rtl="0" eaLnBrk="1" hangingPunct="1">
              <a:buFont typeface="Arial" charset="0"/>
              <a:buNone/>
            </a:pPr>
            <a:r>
              <a:rPr lang="en-US" sz="2800" i="1" dirty="0" smtClean="0">
                <a:solidFill>
                  <a:srgbClr val="FF0000"/>
                </a:solidFill>
                <a:latin typeface="Times New Roman" pitchFamily="18" charset="0"/>
                <a:cs typeface="Times New Roman" pitchFamily="18" charset="0"/>
              </a:rPr>
              <a:t>a) myoglobin:</a:t>
            </a:r>
          </a:p>
          <a:p>
            <a:pPr marL="538163" indent="-174625" algn="l" rtl="0" eaLnBrk="1" hangingPunct="1">
              <a:buFont typeface="Arial" charset="0"/>
              <a:buNone/>
            </a:pPr>
            <a:r>
              <a:rPr lang="en-US" sz="2800" dirty="0" smtClean="0">
                <a:latin typeface="Times New Roman" pitchFamily="18" charset="0"/>
                <a:cs typeface="Times New Roman" pitchFamily="18" charset="0"/>
              </a:rPr>
              <a:t>- The oxygen dissociation curve for myoglobin has a </a:t>
            </a:r>
            <a:r>
              <a:rPr lang="en-US" sz="2800" i="1" dirty="0" smtClean="0">
                <a:latin typeface="Times New Roman" pitchFamily="18" charset="0"/>
                <a:cs typeface="Times New Roman" pitchFamily="18" charset="0"/>
              </a:rPr>
              <a:t>hyperbolic shape</a:t>
            </a:r>
            <a:r>
              <a:rPr lang="en-US" sz="2800" dirty="0" smtClean="0">
                <a:latin typeface="Times New Roman" pitchFamily="18" charset="0"/>
                <a:cs typeface="Times New Roman" pitchFamily="18" charset="0"/>
              </a:rPr>
              <a:t>. </a:t>
            </a:r>
          </a:p>
          <a:p>
            <a:pPr marL="538163" indent="-174625" algn="l" rtl="0" eaLnBrk="1" hangingPunct="1">
              <a:buFont typeface="Arial" charset="0"/>
              <a:buNone/>
            </a:pPr>
            <a:r>
              <a:rPr lang="en-US" sz="2800" dirty="0" smtClean="0">
                <a:latin typeface="Times New Roman" pitchFamily="18" charset="0"/>
                <a:cs typeface="Times New Roman" pitchFamily="18" charset="0"/>
              </a:rPr>
              <a:t>- This reflects the fact that myoglobin reversibly binds a single molecule of oxygen.</a:t>
            </a:r>
          </a:p>
          <a:p>
            <a:pPr marL="0" indent="0" algn="l" rtl="0" eaLnBrk="1" hangingPunct="1">
              <a:buFont typeface="Arial" charset="0"/>
              <a:buNone/>
            </a:pPr>
            <a:endParaRPr lang="en-US" sz="2800" i="1" dirty="0" smtClean="0">
              <a:latin typeface="Times New Roman" pitchFamily="18" charset="0"/>
              <a:cs typeface="Times New Roman" pitchFamily="18" charset="0"/>
            </a:endParaRPr>
          </a:p>
          <a:p>
            <a:pPr marL="0" indent="0" algn="l" rtl="0" eaLnBrk="1" hangingPunct="1">
              <a:buFont typeface="Arial" charset="0"/>
              <a:buNone/>
            </a:pPr>
            <a:endParaRPr lang="ar-SA"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72338781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2"/>
          <p:cNvSpPr>
            <a:spLocks noGrp="1"/>
          </p:cNvSpPr>
          <p:nvPr>
            <p:ph idx="1"/>
          </p:nvPr>
        </p:nvSpPr>
        <p:spPr>
          <a:xfrm>
            <a:off x="685800" y="990600"/>
            <a:ext cx="7620000" cy="4876800"/>
          </a:xfrm>
        </p:spPr>
        <p:txBody>
          <a:bodyPr>
            <a:normAutofit/>
          </a:bodyPr>
          <a:lstStyle/>
          <a:p>
            <a:pPr marL="0" indent="0" algn="l" rtl="0" eaLnBrk="1" hangingPunct="1">
              <a:buFont typeface="Arial" charset="0"/>
              <a:buNone/>
            </a:pPr>
            <a:r>
              <a:rPr lang="en-US" i="1" dirty="0" smtClean="0">
                <a:solidFill>
                  <a:srgbClr val="FF0000"/>
                </a:solidFill>
                <a:latin typeface="Times New Roman" pitchFamily="18" charset="0"/>
                <a:cs typeface="Times New Roman" pitchFamily="18" charset="0"/>
              </a:rPr>
              <a:t>b) Hemoglobin:</a:t>
            </a:r>
          </a:p>
          <a:p>
            <a:pPr marL="538163" indent="-174625" algn="l" rtl="0" eaLnBrk="1" hangingPunct="1">
              <a:buFont typeface="Arial" charset="0"/>
              <a:buNone/>
            </a:pPr>
            <a:r>
              <a:rPr lang="en-US" dirty="0" smtClean="0">
                <a:latin typeface="Times New Roman" pitchFamily="18" charset="0"/>
                <a:cs typeface="Times New Roman" pitchFamily="18" charset="0"/>
              </a:rPr>
              <a:t>-The oxygen dissociation curve for hemoglobin is </a:t>
            </a:r>
            <a:r>
              <a:rPr lang="en-US" i="1" dirty="0" smtClean="0">
                <a:latin typeface="Times New Roman" pitchFamily="18" charset="0"/>
                <a:cs typeface="Times New Roman" pitchFamily="18" charset="0"/>
              </a:rPr>
              <a:t>sigmoidal in shape</a:t>
            </a:r>
            <a:r>
              <a:rPr lang="en-US" dirty="0" smtClean="0">
                <a:latin typeface="Times New Roman" pitchFamily="18" charset="0"/>
                <a:cs typeface="Times New Roman" pitchFamily="18" charset="0"/>
              </a:rPr>
              <a:t>, indicating that the subunits cooperate in binding oxygen.</a:t>
            </a:r>
          </a:p>
          <a:p>
            <a:pPr marL="538163" indent="-174625" algn="l" rtl="0" eaLnBrk="1" hangingPunct="1">
              <a:buFont typeface="Arial" charset="0"/>
              <a:buNone/>
            </a:pPr>
            <a:r>
              <a:rPr lang="en-US" dirty="0" smtClean="0">
                <a:latin typeface="Times New Roman" pitchFamily="18" charset="0"/>
                <a:cs typeface="Times New Roman" pitchFamily="18" charset="0"/>
              </a:rPr>
              <a:t>- Cooperative binding of oxygen by the four subunits of hemoglobin means that the binding of an oxygen molecule at one </a:t>
            </a:r>
            <a:r>
              <a:rPr lang="en-US" dirty="0" err="1" smtClean="0">
                <a:latin typeface="Times New Roman" pitchFamily="18" charset="0"/>
                <a:cs typeface="Times New Roman" pitchFamily="18" charset="0"/>
              </a:rPr>
              <a:t>heme</a:t>
            </a:r>
            <a:r>
              <a:rPr lang="en-US" dirty="0" smtClean="0">
                <a:latin typeface="Times New Roman" pitchFamily="18" charset="0"/>
                <a:cs typeface="Times New Roman" pitchFamily="18" charset="0"/>
              </a:rPr>
              <a:t> group increases the oxygen affinity of the remaining </a:t>
            </a:r>
            <a:r>
              <a:rPr lang="en-US" dirty="0" err="1" smtClean="0">
                <a:latin typeface="Times New Roman" pitchFamily="18" charset="0"/>
                <a:cs typeface="Times New Roman" pitchFamily="18" charset="0"/>
              </a:rPr>
              <a:t>heme</a:t>
            </a:r>
            <a:r>
              <a:rPr lang="en-US" dirty="0" smtClean="0">
                <a:latin typeface="Times New Roman" pitchFamily="18" charset="0"/>
                <a:cs typeface="Times New Roman" pitchFamily="18" charset="0"/>
              </a:rPr>
              <a:t> groups in the same hemoglobin molecule.</a:t>
            </a:r>
          </a:p>
          <a:p>
            <a:pPr marL="538163" indent="-174625" algn="l" rtl="0" eaLnBrk="1" hangingPunct="1">
              <a:buFont typeface="Arial" charset="0"/>
              <a:buNone/>
            </a:pPr>
            <a:r>
              <a:rPr lang="en-US" dirty="0" smtClean="0">
                <a:latin typeface="Times New Roman" pitchFamily="18" charset="0"/>
                <a:cs typeface="Times New Roman" pitchFamily="18" charset="0"/>
              </a:rPr>
              <a:t>-This effect is referred to </a:t>
            </a:r>
            <a:r>
              <a:rPr lang="en-US" dirty="0" err="1" smtClean="0">
                <a:latin typeface="Times New Roman" pitchFamily="18" charset="0"/>
                <a:cs typeface="Times New Roman" pitchFamily="18" charset="0"/>
              </a:rPr>
              <a:t>heme</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heme</a:t>
            </a:r>
            <a:r>
              <a:rPr lang="en-US" dirty="0" smtClean="0">
                <a:latin typeface="Times New Roman" pitchFamily="18" charset="0"/>
                <a:cs typeface="Times New Roman" pitchFamily="18" charset="0"/>
              </a:rPr>
              <a:t> interaction.</a:t>
            </a:r>
          </a:p>
          <a:p>
            <a:pPr marL="0" indent="0" algn="l" rtl="0" eaLnBrk="1" hangingPunct="1">
              <a:buFont typeface="Arial" charset="0"/>
              <a:buNone/>
            </a:pPr>
            <a:endParaRPr lang="ar-SA"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91540247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a:extLst>
              <a:ext uri="{28A0092B-C50C-407E-A947-70E740481C1C}">
                <a14:useLocalDpi xmlns:a14="http://schemas.microsoft.com/office/drawing/2010/main" val="0"/>
              </a:ext>
            </a:extLst>
          </a:blip>
          <a:srcRect l="47211" t="46854" r="39388" b="8202"/>
          <a:stretch>
            <a:fillRect/>
          </a:stretch>
        </p:blipFill>
        <p:spPr bwMode="auto">
          <a:xfrm>
            <a:off x="1676400" y="533400"/>
            <a:ext cx="5562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551663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33400"/>
            <a:ext cx="7543800" cy="5867400"/>
          </a:xfrm>
        </p:spPr>
        <p:txBody>
          <a:bodyPr rtlCol="1">
            <a:noAutofit/>
          </a:bodyPr>
          <a:lstStyle/>
          <a:p>
            <a:pPr marL="0" indent="0" algn="l" rtl="0" eaLnBrk="1" fontAlgn="auto" hangingPunct="1">
              <a:spcAft>
                <a:spcPts val="0"/>
              </a:spcAft>
              <a:buFont typeface="Arial" pitchFamily="34" charset="0"/>
              <a:buNone/>
              <a:defRPr/>
            </a:pPr>
            <a:r>
              <a:rPr lang="en-US" b="1" i="1" u="sng" dirty="0" smtClean="0">
                <a:solidFill>
                  <a:srgbClr val="002060"/>
                </a:solidFill>
                <a:latin typeface="Times New Roman" pitchFamily="18" charset="0"/>
                <a:cs typeface="Times New Roman" pitchFamily="18" charset="0"/>
              </a:rPr>
              <a:t>Denaturation of proteins:</a:t>
            </a:r>
          </a:p>
          <a:p>
            <a:pPr marL="174625" indent="-174625">
              <a:buNone/>
              <a:defRPr/>
            </a:pPr>
            <a:r>
              <a:rPr lang="en-US" dirty="0" smtClean="0">
                <a:latin typeface="Times New Roman" pitchFamily="18" charset="0"/>
                <a:cs typeface="Times New Roman" pitchFamily="18" charset="0"/>
              </a:rPr>
              <a:t>- Prot</a:t>
            </a:r>
            <a:r>
              <a:rPr lang="en-US" dirty="0">
                <a:latin typeface="Times New Roman" pitchFamily="18" charset="0"/>
                <a:cs typeface="Times New Roman" pitchFamily="18" charset="0"/>
              </a:rPr>
              <a:t>ein </a:t>
            </a:r>
            <a:r>
              <a:rPr lang="en-US" dirty="0" smtClean="0">
                <a:latin typeface="Times New Roman" pitchFamily="18" charset="0"/>
                <a:cs typeface="Times New Roman" pitchFamily="18" charset="0"/>
              </a:rPr>
              <a:t> denaturation </a:t>
            </a:r>
            <a:r>
              <a:rPr lang="en-US" dirty="0">
                <a:latin typeface="Times New Roman" pitchFamily="18" charset="0"/>
                <a:cs typeface="Times New Roman" pitchFamily="18" charset="0"/>
              </a:rPr>
              <a:t>results in </a:t>
            </a:r>
            <a:r>
              <a:rPr lang="en-US" dirty="0">
                <a:solidFill>
                  <a:srgbClr val="FF0000"/>
                </a:solidFill>
                <a:latin typeface="Times New Roman" pitchFamily="18" charset="0"/>
                <a:cs typeface="Times New Roman" pitchFamily="18" charset="0"/>
              </a:rPr>
              <a:t>unfolding</a:t>
            </a:r>
            <a:r>
              <a:rPr lang="en-US" dirty="0">
                <a:latin typeface="Times New Roman" pitchFamily="18" charset="0"/>
                <a:cs typeface="Times New Roman" pitchFamily="18" charset="0"/>
              </a:rPr>
              <a:t> and </a:t>
            </a:r>
            <a:r>
              <a:rPr lang="en-US" dirty="0" smtClean="0">
                <a:solidFill>
                  <a:srgbClr val="FF0000"/>
                </a:solidFill>
                <a:latin typeface="Times New Roman" pitchFamily="18" charset="0"/>
                <a:cs typeface="Times New Roman" pitchFamily="18" charset="0"/>
              </a:rPr>
              <a:t>disorganization</a:t>
            </a:r>
            <a:r>
              <a:rPr lang="en-US" dirty="0" smtClean="0">
                <a:latin typeface="Times New Roman" pitchFamily="18" charset="0"/>
                <a:cs typeface="Times New Roman" pitchFamily="18" charset="0"/>
              </a:rPr>
              <a:t> of </a:t>
            </a:r>
            <a:r>
              <a:rPr lang="en-US" dirty="0">
                <a:latin typeface="Times New Roman" pitchFamily="18" charset="0"/>
                <a:cs typeface="Times New Roman" pitchFamily="18" charset="0"/>
              </a:rPr>
              <a:t>the protein</a:t>
            </a:r>
            <a:r>
              <a:rPr lang="el-GR" dirty="0">
                <a:latin typeface="Times New Roman" pitchFamily="18" charset="0"/>
                <a:cs typeface="Times New Roman" pitchFamily="18" charset="0"/>
              </a:rPr>
              <a:t>΄</a:t>
            </a:r>
            <a:r>
              <a:rPr lang="en-US" dirty="0">
                <a:latin typeface="Times New Roman" pitchFamily="18" charset="0"/>
                <a:cs typeface="Times New Roman" pitchFamily="18" charset="0"/>
              </a:rPr>
              <a:t>s structure, which are not accompanied </a:t>
            </a:r>
            <a:r>
              <a:rPr lang="en-US" dirty="0" smtClean="0">
                <a:latin typeface="Times New Roman" pitchFamily="18" charset="0"/>
                <a:cs typeface="Times New Roman" pitchFamily="18" charset="0"/>
              </a:rPr>
              <a:t>by hydrolysis </a:t>
            </a:r>
            <a:r>
              <a:rPr lang="en-US" dirty="0">
                <a:latin typeface="Times New Roman" pitchFamily="18" charset="0"/>
                <a:cs typeface="Times New Roman" pitchFamily="18" charset="0"/>
              </a:rPr>
              <a:t>of </a:t>
            </a:r>
            <a:r>
              <a:rPr lang="en-US" dirty="0" smtClean="0">
                <a:latin typeface="Times New Roman" pitchFamily="18" charset="0"/>
                <a:cs typeface="Times New Roman" pitchFamily="18" charset="0"/>
              </a:rPr>
              <a:t>peptide bonds. </a:t>
            </a:r>
          </a:p>
          <a:p>
            <a:pPr marL="0" indent="0" algn="l" rtl="0" eaLnBrk="1" fontAlgn="auto" hangingPunct="1">
              <a:spcAft>
                <a:spcPts val="0"/>
              </a:spcAft>
              <a:buFont typeface="Arial" pitchFamily="34" charset="0"/>
              <a:buNone/>
              <a:defRPr/>
            </a:pPr>
            <a:endParaRPr lang="en-US" sz="1600" dirty="0">
              <a:latin typeface="Times New Roman" pitchFamily="18" charset="0"/>
              <a:cs typeface="Times New Roman" pitchFamily="18" charset="0"/>
            </a:endParaRPr>
          </a:p>
          <a:p>
            <a:pPr marL="0" indent="0" algn="l" rtl="0" eaLnBrk="1" fontAlgn="auto" hangingPunct="1">
              <a:spcAft>
                <a:spcPts val="0"/>
              </a:spcAft>
              <a:buFont typeface="Arial" pitchFamily="34" charset="0"/>
              <a:buNone/>
              <a:defRPr/>
            </a:pPr>
            <a:r>
              <a:rPr lang="en-US" i="1" dirty="0" smtClean="0">
                <a:solidFill>
                  <a:srgbClr val="FF0000"/>
                </a:solidFill>
                <a:latin typeface="Times New Roman" pitchFamily="18" charset="0"/>
                <a:cs typeface="Times New Roman" pitchFamily="18" charset="0"/>
              </a:rPr>
              <a:t>Denaturing agents include:</a:t>
            </a:r>
          </a:p>
          <a:p>
            <a:pPr marL="1976438" indent="-268288" algn="l" rtl="0" eaLnBrk="1" fontAlgn="auto" hangingPunct="1">
              <a:spcAft>
                <a:spcPts val="0"/>
              </a:spcAft>
              <a:buFont typeface="Arial" pitchFamily="34" charset="0"/>
              <a:buNone/>
              <a:defRPr/>
            </a:pPr>
            <a:r>
              <a:rPr lang="en-US"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heat</a:t>
            </a:r>
          </a:p>
          <a:p>
            <a:pPr marL="1976438" indent="-268288" algn="l" rtl="0" eaLnBrk="1" fontAlgn="auto" hangingPunct="1">
              <a:spcAft>
                <a:spcPts val="0"/>
              </a:spcAft>
              <a:buFont typeface="Arial" pitchFamily="34" charset="0"/>
              <a:buNone/>
              <a:defRPr/>
            </a:pPr>
            <a:r>
              <a:rPr lang="en-US" sz="2200" dirty="0" smtClean="0">
                <a:latin typeface="Times New Roman" pitchFamily="18" charset="0"/>
                <a:cs typeface="Times New Roman" pitchFamily="18" charset="0"/>
              </a:rPr>
              <a:t>●  organic solvents</a:t>
            </a:r>
          </a:p>
          <a:p>
            <a:pPr marL="1976438" indent="-268288" algn="l" rtl="0" eaLnBrk="1" fontAlgn="auto" hangingPunct="1">
              <a:spcAft>
                <a:spcPts val="0"/>
              </a:spcAft>
              <a:buFont typeface="Arial" pitchFamily="34" charset="0"/>
              <a:buNone/>
              <a:defRPr/>
            </a:pPr>
            <a:r>
              <a:rPr lang="en-US" sz="2200" dirty="0" smtClean="0">
                <a:latin typeface="Times New Roman" pitchFamily="18" charset="0"/>
                <a:cs typeface="Times New Roman" pitchFamily="18" charset="0"/>
              </a:rPr>
              <a:t>● mechanical mixing</a:t>
            </a:r>
          </a:p>
          <a:p>
            <a:pPr marL="1976438" indent="-268288" algn="l" rtl="0" eaLnBrk="1" fontAlgn="auto" hangingPunct="1">
              <a:spcAft>
                <a:spcPts val="0"/>
              </a:spcAft>
              <a:buFont typeface="Arial" pitchFamily="34" charset="0"/>
              <a:buNone/>
              <a:defRPr/>
            </a:pPr>
            <a:r>
              <a:rPr lang="en-US" sz="2200" dirty="0" smtClean="0">
                <a:latin typeface="Times New Roman" pitchFamily="18" charset="0"/>
                <a:cs typeface="Times New Roman" pitchFamily="18" charset="0"/>
              </a:rPr>
              <a:t>● strong acids or bases</a:t>
            </a:r>
          </a:p>
          <a:p>
            <a:pPr marL="1976438" indent="-268288" algn="l" rtl="0" eaLnBrk="1" fontAlgn="auto" hangingPunct="1">
              <a:spcAft>
                <a:spcPts val="0"/>
              </a:spcAft>
              <a:buFont typeface="Arial" pitchFamily="34" charset="0"/>
              <a:buNone/>
              <a:defRPr/>
            </a:pPr>
            <a:r>
              <a:rPr lang="en-US" sz="2200" dirty="0" smtClean="0">
                <a:latin typeface="Times New Roman" pitchFamily="18" charset="0"/>
                <a:cs typeface="Times New Roman" pitchFamily="18" charset="0"/>
              </a:rPr>
              <a:t>● detergents</a:t>
            </a:r>
          </a:p>
          <a:p>
            <a:pPr marL="1976438" indent="-268288" algn="l" rtl="0" eaLnBrk="1" fontAlgn="auto" hangingPunct="1">
              <a:spcAft>
                <a:spcPts val="0"/>
              </a:spcAft>
              <a:buFont typeface="Arial" pitchFamily="34" charset="0"/>
              <a:buNone/>
              <a:defRPr/>
            </a:pPr>
            <a:r>
              <a:rPr lang="en-US" sz="2200" dirty="0" smtClean="0">
                <a:latin typeface="Times New Roman" pitchFamily="18" charset="0"/>
                <a:cs typeface="Times New Roman" pitchFamily="18" charset="0"/>
              </a:rPr>
              <a:t>● ions of heavy metals such as lead and mercury.</a:t>
            </a:r>
          </a:p>
          <a:p>
            <a:pPr marL="0" indent="0" algn="l" rtl="0" eaLnBrk="1" fontAlgn="auto" hangingPunct="1">
              <a:spcAft>
                <a:spcPts val="0"/>
              </a:spcAft>
              <a:buFont typeface="Arial" pitchFamily="34" charset="0"/>
              <a:buNone/>
              <a:defRPr/>
            </a:pPr>
            <a:endParaRPr lang="en-US" sz="1200" dirty="0" smtClean="0">
              <a:latin typeface="Times New Roman" pitchFamily="18" charset="0"/>
              <a:cs typeface="Times New Roman" pitchFamily="18" charset="0"/>
            </a:endParaRPr>
          </a:p>
          <a:p>
            <a:pPr marL="174625" indent="-174625" algn="l" rtl="0" eaLnBrk="1" fontAlgn="auto" hangingPunct="1">
              <a:spcAft>
                <a:spcPts val="0"/>
              </a:spcAft>
              <a:buFont typeface="Arial" pitchFamily="34" charset="0"/>
              <a:buNone/>
              <a:defRPr/>
            </a:pPr>
            <a:r>
              <a:rPr lang="en-US" dirty="0" smtClean="0">
                <a:latin typeface="Times New Roman" pitchFamily="18" charset="0"/>
                <a:cs typeface="Times New Roman" pitchFamily="18" charset="0"/>
              </a:rPr>
              <a:t>- </a:t>
            </a:r>
            <a:r>
              <a:rPr lang="en-US" i="1" dirty="0">
                <a:solidFill>
                  <a:srgbClr val="FF0000"/>
                </a:solidFill>
                <a:latin typeface="Times New Roman" pitchFamily="18" charset="0"/>
                <a:cs typeface="Times New Roman" pitchFamily="18" charset="0"/>
              </a:rPr>
              <a:t>Most proteins, once denatured, remain permanently disordered</a:t>
            </a:r>
            <a:endParaRPr lang="ar-SA" i="1" dirty="0">
              <a:solidFill>
                <a:srgbClr val="FF0000"/>
              </a:solidFill>
              <a:latin typeface="Times New Roman" pitchFamily="18" charset="0"/>
              <a:cs typeface="Times New Roman" pitchFamily="18" charset="0"/>
            </a:endParaRPr>
          </a:p>
          <a:p>
            <a:pPr marL="0" indent="0" algn="l" rtl="0" eaLnBrk="1" fontAlgn="auto" hangingPunct="1">
              <a:spcAft>
                <a:spcPts val="0"/>
              </a:spcAft>
              <a:buFont typeface="Arial" pitchFamily="34" charset="0"/>
              <a:buNone/>
              <a:defRPr/>
            </a:pPr>
            <a:r>
              <a:rPr lang="en-US" dirty="0" smtClean="0">
                <a:latin typeface="Times New Roman" pitchFamily="18" charset="0"/>
                <a:cs typeface="Times New Roman" pitchFamily="18" charset="0"/>
              </a:rPr>
              <a:t>   </a:t>
            </a:r>
            <a:endParaRPr lang="ar-SA" dirty="0">
              <a:latin typeface="Times New Roman" pitchFamily="18" charset="0"/>
              <a:cs typeface="Times New Roman" pitchFamily="18" charset="0"/>
            </a:endParaRPr>
          </a:p>
        </p:txBody>
      </p:sp>
    </p:spTree>
    <p:extLst>
      <p:ext uri="{BB962C8B-B14F-4D97-AF65-F5344CB8AC3E}">
        <p14:creationId xmlns:p14="http://schemas.microsoft.com/office/powerpoint/2010/main" val="2961655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609599" y="3236118"/>
            <a:ext cx="7924801" cy="2497464"/>
          </a:xfrm>
        </p:spPr>
        <p:txBody>
          <a:bodyPr>
            <a:normAutofit/>
          </a:bodyPr>
          <a:lstStyle/>
          <a:p>
            <a:pPr marL="0" indent="0" algn="l" rtl="0" eaLnBrk="1" hangingPunct="1">
              <a:buFont typeface="Arial" charset="0"/>
              <a:buNone/>
            </a:pPr>
            <a:r>
              <a:rPr lang="en-US" sz="2200" b="1" dirty="0" smtClean="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a) Globular proteins:</a:t>
            </a:r>
          </a:p>
          <a:p>
            <a:pPr marL="268288" indent="0" algn="l" rtl="0" eaLnBrk="1" hangingPunct="1">
              <a:buFont typeface="Arial" charset="0"/>
              <a:buNone/>
            </a:pPr>
            <a:r>
              <a:rPr lang="en-US" sz="2200" dirty="0" smtClean="0">
                <a:latin typeface="Times New Roman" pitchFamily="18" charset="0"/>
                <a:cs typeface="Times New Roman" pitchFamily="18" charset="0"/>
              </a:rPr>
              <a:t> - They are generally soluble in water.</a:t>
            </a:r>
          </a:p>
          <a:p>
            <a:pPr marL="268288" indent="0" algn="l" rtl="0" eaLnBrk="1" hangingPunct="1">
              <a:buFont typeface="Arial" charset="0"/>
              <a:buNone/>
            </a:pPr>
            <a:r>
              <a:rPr lang="en-US" sz="2200" dirty="0" smtClean="0">
                <a:latin typeface="Times New Roman" pitchFamily="18" charset="0"/>
                <a:cs typeface="Times New Roman" pitchFamily="18" charset="0"/>
              </a:rPr>
              <a:t> - The polypeptide chains are tightly folded into a globular shape.</a:t>
            </a:r>
          </a:p>
          <a:p>
            <a:pPr marL="268288" indent="0" algn="l" rtl="0" eaLnBrk="1" hangingPunct="1">
              <a:buFont typeface="Arial" charset="0"/>
              <a:buNone/>
            </a:pPr>
            <a:r>
              <a:rPr lang="en-US" sz="2200" i="1" dirty="0" smtClean="0">
                <a:latin typeface="Times New Roman" pitchFamily="18" charset="0"/>
                <a:cs typeface="Times New Roman" pitchFamily="18" charset="0"/>
              </a:rPr>
              <a:t>   </a:t>
            </a:r>
            <a:r>
              <a:rPr lang="en-US" sz="2200" i="1" dirty="0" smtClean="0">
                <a:solidFill>
                  <a:srgbClr val="FF0000"/>
                </a:solidFill>
                <a:latin typeface="Times New Roman" pitchFamily="18" charset="0"/>
                <a:cs typeface="Times New Roman" pitchFamily="18" charset="0"/>
              </a:rPr>
              <a:t>Example: </a:t>
            </a:r>
          </a:p>
          <a:p>
            <a:pPr marL="1438275" indent="0" algn="l" rtl="0" eaLnBrk="1" hangingPunct="1">
              <a:buFont typeface="Arial" charset="0"/>
              <a:buNone/>
            </a:pPr>
            <a:r>
              <a:rPr lang="en-US" sz="2200" dirty="0" smtClean="0">
                <a:latin typeface="Times New Roman" pitchFamily="18" charset="0"/>
                <a:cs typeface="Times New Roman" pitchFamily="18" charset="0"/>
              </a:rPr>
              <a:t>enzymes, hemoglobin, myoglobin </a:t>
            </a:r>
          </a:p>
          <a:p>
            <a:pPr marL="0" indent="0" algn="l" rtl="0" eaLnBrk="1" hangingPunct="1">
              <a:buFont typeface="Arial" charset="0"/>
              <a:buNone/>
            </a:pPr>
            <a:endParaRPr lang="ar-SA" sz="2200" dirty="0" smtClean="0">
              <a:latin typeface="Times New Roman" pitchFamily="18" charset="0"/>
              <a:cs typeface="Times New Roman" pitchFamily="18" charset="0"/>
            </a:endParaRPr>
          </a:p>
        </p:txBody>
      </p:sp>
      <p:cxnSp>
        <p:nvCxnSpPr>
          <p:cNvPr id="5" name="Straight Connector 4"/>
          <p:cNvCxnSpPr/>
          <p:nvPr/>
        </p:nvCxnSpPr>
        <p:spPr>
          <a:xfrm>
            <a:off x="4373937" y="1052513"/>
            <a:ext cx="0" cy="319087"/>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905000" y="1371600"/>
            <a:ext cx="449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905000" y="1371600"/>
            <a:ext cx="0" cy="431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409765" y="1371600"/>
            <a:ext cx="0" cy="431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868737" y="519907"/>
            <a:ext cx="7010401" cy="561974"/>
          </a:xfrm>
          <a:prstGeom prst="rect">
            <a:avLst/>
          </a:prstGeom>
        </p:spPr>
        <p:txBody>
          <a:bodyPr vert="horz">
            <a:normAutofit fontScale="925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444500" indent="-444500">
              <a:buNone/>
            </a:pPr>
            <a:r>
              <a:rPr lang="en-US" sz="2800" b="1" dirty="0" smtClean="0">
                <a:solidFill>
                  <a:srgbClr val="FF0000"/>
                </a:solidFill>
                <a:latin typeface="Times New Roman" pitchFamily="18" charset="0"/>
                <a:cs typeface="Times New Roman" pitchFamily="18" charset="0"/>
              </a:rPr>
              <a:t>B) </a:t>
            </a:r>
            <a:r>
              <a:rPr lang="en-US" sz="2800" b="1" dirty="0">
                <a:solidFill>
                  <a:srgbClr val="FF0000"/>
                </a:solidFill>
                <a:latin typeface="Times New Roman" pitchFamily="18" charset="0"/>
                <a:cs typeface="Times New Roman" pitchFamily="18" charset="0"/>
              </a:rPr>
              <a:t>proteins can </a:t>
            </a:r>
            <a:r>
              <a:rPr lang="en-US" sz="2600" b="1" dirty="0">
                <a:solidFill>
                  <a:srgbClr val="FF0000"/>
                </a:solidFill>
                <a:latin typeface="Times New Roman" pitchFamily="18" charset="0"/>
                <a:cs typeface="Times New Roman" pitchFamily="18" charset="0"/>
              </a:rPr>
              <a:t>be classified on the basis of shape :</a:t>
            </a:r>
          </a:p>
        </p:txBody>
      </p:sp>
      <p:sp>
        <p:nvSpPr>
          <p:cNvPr id="12" name="Content Placeholder 2"/>
          <p:cNvSpPr txBox="1">
            <a:spLocks/>
          </p:cNvSpPr>
          <p:nvPr/>
        </p:nvSpPr>
        <p:spPr>
          <a:xfrm>
            <a:off x="609599" y="1867577"/>
            <a:ext cx="2819399" cy="573881"/>
          </a:xfrm>
          <a:prstGeom prst="rect">
            <a:avLst/>
          </a:prstGeom>
          <a:ln>
            <a:solidFill>
              <a:schemeClr val="accent1"/>
            </a:solidFill>
          </a:ln>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Arial" charset="0"/>
              <a:buNone/>
            </a:pPr>
            <a:r>
              <a:rPr lang="en-US" dirty="0">
                <a:solidFill>
                  <a:srgbClr val="002060"/>
                </a:solidFill>
                <a:latin typeface="Times New Roman" pitchFamily="18" charset="0"/>
                <a:cs typeface="Times New Roman" pitchFamily="18" charset="0"/>
              </a:rPr>
              <a:t>a</a:t>
            </a:r>
            <a:r>
              <a:rPr lang="en-US" dirty="0" smtClean="0">
                <a:solidFill>
                  <a:srgbClr val="002060"/>
                </a:solidFill>
                <a:latin typeface="Times New Roman" pitchFamily="18" charset="0"/>
                <a:cs typeface="Times New Roman" pitchFamily="18" charset="0"/>
              </a:rPr>
              <a:t>) </a:t>
            </a:r>
            <a:r>
              <a:rPr lang="en-US" dirty="0">
                <a:solidFill>
                  <a:srgbClr val="002060"/>
                </a:solidFill>
                <a:latin typeface="Times New Roman" pitchFamily="18" charset="0"/>
                <a:cs typeface="Times New Roman" pitchFamily="18" charset="0"/>
              </a:rPr>
              <a:t>Globular proteins</a:t>
            </a:r>
            <a:endParaRPr lang="ar-SA" dirty="0">
              <a:solidFill>
                <a:srgbClr val="002060"/>
              </a:solidFill>
              <a:latin typeface="Times New Roman" pitchFamily="18" charset="0"/>
              <a:cs typeface="Times New Roman" pitchFamily="18" charset="0"/>
            </a:endParaRPr>
          </a:p>
        </p:txBody>
      </p:sp>
      <p:sp>
        <p:nvSpPr>
          <p:cNvPr id="14" name="Content Placeholder 2"/>
          <p:cNvSpPr txBox="1">
            <a:spLocks/>
          </p:cNvSpPr>
          <p:nvPr/>
        </p:nvSpPr>
        <p:spPr>
          <a:xfrm>
            <a:off x="5181600" y="1866013"/>
            <a:ext cx="2819399" cy="573881"/>
          </a:xfrm>
          <a:prstGeom prst="rect">
            <a:avLst/>
          </a:prstGeom>
          <a:ln>
            <a:solidFill>
              <a:schemeClr val="accent1"/>
            </a:solidFill>
          </a:ln>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Arial" charset="0"/>
              <a:buNone/>
            </a:pPr>
            <a:r>
              <a:rPr lang="en-US" dirty="0">
                <a:solidFill>
                  <a:srgbClr val="002060"/>
                </a:solidFill>
                <a:latin typeface="Times New Roman" pitchFamily="18" charset="0"/>
                <a:cs typeface="Times New Roman" pitchFamily="18" charset="0"/>
              </a:rPr>
              <a:t>a) Fibrous proteins</a:t>
            </a:r>
            <a:endParaRPr lang="ar-SA"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0495795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7924800" cy="5791200"/>
          </a:xfrm>
        </p:spPr>
        <p:txBody>
          <a:bodyPr>
            <a:normAutofit fontScale="92500"/>
          </a:bodyPr>
          <a:lstStyle/>
          <a:p>
            <a:pPr>
              <a:buNone/>
              <a:defRPr/>
            </a:pPr>
            <a:r>
              <a:rPr lang="en-US" sz="2800" b="1" u="sng" dirty="0">
                <a:solidFill>
                  <a:srgbClr val="002060"/>
                </a:solidFill>
                <a:latin typeface="Times New Roman" pitchFamily="18" charset="0"/>
                <a:cs typeface="Times New Roman" pitchFamily="18" charset="0"/>
              </a:rPr>
              <a:t>Steps in the determination of amino acid sequence</a:t>
            </a:r>
          </a:p>
          <a:p>
            <a:pPr>
              <a:buNone/>
              <a:defRPr/>
            </a:pPr>
            <a:endParaRPr lang="en-US" b="1" u="sng" dirty="0">
              <a:latin typeface="Times New Roman" pitchFamily="18" charset="0"/>
              <a:cs typeface="Times New Roman" pitchFamily="18" charset="0"/>
            </a:endParaRPr>
          </a:p>
          <a:p>
            <a:pPr marL="273050" indent="-273050">
              <a:buNone/>
              <a:defRPr/>
            </a:pPr>
            <a:r>
              <a:rPr lang="en-US" dirty="0" smtClean="0">
                <a:latin typeface="Times New Roman" pitchFamily="18" charset="0"/>
                <a:cs typeface="Times New Roman" pitchFamily="18" charset="0"/>
              </a:rPr>
              <a:t>1) If </a:t>
            </a:r>
            <a:r>
              <a:rPr lang="en-US" dirty="0">
                <a:latin typeface="Times New Roman" pitchFamily="18" charset="0"/>
                <a:cs typeface="Times New Roman" pitchFamily="18" charset="0"/>
              </a:rPr>
              <a:t>the protein contains more than one </a:t>
            </a:r>
            <a:r>
              <a:rPr lang="en-US" dirty="0">
                <a:solidFill>
                  <a:srgbClr val="FF0000"/>
                </a:solidFill>
                <a:latin typeface="Times New Roman" pitchFamily="18" charset="0"/>
                <a:cs typeface="Times New Roman" pitchFamily="18" charset="0"/>
              </a:rPr>
              <a:t>polypeptide</a:t>
            </a:r>
            <a:r>
              <a:rPr lang="en-US" dirty="0">
                <a:latin typeface="Times New Roman" pitchFamily="18" charset="0"/>
                <a:cs typeface="Times New Roman" pitchFamily="18" charset="0"/>
              </a:rPr>
              <a:t> chain, </a:t>
            </a:r>
            <a:r>
              <a:rPr lang="en-US" dirty="0" smtClean="0">
                <a:latin typeface="Times New Roman" pitchFamily="18" charset="0"/>
                <a:cs typeface="Times New Roman" pitchFamily="18" charset="0"/>
              </a:rPr>
              <a:t>the individual </a:t>
            </a:r>
            <a:r>
              <a:rPr lang="en-US" dirty="0">
                <a:latin typeface="Times New Roman" pitchFamily="18" charset="0"/>
                <a:cs typeface="Times New Roman" pitchFamily="18" charset="0"/>
              </a:rPr>
              <a:t>chains are first separated and purified.</a:t>
            </a:r>
          </a:p>
          <a:p>
            <a:pPr marL="273050" indent="-273050">
              <a:buNone/>
              <a:defRPr/>
            </a:pPr>
            <a:r>
              <a:rPr lang="en-US" dirty="0">
                <a:latin typeface="Times New Roman" pitchFamily="18" charset="0"/>
                <a:cs typeface="Times New Roman" pitchFamily="18" charset="0"/>
              </a:rPr>
              <a:t>2) All the </a:t>
            </a:r>
            <a:r>
              <a:rPr lang="en-US" dirty="0">
                <a:solidFill>
                  <a:srgbClr val="FF0000"/>
                </a:solidFill>
                <a:latin typeface="Times New Roman" pitchFamily="18" charset="0"/>
                <a:cs typeface="Times New Roman" pitchFamily="18" charset="0"/>
              </a:rPr>
              <a:t>disulfide</a:t>
            </a:r>
            <a:r>
              <a:rPr lang="en-US" dirty="0">
                <a:latin typeface="Times New Roman" pitchFamily="18" charset="0"/>
                <a:cs typeface="Times New Roman" pitchFamily="18" charset="0"/>
              </a:rPr>
              <a:t> groups are reduced and the resulting sulfhydryl</a:t>
            </a:r>
          </a:p>
          <a:p>
            <a:pPr marL="273050" indent="-273050">
              <a:buNone/>
              <a:defRPr/>
            </a:pPr>
            <a:r>
              <a:rPr lang="en-US" dirty="0">
                <a:latin typeface="Times New Roman" pitchFamily="18" charset="0"/>
                <a:cs typeface="Times New Roman" pitchFamily="18" charset="0"/>
              </a:rPr>
              <a:t>     groups alkylated.</a:t>
            </a:r>
          </a:p>
          <a:p>
            <a:pPr marL="273050" indent="-273050">
              <a:buNone/>
              <a:defRPr/>
            </a:pPr>
            <a:r>
              <a:rPr lang="en-US" dirty="0">
                <a:latin typeface="Times New Roman" pitchFamily="18" charset="0"/>
                <a:cs typeface="Times New Roman" pitchFamily="18" charset="0"/>
              </a:rPr>
              <a:t>3) A sample of each polypeptide chain is subjected to total </a:t>
            </a:r>
            <a:r>
              <a:rPr lang="en-US" dirty="0">
                <a:solidFill>
                  <a:srgbClr val="FF0000"/>
                </a:solidFill>
                <a:latin typeface="Times New Roman" pitchFamily="18" charset="0"/>
                <a:cs typeface="Times New Roman" pitchFamily="18" charset="0"/>
              </a:rPr>
              <a:t>hydrolysis</a:t>
            </a:r>
            <a:r>
              <a:rPr lang="en-US" dirty="0" smtClean="0">
                <a:latin typeface="Times New Roman" pitchFamily="18" charset="0"/>
                <a:cs typeface="Times New Roman" pitchFamily="18" charset="0"/>
              </a:rPr>
              <a:t>, and </a:t>
            </a:r>
            <a:r>
              <a:rPr lang="en-US" dirty="0">
                <a:latin typeface="Times New Roman" pitchFamily="18" charset="0"/>
                <a:cs typeface="Times New Roman" pitchFamily="18" charset="0"/>
              </a:rPr>
              <a:t>its amino acid composition is determined.</a:t>
            </a:r>
          </a:p>
          <a:p>
            <a:pPr marL="273050" indent="-273050">
              <a:buNone/>
              <a:defRPr/>
            </a:pPr>
            <a:r>
              <a:rPr lang="en-US" dirty="0">
                <a:latin typeface="Times New Roman" pitchFamily="18" charset="0"/>
                <a:cs typeface="Times New Roman" pitchFamily="18" charset="0"/>
              </a:rPr>
              <a:t>4) On another sample of the polypeptide chain the </a:t>
            </a:r>
            <a:r>
              <a:rPr lang="en-US" dirty="0">
                <a:solidFill>
                  <a:srgbClr val="FF0000"/>
                </a:solidFill>
                <a:latin typeface="Times New Roman" pitchFamily="18" charset="0"/>
                <a:cs typeface="Times New Roman" pitchFamily="18" charset="0"/>
              </a:rPr>
              <a:t>N-terminal and </a:t>
            </a:r>
          </a:p>
          <a:p>
            <a:pPr marL="273050" indent="-273050">
              <a:buNone/>
              <a:defRPr/>
            </a:pPr>
            <a:r>
              <a:rPr lang="en-US" dirty="0">
                <a:solidFill>
                  <a:srgbClr val="FF0000"/>
                </a:solidFill>
                <a:latin typeface="Times New Roman" pitchFamily="18" charset="0"/>
                <a:cs typeface="Times New Roman" pitchFamily="18" charset="0"/>
              </a:rPr>
              <a:t>    C-terminal</a:t>
            </a:r>
            <a:r>
              <a:rPr lang="en-US" dirty="0">
                <a:latin typeface="Times New Roman" pitchFamily="18" charset="0"/>
                <a:cs typeface="Times New Roman" pitchFamily="18" charset="0"/>
              </a:rPr>
              <a:t> residues are identified.</a:t>
            </a:r>
          </a:p>
          <a:p>
            <a:pPr marL="273050" indent="-273050">
              <a:buNone/>
              <a:defRPr/>
            </a:pPr>
            <a:r>
              <a:rPr lang="en-US" dirty="0">
                <a:latin typeface="Times New Roman" pitchFamily="18" charset="0"/>
                <a:cs typeface="Times New Roman" pitchFamily="18" charset="0"/>
              </a:rPr>
              <a:t>5) The intact polypeptide </a:t>
            </a:r>
            <a:r>
              <a:rPr lang="en-US" dirty="0">
                <a:solidFill>
                  <a:srgbClr val="FF0000"/>
                </a:solidFill>
                <a:latin typeface="Times New Roman" pitchFamily="18" charset="0"/>
                <a:cs typeface="Times New Roman" pitchFamily="18" charset="0"/>
              </a:rPr>
              <a:t>chain is cleaved </a:t>
            </a:r>
            <a:r>
              <a:rPr lang="en-US" dirty="0">
                <a:latin typeface="Times New Roman" pitchFamily="18" charset="0"/>
                <a:cs typeface="Times New Roman" pitchFamily="18" charset="0"/>
              </a:rPr>
              <a:t>into a series of smaller  </a:t>
            </a:r>
          </a:p>
          <a:p>
            <a:pPr marL="273050" indent="-273050">
              <a:buNone/>
              <a:defRPr/>
            </a:pPr>
            <a:r>
              <a:rPr lang="en-US" dirty="0">
                <a:latin typeface="Times New Roman" pitchFamily="18" charset="0"/>
                <a:cs typeface="Times New Roman" pitchFamily="18" charset="0"/>
              </a:rPr>
              <a:t>      peptides by enzymatic or chemical hydrolysis.</a:t>
            </a:r>
          </a:p>
          <a:p>
            <a:pPr marL="273050" indent="-273050">
              <a:buNone/>
              <a:defRPr/>
            </a:pPr>
            <a:r>
              <a:rPr lang="en-US" dirty="0">
                <a:latin typeface="Times New Roman" pitchFamily="18" charset="0"/>
                <a:cs typeface="Times New Roman" pitchFamily="18" charset="0"/>
              </a:rPr>
              <a:t>6) The peptide fragments resulting from step 5 are separated and </a:t>
            </a:r>
            <a:r>
              <a:rPr lang="en-US" dirty="0" smtClean="0">
                <a:latin typeface="Times New Roman" pitchFamily="18" charset="0"/>
                <a:cs typeface="Times New Roman" pitchFamily="18" charset="0"/>
              </a:rPr>
              <a:t>their </a:t>
            </a:r>
            <a:r>
              <a:rPr lang="en-US" dirty="0">
                <a:latin typeface="Times New Roman" pitchFamily="18" charset="0"/>
                <a:cs typeface="Times New Roman" pitchFamily="18" charset="0"/>
              </a:rPr>
              <a:t>amino acid </a:t>
            </a:r>
            <a:r>
              <a:rPr lang="en-US" dirty="0">
                <a:solidFill>
                  <a:srgbClr val="FF0000"/>
                </a:solidFill>
                <a:latin typeface="Times New Roman" pitchFamily="18" charset="0"/>
                <a:cs typeface="Times New Roman" pitchFamily="18" charset="0"/>
              </a:rPr>
              <a:t>composition and sequence </a:t>
            </a:r>
            <a:r>
              <a:rPr lang="en-US" dirty="0">
                <a:latin typeface="Times New Roman" pitchFamily="18" charset="0"/>
                <a:cs typeface="Times New Roman" pitchFamily="18" charset="0"/>
              </a:rPr>
              <a:t>are determined.  </a:t>
            </a:r>
          </a:p>
          <a:p>
            <a:pPr marL="273050" indent="-273050"/>
            <a:endParaRPr lang="en-US" dirty="0"/>
          </a:p>
        </p:txBody>
      </p:sp>
    </p:spTree>
    <p:extLst>
      <p:ext uri="{BB962C8B-B14F-4D97-AF65-F5344CB8AC3E}">
        <p14:creationId xmlns:p14="http://schemas.microsoft.com/office/powerpoint/2010/main" val="372020272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2"/>
          <p:cNvSpPr>
            <a:spLocks noGrp="1"/>
          </p:cNvSpPr>
          <p:nvPr>
            <p:ph idx="1"/>
          </p:nvPr>
        </p:nvSpPr>
        <p:spPr>
          <a:xfrm>
            <a:off x="609600" y="838200"/>
            <a:ext cx="7620000" cy="5105400"/>
          </a:xfrm>
        </p:spPr>
        <p:txBody>
          <a:bodyPr>
            <a:noAutofit/>
          </a:bodyPr>
          <a:lstStyle/>
          <a:p>
            <a:pPr marL="363538" indent="-363538" algn="l" rtl="0">
              <a:buFont typeface="Arial" charset="0"/>
              <a:buNone/>
            </a:pPr>
            <a:r>
              <a:rPr lang="en-US" sz="2200" dirty="0" smtClean="0">
                <a:latin typeface="Times New Roman" pitchFamily="18" charset="0"/>
                <a:cs typeface="Times New Roman" pitchFamily="18" charset="0"/>
              </a:rPr>
              <a:t>7) Another sample of the original polypeptide chain is partially</a:t>
            </a:r>
          </a:p>
          <a:p>
            <a:pPr marL="363538" indent="-363538" algn="l" rtl="0">
              <a:buFont typeface="Arial" charset="0"/>
              <a:buNone/>
            </a:pPr>
            <a:r>
              <a:rPr lang="en-US" sz="2200" dirty="0" smtClean="0">
                <a:latin typeface="Times New Roman" pitchFamily="18" charset="0"/>
                <a:cs typeface="Times New Roman" pitchFamily="18" charset="0"/>
              </a:rPr>
              <a:t>     hydrolyzed by a second procedure to fragment the chain at points other than those cleaved by the first partial hydrolysis. The peptide fragments are separated and their amino acid composition and sequence determined.</a:t>
            </a:r>
          </a:p>
          <a:p>
            <a:pPr marL="363538" indent="-363538" algn="l" rtl="0">
              <a:buFont typeface="Arial" charset="0"/>
              <a:buNone/>
            </a:pPr>
            <a:r>
              <a:rPr lang="en-US" sz="2200" dirty="0" smtClean="0">
                <a:latin typeface="Times New Roman" pitchFamily="18" charset="0"/>
                <a:cs typeface="Times New Roman" pitchFamily="18" charset="0"/>
              </a:rPr>
              <a:t>8) By </a:t>
            </a:r>
            <a:r>
              <a:rPr lang="en-US" sz="2200" dirty="0" smtClean="0">
                <a:solidFill>
                  <a:srgbClr val="FF0000"/>
                </a:solidFill>
                <a:latin typeface="Times New Roman" pitchFamily="18" charset="0"/>
                <a:cs typeface="Times New Roman" pitchFamily="18" charset="0"/>
              </a:rPr>
              <a:t>comparing</a:t>
            </a:r>
            <a:r>
              <a:rPr lang="en-US" sz="2200" dirty="0" smtClean="0">
                <a:latin typeface="Times New Roman" pitchFamily="18" charset="0"/>
                <a:cs typeface="Times New Roman" pitchFamily="18" charset="0"/>
              </a:rPr>
              <a:t> the amino acid sequence of the two sets of peptide fragments, particularly where the fragments from the first partial hydrolysis overlap the cleavage points in the second, the peptide fragments can be placed in the proper order to yield the complete amino acid sequence.</a:t>
            </a:r>
          </a:p>
          <a:p>
            <a:pPr marL="363538" indent="-363538" algn="l" rtl="0">
              <a:buFont typeface="Arial" charset="0"/>
              <a:buNone/>
            </a:pPr>
            <a:r>
              <a:rPr lang="en-US" sz="2200" dirty="0" smtClean="0">
                <a:latin typeface="Times New Roman" pitchFamily="18" charset="0"/>
                <a:cs typeface="Times New Roman" pitchFamily="18" charset="0"/>
              </a:rPr>
              <a:t>9) The </a:t>
            </a:r>
            <a:r>
              <a:rPr lang="en-US" sz="2200" dirty="0" smtClean="0">
                <a:solidFill>
                  <a:srgbClr val="FF0000"/>
                </a:solidFill>
                <a:latin typeface="Times New Roman" pitchFamily="18" charset="0"/>
                <a:cs typeface="Times New Roman" pitchFamily="18" charset="0"/>
              </a:rPr>
              <a:t>positions of the disulfide </a:t>
            </a:r>
            <a:r>
              <a:rPr lang="en-US" sz="2200" dirty="0" smtClean="0">
                <a:latin typeface="Times New Roman" pitchFamily="18" charset="0"/>
                <a:cs typeface="Times New Roman" pitchFamily="18" charset="0"/>
              </a:rPr>
              <a:t>bonds and the amide groups in the original polypeptide chain are determined. </a:t>
            </a:r>
          </a:p>
        </p:txBody>
      </p:sp>
    </p:spTree>
    <p:extLst>
      <p:ext uri="{BB962C8B-B14F-4D97-AF65-F5344CB8AC3E}">
        <p14:creationId xmlns:p14="http://schemas.microsoft.com/office/powerpoint/2010/main" val="370696673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2"/>
          <p:cNvSpPr>
            <a:spLocks noGrp="1"/>
          </p:cNvSpPr>
          <p:nvPr>
            <p:ph idx="1"/>
          </p:nvPr>
        </p:nvSpPr>
        <p:spPr>
          <a:xfrm>
            <a:off x="609600" y="533400"/>
            <a:ext cx="7620000" cy="5791200"/>
          </a:xfrm>
        </p:spPr>
        <p:txBody>
          <a:bodyPr>
            <a:noAutofit/>
          </a:bodyPr>
          <a:lstStyle/>
          <a:p>
            <a:pPr marL="363538" indent="-363538" algn="l" rtl="0">
              <a:buFont typeface="Arial" charset="0"/>
              <a:buNone/>
            </a:pPr>
            <a:r>
              <a:rPr lang="en-US" b="1" u="sng" dirty="0" smtClean="0">
                <a:solidFill>
                  <a:srgbClr val="002060"/>
                </a:solidFill>
                <a:latin typeface="Times New Roman" pitchFamily="18" charset="0"/>
                <a:cs typeface="Times New Roman" pitchFamily="18" charset="0"/>
              </a:rPr>
              <a:t>1) Cleavage of disulfide bonds and separation of polypeptide chains:</a:t>
            </a:r>
          </a:p>
          <a:p>
            <a:pPr marL="174625" indent="-174625" algn="l" rtl="0">
              <a:buFont typeface="Arial" charset="0"/>
              <a:buNone/>
            </a:pPr>
            <a:r>
              <a:rPr lang="en-US" dirty="0" smtClean="0">
                <a:latin typeface="Times New Roman" pitchFamily="18" charset="0"/>
                <a:cs typeface="Times New Roman" pitchFamily="18" charset="0"/>
              </a:rPr>
              <a:t>- Before analyzing the amino acid sequence of a protein, we must determine whether the protein contains more than one </a:t>
            </a:r>
            <a:r>
              <a:rPr lang="en-US" dirty="0" smtClean="0">
                <a:solidFill>
                  <a:srgbClr val="FF0000"/>
                </a:solidFill>
                <a:latin typeface="Times New Roman" pitchFamily="18" charset="0"/>
                <a:cs typeface="Times New Roman" pitchFamily="18" charset="0"/>
              </a:rPr>
              <a:t>polypeptide</a:t>
            </a:r>
            <a:r>
              <a:rPr lang="en-US" dirty="0" smtClean="0">
                <a:latin typeface="Times New Roman" pitchFamily="18" charset="0"/>
                <a:cs typeface="Times New Roman" pitchFamily="18" charset="0"/>
              </a:rPr>
              <a:t> chain.</a:t>
            </a:r>
          </a:p>
          <a:p>
            <a:pPr marL="174625" indent="-174625" algn="l" rtl="0">
              <a:buFont typeface="Arial" charset="0"/>
              <a:buNone/>
            </a:pPr>
            <a:endParaRPr lang="en-US" sz="1600" dirty="0" smtClean="0">
              <a:latin typeface="Times New Roman" pitchFamily="18" charset="0"/>
              <a:cs typeface="Times New Roman" pitchFamily="18" charset="0"/>
            </a:endParaRPr>
          </a:p>
          <a:p>
            <a:pPr marL="174625" indent="-174625" algn="l" rtl="0">
              <a:buFont typeface="Arial" charset="0"/>
              <a:buNone/>
            </a:pPr>
            <a:r>
              <a:rPr lang="en-US" dirty="0" smtClean="0">
                <a:latin typeface="Times New Roman" pitchFamily="18" charset="0"/>
                <a:cs typeface="Times New Roman" pitchFamily="18" charset="0"/>
              </a:rPr>
              <a:t>- If the polypeptide chains have </a:t>
            </a:r>
            <a:r>
              <a:rPr lang="en-US" i="1" dirty="0" smtClean="0">
                <a:solidFill>
                  <a:srgbClr val="FF0000"/>
                </a:solidFill>
                <a:latin typeface="Times New Roman" pitchFamily="18" charset="0"/>
                <a:cs typeface="Times New Roman" pitchFamily="18" charset="0"/>
              </a:rPr>
              <a:t>no covalent cross-linkages</a:t>
            </a:r>
            <a:r>
              <a:rPr lang="en-US" dirty="0" smtClean="0">
                <a:latin typeface="Times New Roman" pitchFamily="18" charset="0"/>
                <a:cs typeface="Times New Roman" pitchFamily="18" charset="0"/>
              </a:rPr>
              <a:t>, they can be separated by treating the protein with acid, base or high concentration of salt or denaturing agent.</a:t>
            </a:r>
          </a:p>
          <a:p>
            <a:pPr marL="174625" indent="-174625" algn="l" rtl="0">
              <a:buFont typeface="Arial" charset="0"/>
              <a:buNone/>
            </a:pPr>
            <a:endParaRPr lang="en-US" sz="1600" dirty="0" smtClean="0">
              <a:latin typeface="Times New Roman" pitchFamily="18" charset="0"/>
              <a:cs typeface="Times New Roman" pitchFamily="18" charset="0"/>
            </a:endParaRPr>
          </a:p>
          <a:p>
            <a:pPr marL="174625" indent="-174625" algn="l" rtl="0">
              <a:buFont typeface="Arial" charset="0"/>
              <a:buNone/>
            </a:pPr>
            <a:r>
              <a:rPr lang="en-US" dirty="0" smtClean="0">
                <a:latin typeface="Times New Roman" pitchFamily="18" charset="0"/>
                <a:cs typeface="Times New Roman" pitchFamily="18" charset="0"/>
              </a:rPr>
              <a:t>- If the polypeptide chains are </a:t>
            </a:r>
            <a:r>
              <a:rPr lang="en-US" i="1" dirty="0" smtClean="0">
                <a:solidFill>
                  <a:srgbClr val="FF0000"/>
                </a:solidFill>
                <a:latin typeface="Times New Roman" pitchFamily="18" charset="0"/>
                <a:cs typeface="Times New Roman" pitchFamily="18" charset="0"/>
              </a:rPr>
              <a:t>covalently cross linked </a:t>
            </a:r>
            <a:r>
              <a:rPr lang="en-US" dirty="0" smtClean="0">
                <a:latin typeface="Times New Roman" pitchFamily="18" charset="0"/>
                <a:cs typeface="Times New Roman" pitchFamily="18" charset="0"/>
              </a:rPr>
              <a:t>by one or more disulfide bonds between half residues of </a:t>
            </a:r>
            <a:r>
              <a:rPr lang="en-US" dirty="0" err="1" smtClean="0">
                <a:latin typeface="Times New Roman" pitchFamily="18" charset="0"/>
                <a:cs typeface="Times New Roman" pitchFamily="18" charset="0"/>
              </a:rPr>
              <a:t>cystine</a:t>
            </a:r>
            <a:r>
              <a:rPr lang="en-US" dirty="0" smtClean="0">
                <a:latin typeface="Times New Roman" pitchFamily="18" charset="0"/>
                <a:cs typeface="Times New Roman" pitchFamily="18" charset="0"/>
              </a:rPr>
              <a:t>, these cross-linkages must be cleaved by appropriate chemical reaction.  </a:t>
            </a:r>
            <a:endParaRPr lang="ar-SA"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8643808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2"/>
          <p:cNvSpPr>
            <a:spLocks noGrp="1"/>
          </p:cNvSpPr>
          <p:nvPr>
            <p:ph idx="1"/>
          </p:nvPr>
        </p:nvSpPr>
        <p:spPr>
          <a:xfrm>
            <a:off x="609600" y="533400"/>
            <a:ext cx="7924800" cy="5486400"/>
          </a:xfrm>
        </p:spPr>
        <p:txBody>
          <a:bodyPr>
            <a:noAutofit/>
          </a:bodyPr>
          <a:lstStyle/>
          <a:p>
            <a:pPr marL="0" indent="0" algn="l" rtl="0">
              <a:buFont typeface="Arial" charset="0"/>
              <a:buNone/>
            </a:pPr>
            <a:r>
              <a:rPr lang="en-US" b="1" i="1" dirty="0" smtClean="0">
                <a:solidFill>
                  <a:srgbClr val="FF0000"/>
                </a:solidFill>
                <a:latin typeface="Times New Roman" pitchFamily="18" charset="0"/>
                <a:cs typeface="Times New Roman" pitchFamily="18" charset="0"/>
              </a:rPr>
              <a:t>The </a:t>
            </a:r>
            <a:r>
              <a:rPr lang="en-US" b="1" i="1" dirty="0" err="1" smtClean="0">
                <a:solidFill>
                  <a:srgbClr val="FF0000"/>
                </a:solidFill>
                <a:latin typeface="Times New Roman" pitchFamily="18" charset="0"/>
                <a:cs typeface="Times New Roman" pitchFamily="18" charset="0"/>
              </a:rPr>
              <a:t>commenest</a:t>
            </a:r>
            <a:r>
              <a:rPr lang="en-US" b="1" i="1" dirty="0" smtClean="0">
                <a:solidFill>
                  <a:srgbClr val="FF0000"/>
                </a:solidFill>
                <a:latin typeface="Times New Roman" pitchFamily="18" charset="0"/>
                <a:cs typeface="Times New Roman" pitchFamily="18" charset="0"/>
              </a:rPr>
              <a:t> procedure:</a:t>
            </a:r>
          </a:p>
          <a:p>
            <a:pPr marL="538163" indent="-268288" algn="l" rtl="0">
              <a:buFont typeface="Arial" charset="0"/>
              <a:buNone/>
            </a:pPr>
            <a:r>
              <a:rPr lang="en-US" dirty="0" smtClean="0">
                <a:latin typeface="Times New Roman" pitchFamily="18" charset="0"/>
                <a:cs typeface="Times New Roman" pitchFamily="18" charset="0"/>
              </a:rPr>
              <a:t>a) is to reduce the disulfide bond to sulfhydryl groups with an excess of </a:t>
            </a:r>
            <a:r>
              <a:rPr lang="en-US" i="1" dirty="0" err="1" smtClean="0">
                <a:solidFill>
                  <a:srgbClr val="FF0000"/>
                </a:solidFill>
                <a:latin typeface="Times New Roman" pitchFamily="18" charset="0"/>
                <a:cs typeface="Times New Roman" pitchFamily="18" charset="0"/>
              </a:rPr>
              <a:t>mercaptoethanol</a:t>
            </a:r>
            <a:r>
              <a:rPr lang="en-US" dirty="0" smtClean="0">
                <a:latin typeface="Times New Roman" pitchFamily="18" charset="0"/>
                <a:cs typeface="Times New Roman" pitchFamily="18" charset="0"/>
              </a:rPr>
              <a:t>.</a:t>
            </a:r>
          </a:p>
          <a:p>
            <a:pPr marL="538163" indent="-268288" algn="l" rtl="0">
              <a:buFont typeface="Arial" charset="0"/>
              <a:buNone/>
            </a:pPr>
            <a:r>
              <a:rPr lang="en-US" dirty="0" smtClean="0">
                <a:latin typeface="Times New Roman" pitchFamily="18" charset="0"/>
                <a:cs typeface="Times New Roman" pitchFamily="18" charset="0"/>
              </a:rPr>
              <a:t>b) An alkylating agent like </a:t>
            </a:r>
            <a:r>
              <a:rPr lang="en-US" i="1" dirty="0" err="1" smtClean="0">
                <a:solidFill>
                  <a:srgbClr val="FF0000"/>
                </a:solidFill>
                <a:latin typeface="Times New Roman" pitchFamily="18" charset="0"/>
                <a:cs typeface="Times New Roman" pitchFamily="18" charset="0"/>
              </a:rPr>
              <a:t>iodoacetate</a:t>
            </a:r>
            <a:r>
              <a:rPr lang="en-US" dirty="0" smtClean="0">
                <a:solidFill>
                  <a:srgbClr val="FF0000"/>
                </a:solidFill>
                <a:latin typeface="Times New Roman" pitchFamily="18" charset="0"/>
                <a:cs typeface="Times New Roman" pitchFamily="18" charset="0"/>
              </a:rPr>
              <a:t> </a:t>
            </a:r>
            <a:r>
              <a:rPr lang="en-US" dirty="0" smtClean="0">
                <a:latin typeface="Times New Roman" pitchFamily="18" charset="0"/>
                <a:cs typeface="Times New Roman" pitchFamily="18" charset="0"/>
              </a:rPr>
              <a:t>is then used to alkylate the sulfhydryl group of the cysteine residues to yield their S-</a:t>
            </a:r>
            <a:r>
              <a:rPr lang="en-US" dirty="0" err="1" smtClean="0">
                <a:latin typeface="Times New Roman" pitchFamily="18" charset="0"/>
                <a:cs typeface="Times New Roman" pitchFamily="18" charset="0"/>
              </a:rPr>
              <a:t>carboxy</a:t>
            </a:r>
            <a:r>
              <a:rPr lang="en-US" dirty="0" smtClean="0">
                <a:latin typeface="Times New Roman" pitchFamily="18" charset="0"/>
                <a:cs typeface="Times New Roman" pitchFamily="18" charset="0"/>
              </a:rPr>
              <a:t>-methyl derivatives.</a:t>
            </a:r>
          </a:p>
          <a:p>
            <a:pPr marL="268288" indent="-268288" algn="l" rtl="0">
              <a:buFont typeface="Arial" charset="0"/>
              <a:buNone/>
            </a:pPr>
            <a:endParaRPr lang="en-US" sz="1600" dirty="0" smtClean="0">
              <a:latin typeface="Times New Roman" pitchFamily="18" charset="0"/>
              <a:cs typeface="Times New Roman" pitchFamily="18" charset="0"/>
            </a:endParaRPr>
          </a:p>
          <a:p>
            <a:pPr marL="538163" indent="-93663" algn="l" rtl="0">
              <a:buFont typeface="Arial" charset="0"/>
              <a:buNone/>
            </a:pPr>
            <a:r>
              <a:rPr lang="en-US" dirty="0" smtClean="0">
                <a:latin typeface="Times New Roman" pitchFamily="18" charset="0"/>
                <a:cs typeface="Times New Roman" pitchFamily="18" charset="0"/>
              </a:rPr>
              <a:t>-When the polypeptide chain is subsequently hydrolyzed, these residues appear as S-</a:t>
            </a:r>
            <a:r>
              <a:rPr lang="en-US" dirty="0" err="1" smtClean="0">
                <a:latin typeface="Times New Roman" pitchFamily="18" charset="0"/>
                <a:cs typeface="Times New Roman" pitchFamily="18" charset="0"/>
              </a:rPr>
              <a:t>carboxymethyl</a:t>
            </a:r>
            <a:r>
              <a:rPr lang="en-US" dirty="0" smtClean="0">
                <a:latin typeface="Times New Roman" pitchFamily="18" charset="0"/>
                <a:cs typeface="Times New Roman" pitchFamily="18" charset="0"/>
              </a:rPr>
              <a:t> cysteine, which is easily identified by the </a:t>
            </a:r>
            <a:r>
              <a:rPr lang="en-US" dirty="0" smtClean="0">
                <a:solidFill>
                  <a:srgbClr val="FF0000"/>
                </a:solidFill>
                <a:latin typeface="Times New Roman" pitchFamily="18" charset="0"/>
                <a:cs typeface="Times New Roman" pitchFamily="18" charset="0"/>
              </a:rPr>
              <a:t>chromatographic procedure </a:t>
            </a:r>
            <a:r>
              <a:rPr lang="en-US" dirty="0" smtClean="0">
                <a:latin typeface="Times New Roman" pitchFamily="18" charset="0"/>
                <a:cs typeface="Times New Roman" pitchFamily="18" charset="0"/>
              </a:rPr>
              <a:t>used for amino acid analysis.</a:t>
            </a:r>
          </a:p>
          <a:p>
            <a:pPr marL="538163" indent="-93663" algn="l" rtl="0">
              <a:buFont typeface="Arial" charset="0"/>
              <a:buNone/>
            </a:pPr>
            <a:r>
              <a:rPr lang="en-US" dirty="0" smtClean="0">
                <a:latin typeface="Times New Roman" pitchFamily="18" charset="0"/>
                <a:cs typeface="Times New Roman" pitchFamily="18" charset="0"/>
              </a:rPr>
              <a:t>- Alkylation of cysteine residues is desirable because the sulfhydryl group of cysteine is relatively unstable and tends to undergo oxidation.  </a:t>
            </a:r>
            <a:endParaRPr lang="ar-SA"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94704697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76200"/>
            <a:ext cx="5105400" cy="6705600"/>
          </a:xfrm>
        </p:spPr>
        <p:txBody>
          <a:bodyPr/>
          <a:lstStyle/>
          <a:p>
            <a:pPr marL="0" indent="0">
              <a:buNone/>
            </a:pPr>
            <a:r>
              <a:rPr lang="en-US" dirty="0" smtClean="0"/>
              <a:t>                    H</a:t>
            </a:r>
            <a:r>
              <a:rPr lang="en-US" baseline="-25000" dirty="0" smtClean="0"/>
              <a:t>2</a:t>
            </a:r>
            <a:r>
              <a:rPr lang="en-US" dirty="0" smtClean="0"/>
              <a:t>N</a:t>
            </a:r>
          </a:p>
          <a:p>
            <a:pPr marL="0" indent="0">
              <a:buNone/>
            </a:pPr>
            <a:r>
              <a:rPr lang="en-US" dirty="0" smtClean="0"/>
              <a:t>                 R</a:t>
            </a:r>
            <a:r>
              <a:rPr lang="en-US" baseline="-25000" dirty="0" smtClean="0"/>
              <a:t>1</a:t>
            </a:r>
            <a:r>
              <a:rPr lang="en-US" dirty="0" smtClean="0"/>
              <a:t> - C - H                                        </a:t>
            </a:r>
          </a:p>
          <a:p>
            <a:pPr marL="0" indent="0">
              <a:buNone/>
            </a:pPr>
            <a:r>
              <a:rPr lang="en-US" dirty="0" smtClean="0"/>
              <a:t>                        C = O</a:t>
            </a:r>
          </a:p>
          <a:p>
            <a:pPr marL="0" indent="0">
              <a:buNone/>
            </a:pPr>
            <a:r>
              <a:rPr lang="en-US" dirty="0"/>
              <a:t> </a:t>
            </a:r>
            <a:r>
              <a:rPr lang="en-US" dirty="0" smtClean="0"/>
              <a:t>                   HN </a:t>
            </a:r>
          </a:p>
          <a:p>
            <a:pPr marL="0" indent="0">
              <a:buNone/>
            </a:pPr>
            <a:r>
              <a:rPr lang="en-US" dirty="0" smtClean="0"/>
              <a:t>    SH - CH</a:t>
            </a:r>
            <a:r>
              <a:rPr lang="en-US" baseline="-25000" dirty="0" smtClean="0"/>
              <a:t>2 </a:t>
            </a:r>
            <a:r>
              <a:rPr lang="en-US" dirty="0" smtClean="0"/>
              <a:t>– CH</a:t>
            </a:r>
          </a:p>
          <a:p>
            <a:pPr marL="0" indent="0">
              <a:buNone/>
            </a:pPr>
            <a:r>
              <a:rPr lang="en-US" dirty="0"/>
              <a:t> </a:t>
            </a:r>
            <a:r>
              <a:rPr lang="en-US" dirty="0" smtClean="0"/>
              <a:t>                      C = O            HI</a:t>
            </a:r>
          </a:p>
          <a:p>
            <a:pPr marL="0" indent="0">
              <a:buNone/>
            </a:pPr>
            <a:r>
              <a:rPr lang="en-US" dirty="0"/>
              <a:t> </a:t>
            </a:r>
            <a:r>
              <a:rPr lang="en-US" dirty="0" smtClean="0"/>
              <a:t>                   HN  </a:t>
            </a:r>
          </a:p>
          <a:p>
            <a:pPr marL="0" indent="0">
              <a:buNone/>
            </a:pPr>
            <a:r>
              <a:rPr lang="en-US" dirty="0"/>
              <a:t> </a:t>
            </a:r>
            <a:r>
              <a:rPr lang="en-US" dirty="0" smtClean="0"/>
              <a:t>               R</a:t>
            </a:r>
            <a:r>
              <a:rPr lang="en-US" baseline="-25000" dirty="0" smtClean="0"/>
              <a:t>2</a:t>
            </a:r>
            <a:r>
              <a:rPr lang="en-US" dirty="0" smtClean="0"/>
              <a:t> - C – H</a:t>
            </a:r>
          </a:p>
          <a:p>
            <a:pPr marL="0" indent="0">
              <a:buNone/>
            </a:pPr>
            <a:r>
              <a:rPr lang="en-US" dirty="0"/>
              <a:t> </a:t>
            </a:r>
            <a:r>
              <a:rPr lang="en-US" dirty="0" smtClean="0"/>
              <a:t>                      COOH </a:t>
            </a:r>
          </a:p>
          <a:p>
            <a:pPr marL="0" indent="0">
              <a:buNone/>
            </a:pPr>
            <a:r>
              <a:rPr lang="en-US" sz="2000" dirty="0" smtClean="0"/>
              <a:t>  </a:t>
            </a:r>
            <a:r>
              <a:rPr lang="en-US" sz="2000" dirty="0" err="1" smtClean="0"/>
              <a:t>Tripeptide</a:t>
            </a:r>
            <a:r>
              <a:rPr lang="en-US" sz="2000" dirty="0" smtClean="0"/>
              <a:t> containing </a:t>
            </a:r>
          </a:p>
          <a:p>
            <a:pPr marL="0" indent="0">
              <a:buNone/>
            </a:pPr>
            <a:r>
              <a:rPr lang="en-US" sz="2000" dirty="0"/>
              <a:t> </a:t>
            </a:r>
            <a:r>
              <a:rPr lang="en-US" sz="2000" dirty="0" smtClean="0"/>
              <a:t>   cysteine</a:t>
            </a:r>
          </a:p>
          <a:p>
            <a:pPr marL="0" indent="0">
              <a:buNone/>
            </a:pPr>
            <a:r>
              <a:rPr lang="en-US" dirty="0" smtClean="0"/>
              <a:t>                        +</a:t>
            </a:r>
          </a:p>
          <a:p>
            <a:pPr marL="0" indent="0">
              <a:buNone/>
            </a:pPr>
            <a:r>
              <a:rPr lang="en-US" dirty="0"/>
              <a:t> </a:t>
            </a:r>
            <a:r>
              <a:rPr lang="en-US" dirty="0" smtClean="0"/>
              <a:t>               ICH</a:t>
            </a:r>
            <a:r>
              <a:rPr lang="en-US" baseline="-25000" dirty="0" smtClean="0"/>
              <a:t>2</a:t>
            </a:r>
            <a:r>
              <a:rPr lang="en-US" dirty="0" smtClean="0"/>
              <a:t>COOH                                                                          </a:t>
            </a:r>
          </a:p>
          <a:p>
            <a:pPr marL="0" indent="0">
              <a:buNone/>
            </a:pPr>
            <a:r>
              <a:rPr lang="en-US" sz="2000" dirty="0" smtClean="0"/>
              <a:t>                     </a:t>
            </a:r>
            <a:r>
              <a:rPr lang="en-US" sz="2000" dirty="0" err="1" smtClean="0"/>
              <a:t>Iodoacetate</a:t>
            </a:r>
            <a:endParaRPr lang="en-US" sz="2000" dirty="0" smtClean="0"/>
          </a:p>
        </p:txBody>
      </p:sp>
      <p:cxnSp>
        <p:nvCxnSpPr>
          <p:cNvPr id="5" name="Straight Connector 4"/>
          <p:cNvCxnSpPr/>
          <p:nvPr/>
        </p:nvCxnSpPr>
        <p:spPr>
          <a:xfrm>
            <a:off x="2362200" y="457200"/>
            <a:ext cx="0" cy="11430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2362200" y="914400"/>
            <a:ext cx="0" cy="1143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2362200" y="1371600"/>
            <a:ext cx="0" cy="11430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2362200" y="1752600"/>
            <a:ext cx="0" cy="11430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2286000" y="2209800"/>
            <a:ext cx="0" cy="11430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2286000" y="2667000"/>
            <a:ext cx="0" cy="11430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2286000" y="3162300"/>
            <a:ext cx="0" cy="11430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2286000" y="3543300"/>
            <a:ext cx="0" cy="11430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2819400" y="2895600"/>
            <a:ext cx="14478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V="1">
            <a:off x="3505200" y="2667000"/>
            <a:ext cx="381000" cy="228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Content Placeholder 2"/>
          <p:cNvSpPr txBox="1">
            <a:spLocks/>
          </p:cNvSpPr>
          <p:nvPr/>
        </p:nvSpPr>
        <p:spPr>
          <a:xfrm>
            <a:off x="3892138" y="1300348"/>
            <a:ext cx="4870862" cy="4743450"/>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US" dirty="0" smtClean="0"/>
              <a:t>                                      H</a:t>
            </a:r>
            <a:r>
              <a:rPr lang="en-US" baseline="-25000" dirty="0" smtClean="0"/>
              <a:t>2</a:t>
            </a:r>
            <a:r>
              <a:rPr lang="en-US" dirty="0" smtClean="0"/>
              <a:t>N</a:t>
            </a:r>
          </a:p>
          <a:p>
            <a:pPr marL="0" indent="0">
              <a:buFont typeface="Wingdings"/>
              <a:buNone/>
            </a:pPr>
            <a:r>
              <a:rPr lang="en-US" dirty="0" smtClean="0"/>
              <a:t>                                    R</a:t>
            </a:r>
            <a:r>
              <a:rPr lang="en-US" baseline="-25000" dirty="0" smtClean="0"/>
              <a:t>1</a:t>
            </a:r>
            <a:r>
              <a:rPr lang="en-US" dirty="0" smtClean="0"/>
              <a:t> - C - H </a:t>
            </a:r>
          </a:p>
          <a:p>
            <a:pPr marL="0" indent="0">
              <a:buFont typeface="Wingdings"/>
              <a:buNone/>
            </a:pPr>
            <a:r>
              <a:rPr lang="en-US" dirty="0" smtClean="0"/>
              <a:t>                                           C = O</a:t>
            </a:r>
          </a:p>
          <a:p>
            <a:pPr marL="0" indent="0">
              <a:buFont typeface="Wingdings"/>
              <a:buNone/>
            </a:pPr>
            <a:r>
              <a:rPr lang="en-US" dirty="0" smtClean="0"/>
              <a:t>                                        HN </a:t>
            </a:r>
          </a:p>
          <a:p>
            <a:pPr marL="0" indent="0">
              <a:buFont typeface="Wingdings"/>
              <a:buNone/>
            </a:pPr>
            <a:r>
              <a:rPr lang="en-US" dirty="0" smtClean="0"/>
              <a:t>    COOH- CH</a:t>
            </a:r>
            <a:r>
              <a:rPr lang="en-US" baseline="-25000" dirty="0" smtClean="0"/>
              <a:t>2</a:t>
            </a:r>
            <a:r>
              <a:rPr lang="en-US" dirty="0" smtClean="0"/>
              <a:t> - S - CH</a:t>
            </a:r>
            <a:r>
              <a:rPr lang="en-US" baseline="-25000" dirty="0" smtClean="0"/>
              <a:t>2 </a:t>
            </a:r>
            <a:r>
              <a:rPr lang="en-US" dirty="0" smtClean="0"/>
              <a:t>– CH</a:t>
            </a:r>
          </a:p>
          <a:p>
            <a:pPr marL="0" indent="0">
              <a:buFont typeface="Wingdings"/>
              <a:buNone/>
            </a:pPr>
            <a:r>
              <a:rPr lang="en-US" dirty="0" smtClean="0"/>
              <a:t>                                            C = O            </a:t>
            </a:r>
          </a:p>
          <a:p>
            <a:pPr marL="0" indent="0">
              <a:buFont typeface="Wingdings"/>
              <a:buNone/>
            </a:pPr>
            <a:r>
              <a:rPr lang="en-US" dirty="0" smtClean="0"/>
              <a:t>                                         HN  </a:t>
            </a:r>
          </a:p>
          <a:p>
            <a:pPr marL="0" indent="0">
              <a:buFont typeface="Wingdings"/>
              <a:buNone/>
            </a:pPr>
            <a:r>
              <a:rPr lang="en-US" dirty="0" smtClean="0"/>
              <a:t>                                     R</a:t>
            </a:r>
            <a:r>
              <a:rPr lang="en-US" baseline="-25000" dirty="0" smtClean="0"/>
              <a:t>2</a:t>
            </a:r>
            <a:r>
              <a:rPr lang="en-US" dirty="0" smtClean="0"/>
              <a:t> - C – H</a:t>
            </a:r>
          </a:p>
          <a:p>
            <a:pPr marL="0" indent="0">
              <a:buFont typeface="Wingdings"/>
              <a:buNone/>
            </a:pPr>
            <a:r>
              <a:rPr lang="en-US" dirty="0" smtClean="0"/>
              <a:t>                                            COOH</a:t>
            </a:r>
          </a:p>
          <a:p>
            <a:pPr marL="0" indent="0">
              <a:buFont typeface="Wingdings"/>
              <a:buNone/>
            </a:pPr>
            <a:r>
              <a:rPr lang="en-US" sz="2000" dirty="0" smtClean="0"/>
              <a:t>           S-</a:t>
            </a:r>
            <a:r>
              <a:rPr lang="en-US" sz="2000" dirty="0" err="1" smtClean="0"/>
              <a:t>carboxymethyl</a:t>
            </a:r>
            <a:r>
              <a:rPr lang="en-US" sz="2000" dirty="0" smtClean="0"/>
              <a:t> derivative of   </a:t>
            </a:r>
          </a:p>
          <a:p>
            <a:pPr marL="0" indent="0">
              <a:buFont typeface="Wingdings"/>
              <a:buNone/>
            </a:pPr>
            <a:r>
              <a:rPr lang="en-US" sz="2000" dirty="0"/>
              <a:t> </a:t>
            </a:r>
            <a:r>
              <a:rPr lang="en-US" sz="2000" dirty="0" smtClean="0"/>
              <a:t>             cysteine-containing peptide</a:t>
            </a:r>
            <a:endParaRPr lang="en-US" sz="2000" dirty="0"/>
          </a:p>
        </p:txBody>
      </p:sp>
      <p:cxnSp>
        <p:nvCxnSpPr>
          <p:cNvPr id="16" name="Straight Connector 15"/>
          <p:cNvCxnSpPr/>
          <p:nvPr/>
        </p:nvCxnSpPr>
        <p:spPr>
          <a:xfrm>
            <a:off x="7696200" y="1676400"/>
            <a:ext cx="0" cy="11430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7696200" y="2057400"/>
            <a:ext cx="0" cy="11430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7772400" y="2590800"/>
            <a:ext cx="0" cy="11430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7772400" y="2895600"/>
            <a:ext cx="0" cy="11430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7772400" y="3276600"/>
            <a:ext cx="0" cy="114300"/>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7848600" y="4038600"/>
            <a:ext cx="0" cy="11430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7848600" y="4419600"/>
            <a:ext cx="0" cy="11430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7772400" y="2438400"/>
            <a:ext cx="0" cy="114300"/>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7848600" y="3657600"/>
            <a:ext cx="0" cy="1143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6373005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09600"/>
            <a:ext cx="7848600" cy="5410200"/>
          </a:xfrm>
        </p:spPr>
        <p:txBody>
          <a:bodyPr rtlCol="1">
            <a:normAutofit fontScale="77500" lnSpcReduction="20000"/>
          </a:bodyPr>
          <a:lstStyle/>
          <a:p>
            <a:pPr marL="0" indent="0" algn="l" rtl="0" fontAlgn="auto">
              <a:spcAft>
                <a:spcPts val="0"/>
              </a:spcAft>
              <a:buFont typeface="Arial" pitchFamily="34" charset="0"/>
              <a:buNone/>
              <a:defRPr/>
            </a:pPr>
            <a:r>
              <a:rPr lang="en-US" sz="2800" b="1" dirty="0" smtClean="0">
                <a:latin typeface="Times New Roman" pitchFamily="18" charset="0"/>
                <a:cs typeface="Times New Roman" pitchFamily="18" charset="0"/>
              </a:rPr>
              <a:t>2) </a:t>
            </a:r>
            <a:r>
              <a:rPr lang="en-US" sz="2800" b="1" u="sng" dirty="0" smtClean="0">
                <a:solidFill>
                  <a:srgbClr val="002060"/>
                </a:solidFill>
                <a:latin typeface="Times New Roman" pitchFamily="18" charset="0"/>
                <a:cs typeface="Times New Roman" pitchFamily="18" charset="0"/>
              </a:rPr>
              <a:t>Complete hydrolysis of polypeptide chains and</a:t>
            </a:r>
          </a:p>
          <a:p>
            <a:pPr marL="0" indent="0" algn="l" rtl="0" fontAlgn="auto">
              <a:spcAft>
                <a:spcPts val="0"/>
              </a:spcAft>
              <a:buFont typeface="Arial" pitchFamily="34" charset="0"/>
              <a:buNone/>
              <a:defRPr/>
            </a:pPr>
            <a:r>
              <a:rPr lang="en-US" sz="2800" b="1" dirty="0">
                <a:solidFill>
                  <a:srgbClr val="002060"/>
                </a:solidFill>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   </a:t>
            </a:r>
            <a:r>
              <a:rPr lang="en-US" sz="2800" b="1" u="sng" dirty="0" smtClean="0">
                <a:solidFill>
                  <a:srgbClr val="002060"/>
                </a:solidFill>
                <a:latin typeface="Times New Roman" pitchFamily="18" charset="0"/>
                <a:cs typeface="Times New Roman" pitchFamily="18" charset="0"/>
              </a:rPr>
              <a:t> determination of amino acid composition:</a:t>
            </a:r>
          </a:p>
          <a:p>
            <a:pPr marL="631825" indent="-187325" algn="l" rtl="0" fontAlgn="auto">
              <a:spcAft>
                <a:spcPts val="0"/>
              </a:spcAft>
              <a:buFont typeface="Arial" pitchFamily="34" charset="0"/>
              <a:buNone/>
              <a:defRPr/>
            </a:pPr>
            <a:r>
              <a:rPr lang="en-US" sz="2800" dirty="0" smtClean="0">
                <a:latin typeface="Times New Roman" pitchFamily="18" charset="0"/>
                <a:cs typeface="Times New Roman" pitchFamily="18" charset="0"/>
              </a:rPr>
              <a:t>- Once the polypeptide chain to be examined has obtained with</a:t>
            </a:r>
          </a:p>
          <a:p>
            <a:pPr marL="631825" indent="-187325" algn="l" rtl="0" fontAlgn="auto">
              <a:spcAft>
                <a:spcPts val="0"/>
              </a:spcAft>
              <a:buFont typeface="Arial" pitchFamily="34" charset="0"/>
              <a:buNone/>
              <a:defRPr/>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no remaining disulfide cross-links or free sulfhydryl groups,</a:t>
            </a:r>
          </a:p>
          <a:p>
            <a:pPr marL="631825" indent="-187325" algn="l" rtl="0" fontAlgn="auto">
              <a:spcAft>
                <a:spcPts val="0"/>
              </a:spcAft>
              <a:buFont typeface="Arial" pitchFamily="34" charset="0"/>
              <a:buNone/>
              <a:defRPr/>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it is completely hydrolyzed and its amino acid composition</a:t>
            </a:r>
          </a:p>
          <a:p>
            <a:pPr marL="631825" indent="-187325" algn="l" rtl="0" fontAlgn="auto">
              <a:spcAft>
                <a:spcPts val="0"/>
              </a:spcAft>
              <a:buFont typeface="Arial" pitchFamily="34" charset="0"/>
              <a:buNone/>
              <a:defRPr/>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determined.</a:t>
            </a:r>
          </a:p>
          <a:p>
            <a:pPr marL="631825" indent="-187325" algn="l" rtl="0" fontAlgn="auto">
              <a:spcAft>
                <a:spcPts val="0"/>
              </a:spcAft>
              <a:buFont typeface="Arial" pitchFamily="34" charset="0"/>
              <a:buNone/>
              <a:defRPr/>
            </a:pPr>
            <a:r>
              <a:rPr lang="en-US" sz="2800" dirty="0" smtClean="0">
                <a:latin typeface="Times New Roman" pitchFamily="18" charset="0"/>
                <a:cs typeface="Times New Roman" pitchFamily="18" charset="0"/>
              </a:rPr>
              <a:t>- Peptide bond are readily hydrolyzed by heating with either</a:t>
            </a:r>
          </a:p>
          <a:p>
            <a:pPr marL="631825" indent="-187325" algn="l" rtl="0" fontAlgn="auto">
              <a:spcAft>
                <a:spcPts val="0"/>
              </a:spcAft>
              <a:buFont typeface="Arial" pitchFamily="34" charset="0"/>
              <a:buNone/>
              <a:defRPr/>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acid or base.</a:t>
            </a:r>
          </a:p>
          <a:p>
            <a:pPr marL="631825" indent="-187325" algn="l" rtl="0" fontAlgn="auto">
              <a:spcAft>
                <a:spcPts val="0"/>
              </a:spcAft>
              <a:buFont typeface="Arial" pitchFamily="34" charset="0"/>
              <a:buNone/>
              <a:defRPr/>
            </a:pPr>
            <a:endParaRPr lang="en-US" sz="2800" dirty="0" smtClean="0">
              <a:latin typeface="Times New Roman" pitchFamily="18" charset="0"/>
              <a:cs typeface="Times New Roman" pitchFamily="18" charset="0"/>
            </a:endParaRPr>
          </a:p>
          <a:p>
            <a:pPr marL="631825" indent="-187325" algn="l" rtl="0" fontAlgn="auto">
              <a:spcAft>
                <a:spcPts val="0"/>
              </a:spcAft>
              <a:buFont typeface="Arial" pitchFamily="34" charset="0"/>
              <a:buNone/>
              <a:defRPr/>
            </a:pPr>
            <a:r>
              <a:rPr lang="en-US" sz="2800" i="1" dirty="0" smtClean="0">
                <a:solidFill>
                  <a:srgbClr val="FF0000"/>
                </a:solidFill>
                <a:latin typeface="Times New Roman" pitchFamily="18" charset="0"/>
                <a:cs typeface="Times New Roman" pitchFamily="18" charset="0"/>
              </a:rPr>
              <a:t>a) Hydrolysis:</a:t>
            </a:r>
          </a:p>
          <a:p>
            <a:pPr marL="631825" indent="-187325" algn="l" rtl="0" fontAlgn="auto">
              <a:spcAft>
                <a:spcPts val="0"/>
              </a:spcAft>
              <a:buFont typeface="Arial" pitchFamily="34" charset="0"/>
              <a:buNone/>
              <a:defRPr/>
            </a:pP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i</a:t>
            </a:r>
            <a:r>
              <a:rPr lang="en-US" sz="2800" b="1" i="1" dirty="0" smtClean="0">
                <a:latin typeface="Times New Roman" pitchFamily="18" charset="0"/>
                <a:cs typeface="Times New Roman" pitchFamily="18" charset="0"/>
              </a:rPr>
              <a:t>) Acid hydrolysis:</a:t>
            </a:r>
          </a:p>
          <a:p>
            <a:pPr marL="901700" indent="-187325" algn="l" rtl="0" fontAlgn="auto">
              <a:spcAft>
                <a:spcPts val="0"/>
              </a:spcAft>
              <a:buFont typeface="Arial" pitchFamily="34" charset="0"/>
              <a:buNone/>
              <a:defRPr/>
            </a:pPr>
            <a:r>
              <a:rPr lang="en-US" sz="2800" i="1" dirty="0">
                <a:latin typeface="Times New Roman" pitchFamily="18" charset="0"/>
                <a:cs typeface="Times New Roman" pitchFamily="18" charset="0"/>
              </a:rPr>
              <a:t> </a:t>
            </a:r>
            <a:r>
              <a:rPr lang="en-US" sz="2800" i="1" dirty="0" smtClean="0">
                <a:latin typeface="Times New Roman" pitchFamily="18" charset="0"/>
                <a:cs typeface="Times New Roman" pitchFamily="18" charset="0"/>
              </a:rPr>
              <a:t>  Heating polypeptide with excess 6 N  </a:t>
            </a:r>
            <a:r>
              <a:rPr lang="en-US" sz="2800" i="1" dirty="0" err="1" smtClean="0">
                <a:latin typeface="Times New Roman" pitchFamily="18" charset="0"/>
                <a:cs typeface="Times New Roman" pitchFamily="18" charset="0"/>
              </a:rPr>
              <a:t>HCl</a:t>
            </a:r>
            <a:r>
              <a:rPr lang="en-US" sz="2800" i="1" dirty="0" smtClean="0">
                <a:latin typeface="Times New Roman" pitchFamily="18" charset="0"/>
                <a:cs typeface="Times New Roman" pitchFamily="18" charset="0"/>
              </a:rPr>
              <a:t> at 100-120ͦ C for 10-24 </a:t>
            </a:r>
            <a:r>
              <a:rPr lang="en-US" sz="2800" i="1" dirty="0" err="1" smtClean="0">
                <a:latin typeface="Times New Roman" pitchFamily="18" charset="0"/>
                <a:cs typeface="Times New Roman" pitchFamily="18" charset="0"/>
              </a:rPr>
              <a:t>hr</a:t>
            </a:r>
            <a:r>
              <a:rPr lang="en-US" sz="2800" i="1" dirty="0" smtClean="0">
                <a:latin typeface="Times New Roman" pitchFamily="18" charset="0"/>
                <a:cs typeface="Times New Roman" pitchFamily="18" charset="0"/>
              </a:rPr>
              <a:t> , usually in an evacuated, sealed tube, is the        usual procedure for complete hydrolysis. </a:t>
            </a:r>
          </a:p>
          <a:p>
            <a:pPr marL="0" indent="0" algn="l" rtl="0" fontAlgn="auto">
              <a:spcAft>
                <a:spcPts val="0"/>
              </a:spcAft>
              <a:buFont typeface="Arial" pitchFamily="34" charset="0"/>
              <a:buNone/>
              <a:defRPr/>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endParaRPr lang="ar-SA" sz="2800" dirty="0">
              <a:latin typeface="Times New Roman" pitchFamily="18" charset="0"/>
              <a:cs typeface="Times New Roman" pitchFamily="18" charset="0"/>
            </a:endParaRPr>
          </a:p>
        </p:txBody>
      </p:sp>
    </p:spTree>
    <p:extLst>
      <p:ext uri="{BB962C8B-B14F-4D97-AF65-F5344CB8AC3E}">
        <p14:creationId xmlns:p14="http://schemas.microsoft.com/office/powerpoint/2010/main" val="400272636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2"/>
          <p:cNvSpPr>
            <a:spLocks noGrp="1"/>
          </p:cNvSpPr>
          <p:nvPr>
            <p:ph idx="1"/>
          </p:nvPr>
        </p:nvSpPr>
        <p:spPr>
          <a:xfrm>
            <a:off x="533400" y="914400"/>
            <a:ext cx="7924800" cy="4724400"/>
          </a:xfrm>
        </p:spPr>
        <p:txBody>
          <a:bodyPr>
            <a:normAutofit fontScale="85000" lnSpcReduction="10000"/>
          </a:bodyPr>
          <a:lstStyle/>
          <a:p>
            <a:pPr marL="0" indent="0" algn="l" rtl="0">
              <a:buFont typeface="Arial" charset="0"/>
              <a:buNone/>
            </a:pPr>
            <a:r>
              <a:rPr lang="en-US" sz="2800" b="1" i="1" dirty="0" smtClean="0">
                <a:latin typeface="Times New Roman" pitchFamily="18" charset="0"/>
                <a:cs typeface="Times New Roman" pitchFamily="18" charset="0"/>
              </a:rPr>
              <a:t>ii) Alkaline hydrolysis:</a:t>
            </a:r>
          </a:p>
          <a:p>
            <a:pPr marL="268288" indent="0" algn="l" rtl="0">
              <a:buFont typeface="Arial" charset="0"/>
              <a:buNone/>
            </a:pPr>
            <a:r>
              <a:rPr lang="en-US" sz="2800" i="1" dirty="0" smtClean="0">
                <a:latin typeface="Times New Roman" pitchFamily="18" charset="0"/>
                <a:cs typeface="Times New Roman" pitchFamily="18" charset="0"/>
              </a:rPr>
              <a:t> Polypeptide can hydrolyzed by boiling with strong </a:t>
            </a:r>
            <a:r>
              <a:rPr lang="en-US" sz="2800" i="1" dirty="0" err="1" smtClean="0">
                <a:latin typeface="Times New Roman" pitchFamily="18" charset="0"/>
                <a:cs typeface="Times New Roman" pitchFamily="18" charset="0"/>
              </a:rPr>
              <a:t>NaOH</a:t>
            </a:r>
            <a:r>
              <a:rPr lang="en-US" sz="2800" i="1" dirty="0" smtClean="0">
                <a:latin typeface="Times New Roman" pitchFamily="18" charset="0"/>
                <a:cs typeface="Times New Roman" pitchFamily="18" charset="0"/>
              </a:rPr>
              <a:t>  solution.</a:t>
            </a:r>
          </a:p>
          <a:p>
            <a:pPr marL="0" indent="0" algn="l" rtl="0">
              <a:buFont typeface="Arial" charset="0"/>
              <a:buNone/>
            </a:pPr>
            <a:endParaRPr lang="en-US" sz="2800" dirty="0" smtClean="0">
              <a:latin typeface="Times New Roman" pitchFamily="18" charset="0"/>
              <a:cs typeface="Times New Roman" pitchFamily="18" charset="0"/>
            </a:endParaRPr>
          </a:p>
          <a:p>
            <a:pPr marL="0" indent="0" algn="l" rtl="0">
              <a:buFont typeface="Arial" charset="0"/>
              <a:buNone/>
            </a:pPr>
            <a:r>
              <a:rPr lang="en-US" sz="2800" i="1" dirty="0" smtClean="0">
                <a:solidFill>
                  <a:srgbClr val="FF0000"/>
                </a:solidFill>
                <a:latin typeface="Times New Roman" pitchFamily="18" charset="0"/>
                <a:cs typeface="Times New Roman" pitchFamily="18" charset="0"/>
              </a:rPr>
              <a:t>b) Composition analysis:</a:t>
            </a:r>
          </a:p>
          <a:p>
            <a:pPr marL="712788" indent="-174625" algn="l" rtl="0">
              <a:buFont typeface="Arial" charset="0"/>
              <a:buNone/>
            </a:pPr>
            <a:r>
              <a:rPr lang="en-US" sz="2800" dirty="0" smtClean="0">
                <a:latin typeface="Times New Roman" pitchFamily="18" charset="0"/>
                <a:cs typeface="Times New Roman" pitchFamily="18" charset="0"/>
              </a:rPr>
              <a:t>The amino acid composition of </a:t>
            </a:r>
            <a:r>
              <a:rPr lang="en-US" sz="2800" dirty="0" err="1" smtClean="0">
                <a:latin typeface="Times New Roman" pitchFamily="18" charset="0"/>
                <a:cs typeface="Times New Roman" pitchFamily="18" charset="0"/>
              </a:rPr>
              <a:t>hydrolyzate</a:t>
            </a:r>
            <a:r>
              <a:rPr lang="en-US" sz="2800" dirty="0" smtClean="0">
                <a:latin typeface="Times New Roman" pitchFamily="18" charset="0"/>
                <a:cs typeface="Times New Roman" pitchFamily="18" charset="0"/>
              </a:rPr>
              <a:t> of polypeptide     and protein is determined by automated ion exchange chromatography in an amino acid analyzer.</a:t>
            </a:r>
          </a:p>
          <a:p>
            <a:pPr marL="0" indent="0" algn="l" rtl="0">
              <a:buFont typeface="Arial" charset="0"/>
              <a:buNone/>
            </a:pPr>
            <a:endParaRPr lang="en-US" sz="2800" dirty="0" smtClean="0">
              <a:latin typeface="Times New Roman" pitchFamily="18" charset="0"/>
              <a:cs typeface="Times New Roman" pitchFamily="18" charset="0"/>
            </a:endParaRPr>
          </a:p>
          <a:p>
            <a:pPr marL="0" indent="0" algn="l" rtl="0">
              <a:buFont typeface="Arial" charset="0"/>
              <a:buNone/>
            </a:pPr>
            <a:r>
              <a:rPr lang="en-US" sz="28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6M </a:t>
            </a:r>
            <a:r>
              <a:rPr lang="en-US" sz="2000" i="1" dirty="0" err="1" smtClean="0">
                <a:latin typeface="Times New Roman" pitchFamily="18" charset="0"/>
                <a:cs typeface="Times New Roman" pitchFamily="18" charset="0"/>
              </a:rPr>
              <a:t>HCl</a:t>
            </a:r>
            <a:r>
              <a:rPr lang="en-US" sz="2000"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Chromatography</a:t>
            </a:r>
            <a:endParaRPr lang="en-US" sz="2000" i="1" dirty="0">
              <a:latin typeface="Times New Roman" pitchFamily="18" charset="0"/>
              <a:cs typeface="Times New Roman" pitchFamily="18" charset="0"/>
            </a:endParaRPr>
          </a:p>
          <a:p>
            <a:pPr marL="0" indent="0" algn="l" rtl="0">
              <a:buFont typeface="Arial" charset="0"/>
              <a:buNone/>
            </a:pPr>
            <a:r>
              <a:rPr lang="en-US" sz="28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Polypeptide                  Free amino acids                         amino acid            </a:t>
            </a:r>
          </a:p>
          <a:p>
            <a:pPr marL="0" indent="0" algn="l" rtl="0">
              <a:buFont typeface="Arial" charse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composition </a:t>
            </a:r>
            <a:endParaRPr lang="ar-SA" dirty="0" smtClean="0">
              <a:latin typeface="Times New Roman" pitchFamily="18" charset="0"/>
              <a:cs typeface="Times New Roman" pitchFamily="18" charset="0"/>
            </a:endParaRPr>
          </a:p>
        </p:txBody>
      </p:sp>
      <p:cxnSp>
        <p:nvCxnSpPr>
          <p:cNvPr id="3" name="Straight Arrow Connector 2"/>
          <p:cNvCxnSpPr/>
          <p:nvPr/>
        </p:nvCxnSpPr>
        <p:spPr>
          <a:xfrm>
            <a:off x="1981200" y="5029200"/>
            <a:ext cx="914400" cy="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5" name="Straight Arrow Connector 4"/>
          <p:cNvCxnSpPr/>
          <p:nvPr/>
        </p:nvCxnSpPr>
        <p:spPr>
          <a:xfrm>
            <a:off x="4876800" y="5029200"/>
            <a:ext cx="1219200" cy="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76154433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09600"/>
            <a:ext cx="7772400" cy="5334000"/>
          </a:xfrm>
        </p:spPr>
        <p:txBody>
          <a:bodyPr rtlCol="1">
            <a:normAutofit/>
          </a:bodyPr>
          <a:lstStyle/>
          <a:p>
            <a:pPr marL="0" indent="0" algn="l" rtl="0" fontAlgn="auto">
              <a:spcAft>
                <a:spcPts val="0"/>
              </a:spcAft>
              <a:buFont typeface="Arial" pitchFamily="34" charset="0"/>
              <a:buNone/>
              <a:defRPr/>
            </a:pPr>
            <a:r>
              <a:rPr lang="en-US" b="1" dirty="0" smtClean="0">
                <a:solidFill>
                  <a:srgbClr val="002060"/>
                </a:solidFill>
                <a:latin typeface="Times New Roman" pitchFamily="18" charset="0"/>
                <a:cs typeface="Times New Roman" pitchFamily="18" charset="0"/>
              </a:rPr>
              <a:t>3)</a:t>
            </a:r>
            <a:r>
              <a:rPr lang="en-US" b="1" u="sng" dirty="0" smtClean="0">
                <a:solidFill>
                  <a:srgbClr val="002060"/>
                </a:solidFill>
                <a:latin typeface="Times New Roman" pitchFamily="18" charset="0"/>
                <a:cs typeface="Times New Roman" pitchFamily="18" charset="0"/>
              </a:rPr>
              <a:t> Identification of the N-terminal residue of a peptide:</a:t>
            </a:r>
          </a:p>
          <a:p>
            <a:pPr marL="0" indent="0" algn="l" rtl="0" fontAlgn="auto">
              <a:spcAft>
                <a:spcPts val="0"/>
              </a:spcAft>
              <a:buFont typeface="Arial" pitchFamily="34" charset="0"/>
              <a:buNone/>
              <a:defRPr/>
            </a:pPr>
            <a:r>
              <a:rPr lang="en-US" i="1" dirty="0" smtClean="0">
                <a:latin typeface="Times New Roman" pitchFamily="18" charset="0"/>
                <a:cs typeface="Times New Roman" pitchFamily="18" charset="0"/>
              </a:rPr>
              <a:t>By different methods:</a:t>
            </a:r>
            <a:endParaRPr lang="en-US" i="1" dirty="0">
              <a:latin typeface="Times New Roman" pitchFamily="18" charset="0"/>
              <a:cs typeface="Times New Roman" pitchFamily="18" charset="0"/>
            </a:endParaRPr>
          </a:p>
          <a:p>
            <a:pPr marL="806450" indent="-361950" algn="l" rtl="0" fontAlgn="auto">
              <a:spcAft>
                <a:spcPts val="0"/>
              </a:spcAft>
              <a:buFont typeface="Arial" pitchFamily="34" charset="0"/>
              <a:buNone/>
              <a:defRPr/>
            </a:pPr>
            <a:r>
              <a:rPr lang="en-US" b="1" i="1" dirty="0" smtClean="0">
                <a:solidFill>
                  <a:srgbClr val="FF0000"/>
                </a:solidFill>
                <a:latin typeface="Times New Roman" pitchFamily="18" charset="0"/>
                <a:cs typeface="Times New Roman" pitchFamily="18" charset="0"/>
              </a:rPr>
              <a:t>a) Sanger developed the reagent 1 </a:t>
            </a:r>
            <a:r>
              <a:rPr lang="en-US" b="1" i="1" dirty="0" err="1" smtClean="0">
                <a:solidFill>
                  <a:srgbClr val="FF0000"/>
                </a:solidFill>
                <a:latin typeface="Times New Roman" pitchFamily="18" charset="0"/>
                <a:cs typeface="Times New Roman" pitchFamily="18" charset="0"/>
              </a:rPr>
              <a:t>fluoro</a:t>
            </a:r>
            <a:r>
              <a:rPr lang="en-US" b="1" i="1" dirty="0" smtClean="0">
                <a:solidFill>
                  <a:srgbClr val="FF0000"/>
                </a:solidFill>
                <a:latin typeface="Times New Roman" pitchFamily="18" charset="0"/>
                <a:cs typeface="Times New Roman" pitchFamily="18" charset="0"/>
              </a:rPr>
              <a:t> 2,4 </a:t>
            </a:r>
            <a:r>
              <a:rPr lang="en-US" b="1" i="1" dirty="0" err="1" smtClean="0">
                <a:solidFill>
                  <a:srgbClr val="FF0000"/>
                </a:solidFill>
                <a:latin typeface="Times New Roman" pitchFamily="18" charset="0"/>
                <a:cs typeface="Times New Roman" pitchFamily="18" charset="0"/>
              </a:rPr>
              <a:t>dinitrobenzen</a:t>
            </a:r>
            <a:r>
              <a:rPr lang="en-US" b="1" i="1" dirty="0" smtClean="0">
                <a:solidFill>
                  <a:srgbClr val="FF0000"/>
                </a:solidFill>
                <a:latin typeface="Times New Roman" pitchFamily="18" charset="0"/>
                <a:cs typeface="Times New Roman" pitchFamily="18" charset="0"/>
              </a:rPr>
              <a:t> (FDNB):</a:t>
            </a:r>
          </a:p>
          <a:p>
            <a:pPr marL="1076325" indent="-269875" algn="l" rtl="0" fontAlgn="auto">
              <a:spcAft>
                <a:spcPts val="0"/>
              </a:spcAft>
              <a:buFontTx/>
              <a:buChar char="-"/>
              <a:defRPr/>
            </a:pPr>
            <a:r>
              <a:rPr lang="en-US" sz="2200" dirty="0" smtClean="0">
                <a:solidFill>
                  <a:srgbClr val="FF0000"/>
                </a:solidFill>
                <a:latin typeface="Times New Roman" pitchFamily="18" charset="0"/>
                <a:cs typeface="Times New Roman" pitchFamily="18" charset="0"/>
              </a:rPr>
              <a:t>Free </a:t>
            </a:r>
            <a:r>
              <a:rPr lang="el-GR" sz="2200" dirty="0" smtClean="0">
                <a:solidFill>
                  <a:srgbClr val="FF0000"/>
                </a:solidFill>
                <a:latin typeface="Times New Roman" pitchFamily="18" charset="0"/>
                <a:cs typeface="Times New Roman" pitchFamily="18" charset="0"/>
              </a:rPr>
              <a:t>α</a:t>
            </a:r>
            <a:r>
              <a:rPr lang="en-US" sz="2200" dirty="0" smtClean="0">
                <a:solidFill>
                  <a:srgbClr val="FF0000"/>
                </a:solidFill>
                <a:latin typeface="Times New Roman" pitchFamily="18" charset="0"/>
                <a:cs typeface="Times New Roman" pitchFamily="18" charset="0"/>
              </a:rPr>
              <a:t>-amino group </a:t>
            </a:r>
            <a:r>
              <a:rPr lang="en-US" sz="2200" dirty="0" smtClean="0">
                <a:latin typeface="Times New Roman" pitchFamily="18" charset="0"/>
                <a:cs typeface="Times New Roman" pitchFamily="18" charset="0"/>
              </a:rPr>
              <a:t>of peptide reacts with </a:t>
            </a:r>
          </a:p>
          <a:p>
            <a:pPr marL="1076325" indent="-269875" algn="l" rtl="0" fontAlgn="auto">
              <a:spcAft>
                <a:spcPts val="0"/>
              </a:spcAft>
              <a:buFont typeface="Arial" pitchFamily="34" charset="0"/>
              <a:buNone/>
              <a:defRPr/>
            </a:pP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   2,4-dinitrofluorobenzen to form yellow 2,4-dinitrophenyl derivative.</a:t>
            </a:r>
          </a:p>
          <a:p>
            <a:pPr marL="1076325" indent="-269875" algn="l" rtl="0" fontAlgn="auto">
              <a:spcAft>
                <a:spcPts val="0"/>
              </a:spcAft>
              <a:buFontTx/>
              <a:buChar char="-"/>
              <a:defRPr/>
            </a:pPr>
            <a:r>
              <a:rPr lang="en-US" sz="2200" dirty="0" smtClean="0">
                <a:latin typeface="Times New Roman" pitchFamily="18" charset="0"/>
                <a:cs typeface="Times New Roman" pitchFamily="18" charset="0"/>
              </a:rPr>
              <a:t>When peptide subjected to hydrolysis with 6 N </a:t>
            </a:r>
            <a:r>
              <a:rPr lang="en-US" sz="2200" dirty="0" err="1" smtClean="0">
                <a:latin typeface="Times New Roman" pitchFamily="18" charset="0"/>
                <a:cs typeface="Times New Roman" pitchFamily="18" charset="0"/>
              </a:rPr>
              <a:t>HCl</a:t>
            </a:r>
            <a:r>
              <a:rPr lang="en-US" sz="2200" dirty="0" smtClean="0">
                <a:latin typeface="Times New Roman" pitchFamily="18" charset="0"/>
                <a:cs typeface="Times New Roman" pitchFamily="18" charset="0"/>
              </a:rPr>
              <a:t> , all the peptide bonds are hydrolyzed, but the bond between the 2,4-dinitrophenyl group and the </a:t>
            </a:r>
            <a:r>
              <a:rPr lang="el-GR" sz="2200" dirty="0" smtClean="0">
                <a:latin typeface="Times New Roman" pitchFamily="18" charset="0"/>
                <a:cs typeface="Times New Roman" pitchFamily="18" charset="0"/>
              </a:rPr>
              <a:t>α</a:t>
            </a:r>
            <a:r>
              <a:rPr lang="en-US" sz="2200" dirty="0" smtClean="0">
                <a:latin typeface="Times New Roman" pitchFamily="18" charset="0"/>
                <a:cs typeface="Times New Roman" pitchFamily="18" charset="0"/>
              </a:rPr>
              <a:t>-amino group of the N-terminal amino acid is relatively stable to acid hydrolysis.</a:t>
            </a:r>
          </a:p>
        </p:txBody>
      </p:sp>
    </p:spTree>
    <p:extLst>
      <p:ext uri="{BB962C8B-B14F-4D97-AF65-F5344CB8AC3E}">
        <p14:creationId xmlns:p14="http://schemas.microsoft.com/office/powerpoint/2010/main" val="122374177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09600"/>
            <a:ext cx="7848600" cy="3581400"/>
          </a:xfrm>
        </p:spPr>
        <p:txBody>
          <a:bodyPr rtlCol="1">
            <a:noAutofit/>
          </a:bodyPr>
          <a:lstStyle/>
          <a:p>
            <a:pPr marL="273050" indent="-273050" algn="l" rtl="0" fontAlgn="auto">
              <a:spcAft>
                <a:spcPts val="0"/>
              </a:spcAft>
              <a:buFontTx/>
              <a:buChar char="-"/>
              <a:defRPr/>
            </a:pPr>
            <a:r>
              <a:rPr lang="en-US" dirty="0" smtClean="0">
                <a:latin typeface="Times New Roman" pitchFamily="18" charset="0"/>
                <a:cs typeface="Times New Roman" pitchFamily="18" charset="0"/>
              </a:rPr>
              <a:t>Consequently</a:t>
            </a:r>
            <a:r>
              <a:rPr lang="en-US" dirty="0">
                <a:latin typeface="Times New Roman" pitchFamily="18" charset="0"/>
                <a:cs typeface="Times New Roman" pitchFamily="18" charset="0"/>
              </a:rPr>
              <a:t>, the </a:t>
            </a:r>
            <a:r>
              <a:rPr lang="en-US" dirty="0" err="1">
                <a:latin typeface="Times New Roman" pitchFamily="18" charset="0"/>
                <a:cs typeface="Times New Roman" pitchFamily="18" charset="0"/>
              </a:rPr>
              <a:t>hydrolyzate</a:t>
            </a:r>
            <a:r>
              <a:rPr lang="en-US" dirty="0">
                <a:latin typeface="Times New Roman" pitchFamily="18" charset="0"/>
                <a:cs typeface="Times New Roman" pitchFamily="18" charset="0"/>
              </a:rPr>
              <a:t> of such a </a:t>
            </a:r>
            <a:r>
              <a:rPr lang="en-US" dirty="0" err="1" smtClean="0">
                <a:latin typeface="Times New Roman" pitchFamily="18" charset="0"/>
                <a:cs typeface="Times New Roman" pitchFamily="18" charset="0"/>
              </a:rPr>
              <a:t>dinitrophenyl</a:t>
            </a:r>
            <a:r>
              <a:rPr lang="en-US" dirty="0" smtClean="0">
                <a:latin typeface="Times New Roman" pitchFamily="18" charset="0"/>
                <a:cs typeface="Times New Roman" pitchFamily="18" charset="0"/>
              </a:rPr>
              <a:t> peptide </a:t>
            </a:r>
            <a:r>
              <a:rPr lang="en-US" dirty="0">
                <a:latin typeface="Times New Roman" pitchFamily="18" charset="0"/>
                <a:cs typeface="Times New Roman" pitchFamily="18" charset="0"/>
              </a:rPr>
              <a:t>contains all the amino acid residues of the </a:t>
            </a:r>
            <a:r>
              <a:rPr lang="en-US" dirty="0" smtClean="0">
                <a:latin typeface="Times New Roman" pitchFamily="18" charset="0"/>
                <a:cs typeface="Times New Roman" pitchFamily="18" charset="0"/>
              </a:rPr>
              <a:t>peptide chain </a:t>
            </a:r>
            <a:r>
              <a:rPr lang="en-US" dirty="0">
                <a:latin typeface="Times New Roman" pitchFamily="18" charset="0"/>
                <a:cs typeface="Times New Roman" pitchFamily="18" charset="0"/>
              </a:rPr>
              <a:t>as free amino acids except the N-terminal one, </a:t>
            </a:r>
            <a:r>
              <a:rPr lang="en-US" dirty="0" smtClean="0">
                <a:latin typeface="Times New Roman" pitchFamily="18" charset="0"/>
                <a:cs typeface="Times New Roman" pitchFamily="18" charset="0"/>
              </a:rPr>
              <a:t>which appears as the yellow 2,4 </a:t>
            </a:r>
            <a:r>
              <a:rPr lang="en-US" dirty="0" err="1" smtClean="0">
                <a:latin typeface="Times New Roman" pitchFamily="18" charset="0"/>
                <a:cs typeface="Times New Roman" pitchFamily="18" charset="0"/>
              </a:rPr>
              <a:t>dinitrophenyl</a:t>
            </a:r>
            <a:r>
              <a:rPr lang="en-US" dirty="0" smtClean="0">
                <a:latin typeface="Times New Roman" pitchFamily="18" charset="0"/>
                <a:cs typeface="Times New Roman" pitchFamily="18" charset="0"/>
              </a:rPr>
              <a:t> derivative.</a:t>
            </a:r>
          </a:p>
          <a:p>
            <a:pPr marL="273050" indent="-273050" algn="l" rtl="0" fontAlgn="auto">
              <a:spcAft>
                <a:spcPts val="0"/>
              </a:spcAft>
              <a:buFont typeface="Arial" pitchFamily="34" charset="0"/>
              <a:buNone/>
              <a:defRPr/>
            </a:pPr>
            <a:endParaRPr lang="en-US" sz="1600" dirty="0">
              <a:latin typeface="Times New Roman" pitchFamily="18" charset="0"/>
              <a:cs typeface="Times New Roman" pitchFamily="18" charset="0"/>
            </a:endParaRPr>
          </a:p>
          <a:p>
            <a:pPr marL="273050" indent="-273050" algn="l" rtl="0" fontAlgn="auto">
              <a:spcAft>
                <a:spcPts val="0"/>
              </a:spcAft>
              <a:buFontTx/>
              <a:buChar char="-"/>
              <a:defRPr/>
            </a:pPr>
            <a:r>
              <a:rPr lang="en-US" dirty="0" smtClean="0">
                <a:latin typeface="Times New Roman" pitchFamily="18" charset="0"/>
                <a:cs typeface="Times New Roman" pitchFamily="18" charset="0"/>
              </a:rPr>
              <a:t>The labelled residue can easily be separated from </a:t>
            </a:r>
            <a:r>
              <a:rPr lang="en-US" dirty="0" err="1" smtClean="0">
                <a:latin typeface="Times New Roman" pitchFamily="18" charset="0"/>
                <a:cs typeface="Times New Roman" pitchFamily="18" charset="0"/>
              </a:rPr>
              <a:t>unsubstituted</a:t>
            </a:r>
            <a:r>
              <a:rPr lang="en-US" dirty="0" smtClean="0">
                <a:latin typeface="Times New Roman" pitchFamily="18" charset="0"/>
                <a:cs typeface="Times New Roman" pitchFamily="18" charset="0"/>
              </a:rPr>
              <a:t> amino acids and identified by chromatographic comparison with known </a:t>
            </a:r>
            <a:r>
              <a:rPr lang="en-US" dirty="0" err="1" smtClean="0">
                <a:latin typeface="Times New Roman" pitchFamily="18" charset="0"/>
                <a:cs typeface="Times New Roman" pitchFamily="18" charset="0"/>
              </a:rPr>
              <a:t>dinitrophenyl</a:t>
            </a:r>
            <a:r>
              <a:rPr lang="en-US" dirty="0" smtClean="0">
                <a:latin typeface="Times New Roman" pitchFamily="18" charset="0"/>
                <a:cs typeface="Times New Roman" pitchFamily="18" charset="0"/>
              </a:rPr>
              <a:t> derivatives of the different amino acids.</a:t>
            </a:r>
            <a:endParaRPr lang="ar-SA" dirty="0">
              <a:latin typeface="Times New Roman" pitchFamily="18" charset="0"/>
              <a:cs typeface="Times New Roman" pitchFamily="18" charset="0"/>
            </a:endParaRPr>
          </a:p>
        </p:txBody>
      </p:sp>
      <p:sp>
        <p:nvSpPr>
          <p:cNvPr id="4" name="Content Placeholder 2"/>
          <p:cNvSpPr txBox="1">
            <a:spLocks/>
          </p:cNvSpPr>
          <p:nvPr/>
        </p:nvSpPr>
        <p:spPr>
          <a:xfrm>
            <a:off x="762000" y="4495800"/>
            <a:ext cx="7848600" cy="1143000"/>
          </a:xfrm>
          <a:prstGeom prst="rect">
            <a:avLst/>
          </a:prstGeom>
        </p:spPr>
        <p:txBody>
          <a:bodyPr vert="horz" rtlCol="1">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363538" indent="-363538">
              <a:buFont typeface="Arial" pitchFamily="34" charset="0"/>
              <a:buNone/>
              <a:defRPr/>
            </a:pPr>
            <a:r>
              <a:rPr lang="en-US" b="1" dirty="0" smtClean="0">
                <a:solidFill>
                  <a:srgbClr val="002060"/>
                </a:solidFill>
                <a:latin typeface="Times New Roman" pitchFamily="18" charset="0"/>
                <a:cs typeface="Times New Roman" pitchFamily="18" charset="0"/>
              </a:rPr>
              <a:t>b) By reagent 1-dimethylaminonaphthalene-5-sulfonyl chloride (abbreviated </a:t>
            </a:r>
            <a:r>
              <a:rPr lang="en-US" b="1" dirty="0" err="1" smtClean="0">
                <a:solidFill>
                  <a:srgbClr val="002060"/>
                </a:solidFill>
                <a:latin typeface="Times New Roman" pitchFamily="18" charset="0"/>
                <a:cs typeface="Times New Roman" pitchFamily="18" charset="0"/>
              </a:rPr>
              <a:t>dansyl</a:t>
            </a:r>
            <a:r>
              <a:rPr lang="en-US" b="1" dirty="0" smtClean="0">
                <a:solidFill>
                  <a:srgbClr val="002060"/>
                </a:solidFill>
                <a:latin typeface="Times New Roman" pitchFamily="18" charset="0"/>
                <a:cs typeface="Times New Roman" pitchFamily="18" charset="0"/>
              </a:rPr>
              <a:t> chloride).</a:t>
            </a:r>
            <a:endParaRPr lang="ar-SA" b="1" dirty="0" smtClean="0">
              <a:solidFill>
                <a:srgbClr val="002060"/>
              </a:solidFill>
              <a:latin typeface="Times New Roman" pitchFamily="18" charset="0"/>
              <a:cs typeface="Times New Roman" pitchFamily="18" charset="0"/>
            </a:endParaRPr>
          </a:p>
          <a:p>
            <a:pPr>
              <a:buFontTx/>
              <a:buChar char="-"/>
              <a:defRPr/>
            </a:pPr>
            <a:r>
              <a:rPr lang="en-US" dirty="0" smtClean="0">
                <a:latin typeface="Times New Roman" pitchFamily="18" charset="0"/>
                <a:cs typeface="Times New Roman" pitchFamily="18" charset="0"/>
              </a:rPr>
              <a:t>    </a:t>
            </a:r>
            <a:endParaRPr lang="ar-SA" dirty="0" smtClean="0">
              <a:latin typeface="Times New Roman" pitchFamily="18" charset="0"/>
              <a:cs typeface="Times New Roman" pitchFamily="18" charset="0"/>
            </a:endParaRPr>
          </a:p>
          <a:p>
            <a:pPr marL="0" indent="0">
              <a:buFont typeface="Arial" pitchFamily="34" charset="0"/>
              <a:buNone/>
              <a:defRPr/>
            </a:pPr>
            <a:endParaRPr lang="ar-SA" dirty="0">
              <a:latin typeface="Times New Roman" pitchFamily="18" charset="0"/>
              <a:cs typeface="Times New Roman" pitchFamily="18" charset="0"/>
            </a:endParaRPr>
          </a:p>
        </p:txBody>
      </p:sp>
    </p:spTree>
    <p:extLst>
      <p:ext uri="{BB962C8B-B14F-4D97-AF65-F5344CB8AC3E}">
        <p14:creationId xmlns:p14="http://schemas.microsoft.com/office/powerpoint/2010/main" val="120831491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AN\Desktop\Untitled.png"/>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3737" t="11062" r="64458" b="15709"/>
          <a:stretch/>
        </p:blipFill>
        <p:spPr bwMode="auto">
          <a:xfrm>
            <a:off x="1" y="0"/>
            <a:ext cx="8763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807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4"/>
          <p:cNvSpPr>
            <a:spLocks noGrp="1"/>
          </p:cNvSpPr>
          <p:nvPr>
            <p:ph idx="1"/>
          </p:nvPr>
        </p:nvSpPr>
        <p:spPr>
          <a:xfrm>
            <a:off x="685800" y="685800"/>
            <a:ext cx="7772400" cy="3581400"/>
          </a:xfrm>
        </p:spPr>
        <p:txBody>
          <a:bodyPr>
            <a:normAutofit/>
          </a:bodyPr>
          <a:lstStyle/>
          <a:p>
            <a:pPr marL="0" indent="0" algn="l" rtl="0" eaLnBrk="1" hangingPunct="1">
              <a:buFont typeface="Arial" charset="0"/>
              <a:buNone/>
            </a:pPr>
            <a:r>
              <a:rPr lang="en-US" b="1" i="1" dirty="0" smtClean="0">
                <a:latin typeface="Times New Roman" pitchFamily="18" charset="0"/>
                <a:cs typeface="Times New Roman" pitchFamily="18" charset="0"/>
              </a:rPr>
              <a:t>b) Fibrous proteins:</a:t>
            </a:r>
          </a:p>
          <a:p>
            <a:pPr marL="363538" indent="0" algn="l" rtl="0" eaLnBrk="1" hangingPunct="1">
              <a:buFont typeface="Arial" charset="0"/>
              <a:buNone/>
            </a:pP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They are insoluble in water</a:t>
            </a:r>
          </a:p>
          <a:p>
            <a:pPr marL="363538" indent="0" algn="l" rtl="0" eaLnBrk="1" hangingPunct="1">
              <a:buFont typeface="Arial" charset="0"/>
              <a:buNone/>
            </a:pPr>
            <a:r>
              <a:rPr lang="en-US" dirty="0" smtClean="0">
                <a:latin typeface="Times New Roman" pitchFamily="18" charset="0"/>
                <a:cs typeface="Times New Roman" pitchFamily="18" charset="0"/>
              </a:rPr>
              <a:t> - Their polypeptide chains are arranged in long strands</a:t>
            </a:r>
          </a:p>
          <a:p>
            <a:pPr marL="363538" indent="0" algn="l" rtl="0" eaLnBrk="1" hangingPunct="1">
              <a:buFont typeface="Arial" charset="0"/>
              <a:buNone/>
            </a:pPr>
            <a:r>
              <a:rPr lang="en-US" dirty="0" smtClean="0">
                <a:latin typeface="Times New Roman" pitchFamily="18" charset="0"/>
                <a:cs typeface="Times New Roman" pitchFamily="18" charset="0"/>
              </a:rPr>
              <a:t>    (elongated in the form of fibers).</a:t>
            </a:r>
          </a:p>
          <a:p>
            <a:pPr marL="363538" indent="0" algn="l" rtl="0" eaLnBrk="1" hangingPunct="1">
              <a:buFont typeface="Arial" charset="0"/>
              <a:buNone/>
            </a:pPr>
            <a:r>
              <a:rPr lang="en-US" i="1" dirty="0" smtClean="0">
                <a:latin typeface="Times New Roman" pitchFamily="18" charset="0"/>
                <a:cs typeface="Times New Roman" pitchFamily="18" charset="0"/>
              </a:rPr>
              <a:t>  </a:t>
            </a:r>
            <a:r>
              <a:rPr lang="en-US" i="1" dirty="0" smtClean="0">
                <a:solidFill>
                  <a:srgbClr val="FF0000"/>
                </a:solidFill>
                <a:latin typeface="Times New Roman" pitchFamily="18" charset="0"/>
                <a:cs typeface="Times New Roman" pitchFamily="18" charset="0"/>
              </a:rPr>
              <a:t>Example:</a:t>
            </a:r>
          </a:p>
          <a:p>
            <a:pPr marL="1519238" indent="0" algn="l" rtl="0" eaLnBrk="1" hangingPunct="1">
              <a:buFont typeface="Arial" charset="0"/>
              <a:buNone/>
            </a:pPr>
            <a:r>
              <a:rPr lang="en-US" dirty="0" smtClean="0">
                <a:latin typeface="Times New Roman" pitchFamily="18" charset="0"/>
                <a:cs typeface="Times New Roman" pitchFamily="18" charset="0"/>
              </a:rPr>
              <a:t>Collagen, keratin</a:t>
            </a:r>
            <a:endParaRPr lang="ar-SA"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51397556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AN\Desktop\Untitled---.png"/>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10098" t="12470" r="58256" b="17117"/>
          <a:stretch/>
        </p:blipFill>
        <p:spPr bwMode="auto">
          <a:xfrm>
            <a:off x="0" y="0"/>
            <a:ext cx="8839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09308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09599"/>
            <a:ext cx="8001000" cy="5334001"/>
          </a:xfrm>
        </p:spPr>
        <p:txBody>
          <a:bodyPr rtlCol="1">
            <a:normAutofit/>
          </a:bodyPr>
          <a:lstStyle/>
          <a:p>
            <a:pPr marL="0" indent="0" algn="l" rtl="0" fontAlgn="auto">
              <a:spcAft>
                <a:spcPts val="0"/>
              </a:spcAft>
              <a:buFont typeface="Arial" pitchFamily="34" charset="0"/>
              <a:buNone/>
              <a:defRPr/>
            </a:pPr>
            <a:r>
              <a:rPr lang="en-US" sz="2800" b="1" dirty="0" smtClean="0">
                <a:solidFill>
                  <a:srgbClr val="002060"/>
                </a:solidFill>
                <a:latin typeface="Times New Roman" pitchFamily="18" charset="0"/>
                <a:cs typeface="Times New Roman" pitchFamily="18" charset="0"/>
              </a:rPr>
              <a:t>c) </a:t>
            </a:r>
            <a:r>
              <a:rPr lang="en-US" sz="2800" b="1" dirty="0" err="1" smtClean="0">
                <a:solidFill>
                  <a:srgbClr val="002060"/>
                </a:solidFill>
                <a:latin typeface="Times New Roman" pitchFamily="18" charset="0"/>
                <a:cs typeface="Times New Roman" pitchFamily="18" charset="0"/>
              </a:rPr>
              <a:t>Edman</a:t>
            </a:r>
            <a:r>
              <a:rPr lang="en-US" sz="2800" b="1" dirty="0" smtClean="0">
                <a:solidFill>
                  <a:srgbClr val="002060"/>
                </a:solidFill>
                <a:latin typeface="Times New Roman" pitchFamily="18" charset="0"/>
                <a:cs typeface="Times New Roman" pitchFamily="18" charset="0"/>
              </a:rPr>
              <a:t> procedure:</a:t>
            </a:r>
          </a:p>
          <a:p>
            <a:pPr marL="538163" indent="-174625" algn="l" rtl="0" fontAlgn="auto">
              <a:spcAft>
                <a:spcPts val="0"/>
              </a:spcAft>
              <a:buFont typeface="Arial" pitchFamily="34" charset="0"/>
              <a:buNone/>
              <a:defRPr/>
            </a:pPr>
            <a:r>
              <a:rPr lang="en-US" sz="2200" dirty="0" smtClean="0">
                <a:latin typeface="Times New Roman" pitchFamily="18" charset="0"/>
                <a:cs typeface="Times New Roman" pitchFamily="18" charset="0"/>
              </a:rPr>
              <a:t>- The </a:t>
            </a:r>
            <a:r>
              <a:rPr lang="en-US" sz="2200" dirty="0" err="1" smtClean="0">
                <a:latin typeface="Times New Roman" pitchFamily="18" charset="0"/>
                <a:cs typeface="Times New Roman" pitchFamily="18" charset="0"/>
              </a:rPr>
              <a:t>Edman</a:t>
            </a:r>
            <a:r>
              <a:rPr lang="en-US" sz="2200" dirty="0" smtClean="0">
                <a:latin typeface="Times New Roman" pitchFamily="18" charset="0"/>
                <a:cs typeface="Times New Roman" pitchFamily="18" charset="0"/>
              </a:rPr>
              <a:t> degradation procedure labels and remove only the  </a:t>
            </a:r>
            <a:r>
              <a:rPr lang="en-US" sz="2200" dirty="0" smtClean="0">
                <a:solidFill>
                  <a:srgbClr val="FF0000"/>
                </a:solidFill>
                <a:latin typeface="Times New Roman" pitchFamily="18" charset="0"/>
                <a:cs typeface="Times New Roman" pitchFamily="18" charset="0"/>
              </a:rPr>
              <a:t>amino terminal residue </a:t>
            </a:r>
            <a:r>
              <a:rPr lang="en-US" sz="2200" dirty="0" smtClean="0">
                <a:latin typeface="Times New Roman" pitchFamily="18" charset="0"/>
                <a:cs typeface="Times New Roman" pitchFamily="18" charset="0"/>
              </a:rPr>
              <a:t>from a peptide, leaving all other peptide bonds intact.</a:t>
            </a:r>
          </a:p>
          <a:p>
            <a:pPr marL="538163" indent="-174625" algn="l" rtl="0" fontAlgn="auto">
              <a:spcAft>
                <a:spcPts val="0"/>
              </a:spcAft>
              <a:buFont typeface="Arial" pitchFamily="34" charset="0"/>
              <a:buNone/>
              <a:defRPr/>
            </a:pPr>
            <a:endParaRPr lang="en-US" sz="2200" dirty="0">
              <a:latin typeface="Times New Roman" pitchFamily="18" charset="0"/>
              <a:cs typeface="Times New Roman" pitchFamily="18" charset="0"/>
            </a:endParaRPr>
          </a:p>
          <a:p>
            <a:pPr marL="538163" indent="-174625" algn="l" rtl="0" fontAlgn="auto">
              <a:spcAft>
                <a:spcPts val="0"/>
              </a:spcAft>
              <a:buFont typeface="Arial" pitchFamily="34" charset="0"/>
              <a:buNone/>
              <a:defRPr/>
            </a:pPr>
            <a:r>
              <a:rPr lang="en-US" sz="2200" dirty="0" smtClean="0">
                <a:latin typeface="Times New Roman" pitchFamily="18" charset="0"/>
                <a:cs typeface="Times New Roman" pitchFamily="18" charset="0"/>
              </a:rPr>
              <a:t>- The peptide is reacted with </a:t>
            </a:r>
            <a:r>
              <a:rPr lang="en-US" sz="2200" dirty="0" err="1" smtClean="0">
                <a:solidFill>
                  <a:srgbClr val="FF0000"/>
                </a:solidFill>
                <a:latin typeface="Times New Roman" pitchFamily="18" charset="0"/>
                <a:cs typeface="Times New Roman" pitchFamily="18" charset="0"/>
              </a:rPr>
              <a:t>phenylisothiocyanate</a:t>
            </a:r>
            <a:r>
              <a:rPr lang="en-US" sz="2200" dirty="0" smtClean="0">
                <a:latin typeface="Times New Roman" pitchFamily="18" charset="0"/>
                <a:cs typeface="Times New Roman" pitchFamily="18" charset="0"/>
              </a:rPr>
              <a:t>, and the amino terminal residue is ultimately removed as a </a:t>
            </a:r>
            <a:r>
              <a:rPr lang="en-US" sz="2200" dirty="0" err="1" smtClean="0">
                <a:latin typeface="Times New Roman" pitchFamily="18" charset="0"/>
                <a:cs typeface="Times New Roman" pitchFamily="18" charset="0"/>
              </a:rPr>
              <a:t>phenylthiohydantoin</a:t>
            </a:r>
            <a:r>
              <a:rPr lang="en-US" sz="2200" dirty="0" smtClean="0">
                <a:latin typeface="Times New Roman" pitchFamily="18" charset="0"/>
                <a:cs typeface="Times New Roman" pitchFamily="18" charset="0"/>
              </a:rPr>
              <a:t> derivatives.</a:t>
            </a:r>
          </a:p>
          <a:p>
            <a:pPr marL="538163" indent="-174625" algn="l" rtl="0" fontAlgn="auto">
              <a:spcAft>
                <a:spcPts val="0"/>
              </a:spcAft>
              <a:buFont typeface="Arial" pitchFamily="34" charset="0"/>
              <a:buNone/>
              <a:defRPr/>
            </a:pPr>
            <a:r>
              <a:rPr lang="en-US" sz="2200" dirty="0" smtClean="0">
                <a:latin typeface="Times New Roman" pitchFamily="18" charset="0"/>
                <a:cs typeface="Times New Roman" pitchFamily="18" charset="0"/>
              </a:rPr>
              <a:t>- After removal and identification of the amino terminal residue, the new amino terminal residue so exposed can be labelled, removed, and identified by repeating the same series of reactions. </a:t>
            </a:r>
          </a:p>
          <a:p>
            <a:pPr marL="538163" indent="-174625" algn="l" rtl="0" fontAlgn="auto">
              <a:spcAft>
                <a:spcPts val="0"/>
              </a:spcAft>
              <a:buFont typeface="Arial" pitchFamily="34" charset="0"/>
              <a:buNone/>
              <a:defRPr/>
            </a:pPr>
            <a:r>
              <a:rPr lang="en-US" sz="2200" dirty="0" smtClean="0">
                <a:latin typeface="Times New Roman" pitchFamily="18" charset="0"/>
                <a:cs typeface="Times New Roman" pitchFamily="18" charset="0"/>
              </a:rPr>
              <a:t>- This procedure is repeated until the entire sequence is determined.</a:t>
            </a:r>
          </a:p>
        </p:txBody>
      </p:sp>
    </p:spTree>
    <p:extLst>
      <p:ext uri="{BB962C8B-B14F-4D97-AF65-F5344CB8AC3E}">
        <p14:creationId xmlns:p14="http://schemas.microsoft.com/office/powerpoint/2010/main" val="401483405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a:extLst>
              <a:ext uri="{28A0092B-C50C-407E-A947-70E740481C1C}">
                <a14:useLocalDpi xmlns:a14="http://schemas.microsoft.com/office/drawing/2010/main" val="0"/>
              </a:ext>
            </a:extLst>
          </a:blip>
          <a:srcRect l="4486" t="3426" r="2180"/>
          <a:stretch>
            <a:fillRect/>
          </a:stretch>
        </p:blipFill>
        <p:spPr bwMode="auto">
          <a:xfrm>
            <a:off x="304800" y="1125538"/>
            <a:ext cx="838200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172551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endParaRPr lang="ar-SA" smtClean="0"/>
          </a:p>
        </p:txBody>
      </p:sp>
      <p:sp>
        <p:nvSpPr>
          <p:cNvPr id="93187" name="Content Placeholder 2"/>
          <p:cNvSpPr>
            <a:spLocks noGrp="1"/>
          </p:cNvSpPr>
          <p:nvPr>
            <p:ph idx="1"/>
          </p:nvPr>
        </p:nvSpPr>
        <p:spPr/>
        <p:txBody>
          <a:bodyPr/>
          <a:lstStyle/>
          <a:p>
            <a:endParaRPr lang="ar-SA" smtClean="0"/>
          </a:p>
        </p:txBody>
      </p:sp>
      <p:pic>
        <p:nvPicPr>
          <p:cNvPr id="93188" name="Picture 2"/>
          <p:cNvPicPr>
            <a:picLocks noChangeAspect="1" noChangeArrowheads="1"/>
          </p:cNvPicPr>
          <p:nvPr/>
        </p:nvPicPr>
        <p:blipFill>
          <a:blip r:embed="rId2">
            <a:extLst>
              <a:ext uri="{28A0092B-C50C-407E-A947-70E740481C1C}">
                <a14:useLocalDpi xmlns:a14="http://schemas.microsoft.com/office/drawing/2010/main" val="0"/>
              </a:ext>
            </a:extLst>
          </a:blip>
          <a:srcRect r="6180"/>
          <a:stretch>
            <a:fillRect/>
          </a:stretch>
        </p:blipFill>
        <p:spPr bwMode="auto">
          <a:xfrm>
            <a:off x="228600" y="261191"/>
            <a:ext cx="8534400" cy="636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71862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7848600" cy="5334000"/>
          </a:xfrm>
        </p:spPr>
        <p:txBody>
          <a:bodyPr rtlCol="1">
            <a:normAutofit fontScale="85000" lnSpcReduction="10000"/>
          </a:bodyPr>
          <a:lstStyle/>
          <a:p>
            <a:pPr marL="0" indent="0" algn="l" rtl="0" fontAlgn="auto">
              <a:spcAft>
                <a:spcPts val="0"/>
              </a:spcAft>
              <a:buFont typeface="Arial" pitchFamily="34" charset="0"/>
              <a:buNone/>
              <a:defRPr/>
            </a:pPr>
            <a:r>
              <a:rPr lang="en-US" sz="2800" b="1" dirty="0" smtClean="0">
                <a:solidFill>
                  <a:srgbClr val="002060"/>
                </a:solidFill>
                <a:latin typeface="Times New Roman" pitchFamily="18" charset="0"/>
                <a:cs typeface="Times New Roman" pitchFamily="18" charset="0"/>
              </a:rPr>
              <a:t>4) </a:t>
            </a:r>
            <a:r>
              <a:rPr lang="en-US" sz="2800" b="1" u="sng" dirty="0" smtClean="0">
                <a:solidFill>
                  <a:srgbClr val="002060"/>
                </a:solidFill>
                <a:latin typeface="Times New Roman" pitchFamily="18" charset="0"/>
                <a:cs typeface="Times New Roman" pitchFamily="18" charset="0"/>
              </a:rPr>
              <a:t>Identification of the C-terminal residue of peptides:</a:t>
            </a:r>
          </a:p>
          <a:p>
            <a:pPr marL="363538" indent="0" algn="l" rtl="0" fontAlgn="auto">
              <a:spcAft>
                <a:spcPts val="0"/>
              </a:spcAft>
              <a:buFont typeface="Arial" pitchFamily="34" charset="0"/>
              <a:buNone/>
              <a:defRPr/>
            </a:pPr>
            <a:r>
              <a:rPr lang="en-US" sz="2800" i="1" dirty="0" smtClean="0">
                <a:solidFill>
                  <a:srgbClr val="FF0000"/>
                </a:solidFill>
                <a:latin typeface="Times New Roman" pitchFamily="18" charset="0"/>
                <a:cs typeface="Times New Roman" pitchFamily="18" charset="0"/>
              </a:rPr>
              <a:t>a) Lithium </a:t>
            </a:r>
            <a:r>
              <a:rPr lang="en-US" sz="2800" i="1" dirty="0" err="1" smtClean="0">
                <a:solidFill>
                  <a:srgbClr val="FF0000"/>
                </a:solidFill>
                <a:latin typeface="Times New Roman" pitchFamily="18" charset="0"/>
                <a:cs typeface="Times New Roman" pitchFamily="18" charset="0"/>
              </a:rPr>
              <a:t>borohydride</a:t>
            </a:r>
            <a:r>
              <a:rPr lang="en-US" sz="2800" i="1" dirty="0" smtClean="0">
                <a:solidFill>
                  <a:srgbClr val="FF0000"/>
                </a:solidFill>
                <a:latin typeface="Times New Roman" pitchFamily="18" charset="0"/>
                <a:cs typeface="Times New Roman" pitchFamily="18" charset="0"/>
              </a:rPr>
              <a:t>:</a:t>
            </a:r>
          </a:p>
          <a:p>
            <a:pPr marL="712788" indent="-174625">
              <a:buFontTx/>
              <a:buChar char="-"/>
              <a:defRPr/>
            </a:pPr>
            <a:r>
              <a:rPr lang="en-US" sz="2600" dirty="0" smtClean="0">
                <a:latin typeface="Times New Roman" pitchFamily="18" charset="0"/>
                <a:cs typeface="Times New Roman" pitchFamily="18" charset="0"/>
              </a:rPr>
              <a:t>The </a:t>
            </a:r>
            <a:r>
              <a:rPr lang="en-US" sz="2600" dirty="0">
                <a:latin typeface="Times New Roman" pitchFamily="18" charset="0"/>
                <a:cs typeface="Times New Roman" pitchFamily="18" charset="0"/>
              </a:rPr>
              <a:t>C-terminal amino acid of peptides can be reduced </a:t>
            </a:r>
            <a:r>
              <a:rPr lang="en-US" sz="2600" dirty="0" smtClean="0">
                <a:latin typeface="Times New Roman" pitchFamily="18" charset="0"/>
                <a:cs typeface="Times New Roman" pitchFamily="18" charset="0"/>
              </a:rPr>
              <a:t>with </a:t>
            </a:r>
            <a:r>
              <a:rPr lang="en-US" sz="2600" dirty="0">
                <a:solidFill>
                  <a:srgbClr val="FF0000"/>
                </a:solidFill>
                <a:latin typeface="Times New Roman" pitchFamily="18" charset="0"/>
                <a:cs typeface="Times New Roman" pitchFamily="18" charset="0"/>
              </a:rPr>
              <a:t>lithium </a:t>
            </a:r>
            <a:r>
              <a:rPr lang="en-US" sz="2600" dirty="0" err="1">
                <a:solidFill>
                  <a:srgbClr val="FF0000"/>
                </a:solidFill>
                <a:latin typeface="Times New Roman" pitchFamily="18" charset="0"/>
                <a:cs typeface="Times New Roman" pitchFamily="18" charset="0"/>
              </a:rPr>
              <a:t>borohydride</a:t>
            </a:r>
            <a:r>
              <a:rPr lang="en-US" sz="2600" dirty="0">
                <a:solidFill>
                  <a:srgbClr val="FF0000"/>
                </a:solidFill>
                <a:latin typeface="Times New Roman" pitchFamily="18" charset="0"/>
                <a:cs typeface="Times New Roman" pitchFamily="18" charset="0"/>
              </a:rPr>
              <a:t> </a:t>
            </a:r>
            <a:r>
              <a:rPr lang="en-US" sz="2600" dirty="0">
                <a:latin typeface="Times New Roman" pitchFamily="18" charset="0"/>
                <a:cs typeface="Times New Roman" pitchFamily="18" charset="0"/>
              </a:rPr>
              <a:t>to the corresponding </a:t>
            </a:r>
            <a:r>
              <a:rPr lang="el-GR" sz="2600" dirty="0">
                <a:latin typeface="Times New Roman" pitchFamily="18" charset="0"/>
                <a:cs typeface="Times New Roman" pitchFamily="18" charset="0"/>
              </a:rPr>
              <a:t>α</a:t>
            </a:r>
            <a:r>
              <a:rPr lang="en-US" sz="2600" dirty="0">
                <a:latin typeface="Times New Roman" pitchFamily="18" charset="0"/>
                <a:cs typeface="Times New Roman" pitchFamily="18" charset="0"/>
              </a:rPr>
              <a:t>-amino alcohol.</a:t>
            </a:r>
          </a:p>
          <a:p>
            <a:pPr marL="712788" indent="-174625" algn="l" rtl="0" fontAlgn="auto">
              <a:spcAft>
                <a:spcPts val="0"/>
              </a:spcAft>
              <a:buFontTx/>
              <a:buChar char="-"/>
              <a:defRPr/>
            </a:pPr>
            <a:r>
              <a:rPr lang="en-US" sz="2600" dirty="0" smtClean="0">
                <a:latin typeface="Times New Roman" pitchFamily="18" charset="0"/>
                <a:cs typeface="Times New Roman" pitchFamily="18" charset="0"/>
              </a:rPr>
              <a:t>If the peptide chain is then completely hydrolyzed, the </a:t>
            </a:r>
            <a:r>
              <a:rPr lang="en-US" sz="2600" dirty="0" err="1" smtClean="0">
                <a:latin typeface="Times New Roman" pitchFamily="18" charset="0"/>
                <a:cs typeface="Times New Roman" pitchFamily="18" charset="0"/>
              </a:rPr>
              <a:t>hydrolyzate</a:t>
            </a:r>
            <a:r>
              <a:rPr lang="en-US" sz="2600" dirty="0" smtClean="0">
                <a:latin typeface="Times New Roman" pitchFamily="18" charset="0"/>
                <a:cs typeface="Times New Roman" pitchFamily="18" charset="0"/>
              </a:rPr>
              <a:t> will contain one molecule of an </a:t>
            </a:r>
            <a:r>
              <a:rPr lang="el-GR" sz="2600" dirty="0" smtClean="0">
                <a:latin typeface="Times New Roman" pitchFamily="18" charset="0"/>
                <a:cs typeface="Times New Roman" pitchFamily="18" charset="0"/>
              </a:rPr>
              <a:t>α</a:t>
            </a:r>
            <a:r>
              <a:rPr lang="en-US" sz="2600" dirty="0" smtClean="0">
                <a:latin typeface="Times New Roman" pitchFamily="18" charset="0"/>
                <a:cs typeface="Times New Roman" pitchFamily="18" charset="0"/>
              </a:rPr>
              <a:t>-amino alcohol corresponding to the original C-terminal amino acid. (this can be easily identified by </a:t>
            </a:r>
            <a:r>
              <a:rPr lang="en-US" sz="2600" dirty="0" smtClean="0">
                <a:solidFill>
                  <a:srgbClr val="FF0000"/>
                </a:solidFill>
                <a:latin typeface="Times New Roman" pitchFamily="18" charset="0"/>
                <a:cs typeface="Times New Roman" pitchFamily="18" charset="0"/>
              </a:rPr>
              <a:t>chromatographic method</a:t>
            </a:r>
            <a:r>
              <a:rPr lang="en-US" sz="2600" dirty="0" smtClean="0">
                <a:latin typeface="Times New Roman" pitchFamily="18" charset="0"/>
                <a:cs typeface="Times New Roman" pitchFamily="18" charset="0"/>
              </a:rPr>
              <a:t>).</a:t>
            </a:r>
          </a:p>
          <a:p>
            <a:pPr marL="0" indent="0" algn="l" rtl="0" fontAlgn="auto">
              <a:spcAft>
                <a:spcPts val="0"/>
              </a:spcAft>
              <a:buFont typeface="Arial" pitchFamily="34" charset="0"/>
              <a:buNone/>
              <a:defRPr/>
            </a:pPr>
            <a:endParaRPr lang="en-US" sz="2800" dirty="0" smtClean="0">
              <a:latin typeface="Times New Roman" pitchFamily="18" charset="0"/>
              <a:cs typeface="Times New Roman" pitchFamily="18" charset="0"/>
            </a:endParaRPr>
          </a:p>
          <a:p>
            <a:pPr marL="363538" indent="0">
              <a:buNone/>
              <a:defRPr/>
            </a:pPr>
            <a:r>
              <a:rPr lang="en-US" sz="2800" i="1" dirty="0">
                <a:solidFill>
                  <a:srgbClr val="FF0000"/>
                </a:solidFill>
                <a:latin typeface="Times New Roman" pitchFamily="18" charset="0"/>
                <a:cs typeface="Times New Roman" pitchFamily="18" charset="0"/>
              </a:rPr>
              <a:t>b) </a:t>
            </a:r>
            <a:r>
              <a:rPr lang="en-US" sz="2800" i="1" dirty="0" err="1">
                <a:solidFill>
                  <a:srgbClr val="FF0000"/>
                </a:solidFill>
                <a:latin typeface="Times New Roman" pitchFamily="18" charset="0"/>
                <a:cs typeface="Times New Roman" pitchFamily="18" charset="0"/>
              </a:rPr>
              <a:t>Carboxypeptidase</a:t>
            </a:r>
            <a:r>
              <a:rPr lang="en-US" sz="2800" i="1" dirty="0">
                <a:solidFill>
                  <a:srgbClr val="FF0000"/>
                </a:solidFill>
                <a:latin typeface="Times New Roman" pitchFamily="18" charset="0"/>
                <a:cs typeface="Times New Roman" pitchFamily="18" charset="0"/>
              </a:rPr>
              <a:t>:</a:t>
            </a:r>
          </a:p>
          <a:p>
            <a:pPr marL="712788" indent="-174625" fontAlgn="auto">
              <a:spcAft>
                <a:spcPts val="0"/>
              </a:spcAft>
              <a:buFontTx/>
              <a:buChar char="-"/>
              <a:defRPr/>
            </a:pPr>
            <a:r>
              <a:rPr lang="en-US" sz="28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The </a:t>
            </a:r>
            <a:r>
              <a:rPr lang="en-US" sz="2600" dirty="0">
                <a:latin typeface="Times New Roman" pitchFamily="18" charset="0"/>
                <a:cs typeface="Times New Roman" pitchFamily="18" charset="0"/>
              </a:rPr>
              <a:t>C-terminal amino acid of a peptide can be </a:t>
            </a:r>
            <a:r>
              <a:rPr lang="en-US" sz="2600" dirty="0" smtClean="0">
                <a:latin typeface="Times New Roman" pitchFamily="18" charset="0"/>
                <a:cs typeface="Times New Roman" pitchFamily="18" charset="0"/>
              </a:rPr>
              <a:t>selectively removed </a:t>
            </a:r>
            <a:r>
              <a:rPr lang="en-US" sz="2600" dirty="0">
                <a:latin typeface="Times New Roman" pitchFamily="18" charset="0"/>
                <a:cs typeface="Times New Roman" pitchFamily="18" charset="0"/>
              </a:rPr>
              <a:t>by action of the enzyme </a:t>
            </a:r>
            <a:r>
              <a:rPr lang="en-US" sz="2600" dirty="0" err="1">
                <a:solidFill>
                  <a:srgbClr val="FF0000"/>
                </a:solidFill>
                <a:latin typeface="Times New Roman" pitchFamily="18" charset="0"/>
                <a:cs typeface="Times New Roman" pitchFamily="18" charset="0"/>
              </a:rPr>
              <a:t>carboxypeptidase</a:t>
            </a:r>
            <a:r>
              <a:rPr lang="en-US" sz="2600" dirty="0">
                <a:solidFill>
                  <a:srgbClr val="FF0000"/>
                </a:solidFill>
                <a:latin typeface="Times New Roman" pitchFamily="18" charset="0"/>
                <a:cs typeface="Times New Roman" pitchFamily="18" charset="0"/>
              </a:rPr>
              <a:t> </a:t>
            </a:r>
            <a:r>
              <a:rPr lang="en-US" sz="2600" dirty="0" smtClean="0">
                <a:latin typeface="Times New Roman" pitchFamily="18" charset="0"/>
                <a:cs typeface="Times New Roman" pitchFamily="18" charset="0"/>
              </a:rPr>
              <a:t>which specifically </a:t>
            </a:r>
            <a:r>
              <a:rPr lang="en-US" sz="2600" dirty="0">
                <a:latin typeface="Times New Roman" pitchFamily="18" charset="0"/>
                <a:cs typeface="Times New Roman" pitchFamily="18" charset="0"/>
              </a:rPr>
              <a:t>attacks C-terminal peptide bonds.   </a:t>
            </a:r>
          </a:p>
          <a:p>
            <a:pPr marL="712788" indent="-174625" fontAlgn="auto">
              <a:spcAft>
                <a:spcPts val="0"/>
              </a:spcAft>
              <a:buFontTx/>
              <a:buChar char="-"/>
              <a:defRPr/>
            </a:pPr>
            <a:endParaRPr lang="ar-SA" sz="2600" dirty="0">
              <a:latin typeface="Times New Roman" pitchFamily="18" charset="0"/>
              <a:cs typeface="Times New Roman" pitchFamily="18" charset="0"/>
            </a:endParaRPr>
          </a:p>
        </p:txBody>
      </p:sp>
    </p:spTree>
    <p:extLst>
      <p:ext uri="{BB962C8B-B14F-4D97-AF65-F5344CB8AC3E}">
        <p14:creationId xmlns:p14="http://schemas.microsoft.com/office/powerpoint/2010/main" val="192051680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p:cNvSpPr>
            <a:spLocks noGrp="1"/>
          </p:cNvSpPr>
          <p:nvPr>
            <p:ph idx="1"/>
          </p:nvPr>
        </p:nvSpPr>
        <p:spPr>
          <a:xfrm>
            <a:off x="685800" y="533400"/>
            <a:ext cx="7772400" cy="5257800"/>
          </a:xfrm>
        </p:spPr>
        <p:txBody>
          <a:bodyPr>
            <a:normAutofit/>
          </a:bodyPr>
          <a:lstStyle/>
          <a:p>
            <a:pPr marL="363538" indent="-363538" algn="l" rtl="0">
              <a:buFont typeface="Arial" charset="0"/>
              <a:buNone/>
            </a:pPr>
            <a:r>
              <a:rPr lang="en-US" b="1" dirty="0" smtClean="0">
                <a:solidFill>
                  <a:srgbClr val="002060"/>
                </a:solidFill>
                <a:latin typeface="Times New Roman" pitchFamily="18" charset="0"/>
                <a:cs typeface="Times New Roman" pitchFamily="18" charset="0"/>
              </a:rPr>
              <a:t>5)</a:t>
            </a:r>
            <a:r>
              <a:rPr lang="en-US" b="1" u="sng" dirty="0" smtClean="0">
                <a:solidFill>
                  <a:srgbClr val="002060"/>
                </a:solidFill>
                <a:latin typeface="Times New Roman" pitchFamily="18" charset="0"/>
                <a:cs typeface="Times New Roman" pitchFamily="18" charset="0"/>
              </a:rPr>
              <a:t> Partial hydrolysis of polypeptide chains into small </a:t>
            </a:r>
            <a:r>
              <a:rPr lang="en-US" b="1" dirty="0" smtClean="0">
                <a:solidFill>
                  <a:srgbClr val="002060"/>
                </a:solidFill>
                <a:latin typeface="Times New Roman" pitchFamily="18" charset="0"/>
                <a:cs typeface="Times New Roman" pitchFamily="18" charset="0"/>
              </a:rPr>
              <a:t>   </a:t>
            </a:r>
            <a:r>
              <a:rPr lang="en-US" b="1" u="sng" dirty="0" smtClean="0">
                <a:solidFill>
                  <a:srgbClr val="002060"/>
                </a:solidFill>
                <a:latin typeface="Times New Roman" pitchFamily="18" charset="0"/>
                <a:cs typeface="Times New Roman" pitchFamily="18" charset="0"/>
              </a:rPr>
              <a:t> fragments: </a:t>
            </a:r>
          </a:p>
          <a:p>
            <a:pPr marL="444500" indent="0" algn="l" rtl="0">
              <a:buFont typeface="Arial" charset="0"/>
              <a:buNone/>
            </a:pPr>
            <a:r>
              <a:rPr lang="en-US" sz="2200" dirty="0" smtClean="0">
                <a:latin typeface="Times New Roman" pitchFamily="18" charset="0"/>
                <a:cs typeface="Times New Roman" pitchFamily="18" charset="0"/>
              </a:rPr>
              <a:t>It is fragmentation of the chain to yield a set of short peptides which can be separated and identified.</a:t>
            </a:r>
          </a:p>
          <a:p>
            <a:pPr marL="0" indent="0" algn="l" rtl="0">
              <a:buFont typeface="Arial" charset="0"/>
              <a:buNone/>
            </a:pPr>
            <a:endParaRPr lang="en-US" sz="2200" dirty="0" smtClean="0">
              <a:latin typeface="Times New Roman" pitchFamily="18" charset="0"/>
              <a:cs typeface="Times New Roman" pitchFamily="18" charset="0"/>
            </a:endParaRPr>
          </a:p>
          <a:p>
            <a:pPr marL="0" indent="0" algn="l" rtl="0">
              <a:buFont typeface="Arial" charset="0"/>
              <a:buNone/>
            </a:pPr>
            <a:r>
              <a:rPr lang="en-US" sz="2200" dirty="0" smtClean="0">
                <a:latin typeface="Times New Roman" pitchFamily="18" charset="0"/>
                <a:cs typeface="Times New Roman" pitchFamily="18" charset="0"/>
              </a:rPr>
              <a:t>This is accomplished by:</a:t>
            </a:r>
          </a:p>
          <a:p>
            <a:pPr marL="363538" indent="0" algn="l" rtl="0">
              <a:buFont typeface="Arial" charset="0"/>
              <a:buNone/>
            </a:pPr>
            <a:r>
              <a:rPr lang="en-US" sz="2200" b="1" i="1" dirty="0" smtClean="0">
                <a:solidFill>
                  <a:srgbClr val="FF0000"/>
                </a:solidFill>
                <a:latin typeface="Times New Roman" pitchFamily="18" charset="0"/>
                <a:cs typeface="Times New Roman" pitchFamily="18" charset="0"/>
              </a:rPr>
              <a:t>a) Enzymatic cleavage:</a:t>
            </a:r>
          </a:p>
          <a:p>
            <a:pPr marL="631825" indent="0" algn="l" rtl="0">
              <a:buFont typeface="Arial" charset="0"/>
              <a:buNone/>
            </a:pPr>
            <a:r>
              <a:rPr lang="en-US" sz="2200" b="1" dirty="0" smtClean="0">
                <a:latin typeface="Times New Roman" pitchFamily="18" charset="0"/>
                <a:cs typeface="Times New Roman" pitchFamily="18" charset="0"/>
              </a:rPr>
              <a:t>   </a:t>
            </a:r>
            <a:r>
              <a:rPr lang="en-US" sz="2200" u="sng" dirty="0" smtClean="0">
                <a:latin typeface="Times New Roman" pitchFamily="18" charset="0"/>
                <a:cs typeface="Times New Roman" pitchFamily="18" charset="0"/>
              </a:rPr>
              <a:t>Trypsin:</a:t>
            </a:r>
          </a:p>
          <a:p>
            <a:pPr marL="981075" indent="-174625" algn="l" rtl="0">
              <a:buFont typeface="Arial" charset="0"/>
              <a:buNone/>
            </a:pPr>
            <a:r>
              <a:rPr lang="en-US" sz="2200" dirty="0" smtClean="0">
                <a:latin typeface="Times New Roman" pitchFamily="18" charset="0"/>
                <a:cs typeface="Times New Roman" pitchFamily="18" charset="0"/>
              </a:rPr>
              <a:t>    It catalyzes the hydrolysis of peptide bonds in which the carbonyl group is contributed by either lysine or an arginine residue.</a:t>
            </a:r>
          </a:p>
        </p:txBody>
      </p:sp>
    </p:spTree>
    <p:extLst>
      <p:ext uri="{BB962C8B-B14F-4D97-AF65-F5344CB8AC3E}">
        <p14:creationId xmlns:p14="http://schemas.microsoft.com/office/powerpoint/2010/main" val="211864452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33400"/>
            <a:ext cx="7772400" cy="5257800"/>
          </a:xfrm>
        </p:spPr>
        <p:txBody>
          <a:bodyPr rtlCol="1">
            <a:normAutofit fontScale="85000" lnSpcReduction="20000"/>
          </a:bodyPr>
          <a:lstStyle/>
          <a:p>
            <a:pPr marL="0" indent="0" algn="l" rtl="0" fontAlgn="auto">
              <a:spcAft>
                <a:spcPts val="0"/>
              </a:spcAft>
              <a:buFont typeface="Arial" pitchFamily="34" charset="0"/>
              <a:buNone/>
              <a:defRPr/>
            </a:pPr>
            <a:r>
              <a:rPr lang="en-US" sz="2800" u="sng" dirty="0" smtClean="0">
                <a:latin typeface="Times New Roman" pitchFamily="18" charset="0"/>
                <a:cs typeface="Times New Roman" pitchFamily="18" charset="0"/>
              </a:rPr>
              <a:t>Chymotrypsin:</a:t>
            </a:r>
          </a:p>
          <a:p>
            <a:pPr marL="363538" indent="0" algn="l" rtl="0" fontAlgn="auto">
              <a:spcAft>
                <a:spcPts val="0"/>
              </a:spcAft>
              <a:buFont typeface="Arial" pitchFamily="34" charset="0"/>
              <a:buNone/>
              <a:defRPr/>
            </a:pPr>
            <a:r>
              <a:rPr lang="en-US" sz="2800" dirty="0" smtClean="0">
                <a:latin typeface="Times New Roman" pitchFamily="18" charset="0"/>
                <a:cs typeface="Times New Roman" pitchFamily="18" charset="0"/>
              </a:rPr>
              <a:t>It cleaves peptide bonds on the carbonyl side of phenylalanine, tryptophan, tyrosine.</a:t>
            </a:r>
          </a:p>
          <a:p>
            <a:pPr marL="0" indent="0" algn="l" rtl="0" fontAlgn="auto">
              <a:spcAft>
                <a:spcPts val="0"/>
              </a:spcAft>
              <a:buFont typeface="Arial" pitchFamily="34" charset="0"/>
              <a:buNone/>
              <a:defRPr/>
            </a:pPr>
            <a:endParaRPr lang="en-US" sz="2800" dirty="0">
              <a:latin typeface="Times New Roman" pitchFamily="18" charset="0"/>
              <a:cs typeface="Times New Roman" pitchFamily="18" charset="0"/>
            </a:endParaRPr>
          </a:p>
          <a:p>
            <a:pPr marL="0" indent="0" algn="l" rtl="0" fontAlgn="auto">
              <a:spcAft>
                <a:spcPts val="0"/>
              </a:spcAft>
              <a:buFont typeface="Arial" pitchFamily="34" charset="0"/>
              <a:buNone/>
              <a:defRPr/>
            </a:pPr>
            <a:r>
              <a:rPr lang="en-US" sz="2800" u="sng" dirty="0" smtClean="0">
                <a:latin typeface="Times New Roman" pitchFamily="18" charset="0"/>
                <a:cs typeface="Times New Roman" pitchFamily="18" charset="0"/>
              </a:rPr>
              <a:t>Pepsin:</a:t>
            </a:r>
          </a:p>
          <a:p>
            <a:pPr marL="363538" indent="0" algn="l" rtl="0" fontAlgn="auto">
              <a:spcAft>
                <a:spcPts val="0"/>
              </a:spcAft>
              <a:buFont typeface="Arial" pitchFamily="34" charset="0"/>
              <a:buNone/>
              <a:defRPr/>
            </a:pPr>
            <a:r>
              <a:rPr lang="en-US" sz="2800" dirty="0" smtClean="0">
                <a:latin typeface="Times New Roman" pitchFamily="18" charset="0"/>
                <a:cs typeface="Times New Roman" pitchFamily="18" charset="0"/>
              </a:rPr>
              <a:t>It cleaves peptide bonds from the N  of </a:t>
            </a:r>
            <a:r>
              <a:rPr lang="en-US" sz="2800" dirty="0">
                <a:latin typeface="Times New Roman" pitchFamily="18" charset="0"/>
                <a:cs typeface="Times New Roman" pitchFamily="18" charset="0"/>
              </a:rPr>
              <a:t>phenylalanine, tryptophan, tyrosine</a:t>
            </a:r>
            <a:r>
              <a:rPr lang="en-US" sz="2800" dirty="0" smtClean="0">
                <a:latin typeface="Times New Roman" pitchFamily="18" charset="0"/>
                <a:cs typeface="Times New Roman" pitchFamily="18" charset="0"/>
              </a:rPr>
              <a:t>.</a:t>
            </a:r>
          </a:p>
          <a:p>
            <a:pPr marL="1708150" indent="0" algn="l" rtl="0" fontAlgn="auto">
              <a:spcAft>
                <a:spcPts val="0"/>
              </a:spcAft>
              <a:buFont typeface="Arial" pitchFamily="34" charset="0"/>
              <a:buNone/>
              <a:defRPr/>
            </a:pPr>
            <a:r>
              <a:rPr lang="en-US" sz="2800" dirty="0" err="1" smtClean="0">
                <a:latin typeface="Times New Roman" pitchFamily="18" charset="0"/>
                <a:cs typeface="Times New Roman" pitchFamily="18" charset="0"/>
              </a:rPr>
              <a:t>Ala</a:t>
            </a:r>
            <a:r>
              <a:rPr lang="en-US" sz="2800" dirty="0" smtClean="0">
                <a:latin typeface="Times New Roman" pitchFamily="18" charset="0"/>
                <a:cs typeface="Times New Roman" pitchFamily="18" charset="0"/>
              </a:rPr>
              <a:t> – Val – </a:t>
            </a:r>
            <a:r>
              <a:rPr lang="en-US" sz="2800" dirty="0" err="1" smtClean="0">
                <a:latin typeface="Times New Roman" pitchFamily="18" charset="0"/>
                <a:cs typeface="Times New Roman" pitchFamily="18" charset="0"/>
              </a:rPr>
              <a:t>Phe</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Ser</a:t>
            </a:r>
            <a:r>
              <a:rPr lang="en-US" sz="2800" dirty="0" smtClean="0">
                <a:latin typeface="Times New Roman" pitchFamily="18" charset="0"/>
                <a:cs typeface="Times New Roman" pitchFamily="18" charset="0"/>
              </a:rPr>
              <a:t> - Asp</a:t>
            </a:r>
          </a:p>
          <a:p>
            <a:pPr marL="0" indent="0" algn="l" rtl="0" fontAlgn="auto">
              <a:spcAft>
                <a:spcPts val="0"/>
              </a:spcAft>
              <a:buFont typeface="Arial" pitchFamily="34" charset="0"/>
              <a:buNone/>
              <a:defRPr/>
            </a:pPr>
            <a:endParaRPr lang="en-US" sz="2800" dirty="0">
              <a:latin typeface="Times New Roman" pitchFamily="18" charset="0"/>
              <a:cs typeface="Times New Roman" pitchFamily="18" charset="0"/>
            </a:endParaRPr>
          </a:p>
          <a:p>
            <a:pPr marL="363538" indent="0" fontAlgn="auto">
              <a:spcAft>
                <a:spcPts val="0"/>
              </a:spcAft>
              <a:buNone/>
              <a:defRPr/>
            </a:pPr>
            <a:r>
              <a:rPr lang="en-US" sz="2800" b="1" i="1" dirty="0">
                <a:solidFill>
                  <a:srgbClr val="FF0000"/>
                </a:solidFill>
                <a:latin typeface="Times New Roman" pitchFamily="18" charset="0"/>
                <a:cs typeface="Times New Roman" pitchFamily="18" charset="0"/>
              </a:rPr>
              <a:t>b) Chemical cleavage:</a:t>
            </a:r>
          </a:p>
          <a:p>
            <a:pPr marL="901700" indent="-188913">
              <a:buNone/>
              <a:defRPr/>
            </a:pPr>
            <a:r>
              <a:rPr lang="en-US" sz="2600" dirty="0" smtClean="0">
                <a:latin typeface="Times New Roman" pitchFamily="18" charset="0"/>
                <a:cs typeface="Times New Roman" pitchFamily="18" charset="0"/>
              </a:rPr>
              <a:t>- Treatment</a:t>
            </a:r>
            <a:r>
              <a:rPr lang="en-US" sz="2600" b="1" i="1"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with </a:t>
            </a:r>
            <a:r>
              <a:rPr lang="en-US" sz="2600" dirty="0" smtClean="0">
                <a:solidFill>
                  <a:srgbClr val="FF0000"/>
                </a:solidFill>
                <a:latin typeface="Times New Roman" pitchFamily="18" charset="0"/>
                <a:cs typeface="Times New Roman" pitchFamily="18" charset="0"/>
              </a:rPr>
              <a:t>cyanogen bromide </a:t>
            </a:r>
            <a:r>
              <a:rPr lang="en-US" sz="2600" dirty="0" smtClean="0">
                <a:latin typeface="Times New Roman" pitchFamily="18" charset="0"/>
                <a:cs typeface="Times New Roman" pitchFamily="18" charset="0"/>
              </a:rPr>
              <a:t>is used for cleaving  </a:t>
            </a:r>
            <a:r>
              <a:rPr lang="en-US" sz="2600" dirty="0">
                <a:latin typeface="Times New Roman" pitchFamily="18" charset="0"/>
                <a:cs typeface="Times New Roman" pitchFamily="18" charset="0"/>
              </a:rPr>
              <a:t>polypeptide.</a:t>
            </a:r>
          </a:p>
          <a:p>
            <a:pPr marL="901700" indent="-188913">
              <a:buNone/>
              <a:defRPr/>
            </a:pPr>
            <a:r>
              <a:rPr lang="en-US" sz="2600" dirty="0">
                <a:latin typeface="Times New Roman" pitchFamily="18" charset="0"/>
                <a:cs typeface="Times New Roman" pitchFamily="18" charset="0"/>
              </a:rPr>
              <a:t>- It split polypeptide chain on the carbonyl side </a:t>
            </a:r>
            <a:r>
              <a:rPr lang="en-US" sz="2600" dirty="0" smtClean="0">
                <a:latin typeface="Times New Roman" pitchFamily="18" charset="0"/>
                <a:cs typeface="Times New Roman" pitchFamily="18" charset="0"/>
              </a:rPr>
              <a:t>of methionine residues leads </a:t>
            </a:r>
            <a:r>
              <a:rPr lang="en-US" sz="2600" dirty="0">
                <a:latin typeface="Times New Roman" pitchFamily="18" charset="0"/>
                <a:cs typeface="Times New Roman" pitchFamily="18" charset="0"/>
              </a:rPr>
              <a:t>to the products of a limited number </a:t>
            </a:r>
            <a:r>
              <a:rPr lang="en-US" sz="2600" dirty="0" smtClean="0">
                <a:latin typeface="Times New Roman" pitchFamily="18" charset="0"/>
                <a:cs typeface="Times New Roman" pitchFamily="18" charset="0"/>
              </a:rPr>
              <a:t>of peptide </a:t>
            </a:r>
            <a:r>
              <a:rPr lang="en-US" sz="2600" dirty="0">
                <a:latin typeface="Times New Roman" pitchFamily="18" charset="0"/>
                <a:cs typeface="Times New Roman" pitchFamily="18" charset="0"/>
              </a:rPr>
              <a:t>fragments.</a:t>
            </a:r>
          </a:p>
          <a:p>
            <a:pPr marL="0" indent="0" algn="l" rtl="0" fontAlgn="auto">
              <a:spcAft>
                <a:spcPts val="0"/>
              </a:spcAft>
              <a:buFont typeface="Arial" pitchFamily="34" charset="0"/>
              <a:buNone/>
              <a:defRPr/>
            </a:pPr>
            <a:endParaRPr lang="en-US" sz="2800" dirty="0" smtClean="0">
              <a:latin typeface="Times New Roman" pitchFamily="18" charset="0"/>
              <a:cs typeface="Times New Roman" pitchFamily="18" charset="0"/>
            </a:endParaRPr>
          </a:p>
          <a:p>
            <a:pPr marL="0" indent="0" algn="l" rtl="0" fontAlgn="auto">
              <a:spcAft>
                <a:spcPts val="0"/>
              </a:spcAft>
              <a:buFont typeface="Arial" pitchFamily="34" charset="0"/>
              <a:buNone/>
              <a:defRPr/>
            </a:pPr>
            <a:endParaRPr lang="en-US" sz="2800" dirty="0">
              <a:latin typeface="Times New Roman" pitchFamily="18" charset="0"/>
              <a:cs typeface="Times New Roman" pitchFamily="18" charset="0"/>
            </a:endParaRPr>
          </a:p>
          <a:p>
            <a:pPr marL="0" indent="0" algn="l" rtl="0" fontAlgn="auto">
              <a:spcAft>
                <a:spcPts val="0"/>
              </a:spcAft>
              <a:buFont typeface="Arial" pitchFamily="34" charset="0"/>
              <a:buNone/>
              <a:defRPr/>
            </a:pPr>
            <a:endParaRPr lang="ar-SA" sz="2800" dirty="0">
              <a:latin typeface="Times New Roman" pitchFamily="18" charset="0"/>
              <a:cs typeface="Times New Roman" pitchFamily="18" charset="0"/>
            </a:endParaRPr>
          </a:p>
        </p:txBody>
      </p:sp>
      <p:sp>
        <p:nvSpPr>
          <p:cNvPr id="4" name="Right Arrow 3"/>
          <p:cNvSpPr/>
          <p:nvPr/>
        </p:nvSpPr>
        <p:spPr>
          <a:xfrm>
            <a:off x="1562100" y="5956300"/>
            <a:ext cx="6477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cxnSp>
        <p:nvCxnSpPr>
          <p:cNvPr id="5" name="Straight Connector 4"/>
          <p:cNvCxnSpPr/>
          <p:nvPr/>
        </p:nvCxnSpPr>
        <p:spPr>
          <a:xfrm flipH="1">
            <a:off x="3733800" y="2971800"/>
            <a:ext cx="152400" cy="38100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91909359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Content Placeholder 2"/>
          <p:cNvSpPr>
            <a:spLocks noGrp="1"/>
          </p:cNvSpPr>
          <p:nvPr>
            <p:ph idx="1"/>
          </p:nvPr>
        </p:nvSpPr>
        <p:spPr>
          <a:xfrm>
            <a:off x="0" y="0"/>
            <a:ext cx="9144000" cy="6858000"/>
          </a:xfrm>
        </p:spPr>
        <p:txBody>
          <a:bodyPr/>
          <a:lstStyle/>
          <a:p>
            <a:pPr marL="0" indent="0" algn="l" rtl="0">
              <a:buFont typeface="Arial" charset="0"/>
              <a:buNone/>
            </a:pPr>
            <a:r>
              <a:rPr lang="en-US" sz="2800" b="1" dirty="0" smtClean="0">
                <a:solidFill>
                  <a:srgbClr val="002060"/>
                </a:solidFill>
                <a:latin typeface="Times New Roman" pitchFamily="18" charset="0"/>
                <a:cs typeface="Times New Roman" pitchFamily="18" charset="0"/>
              </a:rPr>
              <a:t>6)</a:t>
            </a:r>
            <a:r>
              <a:rPr lang="en-US" sz="2800" b="1" u="sng" dirty="0" smtClean="0">
                <a:solidFill>
                  <a:srgbClr val="002060"/>
                </a:solidFill>
                <a:latin typeface="Times New Roman" pitchFamily="18" charset="0"/>
                <a:cs typeface="Times New Roman" pitchFamily="18" charset="0"/>
              </a:rPr>
              <a:t> Ordering peptide fragments:</a:t>
            </a:r>
          </a:p>
          <a:p>
            <a:pPr marL="363538" indent="0" algn="l" rtl="0">
              <a:buFont typeface="Arial" charset="0"/>
              <a:buNone/>
            </a:pPr>
            <a:r>
              <a:rPr lang="en-US" dirty="0" smtClean="0">
                <a:latin typeface="Times New Roman" pitchFamily="18" charset="0"/>
                <a:cs typeface="Times New Roman" pitchFamily="18" charset="0"/>
              </a:rPr>
              <a:t>By using at least two different ways.</a:t>
            </a:r>
          </a:p>
          <a:p>
            <a:pPr marL="0" indent="0" algn="l" rtl="0">
              <a:buFont typeface="Arial" charset="0"/>
              <a:buNone/>
            </a:pPr>
            <a:endParaRPr lang="en-US" sz="2800" dirty="0" smtClean="0">
              <a:latin typeface="Times New Roman" pitchFamily="18" charset="0"/>
              <a:cs typeface="Times New Roman" pitchFamily="18" charset="0"/>
            </a:endParaRPr>
          </a:p>
          <a:p>
            <a:pPr marL="0" indent="0" algn="l" rtl="0">
              <a:buFont typeface="Arial" charset="0"/>
              <a:buNone/>
            </a:pPr>
            <a:r>
              <a:rPr lang="en-US" sz="2800" i="1" dirty="0" smtClean="0">
                <a:solidFill>
                  <a:srgbClr val="FF0000"/>
                </a:solidFill>
                <a:latin typeface="Times New Roman" pitchFamily="18" charset="0"/>
                <a:cs typeface="Times New Roman" pitchFamily="18" charset="0"/>
              </a:rPr>
              <a:t>Example:</a:t>
            </a:r>
          </a:p>
          <a:p>
            <a:pPr marL="444500" indent="-268288" algn="l" rtl="0">
              <a:buFont typeface="Arial" charset="0"/>
              <a:buNone/>
            </a:pPr>
            <a:r>
              <a:rPr lang="en-US" dirty="0" smtClean="0">
                <a:latin typeface="Times New Roman" pitchFamily="18" charset="0"/>
                <a:cs typeface="Times New Roman" pitchFamily="18" charset="0"/>
              </a:rPr>
              <a:t>Determination of amino acid sequence from overlapping peptide:</a:t>
            </a:r>
          </a:p>
          <a:p>
            <a:pPr marL="0" indent="0" algn="l" rtl="0">
              <a:buFont typeface="Arial" charset="0"/>
              <a:buNone/>
            </a:pPr>
            <a:r>
              <a:rPr lang="en-US"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Fragments from  </a:t>
            </a:r>
            <a:r>
              <a:rPr lang="en-US" dirty="0" smtClean="0">
                <a:latin typeface="Times New Roman" pitchFamily="18" charset="0"/>
                <a:cs typeface="Times New Roman" pitchFamily="18" charset="0"/>
              </a:rPr>
              <a:t> Tyr – </a:t>
            </a:r>
            <a:r>
              <a:rPr lang="en-US" dirty="0">
                <a:latin typeface="Times New Roman" pitchFamily="18" charset="0"/>
                <a:cs typeface="Times New Roman" pitchFamily="18" charset="0"/>
              </a:rPr>
              <a:t>L</a:t>
            </a:r>
            <a:r>
              <a:rPr lang="en-US" dirty="0" smtClean="0">
                <a:latin typeface="Times New Roman" pitchFamily="18" charset="0"/>
                <a:cs typeface="Times New Roman" pitchFamily="18" charset="0"/>
              </a:rPr>
              <a:t>ys </a:t>
            </a:r>
          </a:p>
          <a:p>
            <a:pPr marL="0" indent="0">
              <a:buNone/>
            </a:pPr>
            <a:r>
              <a:rPr lang="en-US" sz="2000" dirty="0" smtClean="0">
                <a:latin typeface="Times New Roman" pitchFamily="18" charset="0"/>
                <a:cs typeface="Times New Roman" pitchFamily="18" charset="0"/>
              </a:rPr>
              <a:t>               trypsin</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cleavage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Glu</a:t>
            </a:r>
            <a:r>
              <a:rPr lang="en-US" dirty="0" smtClean="0">
                <a:latin typeface="Times New Roman" pitchFamily="18" charset="0"/>
                <a:cs typeface="Times New Roman" pitchFamily="18" charset="0"/>
              </a:rPr>
              <a:t> – Met – </a:t>
            </a:r>
            <a:r>
              <a:rPr lang="en-US" dirty="0" err="1" smtClean="0">
                <a:latin typeface="Times New Roman" pitchFamily="18" charset="0"/>
                <a:cs typeface="Times New Roman" pitchFamily="18" charset="0"/>
              </a:rPr>
              <a:t>Leu</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Gly</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Arg</a:t>
            </a:r>
            <a:r>
              <a:rPr lang="en-US" dirty="0" smtClean="0">
                <a:latin typeface="Times New Roman" pitchFamily="18" charset="0"/>
                <a:cs typeface="Times New Roman" pitchFamily="18" charset="0"/>
              </a:rPr>
              <a:t> </a:t>
            </a:r>
          </a:p>
          <a:p>
            <a:pPr marL="0" indent="0" algn="l" rtl="0">
              <a:buFont typeface="Arial" charse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Ala</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Gly</a:t>
            </a:r>
            <a:endParaRPr lang="en-US" dirty="0" smtClean="0">
              <a:latin typeface="Times New Roman" pitchFamily="18" charset="0"/>
              <a:cs typeface="Times New Roman" pitchFamily="18" charset="0"/>
            </a:endParaRPr>
          </a:p>
          <a:p>
            <a:pPr marL="0" indent="0" algn="l" rtl="0">
              <a:buFont typeface="Arial" charset="0"/>
              <a:buNone/>
            </a:pPr>
            <a:endParaRPr lang="en-US" dirty="0">
              <a:latin typeface="Times New Roman" pitchFamily="18" charset="0"/>
              <a:cs typeface="Times New Roman" pitchFamily="18" charset="0"/>
            </a:endParaRPr>
          </a:p>
          <a:p>
            <a:pPr marL="0" indent="0">
              <a:buNone/>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Fragments </a:t>
            </a:r>
            <a:r>
              <a:rPr lang="en-US" sz="2000" dirty="0" smtClean="0">
                <a:latin typeface="Times New Roman" pitchFamily="18" charset="0"/>
                <a:cs typeface="Times New Roman" pitchFamily="18" charset="0"/>
              </a:rPr>
              <a:t>from cyanogen </a:t>
            </a:r>
            <a:r>
              <a:rPr lang="en-US" dirty="0" smtClean="0">
                <a:latin typeface="Times New Roman" pitchFamily="18" charset="0"/>
                <a:cs typeface="Times New Roman" pitchFamily="18" charset="0"/>
              </a:rPr>
              <a:t>Tyr – Lys – </a:t>
            </a:r>
            <a:r>
              <a:rPr lang="en-US" dirty="0" err="1" smtClean="0">
                <a:latin typeface="Times New Roman" pitchFamily="18" charset="0"/>
                <a:cs typeface="Times New Roman" pitchFamily="18" charset="0"/>
              </a:rPr>
              <a:t>Glu</a:t>
            </a:r>
            <a:r>
              <a:rPr lang="en-US" dirty="0" smtClean="0">
                <a:latin typeface="Times New Roman" pitchFamily="18" charset="0"/>
                <a:cs typeface="Times New Roman" pitchFamily="18" charset="0"/>
              </a:rPr>
              <a:t> – Met</a:t>
            </a:r>
          </a:p>
          <a:p>
            <a:pPr marL="0" indent="0" algn="l" rtl="0">
              <a:buFont typeface="Arial" charset="0"/>
              <a:buNone/>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bromide cleavage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Leu</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Gly</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Arg</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Ala</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Gly</a:t>
            </a:r>
            <a:endParaRPr lang="en-US" dirty="0" smtClean="0">
              <a:latin typeface="Times New Roman" pitchFamily="18" charset="0"/>
              <a:cs typeface="Times New Roman" pitchFamily="18" charset="0"/>
            </a:endParaRPr>
          </a:p>
          <a:p>
            <a:pPr marL="0" indent="0" algn="l" rtl="0">
              <a:buFont typeface="Arial" charset="0"/>
              <a:buNone/>
            </a:pPr>
            <a:endParaRPr lang="en-US" dirty="0">
              <a:latin typeface="Times New Roman" pitchFamily="18" charset="0"/>
              <a:cs typeface="Times New Roman" pitchFamily="18" charset="0"/>
            </a:endParaRPr>
          </a:p>
          <a:p>
            <a:pPr marL="0" indent="0" algn="l" rtl="0">
              <a:buFont typeface="Arial" charset="0"/>
              <a:buNone/>
            </a:pPr>
            <a:r>
              <a:rPr lang="en-US" sz="2000" dirty="0" smtClean="0">
                <a:latin typeface="Times New Roman" pitchFamily="18" charset="0"/>
                <a:cs typeface="Times New Roman" pitchFamily="18" charset="0"/>
              </a:rPr>
              <a:t>   Sequence deduced      Tyr – Lys – </a:t>
            </a:r>
            <a:r>
              <a:rPr lang="en-US" sz="2000" dirty="0" err="1" smtClean="0">
                <a:latin typeface="Times New Roman" pitchFamily="18" charset="0"/>
                <a:cs typeface="Times New Roman" pitchFamily="18" charset="0"/>
              </a:rPr>
              <a:t>Glu</a:t>
            </a:r>
            <a:r>
              <a:rPr lang="en-US" sz="2000" dirty="0" smtClean="0">
                <a:latin typeface="Times New Roman" pitchFamily="18" charset="0"/>
                <a:cs typeface="Times New Roman" pitchFamily="18" charset="0"/>
              </a:rPr>
              <a:t> – Met – </a:t>
            </a:r>
            <a:r>
              <a:rPr lang="en-US" sz="2000" dirty="0" err="1" smtClean="0">
                <a:latin typeface="Times New Roman" pitchFamily="18" charset="0"/>
                <a:cs typeface="Times New Roman" pitchFamily="18" charset="0"/>
              </a:rPr>
              <a:t>Leu</a:t>
            </a:r>
            <a:r>
              <a:rPr lang="en-US" sz="2000" dirty="0" smtClean="0">
                <a:latin typeface="Times New Roman" pitchFamily="18" charset="0"/>
                <a:cs typeface="Times New Roman" pitchFamily="18" charset="0"/>
              </a:rPr>
              <a:t> – </a:t>
            </a:r>
            <a:r>
              <a:rPr lang="en-US" sz="2000" dirty="0" err="1" smtClean="0">
                <a:latin typeface="Times New Roman" pitchFamily="18" charset="0"/>
                <a:cs typeface="Times New Roman" pitchFamily="18" charset="0"/>
              </a:rPr>
              <a:t>Gly</a:t>
            </a:r>
            <a:r>
              <a:rPr lang="en-US" sz="2000" dirty="0" smtClean="0">
                <a:latin typeface="Times New Roman" pitchFamily="18" charset="0"/>
                <a:cs typeface="Times New Roman" pitchFamily="18" charset="0"/>
              </a:rPr>
              <a:t> – </a:t>
            </a:r>
            <a:r>
              <a:rPr lang="en-US" sz="2000" dirty="0" err="1" smtClean="0">
                <a:latin typeface="Times New Roman" pitchFamily="18" charset="0"/>
                <a:cs typeface="Times New Roman" pitchFamily="18" charset="0"/>
              </a:rPr>
              <a:t>Arg</a:t>
            </a:r>
            <a:r>
              <a:rPr lang="en-US" sz="2000" dirty="0" smtClean="0">
                <a:latin typeface="Times New Roman" pitchFamily="18" charset="0"/>
                <a:cs typeface="Times New Roman" pitchFamily="18" charset="0"/>
              </a:rPr>
              <a:t> – </a:t>
            </a:r>
            <a:r>
              <a:rPr lang="en-US" sz="2000" dirty="0" err="1" smtClean="0">
                <a:latin typeface="Times New Roman" pitchFamily="18" charset="0"/>
                <a:cs typeface="Times New Roman" pitchFamily="18" charset="0"/>
              </a:rPr>
              <a:t>Ala</a:t>
            </a:r>
            <a:r>
              <a:rPr lang="en-US" sz="2000" dirty="0" smtClean="0">
                <a:latin typeface="Times New Roman" pitchFamily="18" charset="0"/>
                <a:cs typeface="Times New Roman" pitchFamily="18" charset="0"/>
              </a:rPr>
              <a:t> - </a:t>
            </a:r>
            <a:r>
              <a:rPr lang="en-US" sz="2000" dirty="0" err="1" smtClean="0">
                <a:latin typeface="Times New Roman" pitchFamily="18" charset="0"/>
                <a:cs typeface="Times New Roman" pitchFamily="18" charset="0"/>
              </a:rPr>
              <a:t>Gly</a:t>
            </a:r>
            <a:endParaRPr lang="en-US" sz="2000" dirty="0" smtClean="0">
              <a:latin typeface="Times New Roman" pitchFamily="18" charset="0"/>
              <a:cs typeface="Times New Roman" pitchFamily="18" charset="0"/>
            </a:endParaRPr>
          </a:p>
          <a:p>
            <a:pPr marL="0" indent="0" algn="l" rtl="0">
              <a:buFont typeface="Arial" charset="0"/>
              <a:buNone/>
            </a:pPr>
            <a:r>
              <a:rPr lang="en-US" dirty="0" smtClean="0">
                <a:latin typeface="Times New Roman" pitchFamily="18" charset="0"/>
                <a:cs typeface="Times New Roman" pitchFamily="18" charset="0"/>
              </a:rPr>
              <a:t> </a:t>
            </a:r>
            <a:endParaRPr lang="ar-SA" dirty="0" smtClean="0">
              <a:latin typeface="Times New Roman" pitchFamily="18" charset="0"/>
              <a:cs typeface="Times New Roman" pitchFamily="18" charset="0"/>
            </a:endParaRPr>
          </a:p>
        </p:txBody>
      </p:sp>
      <p:cxnSp>
        <p:nvCxnSpPr>
          <p:cNvPr id="3" name="Straight Connector 2"/>
          <p:cNvCxnSpPr/>
          <p:nvPr/>
        </p:nvCxnSpPr>
        <p:spPr>
          <a:xfrm flipH="1">
            <a:off x="2743200" y="24384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743200" y="2438400"/>
            <a:ext cx="0" cy="152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743200" y="39624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819400" y="4191000"/>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819400" y="51816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819400" y="41910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438400" y="54864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438400" y="54864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438400" y="6096000"/>
            <a:ext cx="152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69708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endParaRPr lang="ar-SA" smtClean="0"/>
          </a:p>
        </p:txBody>
      </p:sp>
      <p:sp>
        <p:nvSpPr>
          <p:cNvPr id="98307" name="Content Placeholder 2"/>
          <p:cNvSpPr>
            <a:spLocks noGrp="1"/>
          </p:cNvSpPr>
          <p:nvPr>
            <p:ph idx="1"/>
          </p:nvPr>
        </p:nvSpPr>
        <p:spPr/>
        <p:txBody>
          <a:bodyPr/>
          <a:lstStyle/>
          <a:p>
            <a:endParaRPr lang="ar-SA" smtClean="0"/>
          </a:p>
        </p:txBody>
      </p:sp>
      <p:pic>
        <p:nvPicPr>
          <p:cNvPr id="983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9154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872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ontent Placeholder 2"/>
          <p:cNvSpPr>
            <a:spLocks noGrp="1"/>
          </p:cNvSpPr>
          <p:nvPr>
            <p:ph idx="1"/>
          </p:nvPr>
        </p:nvSpPr>
        <p:spPr>
          <a:xfrm>
            <a:off x="533400" y="533400"/>
            <a:ext cx="8001000" cy="5715000"/>
          </a:xfrm>
        </p:spPr>
        <p:txBody>
          <a:bodyPr>
            <a:normAutofit/>
          </a:bodyPr>
          <a:lstStyle/>
          <a:p>
            <a:pPr marL="0" indent="0" algn="l" rtl="0">
              <a:buFont typeface="Arial" charset="0"/>
              <a:buNone/>
            </a:pPr>
            <a:r>
              <a:rPr lang="en-US" b="1" i="1" u="sng" dirty="0" smtClean="0">
                <a:solidFill>
                  <a:srgbClr val="FF0000"/>
                </a:solidFill>
                <a:latin typeface="Times New Roman" pitchFamily="18" charset="0"/>
                <a:cs typeface="Times New Roman" pitchFamily="18" charset="0"/>
              </a:rPr>
              <a:t>Problem 1:</a:t>
            </a:r>
          </a:p>
          <a:p>
            <a:pPr marL="268288" indent="0" algn="l" rtl="0">
              <a:buFont typeface="Arial" charset="0"/>
              <a:buNone/>
            </a:pPr>
            <a:r>
              <a:rPr lang="en-US" dirty="0" smtClean="0">
                <a:latin typeface="Times New Roman" pitchFamily="18" charset="0"/>
                <a:cs typeface="Times New Roman" pitchFamily="18" charset="0"/>
              </a:rPr>
              <a:t>Partial hydrolysis of a protein yielded a number of polypeptides. One of them was purified.</a:t>
            </a:r>
          </a:p>
          <a:p>
            <a:pPr marL="268288" indent="0" algn="l" rtl="0">
              <a:buFont typeface="Arial" charset="0"/>
              <a:buNone/>
            </a:pPr>
            <a:r>
              <a:rPr lang="en-US" dirty="0" smtClean="0">
                <a:latin typeface="Times New Roman" pitchFamily="18" charset="0"/>
                <a:cs typeface="Times New Roman" pitchFamily="18" charset="0"/>
              </a:rPr>
              <a:t>Deduce the sequence of amino acids in this polypeptide from the following information:</a:t>
            </a:r>
          </a:p>
          <a:p>
            <a:pPr marL="806450" indent="0" algn="l" rtl="0">
              <a:buFont typeface="Arial" charset="0"/>
              <a:buNone/>
            </a:pPr>
            <a:r>
              <a:rPr lang="en-US" sz="2200" i="1" dirty="0" smtClean="0">
                <a:solidFill>
                  <a:srgbClr val="002060"/>
                </a:solidFill>
                <a:latin typeface="Times New Roman" pitchFamily="18" charset="0"/>
                <a:cs typeface="Times New Roman" pitchFamily="18" charset="0"/>
              </a:rPr>
              <a:t>a) Complete acid hydrolysis yielded </a:t>
            </a:r>
          </a:p>
          <a:p>
            <a:pPr marL="1519238" indent="0" algn="l" rtl="0">
              <a:buFont typeface="Arial" charset="0"/>
              <a:buNone/>
            </a:pPr>
            <a:r>
              <a:rPr lang="en-US" sz="2200" dirty="0" err="1" smtClean="0">
                <a:latin typeface="Times New Roman" pitchFamily="18" charset="0"/>
                <a:cs typeface="Times New Roman" pitchFamily="18" charset="0"/>
              </a:rPr>
              <a:t>ala</a:t>
            </a:r>
            <a:r>
              <a:rPr lang="en-US" sz="2200" dirty="0" smtClean="0">
                <a:latin typeface="Times New Roman" pitchFamily="18" charset="0"/>
                <a:cs typeface="Times New Roman" pitchFamily="18" charset="0"/>
              </a:rPr>
              <a:t> + </a:t>
            </a:r>
            <a:r>
              <a:rPr lang="en-US" sz="2200" dirty="0" err="1" smtClean="0">
                <a:latin typeface="Times New Roman" pitchFamily="18" charset="0"/>
                <a:cs typeface="Times New Roman" pitchFamily="18" charset="0"/>
              </a:rPr>
              <a:t>arg</a:t>
            </a:r>
            <a:r>
              <a:rPr lang="en-US" sz="2200" dirty="0" smtClean="0">
                <a:latin typeface="Times New Roman" pitchFamily="18" charset="0"/>
                <a:cs typeface="Times New Roman" pitchFamily="18" charset="0"/>
              </a:rPr>
              <a:t> + </a:t>
            </a:r>
            <a:r>
              <a:rPr lang="en-US" sz="2200" dirty="0" err="1" smtClean="0">
                <a:latin typeface="Times New Roman" pitchFamily="18" charset="0"/>
                <a:cs typeface="Times New Roman" pitchFamily="18" charset="0"/>
              </a:rPr>
              <a:t>ser</a:t>
            </a:r>
            <a:r>
              <a:rPr lang="en-US" sz="2200" dirty="0" smtClean="0">
                <a:latin typeface="Times New Roman" pitchFamily="18" charset="0"/>
                <a:cs typeface="Times New Roman" pitchFamily="18" charset="0"/>
              </a:rPr>
              <a:t> + </a:t>
            </a:r>
            <a:r>
              <a:rPr lang="en-US" sz="2200" dirty="0" err="1" smtClean="0">
                <a:latin typeface="Times New Roman" pitchFamily="18" charset="0"/>
                <a:cs typeface="Times New Roman" pitchFamily="18" charset="0"/>
              </a:rPr>
              <a:t>ser</a:t>
            </a:r>
            <a:r>
              <a:rPr lang="en-US" sz="2200" dirty="0" smtClean="0">
                <a:latin typeface="Times New Roman" pitchFamily="18" charset="0"/>
                <a:cs typeface="Times New Roman" pitchFamily="18" charset="0"/>
              </a:rPr>
              <a:t> + </a:t>
            </a:r>
            <a:r>
              <a:rPr lang="en-US" sz="2200" dirty="0" err="1" smtClean="0">
                <a:latin typeface="Times New Roman" pitchFamily="18" charset="0"/>
                <a:cs typeface="Times New Roman" pitchFamily="18" charset="0"/>
              </a:rPr>
              <a:t>lys</a:t>
            </a:r>
            <a:r>
              <a:rPr lang="en-US" sz="2200" dirty="0" smtClean="0">
                <a:latin typeface="Times New Roman" pitchFamily="18" charset="0"/>
                <a:cs typeface="Times New Roman" pitchFamily="18" charset="0"/>
              </a:rPr>
              <a:t> + </a:t>
            </a:r>
            <a:r>
              <a:rPr lang="en-US" sz="2200" dirty="0" err="1" smtClean="0">
                <a:latin typeface="Times New Roman" pitchFamily="18" charset="0"/>
                <a:cs typeface="Times New Roman" pitchFamily="18" charset="0"/>
              </a:rPr>
              <a:t>phe</a:t>
            </a:r>
            <a:r>
              <a:rPr lang="en-US" sz="2200" dirty="0" smtClean="0">
                <a:latin typeface="Times New Roman" pitchFamily="18" charset="0"/>
                <a:cs typeface="Times New Roman" pitchFamily="18" charset="0"/>
              </a:rPr>
              <a:t> + met + </a:t>
            </a:r>
            <a:r>
              <a:rPr lang="en-US" sz="2200" dirty="0" err="1" smtClean="0">
                <a:latin typeface="Times New Roman" pitchFamily="18" charset="0"/>
                <a:cs typeface="Times New Roman" pitchFamily="18" charset="0"/>
              </a:rPr>
              <a:t>trp</a:t>
            </a:r>
            <a:r>
              <a:rPr lang="en-US" sz="2200" dirty="0" smtClean="0">
                <a:latin typeface="Times New Roman" pitchFamily="18" charset="0"/>
                <a:cs typeface="Times New Roman" pitchFamily="18" charset="0"/>
              </a:rPr>
              <a:t> + pro</a:t>
            </a:r>
          </a:p>
          <a:p>
            <a:pPr marL="806450" indent="0" algn="l" rtl="0">
              <a:buFont typeface="Arial" charset="0"/>
              <a:buNone/>
            </a:pPr>
            <a:r>
              <a:rPr lang="en-US" sz="2200" i="1" dirty="0" smtClean="0">
                <a:solidFill>
                  <a:srgbClr val="002060"/>
                </a:solidFill>
                <a:latin typeface="Times New Roman" pitchFamily="18" charset="0"/>
                <a:cs typeface="Times New Roman" pitchFamily="18" charset="0"/>
              </a:rPr>
              <a:t>b) Treatment with </a:t>
            </a:r>
            <a:r>
              <a:rPr lang="en-US" sz="2200" i="1" dirty="0" err="1" smtClean="0">
                <a:solidFill>
                  <a:srgbClr val="002060"/>
                </a:solidFill>
                <a:latin typeface="Times New Roman" pitchFamily="18" charset="0"/>
                <a:cs typeface="Times New Roman" pitchFamily="18" charset="0"/>
              </a:rPr>
              <a:t>fluorodinitrobenzen</a:t>
            </a:r>
            <a:r>
              <a:rPr lang="en-US" sz="2200" i="1" dirty="0" smtClean="0">
                <a:solidFill>
                  <a:srgbClr val="002060"/>
                </a:solidFill>
                <a:latin typeface="Times New Roman" pitchFamily="18" charset="0"/>
                <a:cs typeface="Times New Roman" pitchFamily="18" charset="0"/>
              </a:rPr>
              <a:t> (FDNB, sanger</a:t>
            </a:r>
          </a:p>
          <a:p>
            <a:pPr marL="806450" indent="0" algn="l" rtl="0">
              <a:buFont typeface="Arial" charset="0"/>
              <a:buNone/>
            </a:pPr>
            <a:r>
              <a:rPr lang="en-US" sz="2200" i="1" dirty="0" smtClean="0">
                <a:solidFill>
                  <a:srgbClr val="002060"/>
                </a:solidFill>
                <a:latin typeface="Times New Roman" pitchFamily="18" charset="0"/>
                <a:cs typeface="Times New Roman" pitchFamily="18" charset="0"/>
              </a:rPr>
              <a:t>     reagent)</a:t>
            </a:r>
            <a:r>
              <a:rPr lang="en-US" sz="2200"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followed by complete acid hydrolysis yielded</a:t>
            </a:r>
          </a:p>
          <a:p>
            <a:pPr marL="806450" indent="0" algn="l" rtl="0">
              <a:buFont typeface="Arial" charset="0"/>
              <a:buNone/>
            </a:pP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dinitrophenylalanine</a:t>
            </a:r>
            <a:r>
              <a:rPr lang="en-US" sz="2200" dirty="0" smtClean="0">
                <a:latin typeface="Times New Roman" pitchFamily="18" charset="0"/>
                <a:cs typeface="Times New Roman" pitchFamily="18" charset="0"/>
              </a:rPr>
              <a:t> (DNP-</a:t>
            </a:r>
            <a:r>
              <a:rPr lang="en-US" sz="2200" dirty="0" err="1" smtClean="0">
                <a:latin typeface="Times New Roman" pitchFamily="18" charset="0"/>
                <a:cs typeface="Times New Roman" pitchFamily="18" charset="0"/>
              </a:rPr>
              <a:t>ala</a:t>
            </a:r>
            <a:r>
              <a:rPr lang="en-US" sz="2200" dirty="0" smtClean="0">
                <a:latin typeface="Times New Roman" pitchFamily="18" charset="0"/>
                <a:cs typeface="Times New Roman" pitchFamily="18" charset="0"/>
              </a:rPr>
              <a:t>).</a:t>
            </a:r>
          </a:p>
          <a:p>
            <a:pPr marL="806450" indent="0" algn="l" rtl="0">
              <a:buFont typeface="Arial" charset="0"/>
              <a:buNone/>
            </a:pPr>
            <a:r>
              <a:rPr lang="en-US" sz="2200" i="1" dirty="0" smtClean="0">
                <a:solidFill>
                  <a:srgbClr val="002060"/>
                </a:solidFill>
                <a:latin typeface="Times New Roman" pitchFamily="18" charset="0"/>
                <a:cs typeface="Times New Roman" pitchFamily="18" charset="0"/>
              </a:rPr>
              <a:t>c) </a:t>
            </a:r>
            <a:r>
              <a:rPr lang="en-US" sz="2200" i="1" dirty="0" err="1" smtClean="0">
                <a:solidFill>
                  <a:srgbClr val="002060"/>
                </a:solidFill>
                <a:latin typeface="Times New Roman" pitchFamily="18" charset="0"/>
                <a:cs typeface="Times New Roman" pitchFamily="18" charset="0"/>
              </a:rPr>
              <a:t>Niether</a:t>
            </a:r>
            <a:r>
              <a:rPr lang="en-US" sz="2200" i="1" dirty="0" smtClean="0">
                <a:solidFill>
                  <a:srgbClr val="002060"/>
                </a:solidFill>
                <a:latin typeface="Times New Roman" pitchFamily="18" charset="0"/>
                <a:cs typeface="Times New Roman" pitchFamily="18" charset="0"/>
              </a:rPr>
              <a:t> </a:t>
            </a:r>
            <a:r>
              <a:rPr lang="en-US" sz="2200" i="1" dirty="0" err="1" smtClean="0">
                <a:solidFill>
                  <a:srgbClr val="002060"/>
                </a:solidFill>
                <a:latin typeface="Times New Roman" pitchFamily="18" charset="0"/>
                <a:cs typeface="Times New Roman" pitchFamily="18" charset="0"/>
              </a:rPr>
              <a:t>carboxypeptidase</a:t>
            </a:r>
            <a:r>
              <a:rPr lang="en-US" sz="2200" i="1" dirty="0" smtClean="0">
                <a:solidFill>
                  <a:srgbClr val="002060"/>
                </a:solidFill>
                <a:latin typeface="Times New Roman" pitchFamily="18" charset="0"/>
                <a:cs typeface="Times New Roman" pitchFamily="18" charset="0"/>
              </a:rPr>
              <a:t> A nor </a:t>
            </a:r>
            <a:r>
              <a:rPr lang="en-US" sz="2200" i="1" dirty="0" err="1" smtClean="0">
                <a:solidFill>
                  <a:srgbClr val="002060"/>
                </a:solidFill>
                <a:latin typeface="Times New Roman" pitchFamily="18" charset="0"/>
                <a:cs typeface="Times New Roman" pitchFamily="18" charset="0"/>
              </a:rPr>
              <a:t>carboxypeptidase</a:t>
            </a:r>
            <a:r>
              <a:rPr lang="en-US" sz="2200" i="1" dirty="0" smtClean="0">
                <a:solidFill>
                  <a:srgbClr val="002060"/>
                </a:solidFill>
                <a:latin typeface="Times New Roman" pitchFamily="18" charset="0"/>
                <a:cs typeface="Times New Roman" pitchFamily="18" charset="0"/>
              </a:rPr>
              <a:t> B</a:t>
            </a:r>
          </a:p>
          <a:p>
            <a:pPr marL="806450" indent="0" algn="l" rtl="0">
              <a:buFont typeface="Arial" charset="0"/>
              <a:buNone/>
            </a:pPr>
            <a:r>
              <a:rPr lang="en-US" sz="2200" dirty="0" smtClean="0">
                <a:latin typeface="Times New Roman" pitchFamily="18" charset="0"/>
                <a:cs typeface="Times New Roman" pitchFamily="18" charset="0"/>
              </a:rPr>
              <a:t>    released a C-terminal amino acid.</a:t>
            </a:r>
          </a:p>
          <a:p>
            <a:pPr marL="0" indent="0" algn="l" rtl="0">
              <a:buFont typeface="Arial" charset="0"/>
              <a:buNone/>
            </a:pPr>
            <a:endParaRPr lang="ar-SA"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4717571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1095</TotalTime>
  <Words>6031</Words>
  <Application>Microsoft Office PowerPoint</Application>
  <PresentationFormat>On-screen Show (4:3)</PresentationFormat>
  <Paragraphs>666</Paragraphs>
  <Slides>107</Slides>
  <Notes>6</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107</vt:i4>
      </vt:variant>
    </vt:vector>
  </HeadingPairs>
  <TitlesOfParts>
    <vt:vector size="119" baseType="lpstr">
      <vt:lpstr>Arial</vt:lpstr>
      <vt:lpstr>Batang</vt:lpstr>
      <vt:lpstr>Book Antiqua</vt:lpstr>
      <vt:lpstr>Calibri</vt:lpstr>
      <vt:lpstr>Century Schoolbook</vt:lpstr>
      <vt:lpstr>Cordia New</vt:lpstr>
      <vt:lpstr>KodchiangUPC</vt:lpstr>
      <vt:lpstr>Times New Roman</vt:lpstr>
      <vt:lpstr>Wingdings</vt:lpstr>
      <vt:lpstr>Wingdings 2</vt:lpstr>
      <vt:lpstr>Oriel</vt:lpstr>
      <vt:lpstr>Bitmap Image</vt:lpstr>
      <vt:lpstr>Chapter 3: Proteins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Secondary Structure of Proteins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AAN</dc:creator>
  <cp:lastModifiedBy>dell</cp:lastModifiedBy>
  <cp:revision>156</cp:revision>
  <dcterms:created xsi:type="dcterms:W3CDTF">2017-03-23T15:03:11Z</dcterms:created>
  <dcterms:modified xsi:type="dcterms:W3CDTF">2023-04-12T11:30:54Z</dcterms:modified>
</cp:coreProperties>
</file>