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23"/>
  </p:notesMasterIdLst>
  <p:sldIdLst>
    <p:sldId id="256" r:id="rId2"/>
    <p:sldId id="324" r:id="rId3"/>
    <p:sldId id="325" r:id="rId4"/>
    <p:sldId id="326" r:id="rId5"/>
    <p:sldId id="327" r:id="rId6"/>
    <p:sldId id="328" r:id="rId7"/>
    <p:sldId id="329" r:id="rId8"/>
    <p:sldId id="257" r:id="rId9"/>
    <p:sldId id="330" r:id="rId10"/>
    <p:sldId id="258" r:id="rId11"/>
    <p:sldId id="261" r:id="rId12"/>
    <p:sldId id="263" r:id="rId13"/>
    <p:sldId id="265" r:id="rId14"/>
    <p:sldId id="266" r:id="rId15"/>
    <p:sldId id="269" r:id="rId16"/>
    <p:sldId id="270" r:id="rId17"/>
    <p:sldId id="271" r:id="rId18"/>
    <p:sldId id="280" r:id="rId19"/>
    <p:sldId id="281" r:id="rId20"/>
    <p:sldId id="289" r:id="rId21"/>
    <p:sldId id="331" r:id="rId22"/>
  </p:sldIdLst>
  <p:sldSz cx="9144000" cy="6858000" type="screen4x3"/>
  <p:notesSz cx="6858000" cy="9144000"/>
  <p:custDataLst>
    <p:tags r:id="rId24"/>
  </p:custDataLst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478C7062-4565-4161-B686-9D7231FDC7BA}" type="datetimeFigureOut">
              <a:rPr lang="ar-SA"/>
              <a:pPr>
                <a:defRPr/>
              </a:pPr>
              <a:t>1/8/1438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9A6DBBD5-D8AB-415F-92CA-94C55C4F6C9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30003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مستطيل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extLst/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289D6A15-8184-4FFA-B27F-F7126FDAFE47}" type="datetime1">
              <a:rPr lang="en-US"/>
              <a:pPr>
                <a:defRPr/>
              </a:pPr>
              <a:t>10/9/2016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extLst/>
        </p:spPr>
        <p:txBody>
          <a:bodyPr/>
          <a:lstStyle>
            <a:lvl1pPr>
              <a:defRPr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extLst/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fld id="{AA1B4FBC-A9CE-4131-A265-290AFA90A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مستطيل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عنصر نائب للتذييل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2" name="عنصر نائب لرقم الشريحة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6" name="عنصر نائب للنص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5" name="عنصر نائب للنص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مستطيل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3" name="عنصر نائب لرقم الشريحة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عنصر نائب للتذييل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مستطيل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793B7F-5B0A-4F53-A691-ECEA81D97E2D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838200"/>
            <a:ext cx="8305800" cy="2819400"/>
          </a:xfrm>
        </p:spPr>
        <p:txBody>
          <a:bodyPr/>
          <a:lstStyle/>
          <a:p>
            <a:pPr eaLnBrk="1" hangingPunct="1"/>
            <a:r>
              <a:rPr dirty="0" smtClean="0">
                <a:cs typeface="Tahoma" pitchFamily="34" charset="0"/>
              </a:rPr>
              <a:t>Budgeting and financial management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 smtClean="0">
                <a:cs typeface="Times New Roman" pitchFamily="18" charset="0"/>
              </a:rPr>
              <a:t>Budgeting Concepts:   </a:t>
            </a:r>
            <a:endParaRPr lang="en-US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The budget is integral to planning. It provides an orderly and rational framework for organizing effort; it serves as management tool for both directing and controlling effort. </a:t>
            </a:r>
            <a:endParaRPr lang="en-US" b="1" u="sng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u="sng" dirty="0" smtClean="0">
                <a:cs typeface="Times New Roman" pitchFamily="18" charset="0"/>
              </a:rPr>
              <a:t>Financial management</a:t>
            </a:r>
            <a:r>
              <a:rPr lang="en-US" b="1" i="1" dirty="0" smtClean="0">
                <a:cs typeface="Times New Roman" pitchFamily="18" charset="0"/>
              </a:rPr>
              <a:t>:</a:t>
            </a:r>
            <a:endParaRPr lang="en-US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 Is defined as "a series of activities designed to allocate resources and plan for the efficient operation of the organization".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457200"/>
            <a:ext cx="8153400" cy="5867400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90000"/>
              </a:lnSpc>
              <a:buFont typeface="Wingdings"/>
              <a:buChar char="q"/>
            </a:pPr>
            <a:r>
              <a:rPr lang="en-US" sz="3600" dirty="0">
                <a:solidFill>
                  <a:schemeClr val="tx2"/>
                </a:solidFill>
                <a:latin typeface="Arial" charset="0"/>
                <a:ea typeface="+mj-ea"/>
                <a:cs typeface="Tahoma" pitchFamily="34" charset="0"/>
              </a:rPr>
              <a:t>Factors influencing Budget planning: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u="sng" dirty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Economic environment, financial means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Changing demands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Availability of human resources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Capacity of facilities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Service costs/market price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Other factors include consideration of organizational mission goals and strategic direction as well as the economic environment and the plans and objectives of other segments of the organization.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4400" dirty="0">
                <a:solidFill>
                  <a:schemeClr val="tx2"/>
                </a:solidFill>
                <a:latin typeface="Arial" charset="0"/>
                <a:ea typeface="+mj-ea"/>
                <a:cs typeface="Tahoma" pitchFamily="34" charset="0"/>
              </a:rPr>
              <a:t>Nursing Budget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Generating and controlling a divisional budget is a major responsibility of the nurse executive.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To predict budget expenses for any anticipated period of time, the nurse executive needs </a:t>
            </a:r>
            <a:r>
              <a:rPr lang="en-US" sz="2800" i="1" u="sng" dirty="0" smtClean="0">
                <a:solidFill>
                  <a:srgbClr val="C00000"/>
                </a:solidFill>
                <a:cs typeface="Times New Roman" pitchFamily="18" charset="0"/>
              </a:rPr>
              <a:t>to identify clearly three elements:</a:t>
            </a:r>
            <a:endParaRPr lang="en-US" sz="28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Times New Roman" pitchFamily="18" charset="0"/>
              </a:rPr>
              <a:t>The present activities of the nursing division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Times New Roman" pitchFamily="18" charset="0"/>
              </a:rPr>
              <a:t>The activities that the division plans to institute during the projected financial period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800" dirty="0" smtClean="0">
                <a:cs typeface="Times New Roman" pitchFamily="18" charset="0"/>
              </a:rPr>
              <a:t>Those activities the division plans to delete during the projected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ahoma" pitchFamily="34" charset="0"/>
              </a:rPr>
              <a:t>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648" y="533400"/>
            <a:ext cx="8153400" cy="55626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>
                <a:solidFill>
                  <a:schemeClr val="tx2"/>
                </a:solidFill>
                <a:latin typeface="Arial" charset="0"/>
                <a:ea typeface="+mj-ea"/>
                <a:cs typeface="Tahoma" pitchFamily="34" charset="0"/>
              </a:rPr>
              <a:t>Systems of budget development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>
                <a:solidFill>
                  <a:srgbClr val="C00000"/>
                </a:solidFill>
                <a:latin typeface="Arial" charset="0"/>
                <a:ea typeface="+mj-ea"/>
                <a:cs typeface="Tahoma" pitchFamily="34" charset="0"/>
              </a:rPr>
              <a:t>1. Centralized budgets: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Are developed and imposed by the controller, administrator of the hospital, and the director of nursing services, with little or no consultation with lower-level managers.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This is 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“</a:t>
            </a:r>
            <a:r>
              <a:rPr lang="en-US" dirty="0" smtClean="0">
                <a:cs typeface="Times New Roman" pitchFamily="18" charset="0"/>
              </a:rPr>
              <a:t>top-down approach leaves the implementers of the budget without autonomy or the right to appropriate or control expenses.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457200"/>
            <a:ext cx="8153400" cy="55626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4000" dirty="0">
                <a:solidFill>
                  <a:srgbClr val="C00000"/>
                </a:solidFill>
                <a:latin typeface="Arial" charset="0"/>
                <a:ea typeface="+mj-ea"/>
                <a:cs typeface="Tahoma" pitchFamily="34" charset="0"/>
              </a:rPr>
              <a:t>2. Decentralized budget</a:t>
            </a:r>
            <a:r>
              <a:rPr lang="en-US" b="1" dirty="0" smtClean="0">
                <a:solidFill>
                  <a:srgbClr val="C00000"/>
                </a:solidFill>
                <a:cs typeface="Times New Roman" pitchFamily="18" charset="0"/>
              </a:rPr>
              <a:t>: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More and more health agencies are recognizing the value of having budgets prepared by those who must implement them. With decen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­</a:t>
            </a:r>
            <a:r>
              <a:rPr lang="en-US" dirty="0" smtClean="0">
                <a:cs typeface="Times New Roman" pitchFamily="18" charset="0"/>
              </a:rPr>
              <a:t>tralization the first-level manager (head nurse) becomes actively involved in the plan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­</a:t>
            </a:r>
            <a:r>
              <a:rPr lang="en-US" dirty="0" smtClean="0">
                <a:cs typeface="Times New Roman" pitchFamily="18" charset="0"/>
              </a:rPr>
              <a:t>ning and budgeting process; autonomy, ac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­</a:t>
            </a:r>
            <a:r>
              <a:rPr lang="en-US" dirty="0" smtClean="0">
                <a:cs typeface="Times New Roman" pitchFamily="18" charset="0"/>
              </a:rPr>
              <a:t>countability, and authority are placed at the practitioner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381000"/>
            <a:ext cx="8382000" cy="5715000"/>
          </a:xfrm>
        </p:spPr>
        <p:txBody>
          <a:bodyPr/>
          <a:lstStyle/>
          <a:p>
            <a:pPr algn="l" rtl="0">
              <a:lnSpc>
                <a:spcPct val="90000"/>
              </a:lnSpc>
              <a:buFont typeface="Wingdings"/>
              <a:buChar char="q"/>
            </a:pPr>
            <a:r>
              <a:rPr lang="en-US" sz="4000" dirty="0">
                <a:solidFill>
                  <a:schemeClr val="tx2"/>
                </a:solidFill>
                <a:latin typeface="Arial" charset="0"/>
                <a:ea typeface="+mj-ea"/>
                <a:cs typeface="Tahoma" pitchFamily="34" charset="0"/>
              </a:rPr>
              <a:t>Types of budgets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cs typeface="Times New Roman" pitchFamily="18" charset="0"/>
            </a:endParaRP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C00000"/>
                </a:solidFill>
                <a:cs typeface="Times New Roman" pitchFamily="18" charset="0"/>
              </a:rPr>
              <a:t>Operational Budget: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Includes services to be provided and goods the unit expects to consume or utilize during the budget period. For a nursing unit this covers the cost of salaries, fringe benefits, supplies, small equipment, and other miscellaneous items.</a:t>
            </a:r>
            <a:r>
              <a:rPr lang="ar-SA" dirty="0" smtClean="0"/>
              <a:t> 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33400"/>
            <a:ext cx="8229600" cy="5410200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buNone/>
            </a:pPr>
            <a:r>
              <a:rPr lang="en-US" sz="4000" b="1" dirty="0">
                <a:solidFill>
                  <a:srgbClr val="C00000"/>
                </a:solidFill>
                <a:cs typeface="Times New Roman" pitchFamily="18" charset="0"/>
              </a:rPr>
              <a:t>The Capital </a:t>
            </a:r>
            <a:r>
              <a:rPr lang="en-US" sz="4000" b="1" dirty="0" smtClean="0">
                <a:solidFill>
                  <a:srgbClr val="C00000"/>
                </a:solidFill>
                <a:cs typeface="Times New Roman" pitchFamily="18" charset="0"/>
              </a:rPr>
              <a:t>Budget</a:t>
            </a:r>
            <a:endParaRPr lang="en-US" sz="4000" b="1" dirty="0">
              <a:solidFill>
                <a:srgbClr val="C00000"/>
              </a:solidFill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This represents the projection of costs for major purchases or projects. Each institution has its own definition of what qualifies as a capital expense. 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Capital items usually include major architectural renovations, major technological equipment's, and fixed assets (furniture, buildings).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Capital budgets are forecasted over a 3-year period; however they are reviewed and revised annually and as needs change.</a:t>
            </a:r>
          </a:p>
          <a:p>
            <a:pPr marL="609600" indent="-6096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FF0000"/>
                </a:solidFill>
                <a:cs typeface="Times New Roman" pitchFamily="18" charset="0"/>
              </a:rPr>
              <a:t>In preparing a capital budget, the nurse executive is required to document the need for most major items.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lnSpc>
                <a:spcPct val="90000"/>
              </a:lnSpc>
              <a:spcBef>
                <a:spcPct val="0"/>
              </a:spcBef>
              <a:buNone/>
            </a:pPr>
            <a:r>
              <a:rPr lang="en-US" sz="4800" dirty="0">
                <a:solidFill>
                  <a:schemeClr val="tx2"/>
                </a:solidFill>
                <a:latin typeface="Arial" charset="0"/>
                <a:ea typeface="+mj-ea"/>
                <a:cs typeface="Tahoma" pitchFamily="34" charset="0"/>
              </a:rPr>
              <a:t>The budgetary process: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Preparation of the budget begins several months before the end of each fiscal year to al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­</a:t>
            </a:r>
            <a:r>
              <a:rPr lang="en-US" sz="2800" dirty="0" smtClean="0">
                <a:cs typeface="Times New Roman" pitchFamily="18" charset="0"/>
              </a:rPr>
              <a:t>low time for careful preparation.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i="1" dirty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 smtClean="0">
                <a:cs typeface="Times New Roman" pitchFamily="18" charset="0"/>
              </a:rPr>
              <a:t>First:</a:t>
            </a:r>
            <a:r>
              <a:rPr lang="en-US" sz="2800" dirty="0" smtClean="0">
                <a:cs typeface="Times New Roman" pitchFamily="18" charset="0"/>
              </a:rPr>
              <a:t> those involved with budget preparation review agency policies, standards, and objectives </a:t>
            </a:r>
            <a:endParaRPr lang="en-US" sz="2800" b="1" i="1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i="1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 smtClean="0">
                <a:cs typeface="Times New Roman" pitchFamily="18" charset="0"/>
              </a:rPr>
              <a:t>Second:</a:t>
            </a:r>
            <a:r>
              <a:rPr lang="en-US" sz="2800" dirty="0" smtClean="0">
                <a:cs typeface="Times New Roman" pitchFamily="18" charset="0"/>
              </a:rPr>
              <a:t> the agency con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­</a:t>
            </a:r>
            <a:r>
              <a:rPr lang="en-US" sz="2800" dirty="0" smtClean="0">
                <a:cs typeface="Times New Roman" pitchFamily="18" charset="0"/>
              </a:rPr>
              <a:t>troller and director of nursing services prepare guidelines for the budget.</a:t>
            </a:r>
            <a:endParaRPr lang="en-US" sz="2800" b="1" i="1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i="1" dirty="0" smtClean="0">
              <a:cs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 dirty="0" smtClean="0">
                <a:cs typeface="Times New Roman" pitchFamily="18" charset="0"/>
              </a:rPr>
              <a:t>Third:</a:t>
            </a:r>
            <a:r>
              <a:rPr lang="en-US" sz="2800" dirty="0" smtClean="0">
                <a:cs typeface="Times New Roman" pitchFamily="18" charset="0"/>
              </a:rPr>
              <a:t> The first-level managers (</a:t>
            </a:r>
            <a:r>
              <a:rPr lang="en-US" sz="2800" b="1" dirty="0" smtClean="0">
                <a:solidFill>
                  <a:srgbClr val="FF0000"/>
                </a:solidFill>
                <a:cs typeface="Times New Roman" pitchFamily="18" charset="0"/>
              </a:rPr>
              <a:t>head nurses</a:t>
            </a:r>
            <a:r>
              <a:rPr lang="en-US" sz="2800" dirty="0" smtClean="0">
                <a:cs typeface="Times New Roman" pitchFamily="18" charset="0"/>
              </a:rPr>
              <a:t>) prepare the budget for their units based on past expenditures and pre</a:t>
            </a:r>
            <a:r>
              <a:rPr lang="en-US" sz="2800" dirty="0" smtClean="0">
                <a:latin typeface="Arial" charset="0"/>
                <a:cs typeface="Times New Roman" pitchFamily="18" charset="0"/>
              </a:rPr>
              <a:t>­</a:t>
            </a:r>
            <a:r>
              <a:rPr lang="en-US" sz="2800" dirty="0" smtClean="0">
                <a:cs typeface="Times New Roman" pitchFamily="18" charset="0"/>
              </a:rPr>
              <a:t>dictions for the coming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Tahoma" pitchFamily="34" charset="0"/>
              </a:rPr>
              <a:t>Managing Financial Resources</a:t>
            </a:r>
          </a:p>
        </p:txBody>
      </p:sp>
      <p:sp>
        <p:nvSpPr>
          <p:cNvPr id="409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Financial management has a large scope, and has many interrelated activities.</a:t>
            </a:r>
          </a:p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Preparing the budget is one of the last steps in handling finances.</a:t>
            </a:r>
          </a:p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In health care institutions, the financial department coordinates financial operations throughout the entire organization or network.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extLst/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Arial" charset="0"/>
              </a:rPr>
              <a:t>Objectives of Financial Management</a:t>
            </a:r>
          </a:p>
        </p:txBody>
      </p:sp>
      <p:sp>
        <p:nvSpPr>
          <p:cNvPr id="419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Ensure the organization has an efficient and effective financial management structure supporting strategic objectives</a:t>
            </a:r>
          </a:p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Establish a uniform set of internal financial controls throughout the organization</a:t>
            </a:r>
          </a:p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Provide appropriate financial information to make timely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 rtl="0">
              <a:buFont typeface="Wingdings"/>
              <a:buChar char="q"/>
            </a:pPr>
            <a:r>
              <a:rPr lang="en-US" dirty="0" smtClean="0">
                <a:cs typeface="Tahoma" pitchFamily="34" charset="0"/>
              </a:rPr>
              <a:t>Management Functions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cs typeface="Times New Roman" pitchFamily="18" charset="0"/>
              </a:rPr>
              <a:t>Planning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Organizing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Staffing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Directing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Controlling</a:t>
            </a:r>
          </a:p>
          <a:p>
            <a:pPr algn="l" rtl="0">
              <a:buFont typeface="Wingdings 2" pitchFamily="18" charset="2"/>
              <a:buNone/>
            </a:pP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Tahoma" pitchFamily="34" charset="0"/>
              </a:rPr>
              <a:t>Accounting</a:t>
            </a:r>
          </a:p>
        </p:txBody>
      </p:sp>
      <p:sp>
        <p:nvSpPr>
          <p:cNvPr id="501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Records and reports all financial transactions</a:t>
            </a:r>
          </a:p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Generates the data for the budget</a:t>
            </a:r>
          </a:p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Standard accounting</a:t>
            </a:r>
          </a:p>
          <a:p>
            <a:pPr lvl="1" algn="l" rtl="0" eaLnBrk="1" hangingPunct="1"/>
            <a:r>
              <a:rPr lang="en-US" dirty="0" smtClean="0">
                <a:cs typeface="Times New Roman" pitchFamily="18" charset="0"/>
              </a:rPr>
              <a:t>Reports financial performance on a monthly, quarterly, or yearly basis</a:t>
            </a:r>
          </a:p>
          <a:p>
            <a:pPr lvl="1" algn="l" rtl="0" eaLnBrk="1" hangingPunct="1"/>
            <a:r>
              <a:rPr lang="en-US" dirty="0" smtClean="0">
                <a:cs typeface="Times New Roman" pitchFamily="18" charset="0"/>
              </a:rPr>
              <a:t>Uses income statements, balance sheets, or cash-flow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ctr" rtl="0">
              <a:buNone/>
            </a:pPr>
            <a:endParaRPr lang="en-US" sz="4400" dirty="0" smtClean="0">
              <a:solidFill>
                <a:schemeClr val="tx2"/>
              </a:solidFill>
              <a:latin typeface="Arial" charset="0"/>
              <a:ea typeface="+mj-ea"/>
              <a:cs typeface="Tahoma" pitchFamily="34" charset="0"/>
            </a:endParaRPr>
          </a:p>
          <a:p>
            <a:pPr marL="0" indent="0" algn="ctr" rtl="0">
              <a:buNone/>
            </a:pPr>
            <a:endParaRPr lang="en-US" sz="4400" dirty="0">
              <a:solidFill>
                <a:schemeClr val="tx2"/>
              </a:solidFill>
              <a:latin typeface="Arial" charset="0"/>
              <a:ea typeface="+mj-ea"/>
              <a:cs typeface="Tahoma" pitchFamily="34" charset="0"/>
            </a:endParaRPr>
          </a:p>
          <a:p>
            <a:pPr marL="0" indent="0" algn="ctr" rtl="0">
              <a:buNone/>
            </a:pPr>
            <a:r>
              <a:rPr lang="en-US" sz="4400" dirty="0" smtClean="0">
                <a:solidFill>
                  <a:schemeClr val="tx2"/>
                </a:solidFill>
                <a:latin typeface="Arial" charset="0"/>
                <a:ea typeface="+mj-ea"/>
                <a:cs typeface="Tahoma" pitchFamily="34" charset="0"/>
              </a:rPr>
              <a:t>Thanks</a:t>
            </a:r>
            <a:endParaRPr lang="ar-SA" sz="4400" dirty="0">
              <a:solidFill>
                <a:schemeClr val="tx2"/>
              </a:solidFill>
              <a:latin typeface="Arial" charset="0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4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ahoma" pitchFamily="34" charset="0"/>
              </a:rPr>
              <a:t>Planning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cs typeface="Times New Roman" pitchFamily="18" charset="0"/>
              </a:rPr>
              <a:t>Deciding in advance what needs to be done for the day, month, years ahead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Charts the course for future action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Facilitate use of time, activities and resources</a:t>
            </a:r>
          </a:p>
          <a:p>
            <a:pPr algn="l" rtl="0"/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ahoma" pitchFamily="34" charset="0"/>
              </a:rPr>
              <a:t>Reasons for planning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cs typeface="Times New Roman" pitchFamily="18" charset="0"/>
              </a:rPr>
              <a:t>To focus attention on objectives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To offset uncertainty and chance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To gain economical operation</a:t>
            </a:r>
          </a:p>
          <a:p>
            <a:pPr algn="l" rtl="0"/>
            <a:r>
              <a:rPr lang="en-US" dirty="0" smtClean="0">
                <a:cs typeface="Times New Roman" pitchFamily="18" charset="0"/>
              </a:rPr>
              <a:t>To facilitate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ahoma" pitchFamily="34" charset="0"/>
              </a:rPr>
              <a:t>Types of Planning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>
                <a:cs typeface="Times New Roman" pitchFamily="18" charset="0"/>
              </a:rPr>
              <a:t>Standing Plan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List of daily or standard activities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Nursing care plan</a:t>
            </a:r>
          </a:p>
          <a:p>
            <a:pPr lvl="1" algn="l" rtl="0"/>
            <a:r>
              <a:rPr lang="en-US" dirty="0" smtClean="0">
                <a:cs typeface="Times New Roman" pitchFamily="18" charset="0"/>
              </a:rPr>
              <a:t>Used as a way of organizing time and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ahoma" pitchFamily="34" charset="0"/>
              </a:rPr>
              <a:t>Types of Planning (continued)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sz="2400" dirty="0" smtClean="0">
                <a:cs typeface="Times New Roman" pitchFamily="18" charset="0"/>
              </a:rPr>
              <a:t>Strategic Planning</a:t>
            </a:r>
          </a:p>
          <a:p>
            <a:pPr lvl="2" algn="l" rtl="0"/>
            <a:r>
              <a:rPr lang="en-US" sz="2400" dirty="0" smtClean="0">
                <a:cs typeface="Times New Roman" pitchFamily="18" charset="0"/>
              </a:rPr>
              <a:t>Market and future oriented</a:t>
            </a:r>
          </a:p>
          <a:p>
            <a:pPr lvl="2" algn="l" rtl="0"/>
            <a:r>
              <a:rPr lang="en-US" sz="2400" dirty="0" smtClean="0">
                <a:cs typeface="Times New Roman" pitchFamily="18" charset="0"/>
              </a:rPr>
              <a:t>Provide a plan for the life of the entire organization</a:t>
            </a:r>
          </a:p>
          <a:p>
            <a:pPr lvl="2" algn="l" rtl="0"/>
            <a:r>
              <a:rPr lang="en-US" sz="2400" dirty="0" smtClean="0">
                <a:cs typeface="Times New Roman" pitchFamily="18" charset="0"/>
              </a:rPr>
              <a:t>Occurs at an administrative level or top management</a:t>
            </a:r>
          </a:p>
          <a:p>
            <a:pPr lvl="2" algn="l" rtl="0"/>
            <a:r>
              <a:rPr lang="en-US" sz="2400" dirty="0" smtClean="0">
                <a:cs typeface="Times New Roman" pitchFamily="18" charset="0"/>
              </a:rPr>
              <a:t>Includes in-depth analysis of factors within and outside the organization</a:t>
            </a:r>
          </a:p>
          <a:p>
            <a:pPr lvl="2" algn="l" rtl="0"/>
            <a:r>
              <a:rPr lang="en-US" sz="2400" dirty="0" smtClean="0">
                <a:cs typeface="Times New Roman" pitchFamily="18" charset="0"/>
              </a:rPr>
              <a:t>Involves:</a:t>
            </a:r>
          </a:p>
          <a:p>
            <a:pPr lvl="3" algn="l" rtl="0"/>
            <a:r>
              <a:rPr lang="en-US" sz="2400" dirty="0" smtClean="0">
                <a:cs typeface="Times New Roman" pitchFamily="18" charset="0"/>
              </a:rPr>
              <a:t>Methods to increase revenue</a:t>
            </a:r>
          </a:p>
          <a:p>
            <a:pPr lvl="3" algn="l" rtl="0"/>
            <a:r>
              <a:rPr lang="en-US" sz="2400" dirty="0" smtClean="0">
                <a:cs typeface="Times New Roman" pitchFamily="18" charset="0"/>
              </a:rPr>
              <a:t>Consolidate services</a:t>
            </a:r>
          </a:p>
          <a:p>
            <a:pPr lvl="3" algn="l" rtl="0"/>
            <a:r>
              <a:rPr lang="en-US" sz="2400" dirty="0" smtClean="0">
                <a:cs typeface="Times New Roman" pitchFamily="18" charset="0"/>
              </a:rPr>
              <a:t>Reduce loss of profit</a:t>
            </a:r>
          </a:p>
          <a:p>
            <a:pPr lvl="3" algn="l" rtl="0"/>
            <a:r>
              <a:rPr lang="en-US" sz="2400" dirty="0" smtClean="0">
                <a:cs typeface="Times New Roman" pitchFamily="18" charset="0"/>
              </a:rPr>
              <a:t>Provide income-producing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cs typeface="Tahoma" pitchFamily="34" charset="0"/>
              </a:rPr>
              <a:t>Types of Planning (continued)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 smtClean="0">
                <a:cs typeface="Times New Roman" pitchFamily="18" charset="0"/>
              </a:rPr>
              <a:t>Long-range Planning</a:t>
            </a:r>
          </a:p>
          <a:p>
            <a:pPr lvl="2" algn="l" rtl="0"/>
            <a:r>
              <a:rPr lang="en-US" sz="2400" dirty="0" smtClean="0">
                <a:cs typeface="Times New Roman" pitchFamily="18" charset="0"/>
              </a:rPr>
              <a:t>Provides direction for organizational growth</a:t>
            </a:r>
          </a:p>
          <a:p>
            <a:pPr lvl="2" algn="l" rtl="0"/>
            <a:r>
              <a:rPr lang="en-US" sz="2400" dirty="0" smtClean="0">
                <a:cs typeface="Times New Roman" pitchFamily="18" charset="0"/>
              </a:rPr>
              <a:t>Involves 1, 5, 10, 15, 20 year goals</a:t>
            </a:r>
          </a:p>
          <a:p>
            <a:pPr lvl="2" algn="l" rtl="0"/>
            <a:r>
              <a:rPr lang="en-US" sz="2400" dirty="0" smtClean="0">
                <a:cs typeface="Times New Roman" pitchFamily="18" charset="0"/>
              </a:rPr>
              <a:t>Administration meet to continually develop goals for the </a:t>
            </a:r>
            <a:r>
              <a:rPr lang="en-US" sz="2400" dirty="0" smtClean="0">
                <a:cs typeface="Times New Roman" pitchFamily="18" charset="0"/>
              </a:rPr>
              <a:t>future</a:t>
            </a:r>
          </a:p>
          <a:p>
            <a:pPr lvl="2" algn="l" rtl="0"/>
            <a:endParaRPr lang="en-US" sz="2400" dirty="0">
              <a:cs typeface="Times New Roman" pitchFamily="18" charset="0"/>
            </a:endParaRPr>
          </a:p>
          <a:p>
            <a:pPr lvl="2" algn="l" rtl="0"/>
            <a:r>
              <a:rPr lang="en-US" sz="2400" smtClean="0">
                <a:cs typeface="Times New Roman" pitchFamily="18" charset="0"/>
              </a:rPr>
              <a:t>SEE THE HANDOUNT </a:t>
            </a:r>
            <a:endParaRPr lang="en-US" sz="2400" dirty="0" smtClean="0">
              <a:cs typeface="Times New Roman" pitchFamily="18" charset="0"/>
            </a:endParaRPr>
          </a:p>
          <a:p>
            <a:pPr lvl="2" algn="l" rtl="0"/>
            <a:endParaRPr 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+mn-cs"/>
              </a:rPr>
              <a:t>What is a budget?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It is a tool for planning and controlling organizational funds. It is a formal written guideline describing organization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’</a:t>
            </a:r>
            <a:r>
              <a:rPr lang="en-US" dirty="0" smtClean="0">
                <a:cs typeface="Times New Roman" pitchFamily="18" charset="0"/>
              </a:rPr>
              <a:t>s future goals expressed in financial terms within a set period of time.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>
                <a:cs typeface="Times New Roman" pitchFamily="18" charset="0"/>
              </a:rPr>
              <a:t>It is a detailed statement of estimated income and expenses. It is a historical record of the organization</a:t>
            </a:r>
            <a:r>
              <a:rPr lang="en-US" dirty="0" smtClean="0">
                <a:latin typeface="Arial" charset="0"/>
                <a:cs typeface="Times New Roman" pitchFamily="18" charset="0"/>
              </a:rPr>
              <a:t>’</a:t>
            </a:r>
            <a:r>
              <a:rPr lang="en-US" dirty="0" smtClean="0">
                <a:cs typeface="Times New Roman" pitchFamily="18" charset="0"/>
              </a:rPr>
              <a:t>s activities during a given period.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Tahoma" pitchFamily="34" charset="0"/>
              </a:rPr>
              <a:t>Purpose of a Budget</a:t>
            </a:r>
          </a:p>
        </p:txBody>
      </p:sp>
      <p:sp>
        <p:nvSpPr>
          <p:cNvPr id="4301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Planning document</a:t>
            </a:r>
          </a:p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Incorporates financial data used by a department/organization</a:t>
            </a:r>
          </a:p>
          <a:p>
            <a:pPr algn="l" rtl="0" eaLnBrk="1" hangingPunct="1"/>
            <a:r>
              <a:rPr lang="en-US" dirty="0" smtClean="0">
                <a:cs typeface="Times New Roman" pitchFamily="18" charset="0"/>
              </a:rPr>
              <a:t>Forecasts both receipts and expenditures.</a:t>
            </a:r>
          </a:p>
          <a:p>
            <a:pPr marL="320040" lvl="1" indent="-320040" algn="l" rtl="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>
                <a:cs typeface="Times New Roman" pitchFamily="18" charset="0"/>
              </a:rPr>
              <a:t>Financial </a:t>
            </a:r>
            <a:r>
              <a:rPr lang="en-US" sz="2900" dirty="0">
                <a:cs typeface="Times New Roman" pitchFamily="18" charset="0"/>
              </a:rPr>
              <a:t>data are used to keep system functioning.</a:t>
            </a:r>
          </a:p>
          <a:p>
            <a:pPr lvl="1" algn="l" rtl="0" eaLnBrk="1" hangingPunct="1"/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0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لوان متوسطة">
  <a:themeElements>
    <a:clrScheme name="ألوان متوسطة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لوان متوسطة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2005</TotalTime>
  <Words>909</Words>
  <Application>Microsoft Office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ＭＳ Ｐゴシック</vt:lpstr>
      <vt:lpstr>Arial</vt:lpstr>
      <vt:lpstr>Calibri</vt:lpstr>
      <vt:lpstr>Garamond</vt:lpstr>
      <vt:lpstr>Tahoma</vt:lpstr>
      <vt:lpstr>Times New Roman</vt:lpstr>
      <vt:lpstr>Tw Cen MT</vt:lpstr>
      <vt:lpstr>Wingdings</vt:lpstr>
      <vt:lpstr>Wingdings 2</vt:lpstr>
      <vt:lpstr>ألوان متوسطة</vt:lpstr>
      <vt:lpstr>Budgeting and financial management</vt:lpstr>
      <vt:lpstr>Management Functions</vt:lpstr>
      <vt:lpstr>Planning</vt:lpstr>
      <vt:lpstr>Reasons for planning</vt:lpstr>
      <vt:lpstr>Types of Planning</vt:lpstr>
      <vt:lpstr>Types of Planning (continued)</vt:lpstr>
      <vt:lpstr>Types of Planning (continued)</vt:lpstr>
      <vt:lpstr>What is a budget?</vt:lpstr>
      <vt:lpstr>Purpose of a Budget</vt:lpstr>
      <vt:lpstr>PowerPoint Presentation</vt:lpstr>
      <vt:lpstr>PowerPoint Presentation</vt:lpstr>
      <vt:lpstr>PowerPoint Presentation</vt:lpstr>
      <vt:lpstr>.</vt:lpstr>
      <vt:lpstr>PowerPoint Presentation</vt:lpstr>
      <vt:lpstr>PowerPoint Presentation</vt:lpstr>
      <vt:lpstr>PowerPoint Presentation</vt:lpstr>
      <vt:lpstr>PowerPoint Presentation</vt:lpstr>
      <vt:lpstr>Managing Financial Resources</vt:lpstr>
      <vt:lpstr>Objectives of Financial Management</vt:lpstr>
      <vt:lpstr>Accounting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</dc:creator>
  <cp:lastModifiedBy>Alharbi</cp:lastModifiedBy>
  <cp:revision>24</cp:revision>
  <cp:lastPrinted>1601-01-01T00:00:00Z</cp:lastPrinted>
  <dcterms:created xsi:type="dcterms:W3CDTF">1601-01-01T00:00:00Z</dcterms:created>
  <dcterms:modified xsi:type="dcterms:W3CDTF">2016-10-09T05:34:24Z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