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handoutMasterIdLst>
    <p:handoutMasterId r:id="rId9"/>
  </p:handoutMasterIdLst>
  <p:sldIdLst>
    <p:sldId id="256" r:id="rId2"/>
    <p:sldId id="270" r:id="rId3"/>
    <p:sldId id="368" r:id="rId4"/>
    <p:sldId id="369" r:id="rId5"/>
    <p:sldId id="370" r:id="rId6"/>
    <p:sldId id="371" r:id="rId7"/>
  </p:sldIdLst>
  <p:sldSz cx="9144000" cy="6858000" type="screen4x3"/>
  <p:notesSz cx="9144000" cy="6858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7" autoAdjust="0"/>
    <p:restoredTop sz="94624" autoAdjust="0"/>
  </p:normalViewPr>
  <p:slideViewPr>
    <p:cSldViewPr>
      <p:cViewPr>
        <p:scale>
          <a:sx n="87" d="100"/>
          <a:sy n="87" d="100"/>
        </p:scale>
        <p:origin x="-2304" y="-576"/>
      </p:cViewPr>
      <p:guideLst>
        <p:guide orient="horz" pos="2160"/>
        <p:guide pos="2880"/>
      </p:guideLst>
    </p:cSldViewPr>
  </p:slideViewPr>
  <p:outlineViewPr>
    <p:cViewPr>
      <p:scale>
        <a:sx n="33" d="100"/>
        <a:sy n="33" d="100"/>
      </p:scale>
      <p:origin x="12" y="68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896E7E3-28FF-4AA6-B228-D1792B1566D4}" type="datetimeFigureOut">
              <a:rPr lang="en-US" smtClean="0"/>
              <a:pPr/>
              <a:t>1/31/2016</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330BA3F-AD8A-41E0-AA7D-4ED53DAEAB6E}" type="slidenum">
              <a:rPr lang="en-US" smtClean="0"/>
              <a:pPr/>
              <a:t>0</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F3801615-8B96-4AEF-8C12-C3AFF86D483F}" type="datetimeFigureOut">
              <a:rPr lang="en-US" smtClean="0"/>
              <a:pPr/>
              <a:t>1/31/2016</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B2DFAD8-EAB4-4FB6-9202-FC033AF009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2DFAD8-EAB4-4FB6-9202-FC033AF009CE}" type="slidenum">
              <a:rPr lang="en-US" smtClean="0"/>
              <a:pPr/>
              <a:t>‹#›</a:t>
            </a:fld>
            <a:endParaRPr lang="en-US"/>
          </a:p>
        </p:txBody>
      </p:sp>
    </p:spTree>
    <p:extLst>
      <p:ext uri="{BB962C8B-B14F-4D97-AF65-F5344CB8AC3E}">
        <p14:creationId xmlns:p14="http://schemas.microsoft.com/office/powerpoint/2010/main" val="3475796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2DFAD8-EAB4-4FB6-9202-FC033AF009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2DFAD8-EAB4-4FB6-9202-FC033AF009CE}" type="slidenum">
              <a:rPr lang="en-US" smtClean="0"/>
              <a:pPr/>
              <a:t>‹#›</a:t>
            </a:fld>
            <a:endParaRPr lang="en-US"/>
          </a:p>
        </p:txBody>
      </p:sp>
    </p:spTree>
    <p:extLst>
      <p:ext uri="{BB962C8B-B14F-4D97-AF65-F5344CB8AC3E}">
        <p14:creationId xmlns:p14="http://schemas.microsoft.com/office/powerpoint/2010/main" val="2889133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2DFAD8-EAB4-4FB6-9202-FC033AF009CE}" type="slidenum">
              <a:rPr lang="en-US" smtClean="0"/>
              <a:pPr/>
              <a:t>‹#›</a:t>
            </a:fld>
            <a:endParaRPr lang="en-US"/>
          </a:p>
        </p:txBody>
      </p:sp>
    </p:spTree>
    <p:extLst>
      <p:ext uri="{BB962C8B-B14F-4D97-AF65-F5344CB8AC3E}">
        <p14:creationId xmlns:p14="http://schemas.microsoft.com/office/powerpoint/2010/main" val="198476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2DFAD8-EAB4-4FB6-9202-FC033AF009CE}" type="slidenum">
              <a:rPr lang="en-US" smtClean="0"/>
              <a:pPr/>
              <a:t>‹#›</a:t>
            </a:fld>
            <a:endParaRPr lang="en-US"/>
          </a:p>
        </p:txBody>
      </p:sp>
    </p:spTree>
    <p:extLst>
      <p:ext uri="{BB962C8B-B14F-4D97-AF65-F5344CB8AC3E}">
        <p14:creationId xmlns:p14="http://schemas.microsoft.com/office/powerpoint/2010/main" val="2613702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4" name="Date Placeholder 3"/>
          <p:cNvSpPr>
            <a:spLocks noGrp="1"/>
          </p:cNvSpPr>
          <p:nvPr>
            <p:ph type="dt" sz="half" idx="10"/>
          </p:nvPr>
        </p:nvSpPr>
        <p:spPr/>
        <p:txBody>
          <a:bodyPr/>
          <a:lstStyle/>
          <a:p>
            <a:fld id="{ED3E4D9D-0745-42B1-82EF-5D3CE035B7BD}" type="datetime1">
              <a:rPr lang="ar-SA" smtClean="0"/>
              <a:pPr/>
              <a:t>21/04/1437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AF5F160-3E10-4B8D-80B8-9D395280DB53}"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2596AE2F-3D0C-4180-AB7D-5F6B9745B95B}" type="datetime1">
              <a:rPr lang="ar-SA" smtClean="0"/>
              <a:pPr/>
              <a:t>21/04/1437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AF5F160-3E10-4B8D-80B8-9D395280DB5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541DE510-FFF7-4BCF-88CA-1D4CA3A52FA9}" type="datetime1">
              <a:rPr lang="ar-SA" smtClean="0"/>
              <a:pPr/>
              <a:t>21/04/1437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AF5F160-3E10-4B8D-80B8-9D395280DB5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9271621A-43ED-4D4D-8B03-35586AB1F3EE}" type="datetime1">
              <a:rPr lang="ar-SA" smtClean="0"/>
              <a:pPr/>
              <a:t>21/04/1437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AF5F160-3E10-4B8D-80B8-9D395280DB5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28E712-1E93-4C1F-A598-AB02CF3E10F5}" type="datetime1">
              <a:rPr lang="ar-SA" smtClean="0"/>
              <a:pPr/>
              <a:t>21/04/1437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AF5F160-3E10-4B8D-80B8-9D395280DB53}"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p:cNvSpPr>
            <a:spLocks noGrp="1"/>
          </p:cNvSpPr>
          <p:nvPr>
            <p:ph type="dt" sz="half" idx="10"/>
          </p:nvPr>
        </p:nvSpPr>
        <p:spPr/>
        <p:txBody>
          <a:bodyPr/>
          <a:lstStyle/>
          <a:p>
            <a:fld id="{0A8EED48-8B71-4BC6-B160-5C3F0A9F1EAA}" type="datetime1">
              <a:rPr lang="ar-SA" smtClean="0"/>
              <a:pPr/>
              <a:t>21/04/1437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AF5F160-3E10-4B8D-80B8-9D395280DB5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p:cNvSpPr>
            <a:spLocks noGrp="1"/>
          </p:cNvSpPr>
          <p:nvPr>
            <p:ph type="dt" sz="half" idx="10"/>
          </p:nvPr>
        </p:nvSpPr>
        <p:spPr/>
        <p:txBody>
          <a:bodyPr/>
          <a:lstStyle/>
          <a:p>
            <a:fld id="{D7B07298-08A8-4E8C-B478-4A6D35DEBCFC}" type="datetime1">
              <a:rPr lang="ar-SA" smtClean="0"/>
              <a:pPr/>
              <a:t>21/04/1437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AF5F160-3E10-4B8D-80B8-9D395280DB5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Date Placeholder 2"/>
          <p:cNvSpPr>
            <a:spLocks noGrp="1"/>
          </p:cNvSpPr>
          <p:nvPr>
            <p:ph type="dt" sz="half" idx="10"/>
          </p:nvPr>
        </p:nvSpPr>
        <p:spPr/>
        <p:txBody>
          <a:bodyPr/>
          <a:lstStyle/>
          <a:p>
            <a:fld id="{6A710673-A429-4C15-98A5-8D0554437BD0}" type="datetime1">
              <a:rPr lang="ar-SA" smtClean="0"/>
              <a:pPr/>
              <a:t>21/04/1437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AF5F160-3E10-4B8D-80B8-9D395280DB5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875EE-07A4-47AE-BFB3-C14C87413202}" type="datetime1">
              <a:rPr lang="ar-SA" smtClean="0"/>
              <a:pPr/>
              <a:t>21/04/1437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AF5F160-3E10-4B8D-80B8-9D395280DB5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B8EC62-16CD-4E56-AD38-97CB8437ECF4}" type="datetime1">
              <a:rPr lang="ar-SA" smtClean="0"/>
              <a:pPr/>
              <a:t>21/04/1437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AF5F160-3E10-4B8D-80B8-9D395280DB5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FB1A78-CFFA-4917-BCF3-53DFFA84BB06}" type="datetime1">
              <a:rPr lang="ar-SA" smtClean="0"/>
              <a:pPr/>
              <a:t>21/04/1437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AF5F160-3E10-4B8D-80B8-9D395280DB53}"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6EE1C4-955D-4450-8619-44F14E8C2C07}" type="datetime1">
              <a:rPr lang="ar-SA" smtClean="0"/>
              <a:pPr/>
              <a:t>21/04/1437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5F160-3E10-4B8D-80B8-9D395280DB53}"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title 2"/>
          <p:cNvPicPr>
            <a:picLocks noChangeAspect="1" noChangeArrowheads="1"/>
          </p:cNvPicPr>
          <p:nvPr/>
        </p:nvPicPr>
        <p:blipFill>
          <a:blip r:embed="rId3" cstate="print"/>
          <a:srcRect l="96666" t="60001" b="16667"/>
          <a:stretch>
            <a:fillRect/>
          </a:stretch>
        </p:blipFill>
        <p:spPr bwMode="auto">
          <a:xfrm>
            <a:off x="8839200" y="0"/>
            <a:ext cx="304800" cy="4191000"/>
          </a:xfrm>
          <a:prstGeom prst="rect">
            <a:avLst/>
          </a:prstGeom>
          <a:noFill/>
          <a:ln w="9525">
            <a:noFill/>
            <a:miter lim="800000"/>
            <a:headEnd/>
            <a:tailEnd/>
          </a:ln>
        </p:spPr>
      </p:pic>
      <p:pic>
        <p:nvPicPr>
          <p:cNvPr id="14" name="Picture 2" descr="title 2"/>
          <p:cNvPicPr>
            <a:picLocks noChangeAspect="1" noChangeArrowheads="1"/>
          </p:cNvPicPr>
          <p:nvPr/>
        </p:nvPicPr>
        <p:blipFill>
          <a:blip r:embed="rId3" cstate="print"/>
          <a:srcRect t="60001" r="96667" b="16667"/>
          <a:stretch>
            <a:fillRect/>
          </a:stretch>
        </p:blipFill>
        <p:spPr bwMode="auto">
          <a:xfrm>
            <a:off x="0" y="0"/>
            <a:ext cx="304800" cy="4191000"/>
          </a:xfrm>
          <a:prstGeom prst="rect">
            <a:avLst/>
          </a:prstGeom>
          <a:noFill/>
          <a:ln w="9525">
            <a:noFill/>
            <a:miter lim="800000"/>
            <a:headEnd/>
            <a:tailEnd/>
          </a:ln>
        </p:spPr>
      </p:pic>
      <p:sp>
        <p:nvSpPr>
          <p:cNvPr id="16" name="WordArt 4"/>
          <p:cNvSpPr>
            <a:spLocks noChangeArrowheads="1" noChangeShapeType="1" noTextEdit="1"/>
          </p:cNvSpPr>
          <p:nvPr/>
        </p:nvSpPr>
        <p:spPr bwMode="auto">
          <a:xfrm>
            <a:off x="2133600" y="5410200"/>
            <a:ext cx="4572000" cy="304800"/>
          </a:xfrm>
          <a:prstGeom prst="rect">
            <a:avLst/>
          </a:prstGeom>
        </p:spPr>
        <p:txBody>
          <a:bodyPr wrap="none" fromWordArt="1">
            <a:prstTxWarp prst="textPlain">
              <a:avLst>
                <a:gd name="adj" fmla="val 50000"/>
              </a:avLst>
            </a:prstTxWarp>
          </a:bodyPr>
          <a:lstStyle/>
          <a:p>
            <a:pPr algn="ctr"/>
            <a:r>
              <a:rPr lang="en-US" sz="3600" kern="1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a:rPr>
              <a:t>Azhari Mustafa Sadig</a:t>
            </a:r>
            <a:endParaRPr lang="ar-SA" sz="3600" kern="1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a:endParaRPr>
          </a:p>
        </p:txBody>
      </p:sp>
      <p:pic>
        <p:nvPicPr>
          <p:cNvPr id="19" name="Picture 2" descr="title 2"/>
          <p:cNvPicPr>
            <a:picLocks noChangeAspect="1" noChangeArrowheads="1"/>
          </p:cNvPicPr>
          <p:nvPr/>
        </p:nvPicPr>
        <p:blipFill>
          <a:blip r:embed="rId3" cstate="print"/>
          <a:srcRect t="60001" r="96667" b="16667"/>
          <a:stretch>
            <a:fillRect/>
          </a:stretch>
        </p:blipFill>
        <p:spPr bwMode="auto">
          <a:xfrm>
            <a:off x="0" y="2667000"/>
            <a:ext cx="304800" cy="4191000"/>
          </a:xfrm>
          <a:prstGeom prst="rect">
            <a:avLst/>
          </a:prstGeom>
          <a:noFill/>
          <a:ln w="9525">
            <a:noFill/>
            <a:miter lim="800000"/>
            <a:headEnd/>
            <a:tailEnd/>
          </a:ln>
        </p:spPr>
      </p:pic>
      <p:pic>
        <p:nvPicPr>
          <p:cNvPr id="20" name="Picture 2" descr="title 2"/>
          <p:cNvPicPr>
            <a:picLocks noChangeAspect="1" noChangeArrowheads="1"/>
          </p:cNvPicPr>
          <p:nvPr/>
        </p:nvPicPr>
        <p:blipFill>
          <a:blip r:embed="rId3" cstate="print"/>
          <a:srcRect l="96666" t="60001" b="16667"/>
          <a:stretch>
            <a:fillRect/>
          </a:stretch>
        </p:blipFill>
        <p:spPr bwMode="auto">
          <a:xfrm>
            <a:off x="8839200" y="2667000"/>
            <a:ext cx="304800" cy="4191000"/>
          </a:xfrm>
          <a:prstGeom prst="rect">
            <a:avLst/>
          </a:prstGeom>
          <a:noFill/>
          <a:ln w="9525">
            <a:noFill/>
            <a:miter lim="800000"/>
            <a:headEnd/>
            <a:tailEnd/>
          </a:ln>
        </p:spPr>
      </p:pic>
      <p:pic>
        <p:nvPicPr>
          <p:cNvPr id="22" name="Picture 2" descr="title 2"/>
          <p:cNvPicPr>
            <a:picLocks noChangeAspect="1" noChangeArrowheads="1"/>
          </p:cNvPicPr>
          <p:nvPr/>
        </p:nvPicPr>
        <p:blipFill>
          <a:blip r:embed="rId3" cstate="print"/>
          <a:srcRect t="60001" b="16667"/>
          <a:stretch>
            <a:fillRect/>
          </a:stretch>
        </p:blipFill>
        <p:spPr bwMode="auto">
          <a:xfrm>
            <a:off x="0" y="2209800"/>
            <a:ext cx="9144000" cy="1981200"/>
          </a:xfrm>
          <a:prstGeom prst="rect">
            <a:avLst/>
          </a:prstGeom>
          <a:noFill/>
          <a:ln w="9525">
            <a:noFill/>
            <a:miter lim="800000"/>
            <a:headEnd/>
            <a:tailEnd/>
          </a:ln>
        </p:spPr>
      </p:pic>
      <p:sp>
        <p:nvSpPr>
          <p:cNvPr id="23" name="WordArt 3"/>
          <p:cNvSpPr>
            <a:spLocks noChangeArrowheads="1" noChangeShapeType="1" noTextEdit="1"/>
          </p:cNvSpPr>
          <p:nvPr/>
        </p:nvSpPr>
        <p:spPr bwMode="auto">
          <a:xfrm>
            <a:off x="1828800" y="2514600"/>
            <a:ext cx="4953000" cy="1389062"/>
          </a:xfrm>
          <a:prstGeom prst="rect">
            <a:avLst/>
          </a:prstGeom>
        </p:spPr>
        <p:txBody>
          <a:bodyPr wrap="none" fromWordArt="1">
            <a:prstTxWarp prst="textPlain">
              <a:avLst>
                <a:gd name="adj" fmla="val 49560"/>
              </a:avLst>
            </a:prstTxWarp>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sz="3600" b="1" dirty="0"/>
              <a:t>توصيف مقرر </a:t>
            </a:r>
            <a:r>
              <a:rPr lang="ar-SA" sz="3600" b="1" dirty="0" err="1"/>
              <a:t>301أثر</a:t>
            </a:r>
            <a:endParaRPr lang="en-US" sz="3600" dirty="0"/>
          </a:p>
          <a:p>
            <a:r>
              <a:rPr lang="ar-SA" sz="3600" b="1" dirty="0"/>
              <a:t> </a:t>
            </a:r>
            <a:r>
              <a:rPr lang="ar-SA" sz="3600" b="1" dirty="0" err="1"/>
              <a:t>الاثنوغرافيا</a:t>
            </a:r>
            <a:r>
              <a:rPr lang="ar-SA" sz="3600" b="1" dirty="0"/>
              <a:t> الأثرية </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4.bp.blogspot.com/-1RA17OdyF2M/VCfIBd4YBII/AAAAAAAABVY/HIR3Xgu-sjo/s1600/lavash.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Slide Number Placeholder 5"/>
          <p:cNvSpPr>
            <a:spLocks noGrp="1"/>
          </p:cNvSpPr>
          <p:nvPr>
            <p:ph type="sldNum" sz="quarter" idx="12"/>
          </p:nvPr>
        </p:nvSpPr>
        <p:spPr/>
        <p:txBody>
          <a:bodyPr/>
          <a:lstStyle/>
          <a:p>
            <a:fld id="{DAF5F160-3E10-4B8D-80B8-9D395280DB53}" type="slidenum">
              <a:rPr lang="ar-SA" smtClean="0"/>
              <a:pPr/>
              <a:t>2</a:t>
            </a:fld>
            <a:endParaRPr lang="ar-SA"/>
          </a:p>
        </p:txBody>
      </p:sp>
      <p:sp>
        <p:nvSpPr>
          <p:cNvPr id="9" name="Content Placeholder 8"/>
          <p:cNvSpPr>
            <a:spLocks noGrp="1"/>
          </p:cNvSpPr>
          <p:nvPr>
            <p:ph idx="1"/>
          </p:nvPr>
        </p:nvSpPr>
        <p:spPr>
          <a:xfrm>
            <a:off x="457200" y="3962400"/>
            <a:ext cx="8229600" cy="2895600"/>
          </a:xfrm>
          <a:solidFill>
            <a:schemeClr val="tx1">
              <a:lumMod val="95000"/>
              <a:alpha val="27000"/>
            </a:schemeClr>
          </a:solidFill>
        </p:spPr>
        <p:txBody>
          <a:bodyPr>
            <a:normAutofit/>
          </a:bodyPr>
          <a:lstStyle/>
          <a:p>
            <a:pPr algn="just"/>
            <a:r>
              <a:rPr lang="ar-SA" sz="1800" b="1" dirty="0">
                <a:solidFill>
                  <a:schemeClr val="bg1"/>
                </a:solidFill>
              </a:rPr>
              <a:t>هناك نتائج عامة تكتسب من المقرر:</a:t>
            </a:r>
            <a:endParaRPr lang="en-US" sz="1800" b="1" dirty="0">
              <a:solidFill>
                <a:schemeClr val="bg1"/>
              </a:solidFill>
            </a:endParaRPr>
          </a:p>
          <a:p>
            <a:pPr algn="just"/>
            <a:r>
              <a:rPr lang="ar-SA" sz="1800" b="1" dirty="0">
                <a:solidFill>
                  <a:schemeClr val="bg1"/>
                </a:solidFill>
              </a:rPr>
              <a:t>- التعرف الى الحقائق المتصلة بطبيعة الثقافة المادية للشعوب المعاصرة.</a:t>
            </a:r>
            <a:endParaRPr lang="en-US" sz="1800" b="1" dirty="0">
              <a:solidFill>
                <a:schemeClr val="bg1"/>
              </a:solidFill>
            </a:endParaRPr>
          </a:p>
          <a:p>
            <a:pPr algn="just"/>
            <a:r>
              <a:rPr lang="ar-SA" sz="1800" b="1" dirty="0">
                <a:solidFill>
                  <a:schemeClr val="bg1"/>
                </a:solidFill>
              </a:rPr>
              <a:t>- تكوين فرضيات من الحاضر لتفسير حالات مشابهة من الماضي البعيد </a:t>
            </a:r>
            <a:endParaRPr lang="en-US" sz="1800" b="1" dirty="0">
              <a:solidFill>
                <a:schemeClr val="bg1"/>
              </a:solidFill>
            </a:endParaRPr>
          </a:p>
          <a:p>
            <a:pPr algn="just"/>
            <a:r>
              <a:rPr lang="ar-SA" sz="1800" b="1" dirty="0">
                <a:solidFill>
                  <a:schemeClr val="bg1"/>
                </a:solidFill>
              </a:rPr>
              <a:t>معرفة مكونات الثقافة المادية للمجتمعات </a:t>
            </a:r>
            <a:r>
              <a:rPr lang="ar-SA" sz="1800" b="1" dirty="0" err="1">
                <a:solidFill>
                  <a:schemeClr val="bg1"/>
                </a:solidFill>
              </a:rPr>
              <a:t>البسيطة </a:t>
            </a:r>
            <a:r>
              <a:rPr lang="ar-SA" sz="1800" b="1" dirty="0">
                <a:solidFill>
                  <a:schemeClr val="bg1"/>
                </a:solidFill>
              </a:rPr>
              <a:t>( الصيد والجمع) والتقليدية من خلال أمثلة متنوعة ومعرفة حياتهم وقدرتهم على التكيف على البيئات المحلية وإمكاناتهم الإبداعية مما يساعد في وضع خطط التنمية المستقلة لتلك المجتمعات.والهدف هو الحصول على معلومات أولية تساعد الباحث الأثري في تفسير التنوع الثقافي وتفسير الظواهر الأثرية </a:t>
            </a:r>
            <a:r>
              <a:rPr lang="ar-SA" sz="1800" b="1" dirty="0" err="1">
                <a:solidFill>
                  <a:schemeClr val="bg1"/>
                </a:solidFill>
              </a:rPr>
              <a:t>الغامضة..</a:t>
            </a:r>
            <a:endParaRPr lang="en-US" sz="1800" b="1" dirty="0">
              <a:solidFill>
                <a:schemeClr val="bg1"/>
              </a:solidFill>
            </a:endParaRPr>
          </a:p>
          <a:p>
            <a:pPr algn="just"/>
            <a:endParaRPr lang="en-US" sz="18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alpha val="19000"/>
            </a:srgbClr>
          </a:solidFill>
        </p:spPr>
        <p:txBody>
          <a:bodyPr/>
          <a:lstStyle/>
          <a:p>
            <a:r>
              <a:rPr lang="ar-SA" b="1" dirty="0"/>
              <a:t>وصف المقرر</a:t>
            </a:r>
            <a:endParaRPr lang="en-US" b="1" dirty="0"/>
          </a:p>
        </p:txBody>
      </p:sp>
      <p:sp>
        <p:nvSpPr>
          <p:cNvPr id="3" name="Content Placeholder 2"/>
          <p:cNvSpPr>
            <a:spLocks noGrp="1"/>
          </p:cNvSpPr>
          <p:nvPr>
            <p:ph idx="1"/>
          </p:nvPr>
        </p:nvSpPr>
        <p:spPr>
          <a:xfrm>
            <a:off x="457200" y="1600201"/>
            <a:ext cx="8229600" cy="1752600"/>
          </a:xfrm>
        </p:spPr>
        <p:txBody>
          <a:bodyPr/>
          <a:lstStyle/>
          <a:p>
            <a:pPr algn="just"/>
            <a:r>
              <a:rPr lang="ar-SA" b="1" dirty="0"/>
              <a:t>يتناول المقرر الدراسة الميدانية لعناصر الثقافة المادية للمجتمعات المعاصرة ومراقبة السلوك البشري وما ينتج عنه من أشياء مادية تساهم في تفسير السجل الأثري.</a:t>
            </a:r>
            <a:endParaRPr lang="en-US" dirty="0"/>
          </a:p>
        </p:txBody>
      </p:sp>
      <p:sp>
        <p:nvSpPr>
          <p:cNvPr id="4" name="Slide Number Placeholder 3"/>
          <p:cNvSpPr>
            <a:spLocks noGrp="1"/>
          </p:cNvSpPr>
          <p:nvPr>
            <p:ph type="sldNum" sz="quarter" idx="12"/>
          </p:nvPr>
        </p:nvSpPr>
        <p:spPr/>
        <p:txBody>
          <a:bodyPr/>
          <a:lstStyle/>
          <a:p>
            <a:fld id="{DAF5F160-3E10-4B8D-80B8-9D395280DB53}" type="slidenum">
              <a:rPr lang="ar-SA" smtClean="0"/>
              <a:pPr/>
              <a:t>3</a:t>
            </a:fld>
            <a:endParaRPr lang="ar-SA"/>
          </a:p>
        </p:txBody>
      </p:sp>
      <p:pic>
        <p:nvPicPr>
          <p:cNvPr id="36866" name="Picture 2" descr="http://www.penn.museum/sites/expedition/files/1991/03/kofyar-compound.jpg"/>
          <p:cNvPicPr>
            <a:picLocks noChangeAspect="1" noChangeArrowheads="1"/>
          </p:cNvPicPr>
          <p:nvPr/>
        </p:nvPicPr>
        <p:blipFill>
          <a:blip r:embed="rId2" cstate="print"/>
          <a:srcRect t="23457" b="23457"/>
          <a:stretch>
            <a:fillRect/>
          </a:stretch>
        </p:blipFill>
        <p:spPr bwMode="auto">
          <a:xfrm>
            <a:off x="0" y="3581400"/>
            <a:ext cx="9144000" cy="3276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alpha val="18000"/>
            </a:srgbClr>
          </a:solidFill>
        </p:spPr>
        <p:txBody>
          <a:bodyPr/>
          <a:lstStyle/>
          <a:p>
            <a:r>
              <a:rPr lang="ar-SA" dirty="0"/>
              <a:t>المواضيع المطلوب بحثها وشمولها</a:t>
            </a:r>
            <a:endParaRPr lang="en-US" dirty="0"/>
          </a:p>
        </p:txBody>
      </p:sp>
      <p:sp>
        <p:nvSpPr>
          <p:cNvPr id="4" name="Slide Number Placeholder 3"/>
          <p:cNvSpPr>
            <a:spLocks noGrp="1"/>
          </p:cNvSpPr>
          <p:nvPr>
            <p:ph type="sldNum" sz="quarter" idx="12"/>
          </p:nvPr>
        </p:nvSpPr>
        <p:spPr/>
        <p:txBody>
          <a:bodyPr/>
          <a:lstStyle/>
          <a:p>
            <a:fld id="{DAF5F160-3E10-4B8D-80B8-9D395280DB53}" type="slidenum">
              <a:rPr lang="ar-SA" smtClean="0"/>
              <a:pPr/>
              <a:t>4</a:t>
            </a:fld>
            <a:endParaRPr lang="ar-SA"/>
          </a:p>
        </p:txBody>
      </p:sp>
      <p:graphicFrame>
        <p:nvGraphicFramePr>
          <p:cNvPr id="6" name="Table 5"/>
          <p:cNvGraphicFramePr>
            <a:graphicFrameLocks noGrp="1"/>
          </p:cNvGraphicFramePr>
          <p:nvPr/>
        </p:nvGraphicFramePr>
        <p:xfrm>
          <a:off x="457200" y="1600200"/>
          <a:ext cx="8224523" cy="4909971"/>
        </p:xfrm>
        <a:graphic>
          <a:graphicData uri="http://schemas.openxmlformats.org/drawingml/2006/table">
            <a:tbl>
              <a:tblPr rtl="1"/>
              <a:tblGrid>
                <a:gridCol w="1080962">
                  <a:extLst>
                    <a:ext uri="{9D8B030D-6E8A-4147-A177-3AD203B41FA5}">
                      <a16:colId xmlns:a16="http://schemas.microsoft.com/office/drawing/2014/main" val="20000"/>
                    </a:ext>
                  </a:extLst>
                </a:gridCol>
                <a:gridCol w="5682087">
                  <a:extLst>
                    <a:ext uri="{9D8B030D-6E8A-4147-A177-3AD203B41FA5}">
                      <a16:colId xmlns:a16="http://schemas.microsoft.com/office/drawing/2014/main" val="20001"/>
                    </a:ext>
                  </a:extLst>
                </a:gridCol>
                <a:gridCol w="1461474">
                  <a:extLst>
                    <a:ext uri="{9D8B030D-6E8A-4147-A177-3AD203B41FA5}">
                      <a16:colId xmlns:a16="http://schemas.microsoft.com/office/drawing/2014/main" val="20002"/>
                    </a:ext>
                  </a:extLst>
                </a:gridCol>
              </a:tblGrid>
              <a:tr h="325694">
                <a:tc>
                  <a:txBody>
                    <a:bodyPr/>
                    <a:lstStyle/>
                    <a:p>
                      <a:pPr marL="0" marR="0" algn="just" rtl="1">
                        <a:spcBef>
                          <a:spcPts val="0"/>
                        </a:spcBef>
                        <a:spcAft>
                          <a:spcPts val="0"/>
                        </a:spcAft>
                      </a:pPr>
                      <a:r>
                        <a:rPr lang="ar-SA" sz="1400" b="1">
                          <a:latin typeface="Times New Roman"/>
                          <a:ea typeface="Times New Roman"/>
                        </a:rPr>
                        <a:t>عدد الأسابيع</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                                  مواضيع المقرر</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ساعات الاتصال</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5694">
                <a:tc>
                  <a:txBody>
                    <a:bodyPr/>
                    <a:lstStyle/>
                    <a:p>
                      <a:pPr marL="0" marR="0" algn="just" rtl="1">
                        <a:spcBef>
                          <a:spcPts val="0"/>
                        </a:spcBef>
                        <a:spcAft>
                          <a:spcPts val="0"/>
                        </a:spcAft>
                      </a:pPr>
                      <a:r>
                        <a:rPr lang="ar-SA" sz="1400" b="1">
                          <a:latin typeface="Times New Roman"/>
                          <a:ea typeface="Times New Roman"/>
                        </a:rPr>
                        <a:t>الأول</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تعريف الاثنوغرافيا  الأثرية ( الاثنواركيولوجيا) وعلاقة علم الآثار بالاثنوغرافيا.</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2124">
                <a:tc>
                  <a:txBody>
                    <a:bodyPr/>
                    <a:lstStyle/>
                    <a:p>
                      <a:pPr marL="0" marR="0" algn="just" rtl="1">
                        <a:spcBef>
                          <a:spcPts val="0"/>
                        </a:spcBef>
                        <a:spcAft>
                          <a:spcPts val="0"/>
                        </a:spcAft>
                      </a:pPr>
                      <a:r>
                        <a:rPr lang="ar-SA" sz="1400" b="1">
                          <a:latin typeface="Times New Roman"/>
                          <a:ea typeface="Times New Roman"/>
                        </a:rPr>
                        <a:t>الثاني</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الدراسات الاثنواركيولوجية: اصولها وطبيعتها وتاريخها</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0443">
                <a:tc>
                  <a:txBody>
                    <a:bodyPr/>
                    <a:lstStyle/>
                    <a:p>
                      <a:pPr marL="0" marR="0" algn="just" rtl="1">
                        <a:spcBef>
                          <a:spcPts val="0"/>
                        </a:spcBef>
                        <a:spcAft>
                          <a:spcPts val="0"/>
                        </a:spcAft>
                      </a:pPr>
                      <a:r>
                        <a:rPr lang="ar-SA" sz="1400" b="1">
                          <a:latin typeface="Times New Roman"/>
                          <a:ea typeface="Times New Roman"/>
                        </a:rPr>
                        <a:t>الثالث</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الأسس النظرية والمنهجية للاثنوغرافيا الأثرية</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0443">
                <a:tc>
                  <a:txBody>
                    <a:bodyPr/>
                    <a:lstStyle/>
                    <a:p>
                      <a:pPr marL="0" marR="0" algn="just" rtl="1">
                        <a:spcBef>
                          <a:spcPts val="0"/>
                        </a:spcBef>
                        <a:spcAft>
                          <a:spcPts val="0"/>
                        </a:spcAft>
                      </a:pPr>
                      <a:r>
                        <a:rPr lang="ar-SA" sz="1400" b="1">
                          <a:latin typeface="Times New Roman"/>
                          <a:ea typeface="Times New Roman"/>
                        </a:rPr>
                        <a:t>الرابع</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المفاهيم والعلوم المرتبطة بالاثنوغرافيا الأثرية </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0443">
                <a:tc>
                  <a:txBody>
                    <a:bodyPr/>
                    <a:lstStyle/>
                    <a:p>
                      <a:pPr marL="0" marR="0" algn="just" rtl="1">
                        <a:spcBef>
                          <a:spcPts val="0"/>
                        </a:spcBef>
                        <a:spcAft>
                          <a:spcPts val="0"/>
                        </a:spcAft>
                      </a:pPr>
                      <a:r>
                        <a:rPr lang="ar-SA" sz="1400" b="1">
                          <a:latin typeface="Times New Roman"/>
                          <a:ea typeface="Times New Roman"/>
                        </a:rPr>
                        <a:t>الخامس</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1- الاثنوغرافيا</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0443">
                <a:tc>
                  <a:txBody>
                    <a:bodyPr/>
                    <a:lstStyle/>
                    <a:p>
                      <a:pPr marL="0" marR="0" algn="just" rtl="1">
                        <a:spcBef>
                          <a:spcPts val="0"/>
                        </a:spcBef>
                        <a:spcAft>
                          <a:spcPts val="0"/>
                        </a:spcAft>
                      </a:pPr>
                      <a:r>
                        <a:rPr lang="ar-SA" sz="1400" b="1">
                          <a:latin typeface="Times New Roman"/>
                          <a:ea typeface="Times New Roman"/>
                        </a:rPr>
                        <a:t>السادس</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2. الاثنولوجيا</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5694">
                <a:tc>
                  <a:txBody>
                    <a:bodyPr/>
                    <a:lstStyle/>
                    <a:p>
                      <a:pPr marL="0" marR="0" algn="just" rtl="1">
                        <a:spcBef>
                          <a:spcPts val="0"/>
                        </a:spcBef>
                        <a:spcAft>
                          <a:spcPts val="0"/>
                        </a:spcAft>
                      </a:pPr>
                      <a:r>
                        <a:rPr lang="ar-SA" sz="1400" b="1">
                          <a:latin typeface="Times New Roman"/>
                          <a:ea typeface="Times New Roman"/>
                        </a:rPr>
                        <a:t>السابع</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3. علم الآثار التجريبي: تجارب بعض الامثلة الاثارية واستخدامها اختبار</a:t>
                      </a:r>
                      <a:r>
                        <a:rPr lang="en-US" sz="1400" b="1">
                          <a:latin typeface="Times New Roman"/>
                          <a:ea typeface="Times New Roman"/>
                        </a:rPr>
                        <a:t> +</a:t>
                      </a: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0443">
                <a:tc>
                  <a:txBody>
                    <a:bodyPr/>
                    <a:lstStyle/>
                    <a:p>
                      <a:pPr marL="0" marR="0" algn="just" rtl="1">
                        <a:spcBef>
                          <a:spcPts val="0"/>
                        </a:spcBef>
                        <a:spcAft>
                          <a:spcPts val="0"/>
                        </a:spcAft>
                      </a:pPr>
                      <a:r>
                        <a:rPr lang="ar-SA" sz="1400" b="1">
                          <a:latin typeface="Times New Roman"/>
                          <a:ea typeface="Times New Roman"/>
                        </a:rPr>
                        <a:t>الثامن</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4. التاريخ السلالي</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4529">
                <a:tc>
                  <a:txBody>
                    <a:bodyPr/>
                    <a:lstStyle/>
                    <a:p>
                      <a:pPr marL="0" marR="0" algn="just" rtl="1">
                        <a:spcBef>
                          <a:spcPts val="0"/>
                        </a:spcBef>
                        <a:spcAft>
                          <a:spcPts val="0"/>
                        </a:spcAft>
                      </a:pPr>
                      <a:r>
                        <a:rPr lang="ar-SA" sz="1400" b="1">
                          <a:latin typeface="Times New Roman"/>
                          <a:ea typeface="Times New Roman"/>
                        </a:rPr>
                        <a:t>التاسع</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cs typeface="Sakkal Majalla"/>
                        </a:rPr>
                        <a:t>مفهوم الثقافة البدائية </a:t>
                      </a:r>
                      <a:r>
                        <a:rPr lang="ar-SA" sz="1400" b="1">
                          <a:latin typeface="Times New Roman"/>
                          <a:ea typeface="Times New Roman"/>
                        </a:rPr>
                        <a:t>( جماعات الصيد والجمع)</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63332">
                <a:tc>
                  <a:txBody>
                    <a:bodyPr/>
                    <a:lstStyle/>
                    <a:p>
                      <a:pPr marL="0" marR="0" algn="just" rtl="1">
                        <a:spcBef>
                          <a:spcPts val="0"/>
                        </a:spcBef>
                        <a:spcAft>
                          <a:spcPts val="0"/>
                        </a:spcAft>
                      </a:pPr>
                      <a:r>
                        <a:rPr lang="en-US" sz="1400" b="1" dirty="0">
                          <a:latin typeface="Times New Roman"/>
                          <a:ea typeface="Times New Roman"/>
                        </a:rPr>
                        <a:t> </a:t>
                      </a:r>
                      <a:r>
                        <a:rPr lang="ar-SA" sz="1400" b="1" dirty="0">
                          <a:latin typeface="Times New Roman"/>
                          <a:ea typeface="Times New Roman"/>
                        </a:rPr>
                        <a:t>العاشر</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الدراسات الميدانية: متطلبات وإجراءات لعمل الميداني الاثنواركيولوجي </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25694">
                <a:tc>
                  <a:txBody>
                    <a:bodyPr/>
                    <a:lstStyle/>
                    <a:p>
                      <a:pPr marL="0" marR="0" algn="just" rtl="1">
                        <a:spcBef>
                          <a:spcPts val="0"/>
                        </a:spcBef>
                        <a:spcAft>
                          <a:spcPts val="0"/>
                        </a:spcAft>
                      </a:pPr>
                      <a:r>
                        <a:rPr lang="ar-SA" sz="1400" b="1">
                          <a:latin typeface="Times New Roman"/>
                          <a:ea typeface="Times New Roman"/>
                        </a:rPr>
                        <a:t>الحادي عشر</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cs typeface="Sakkal Majalla"/>
                        </a:rPr>
                        <a:t>الدراسات الميدانية</a:t>
                      </a:r>
                      <a:r>
                        <a:rPr lang="ar-SA" sz="1400" b="1">
                          <a:latin typeface="Times New Roman"/>
                          <a:ea typeface="Times New Roman"/>
                        </a:rPr>
                        <a:t> :نموذج المجتمعات البدائية المعاصرة: السان</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25694">
                <a:tc>
                  <a:txBody>
                    <a:bodyPr/>
                    <a:lstStyle/>
                    <a:p>
                      <a:pPr marL="0" marR="0" algn="just" rtl="1">
                        <a:spcBef>
                          <a:spcPts val="0"/>
                        </a:spcBef>
                        <a:spcAft>
                          <a:spcPts val="0"/>
                        </a:spcAft>
                      </a:pPr>
                      <a:r>
                        <a:rPr lang="ar-SA" sz="1400" b="1">
                          <a:latin typeface="Times New Roman"/>
                          <a:ea typeface="Times New Roman"/>
                        </a:rPr>
                        <a:t>الثاني عشر</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cs typeface="Sakkal Majalla"/>
                        </a:rPr>
                        <a:t>الدراسات الميدانية</a:t>
                      </a:r>
                      <a:r>
                        <a:rPr lang="ar-SA" sz="1400" b="1">
                          <a:latin typeface="Times New Roman"/>
                          <a:ea typeface="Times New Roman"/>
                        </a:rPr>
                        <a:t> :نموذج المجتمعات البدائية المعاصرة: الابورجينز</a:t>
                      </a:r>
                      <a:r>
                        <a:rPr lang="ar-SA" sz="1400" b="1">
                          <a:latin typeface="Times New Roman"/>
                          <a:ea typeface="Times New Roman"/>
                          <a:cs typeface="Sakkal Majalla"/>
                        </a:rPr>
                        <a:t> والإسكيمو النوناميوت</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ساعتان</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25694">
                <a:tc>
                  <a:txBody>
                    <a:bodyPr/>
                    <a:lstStyle/>
                    <a:p>
                      <a:pPr marL="0" marR="0" algn="just" rtl="1">
                        <a:spcBef>
                          <a:spcPts val="0"/>
                        </a:spcBef>
                        <a:spcAft>
                          <a:spcPts val="0"/>
                        </a:spcAft>
                      </a:pPr>
                      <a:r>
                        <a:rPr lang="ar-SA" sz="1400" b="1">
                          <a:latin typeface="Times New Roman"/>
                          <a:ea typeface="Times New Roman"/>
                        </a:rPr>
                        <a:t>الثالث عشر</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المباني التقليدية والحرف والصناعات التقليدية ودلالاتها الأثرية اختبار</a:t>
                      </a:r>
                      <a:r>
                        <a:rPr lang="en-US" sz="1400" b="1" dirty="0">
                          <a:latin typeface="Times New Roman"/>
                          <a:ea typeface="Times New Roman"/>
                        </a:rPr>
                        <a:t> +</a:t>
                      </a: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25694">
                <a:tc>
                  <a:txBody>
                    <a:bodyPr/>
                    <a:lstStyle/>
                    <a:p>
                      <a:pPr marL="0" marR="0" algn="just" rtl="1">
                        <a:spcBef>
                          <a:spcPts val="0"/>
                        </a:spcBef>
                        <a:spcAft>
                          <a:spcPts val="0"/>
                        </a:spcAft>
                      </a:pPr>
                      <a:r>
                        <a:rPr lang="ar-SA" sz="1400" b="1" dirty="0">
                          <a:latin typeface="Times New Roman"/>
                          <a:ea typeface="Times New Roman"/>
                        </a:rPr>
                        <a:t> الرابع عشر</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a:latin typeface="Times New Roman"/>
                          <a:ea typeface="Times New Roman"/>
                        </a:rPr>
                        <a:t>مناقشة تأثير مجمل الأبحاث الاثنوار كيولوجية  في توجهات علم الآثار الحديث</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1400" b="1" dirty="0">
                          <a:latin typeface="Times New Roman"/>
                          <a:ea typeface="Times New Roman"/>
                        </a:rPr>
                        <a:t>ساعتان</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62847">
                <a:tc gridSpan="3">
                  <a:txBody>
                    <a:bodyPr/>
                    <a:lstStyle/>
                    <a:p>
                      <a:pPr marL="0" marR="0" algn="just" rtl="1">
                        <a:spcBef>
                          <a:spcPts val="0"/>
                        </a:spcBef>
                        <a:spcAft>
                          <a:spcPts val="0"/>
                        </a:spcAft>
                      </a:pPr>
                      <a:r>
                        <a:rPr lang="ar-SA" sz="1400" b="1">
                          <a:latin typeface="Times New Roman"/>
                          <a:ea typeface="Times New Roman"/>
                        </a:rPr>
                        <a:t> 14 أسبوعاً                                                  عدد ساعات الاتصال     28   ساعة</a:t>
                      </a:r>
                      <a:endParaRPr lang="en-US" sz="1400" b="1">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5"/>
                  </a:ext>
                </a:extLst>
              </a:tr>
              <a:tr h="325694">
                <a:tc gridSpan="3">
                  <a:txBody>
                    <a:bodyPr/>
                    <a:lstStyle/>
                    <a:p>
                      <a:pPr marL="0" marR="0" algn="just" rtl="1">
                        <a:spcBef>
                          <a:spcPts val="0"/>
                        </a:spcBef>
                        <a:spcAft>
                          <a:spcPts val="0"/>
                        </a:spcAft>
                      </a:pPr>
                      <a:r>
                        <a:rPr lang="ar-SA" sz="1400" b="1" dirty="0">
                          <a:latin typeface="Times New Roman"/>
                          <a:ea typeface="Times New Roman"/>
                        </a:rPr>
                        <a:t>أسبوع واحد من مجموع أسابيع الفصل الدراسي البالغة خمسة عشرة أسبوعا لم يًدرج في الجدول، فهو إجازة نصف </a:t>
                      </a:r>
                      <a:r>
                        <a:rPr lang="ar-SA" sz="1400" b="1" dirty="0" err="1">
                          <a:latin typeface="Times New Roman"/>
                          <a:ea typeface="Times New Roman"/>
                        </a:rPr>
                        <a:t>الفصل.</a:t>
                      </a:r>
                      <a:r>
                        <a:rPr lang="ar-SA" sz="1400" b="1" dirty="0">
                          <a:latin typeface="Times New Roman"/>
                          <a:ea typeface="Times New Roman"/>
                        </a:rPr>
                        <a:t> </a:t>
                      </a:r>
                      <a:endParaRPr lang="en-US" sz="1400" b="1" dirty="0">
                        <a:latin typeface="Times New Roman"/>
                        <a:ea typeface="Times New Roman"/>
                      </a:endParaRPr>
                    </a:p>
                  </a:txBody>
                  <a:tcPr marL="44312" marR="4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AF5F160-3E10-4B8D-80B8-9D395280DB53}" type="slidenum">
              <a:rPr lang="ar-SA" smtClean="0"/>
              <a:pPr/>
              <a:t>5</a:t>
            </a:fld>
            <a:endParaRPr lang="ar-SA"/>
          </a:p>
        </p:txBody>
      </p:sp>
      <p:graphicFrame>
        <p:nvGraphicFramePr>
          <p:cNvPr id="5" name="Table 4"/>
          <p:cNvGraphicFramePr>
            <a:graphicFrameLocks noGrp="1"/>
          </p:cNvGraphicFramePr>
          <p:nvPr/>
        </p:nvGraphicFramePr>
        <p:xfrm>
          <a:off x="1219200" y="1676401"/>
          <a:ext cx="6781799" cy="2514920"/>
        </p:xfrm>
        <a:graphic>
          <a:graphicData uri="http://schemas.openxmlformats.org/drawingml/2006/table">
            <a:tbl>
              <a:tblPr rtl="1"/>
              <a:tblGrid>
                <a:gridCol w="2568043">
                  <a:extLst>
                    <a:ext uri="{9D8B030D-6E8A-4147-A177-3AD203B41FA5}">
                      <a16:colId xmlns:a16="http://schemas.microsoft.com/office/drawing/2014/main" val="20000"/>
                    </a:ext>
                  </a:extLst>
                </a:gridCol>
                <a:gridCol w="1952891">
                  <a:extLst>
                    <a:ext uri="{9D8B030D-6E8A-4147-A177-3AD203B41FA5}">
                      <a16:colId xmlns:a16="http://schemas.microsoft.com/office/drawing/2014/main" val="20001"/>
                    </a:ext>
                  </a:extLst>
                </a:gridCol>
                <a:gridCol w="2260865">
                  <a:extLst>
                    <a:ext uri="{9D8B030D-6E8A-4147-A177-3AD203B41FA5}">
                      <a16:colId xmlns:a16="http://schemas.microsoft.com/office/drawing/2014/main" val="20002"/>
                    </a:ext>
                  </a:extLst>
                </a:gridCol>
              </a:tblGrid>
              <a:tr h="360806">
                <a:tc gridSpan="3">
                  <a:txBody>
                    <a:bodyPr/>
                    <a:lstStyle/>
                    <a:p>
                      <a:pPr marL="0" marR="0" algn="just" rtl="1">
                        <a:lnSpc>
                          <a:spcPct val="150000"/>
                        </a:lnSpc>
                        <a:spcBef>
                          <a:spcPts val="0"/>
                        </a:spcBef>
                        <a:spcAft>
                          <a:spcPts val="0"/>
                        </a:spcAft>
                      </a:pPr>
                      <a:endParaRPr lang="en-US" sz="1800" b="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20688">
                <a:tc>
                  <a:txBody>
                    <a:bodyPr/>
                    <a:lstStyle/>
                    <a:p>
                      <a:pPr marL="0" marR="0" algn="just" rtl="1">
                        <a:lnSpc>
                          <a:spcPct val="150000"/>
                        </a:lnSpc>
                        <a:spcBef>
                          <a:spcPts val="0"/>
                        </a:spcBef>
                        <a:spcAft>
                          <a:spcPts val="0"/>
                        </a:spcAft>
                      </a:pPr>
                      <a:r>
                        <a:rPr lang="ar-SA" sz="1800" b="0">
                          <a:latin typeface="Times New Roman"/>
                          <a:ea typeface="Times New Roman"/>
                          <a:cs typeface="Arial"/>
                        </a:rPr>
                        <a:t>الاختبارات والامتحانات النهائية</a:t>
                      </a:r>
                      <a:endParaRPr lang="en-US" sz="1800" b="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800" b="0">
                          <a:latin typeface="Times New Roman"/>
                          <a:ea typeface="Times New Roman"/>
                          <a:cs typeface="Arial"/>
                        </a:rPr>
                        <a:t>الدرجة</a:t>
                      </a:r>
                      <a:endParaRPr lang="en-US" sz="1800" b="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800" b="0">
                          <a:latin typeface="Times New Roman"/>
                          <a:ea typeface="Times New Roman"/>
                          <a:cs typeface="Arial"/>
                        </a:rPr>
                        <a:t>الموعد</a:t>
                      </a:r>
                      <a:endParaRPr lang="en-US" sz="1800" b="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0688">
                <a:tc>
                  <a:txBody>
                    <a:bodyPr/>
                    <a:lstStyle/>
                    <a:p>
                      <a:pPr marL="0" marR="0" algn="just" rtl="1">
                        <a:lnSpc>
                          <a:spcPct val="150000"/>
                        </a:lnSpc>
                        <a:spcBef>
                          <a:spcPts val="0"/>
                        </a:spcBef>
                        <a:spcAft>
                          <a:spcPts val="0"/>
                        </a:spcAft>
                      </a:pPr>
                      <a:r>
                        <a:rPr lang="ar-SA" sz="1800" b="0">
                          <a:latin typeface="Times New Roman"/>
                          <a:ea typeface="Times New Roman"/>
                          <a:cs typeface="Arial"/>
                        </a:rPr>
                        <a:t>الاختبار الأول </a:t>
                      </a:r>
                      <a:endParaRPr lang="en-US" sz="1800" b="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800" b="0" dirty="0">
                          <a:latin typeface="Times New Roman"/>
                          <a:ea typeface="Times New Roman"/>
                          <a:cs typeface="Arial"/>
                        </a:rPr>
                        <a:t>30 درجة</a:t>
                      </a:r>
                      <a:endParaRPr lang="en-US" sz="1800" b="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800" b="0">
                          <a:latin typeface="Times New Roman"/>
                          <a:ea typeface="Times New Roman"/>
                          <a:cs typeface="Arial"/>
                        </a:rPr>
                        <a:t>في الأسبوع الثامن         </a:t>
                      </a:r>
                      <a:endParaRPr lang="en-US" sz="1800" b="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0688">
                <a:tc>
                  <a:txBody>
                    <a:bodyPr/>
                    <a:lstStyle/>
                    <a:p>
                      <a:pPr marL="0" marR="0" algn="just" rtl="1">
                        <a:lnSpc>
                          <a:spcPct val="150000"/>
                        </a:lnSpc>
                        <a:spcBef>
                          <a:spcPts val="0"/>
                        </a:spcBef>
                        <a:spcAft>
                          <a:spcPts val="0"/>
                        </a:spcAft>
                      </a:pPr>
                      <a:r>
                        <a:rPr lang="ar-SA" sz="1800" b="0" dirty="0">
                          <a:latin typeface="Times New Roman"/>
                          <a:ea typeface="Times New Roman"/>
                          <a:cs typeface="Arial"/>
                        </a:rPr>
                        <a:t>الاختبار </a:t>
                      </a:r>
                      <a:r>
                        <a:rPr lang="ar-SA" sz="1800" b="0" dirty="0" err="1">
                          <a:latin typeface="Times New Roman"/>
                          <a:ea typeface="Times New Roman"/>
                          <a:cs typeface="Arial"/>
                        </a:rPr>
                        <a:t>الثاني </a:t>
                      </a:r>
                      <a:r>
                        <a:rPr lang="ar-SA" sz="1800" b="0" dirty="0">
                          <a:latin typeface="Times New Roman"/>
                          <a:ea typeface="Times New Roman"/>
                          <a:cs typeface="Arial"/>
                        </a:rPr>
                        <a:t>(بحث</a:t>
                      </a:r>
                      <a:r>
                        <a:rPr lang="ar-SA" sz="1800" b="0" dirty="0" err="1">
                          <a:latin typeface="Times New Roman"/>
                          <a:ea typeface="Times New Roman"/>
                          <a:cs typeface="Arial"/>
                        </a:rPr>
                        <a:t>)</a:t>
                      </a:r>
                      <a:r>
                        <a:rPr lang="ar-SA" sz="1800" b="0" dirty="0">
                          <a:latin typeface="Times New Roman"/>
                          <a:ea typeface="Times New Roman"/>
                          <a:cs typeface="Arial"/>
                        </a:rPr>
                        <a:t> </a:t>
                      </a:r>
                      <a:endParaRPr lang="en-US" sz="1800" b="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800" b="0" dirty="0">
                          <a:latin typeface="Times New Roman"/>
                          <a:ea typeface="Times New Roman"/>
                          <a:cs typeface="Arial"/>
                        </a:rPr>
                        <a:t>30 درجة</a:t>
                      </a:r>
                      <a:endParaRPr lang="en-US" sz="1800" b="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800" b="0" dirty="0">
                          <a:latin typeface="Times New Roman"/>
                          <a:ea typeface="Times New Roman"/>
                          <a:cs typeface="Arial"/>
                        </a:rPr>
                        <a:t>في الأسبوع الثالث عشر  </a:t>
                      </a:r>
                      <a:endParaRPr lang="en-US" sz="1800" b="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0688">
                <a:tc>
                  <a:txBody>
                    <a:bodyPr/>
                    <a:lstStyle/>
                    <a:p>
                      <a:pPr marL="0" marR="0" algn="just" rtl="1">
                        <a:lnSpc>
                          <a:spcPct val="150000"/>
                        </a:lnSpc>
                        <a:spcBef>
                          <a:spcPts val="0"/>
                        </a:spcBef>
                        <a:spcAft>
                          <a:spcPts val="0"/>
                        </a:spcAft>
                      </a:pPr>
                      <a:r>
                        <a:rPr lang="ar-SA" sz="1800" b="0">
                          <a:latin typeface="Times New Roman"/>
                          <a:ea typeface="Times New Roman"/>
                          <a:cs typeface="Arial"/>
                        </a:rPr>
                        <a:t>الامتحان النهائي</a:t>
                      </a:r>
                      <a:endParaRPr lang="en-US" sz="1800" b="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800" b="0" dirty="0">
                          <a:latin typeface="Times New Roman"/>
                          <a:ea typeface="Times New Roman"/>
                          <a:cs typeface="Arial"/>
                        </a:rPr>
                        <a:t>40</a:t>
                      </a:r>
                      <a:r>
                        <a:rPr lang="ar-SA" sz="1800" b="0" baseline="0" dirty="0">
                          <a:latin typeface="Times New Roman"/>
                          <a:ea typeface="Times New Roman"/>
                          <a:cs typeface="Arial"/>
                        </a:rPr>
                        <a:t> </a:t>
                      </a:r>
                      <a:r>
                        <a:rPr lang="ar-SA" sz="1800" b="0" baseline="0" dirty="0" err="1">
                          <a:latin typeface="Times New Roman"/>
                          <a:ea typeface="Times New Roman"/>
                          <a:cs typeface="Arial"/>
                        </a:rPr>
                        <a:t>درح</a:t>
                      </a:r>
                      <a:r>
                        <a:rPr lang="ar-SA" sz="1800" b="0" dirty="0" err="1">
                          <a:latin typeface="Times New Roman"/>
                          <a:ea typeface="Times New Roman"/>
                          <a:cs typeface="Arial"/>
                        </a:rPr>
                        <a:t>ة</a:t>
                      </a:r>
                      <a:endParaRPr lang="en-US" sz="1800" b="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50000"/>
                        </a:lnSpc>
                        <a:spcBef>
                          <a:spcPts val="0"/>
                        </a:spcBef>
                        <a:spcAft>
                          <a:spcPts val="0"/>
                        </a:spcAft>
                      </a:pPr>
                      <a:r>
                        <a:rPr lang="ar-SA" sz="1800" b="0">
                          <a:latin typeface="Times New Roman"/>
                          <a:ea typeface="Times New Roman"/>
                          <a:cs typeface="Arial"/>
                        </a:rPr>
                        <a:t>في نهاية الفصل الدراسي</a:t>
                      </a:r>
                      <a:endParaRPr lang="en-US" sz="1800" b="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0688">
                <a:tc gridSpan="3">
                  <a:txBody>
                    <a:bodyPr/>
                    <a:lstStyle/>
                    <a:p>
                      <a:pPr marL="0" marR="0" algn="just" rtl="1">
                        <a:lnSpc>
                          <a:spcPct val="150000"/>
                        </a:lnSpc>
                        <a:spcBef>
                          <a:spcPts val="0"/>
                        </a:spcBef>
                        <a:spcAft>
                          <a:spcPts val="0"/>
                        </a:spcAft>
                      </a:pPr>
                      <a:r>
                        <a:rPr lang="ar-SA" sz="1800" b="0" dirty="0">
                          <a:latin typeface="Times New Roman"/>
                          <a:ea typeface="Times New Roman"/>
                          <a:cs typeface="Arial"/>
                        </a:rPr>
                        <a:t>               المجموع الكلي </a:t>
                      </a:r>
                      <a:r>
                        <a:rPr lang="ar-SA" sz="1800" b="0" dirty="0" err="1">
                          <a:latin typeface="Times New Roman"/>
                          <a:ea typeface="Times New Roman"/>
                          <a:cs typeface="Arial"/>
                        </a:rPr>
                        <a:t>100درجة</a:t>
                      </a:r>
                      <a:endParaRPr lang="en-US" sz="1800" b="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1" anchor="t">
            <a:normAutofit/>
          </a:bodyPr>
          <a:lstStyle/>
          <a:p>
            <a:r>
              <a:rPr lang="ar-SA" sz="2000" b="1" dirty="0">
                <a:cs typeface="+mj-cs"/>
              </a:rPr>
              <a:t>مصادر</a:t>
            </a:r>
            <a:endParaRPr lang="en-US" sz="2000" dirty="0">
              <a:cs typeface="+mj-cs"/>
            </a:endParaRPr>
          </a:p>
          <a:p>
            <a:r>
              <a:rPr lang="ar-SA" sz="2000" b="1" dirty="0" err="1">
                <a:cs typeface="+mj-cs"/>
              </a:rPr>
              <a:t>الاثنواركيولوجيا</a:t>
            </a:r>
            <a:r>
              <a:rPr lang="ar-SA" sz="2000" b="1" dirty="0">
                <a:cs typeface="+mj-cs"/>
              </a:rPr>
              <a:t>: الدراسة </a:t>
            </a:r>
            <a:r>
              <a:rPr lang="ar-SA" sz="2000" b="1" dirty="0" err="1">
                <a:cs typeface="+mj-cs"/>
              </a:rPr>
              <a:t>الآثارية</a:t>
            </a:r>
            <a:r>
              <a:rPr lang="ar-SA" sz="2000" b="1" dirty="0">
                <a:cs typeface="+mj-cs"/>
              </a:rPr>
              <a:t> للثقافة المادية المعاصرة أ.د يوسف مختار الامين 2008م دار القوافل </a:t>
            </a:r>
            <a:r>
              <a:rPr lang="ar-SA" sz="2000" b="1" dirty="0">
                <a:latin typeface="Times New Roman"/>
                <a:cs typeface="+mj-cs"/>
              </a:rPr>
              <a:t>للنشر .</a:t>
            </a:r>
            <a:r>
              <a:rPr lang="ar-SA" sz="2000" b="1" dirty="0">
                <a:cs typeface="+mj-cs"/>
              </a:rPr>
              <a:t> الرياض.</a:t>
            </a:r>
            <a:endParaRPr lang="en-US" sz="2000" dirty="0">
              <a:cs typeface="+mj-cs"/>
            </a:endParaRPr>
          </a:p>
          <a:p>
            <a:r>
              <a:rPr lang="ar-SA" sz="2000" b="1" dirty="0" err="1">
                <a:cs typeface="+mj-cs"/>
              </a:rPr>
              <a:t>الاثنولوجيا</a:t>
            </a:r>
            <a:r>
              <a:rPr lang="ar-SA" sz="2000" b="1" dirty="0">
                <a:cs typeface="+mj-cs"/>
              </a:rPr>
              <a:t>: محمد الخطيب 2000م دمشق دراسة المجتمعات البدائية.</a:t>
            </a:r>
          </a:p>
          <a:p>
            <a:pPr algn="l" rtl="0"/>
            <a:r>
              <a:rPr lang="en-US" sz="2000" b="1" dirty="0" err="1">
                <a:cs typeface="+mj-cs"/>
              </a:rPr>
              <a:t>David,R</a:t>
            </a:r>
            <a:r>
              <a:rPr lang="en-US" sz="2000" b="1" dirty="0">
                <a:cs typeface="+mj-cs"/>
              </a:rPr>
              <a:t> and Kramer, c. 2001 Ethno archaeology in Action Cambridge.</a:t>
            </a:r>
          </a:p>
          <a:p>
            <a:r>
              <a:rPr lang="ar-SA" sz="2000" dirty="0">
                <a:cs typeface="+mj-cs"/>
              </a:rPr>
              <a:t>محمد فهيم حسن 1989 أدب الرحلات . </a:t>
            </a:r>
            <a:r>
              <a:rPr lang="ar-SA" sz="2000" dirty="0">
                <a:latin typeface="Calibri"/>
                <a:cs typeface="+mj-cs"/>
              </a:rPr>
              <a:t>علم المعرفة 138 . الكويت</a:t>
            </a:r>
            <a:endParaRPr lang="en-US" sz="2000" dirty="0">
              <a:latin typeface="Calibri"/>
              <a:cs typeface="+mj-cs"/>
            </a:endParaRPr>
          </a:p>
          <a:p>
            <a:endParaRPr lang="en-US" sz="2000" dirty="0">
              <a:cs typeface="+mj-cs"/>
            </a:endParaRPr>
          </a:p>
          <a:p>
            <a:endParaRPr lang="en-US" sz="2000" dirty="0">
              <a:cs typeface="+mj-cs"/>
            </a:endParaRPr>
          </a:p>
          <a:p>
            <a:pPr algn="l" rtl="0"/>
            <a:endParaRPr lang="en-US" sz="2000" dirty="0">
              <a:cs typeface="+mj-cs"/>
            </a:endParaRPr>
          </a:p>
          <a:p>
            <a:endParaRPr lang="en-US" sz="2000" dirty="0">
              <a:cs typeface="+mj-cs"/>
            </a:endParaRPr>
          </a:p>
          <a:p>
            <a:endParaRPr lang="en-US" sz="2000" dirty="0">
              <a:cs typeface="+mj-cs"/>
            </a:endParaRPr>
          </a:p>
        </p:txBody>
      </p:sp>
      <p:sp>
        <p:nvSpPr>
          <p:cNvPr id="4" name="Slide Number Placeholder 3"/>
          <p:cNvSpPr>
            <a:spLocks noGrp="1"/>
          </p:cNvSpPr>
          <p:nvPr>
            <p:ph type="sldNum" sz="quarter" idx="12"/>
          </p:nvPr>
        </p:nvSpPr>
        <p:spPr/>
        <p:txBody>
          <a:bodyPr/>
          <a:lstStyle/>
          <a:p>
            <a:fld id="{DAF5F160-3E10-4B8D-80B8-9D395280DB53}" type="slidenum">
              <a:rPr lang="ar-SA" smtClean="0"/>
              <a:pPr/>
              <a:t>6</a:t>
            </a:fld>
            <a:endParaRPr lang="ar-SA"/>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F243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1536</TotalTime>
  <Words>389</Words>
  <Application>Microsoft Office PowerPoint</Application>
  <PresentationFormat>On-screen Show (4:3)</PresentationFormat>
  <Paragraphs>84</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وصف المقرر</vt:lpstr>
      <vt:lpstr>المواضيع المطلوب بحثها وشمولها</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Sadig Office 09</dc:creator>
  <cp:lastModifiedBy>Azhari Mustafa Sadig</cp:lastModifiedBy>
  <cp:revision>171</cp:revision>
  <dcterms:created xsi:type="dcterms:W3CDTF">2009-04-25T18:08:53Z</dcterms:created>
  <dcterms:modified xsi:type="dcterms:W3CDTF">2016-01-31T06:06:28Z</dcterms:modified>
</cp:coreProperties>
</file>