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0" r:id="rId3"/>
    <p:sldId id="289" r:id="rId4"/>
    <p:sldId id="281" r:id="rId5"/>
    <p:sldId id="290" r:id="rId6"/>
    <p:sldId id="284" r:id="rId7"/>
    <p:sldId id="286" r:id="rId8"/>
    <p:sldId id="288" r:id="rId9"/>
    <p:sldId id="279" r:id="rId1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86" autoAdjust="0"/>
    <p:restoredTop sz="95596" autoAdjust="0"/>
  </p:normalViewPr>
  <p:slideViewPr>
    <p:cSldViewPr>
      <p:cViewPr varScale="1">
        <p:scale>
          <a:sx n="78" d="100"/>
          <a:sy n="78" d="100"/>
        </p:scale>
        <p:origin x="1181"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D674D4A-F44F-4D8F-A676-E17313608A2B}" type="slidenum">
              <a:rPr lang="en-US"/>
              <a:pPr/>
              <a:t>‹#›</a:t>
            </a:fld>
            <a:endParaRPr lang="en-US"/>
          </a:p>
        </p:txBody>
      </p:sp>
    </p:spTree>
    <p:extLst>
      <p:ext uri="{BB962C8B-B14F-4D97-AF65-F5344CB8AC3E}">
        <p14:creationId xmlns:p14="http://schemas.microsoft.com/office/powerpoint/2010/main" val="389649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633F7-227A-429E-99CA-BF2DA854569C}"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40D34-C8D8-45A4-B461-23BDA65F6D1E}"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ar-SA" noProof="0"/>
              <a:t>انقر لتحرير نمط العنوان الرئيسي</a:t>
            </a:r>
            <a:endParaRPr lang="en-US" noProof="0"/>
          </a:p>
        </p:txBody>
      </p:sp>
      <p:sp>
        <p:nvSpPr>
          <p:cNvPr id="3075" name="Rectangle 3"/>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ar-SA" noProof="0"/>
              <a:t>انقر لتحرير نمط العنوان الثانوي الرئيسي</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366928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75438" y="95250"/>
            <a:ext cx="2182812" cy="5695950"/>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123825" y="95250"/>
            <a:ext cx="6399213" cy="569595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379697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229799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Tree>
    <p:extLst>
      <p:ext uri="{BB962C8B-B14F-4D97-AF65-F5344CB8AC3E}">
        <p14:creationId xmlns:p14="http://schemas.microsoft.com/office/powerpoint/2010/main" val="353696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9525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863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133835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Tree>
    <p:extLst>
      <p:ext uri="{BB962C8B-B14F-4D97-AF65-F5344CB8AC3E}">
        <p14:creationId xmlns:p14="http://schemas.microsoft.com/office/powerpoint/2010/main" val="402980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Tree>
    <p:extLst>
      <p:ext uri="{BB962C8B-B14F-4D97-AF65-F5344CB8AC3E}">
        <p14:creationId xmlns:p14="http://schemas.microsoft.com/office/powerpoint/2010/main" val="289965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37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extLst>
      <p:ext uri="{BB962C8B-B14F-4D97-AF65-F5344CB8AC3E}">
        <p14:creationId xmlns:p14="http://schemas.microsoft.com/office/powerpoint/2010/main" val="2159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extLst>
      <p:ext uri="{BB962C8B-B14F-4D97-AF65-F5344CB8AC3E}">
        <p14:creationId xmlns:p14="http://schemas.microsoft.com/office/powerpoint/2010/main" val="421936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endParaRPr lang="en-US"/>
          </a:p>
        </p:txBody>
      </p:sp>
      <p:sp>
        <p:nvSpPr>
          <p:cNvPr id="1027" name="Rectangle 3"/>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555776" y="5013176"/>
            <a:ext cx="3888432" cy="1296144"/>
          </a:xfrm>
        </p:spPr>
        <p:txBody>
          <a:bodyPr/>
          <a:lstStyle/>
          <a:p>
            <a:r>
              <a:rPr lang="ar-SA" dirty="0">
                <a:solidFill>
                  <a:srgbClr val="FF0000"/>
                </a:solidFill>
                <a:latin typeface="Aharoni" pitchFamily="2" charset="-79"/>
              </a:rPr>
              <a:t> 373 نبت </a:t>
            </a:r>
            <a:br>
              <a:rPr lang="ar-SA" dirty="0">
                <a:solidFill>
                  <a:srgbClr val="FF0000"/>
                </a:solidFill>
                <a:latin typeface="Aharoni" pitchFamily="2" charset="-79"/>
              </a:rPr>
            </a:br>
            <a:r>
              <a:rPr lang="en-US" dirty="0">
                <a:solidFill>
                  <a:srgbClr val="FF0000"/>
                </a:solidFill>
                <a:latin typeface="Aharoni" pitchFamily="2" charset="-79"/>
                <a:cs typeface="Aharoni" pitchFamily="2" charset="-79"/>
              </a:rPr>
              <a:t>lab 6+7</a:t>
            </a:r>
            <a:endParaRPr lang="ru-RU" dirty="0">
              <a:solidFill>
                <a:srgbClr val="FF0000"/>
              </a:solidFill>
              <a:cs typeface="Aharoni" pitchFamily="2" charset="-79"/>
            </a:endParaRPr>
          </a:p>
        </p:txBody>
      </p:sp>
      <p:sp>
        <p:nvSpPr>
          <p:cNvPr id="2" name="عنوان فرعي 1"/>
          <p:cNvSpPr>
            <a:spLocks noGrp="1"/>
          </p:cNvSpPr>
          <p:nvPr>
            <p:ph type="subTitle" idx="1"/>
          </p:nvPr>
        </p:nvSpPr>
        <p:spPr>
          <a:xfrm>
            <a:off x="251520" y="836712"/>
            <a:ext cx="8534400" cy="441325"/>
          </a:xfrm>
        </p:spPr>
        <p:txBody>
          <a:bodyPr/>
          <a:lstStyle/>
          <a:p>
            <a:endParaRPr lang="ar-SA" dirty="0"/>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4149080"/>
            <a:ext cx="5951607" cy="864096"/>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2511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2054" name="Rectangle 6"/>
          <p:cNvSpPr>
            <a:spLocks noChangeArrowheads="1"/>
          </p:cNvSpPr>
          <p:nvPr/>
        </p:nvSpPr>
        <p:spPr bwMode="auto">
          <a:xfrm>
            <a:off x="-24780" y="215314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ar-SA" b="1" dirty="0">
                <a:cs typeface="Times New Roman" pitchFamily="18" charset="0"/>
              </a:rPr>
              <a:t>تحس النباتات وتتحرك حركة بطيئة تتوقف على بعض التغيرات في عوامل البيئة ، والتغير في عوامل البيئة تسمى المؤثر ويتبع ذلك حركة تسمى </a:t>
            </a:r>
            <a:r>
              <a:rPr lang="ar-SA" b="1" dirty="0" err="1">
                <a:cs typeface="Times New Roman" pitchFamily="18" charset="0"/>
              </a:rPr>
              <a:t>الإستجابة</a:t>
            </a:r>
            <a:endParaRPr lang="ar-SA" sz="2800" dirty="0"/>
          </a:p>
        </p:txBody>
      </p:sp>
      <p:sp>
        <p:nvSpPr>
          <p:cNvPr id="2055" name="Text Box 7"/>
          <p:cNvSpPr txBox="1">
            <a:spLocks noChangeArrowheads="1"/>
          </p:cNvSpPr>
          <p:nvPr/>
        </p:nvSpPr>
        <p:spPr bwMode="auto">
          <a:xfrm>
            <a:off x="5570070" y="1406734"/>
            <a:ext cx="33441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SA" sz="4000" b="1" dirty="0">
                <a:solidFill>
                  <a:srgbClr val="FF0000"/>
                </a:solidFill>
              </a:rPr>
              <a:t>الإحساس والحركة </a:t>
            </a:r>
            <a:endParaRPr lang="en-US" sz="4000" b="1" dirty="0">
              <a:solidFill>
                <a:srgbClr val="FF0000"/>
              </a:solidFill>
            </a:endParaRPr>
          </a:p>
        </p:txBody>
      </p:sp>
      <p:sp>
        <p:nvSpPr>
          <p:cNvPr id="2057" name="Rectangle 9"/>
          <p:cNvSpPr>
            <a:spLocks noChangeArrowheads="1"/>
          </p:cNvSpPr>
          <p:nvPr/>
        </p:nvSpPr>
        <p:spPr bwMode="auto">
          <a:xfrm>
            <a:off x="4434761" y="3290094"/>
            <a:ext cx="4709239" cy="3354765"/>
          </a:xfrm>
          <a:prstGeom prst="rect">
            <a:avLst/>
          </a:prstGeom>
          <a:noFill/>
          <a:ln w="9525">
            <a:noFill/>
            <a:miter lim="800000"/>
            <a:headEnd/>
            <a:tailEnd/>
          </a:ln>
          <a:effectLst/>
        </p:spPr>
        <p:txBody>
          <a:bodyPr wrap="square" anchor="ctr">
            <a:spAutoFit/>
          </a:bodyPr>
          <a:lstStyle/>
          <a:p>
            <a:pPr rtl="1">
              <a:defRPr/>
            </a:pPr>
            <a:r>
              <a:rPr lang="ar-SA" sz="3200" b="1" dirty="0">
                <a:solidFill>
                  <a:srgbClr val="FF0000"/>
                </a:solidFill>
                <a:effectLst>
                  <a:outerShdw blurRad="38100" dist="38100" dir="2700000" algn="tl">
                    <a:srgbClr val="FFFFFF"/>
                  </a:outerShdw>
                </a:effectLst>
                <a:latin typeface="MCS Diwany2 S_I normal." charset="-78"/>
                <a:cs typeface="Times New Roman" pitchFamily="18" charset="0"/>
              </a:rPr>
              <a:t>من استجابات النبات :</a:t>
            </a:r>
            <a:endParaRPr lang="en-US" dirty="0">
              <a:solidFill>
                <a:srgbClr val="FF0000"/>
              </a:solidFill>
            </a:endParaRPr>
          </a:p>
          <a:p>
            <a:pPr marL="342900" indent="-342900" rtl="1" eaLnBrk="0" hangingPunct="0">
              <a:buClr>
                <a:srgbClr val="D60093"/>
              </a:buClr>
              <a:buFont typeface="Wingdings" pitchFamily="2" charset="2"/>
              <a:buChar char="§"/>
              <a:defRPr/>
            </a:pPr>
            <a:r>
              <a:rPr lang="ar-SA" sz="2400" b="1" dirty="0">
                <a:cs typeface="Times New Roman" pitchFamily="18" charset="0"/>
              </a:rPr>
              <a:t>استجابة النبات للجاذبية الأرضية ( </a:t>
            </a:r>
            <a:r>
              <a:rPr lang="ar-SA" sz="2400" b="1" dirty="0" err="1">
                <a:cs typeface="Times New Roman" pitchFamily="18" charset="0"/>
              </a:rPr>
              <a:t>الإنتحاء</a:t>
            </a:r>
            <a:r>
              <a:rPr lang="ar-SA" sz="2400" b="1" dirty="0">
                <a:cs typeface="Times New Roman" pitchFamily="18" charset="0"/>
              </a:rPr>
              <a:t> الأرضي )</a:t>
            </a:r>
            <a:endParaRPr lang="en-US" dirty="0"/>
          </a:p>
          <a:p>
            <a:pPr marL="342900" indent="-342900" rtl="1" eaLnBrk="0" hangingPunct="0">
              <a:buClr>
                <a:srgbClr val="D60093"/>
              </a:buClr>
              <a:buFont typeface="Wingdings" pitchFamily="2" charset="2"/>
              <a:buChar char="§"/>
              <a:defRPr/>
            </a:pPr>
            <a:r>
              <a:rPr lang="ar-SA" sz="2400" b="1" dirty="0">
                <a:cs typeface="Times New Roman" pitchFamily="18" charset="0"/>
              </a:rPr>
              <a:t>استجابة النبات لتأثير الرطوبة ( </a:t>
            </a:r>
            <a:r>
              <a:rPr lang="ar-SA" sz="2400" b="1" dirty="0" err="1">
                <a:cs typeface="Times New Roman" pitchFamily="18" charset="0"/>
              </a:rPr>
              <a:t>الإنتحاء</a:t>
            </a:r>
            <a:r>
              <a:rPr lang="ar-SA" sz="2400" b="1" dirty="0">
                <a:cs typeface="Times New Roman" pitchFamily="18" charset="0"/>
              </a:rPr>
              <a:t> المائي )</a:t>
            </a:r>
            <a:endParaRPr lang="en-US" dirty="0"/>
          </a:p>
          <a:p>
            <a:pPr marL="342900" indent="-342900" rtl="1" eaLnBrk="0" hangingPunct="0">
              <a:buClr>
                <a:srgbClr val="D60093"/>
              </a:buClr>
              <a:buFont typeface="Wingdings" pitchFamily="2" charset="2"/>
              <a:buChar char="§"/>
              <a:defRPr/>
            </a:pPr>
            <a:r>
              <a:rPr lang="ar-SA" sz="2400" b="1" dirty="0">
                <a:cs typeface="Times New Roman" pitchFamily="18" charset="0"/>
              </a:rPr>
              <a:t>استجابة النبات لتأثير الإضاءة ( </a:t>
            </a:r>
            <a:r>
              <a:rPr lang="ar-SA" sz="2400" b="1" dirty="0" err="1">
                <a:cs typeface="Times New Roman" pitchFamily="18" charset="0"/>
              </a:rPr>
              <a:t>الإنتحاء</a:t>
            </a:r>
            <a:r>
              <a:rPr lang="ar-SA" sz="2400" b="1" dirty="0">
                <a:cs typeface="Times New Roman" pitchFamily="18" charset="0"/>
              </a:rPr>
              <a:t> الضوئي )</a:t>
            </a:r>
            <a:endParaRPr lang="en-US" dirty="0"/>
          </a:p>
          <a:p>
            <a:pPr marL="571500" indent="-571500" rtl="1" eaLnBrk="0" hangingPunct="0">
              <a:buFont typeface="Wingdings" pitchFamily="2" charset="2"/>
              <a:buChar char="§"/>
              <a:defRPr/>
            </a:pPr>
            <a:endParaRPr lang="en-US" sz="3600" dirty="0"/>
          </a:p>
        </p:txBody>
      </p:sp>
      <p:sp>
        <p:nvSpPr>
          <p:cNvPr id="3079" name="Rectangle 10"/>
          <p:cNvSpPr>
            <a:spLocks noChangeArrowheads="1"/>
          </p:cNvSpPr>
          <p:nvPr/>
        </p:nvSpPr>
        <p:spPr bwMode="auto">
          <a:xfrm>
            <a:off x="114300" y="3917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2059" name="Rectangle 11"/>
          <p:cNvSpPr>
            <a:spLocks noChangeArrowheads="1"/>
          </p:cNvSpPr>
          <p:nvPr/>
        </p:nvSpPr>
        <p:spPr bwMode="auto">
          <a:xfrm>
            <a:off x="4321884" y="5048320"/>
            <a:ext cx="312906" cy="707886"/>
          </a:xfrm>
          <a:prstGeom prst="rect">
            <a:avLst/>
          </a:prstGeom>
          <a:noFill/>
          <a:ln w="9525">
            <a:noFill/>
            <a:miter lim="800000"/>
            <a:headEnd/>
            <a:tailEnd/>
          </a:ln>
          <a:effectLst/>
        </p:spPr>
        <p:txBody>
          <a:bodyPr wrap="none" anchor="ctr">
            <a:spAutoFit/>
          </a:bodyPr>
          <a:lstStyle/>
          <a:p>
            <a:pPr>
              <a:defRPr/>
            </a:pPr>
            <a:r>
              <a:rPr lang="ar-SA" sz="4000" b="1" dirty="0">
                <a:solidFill>
                  <a:srgbClr val="FFFF00"/>
                </a:solidFill>
                <a:effectLst>
                  <a:outerShdw blurRad="38100" dist="38100" dir="2700000" algn="tl">
                    <a:srgbClr val="FFFFFF"/>
                  </a:outerShdw>
                </a:effectLst>
              </a:rPr>
              <a:t> </a:t>
            </a:r>
            <a:endParaRPr lang="en-US" sz="2400" dirty="0"/>
          </a:p>
        </p:txBody>
      </p:sp>
      <p:sp>
        <p:nvSpPr>
          <p:cNvPr id="9" name="Rectangle 5"/>
          <p:cNvSpPr txBox="1">
            <a:spLocks noChangeArrowheads="1"/>
          </p:cNvSpPr>
          <p:nvPr/>
        </p:nvSpPr>
        <p:spPr>
          <a:xfrm>
            <a:off x="-828600" y="322193"/>
            <a:ext cx="8534400" cy="441325"/>
          </a:xfrm>
          <a:prstGeom prst="rect">
            <a:avLst/>
          </a:prstGeom>
        </p:spPr>
        <p:txBody>
          <a:bodyPr/>
          <a:lst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a:lstStyle>
          <a:p>
            <a:r>
              <a:rPr lang="ar-SA" b="1" dirty="0">
                <a:solidFill>
                  <a:srgbClr val="FF0000"/>
                </a:solidFill>
              </a:rPr>
              <a:t>دور </a:t>
            </a:r>
            <a:r>
              <a:rPr lang="ar-SA" b="1" dirty="0" err="1">
                <a:solidFill>
                  <a:srgbClr val="FF0000"/>
                </a:solidFill>
              </a:rPr>
              <a:t>الاوكسين</a:t>
            </a:r>
            <a:r>
              <a:rPr lang="ar-SA" b="1" dirty="0">
                <a:solidFill>
                  <a:srgbClr val="FF0000"/>
                </a:solidFill>
              </a:rPr>
              <a:t> </a:t>
            </a:r>
            <a:r>
              <a:rPr lang="en-US" b="1" dirty="0" err="1">
                <a:solidFill>
                  <a:srgbClr val="FF0000"/>
                </a:solidFill>
              </a:rPr>
              <a:t>Auxin</a:t>
            </a:r>
            <a:r>
              <a:rPr lang="ar-SA" b="1" dirty="0">
                <a:solidFill>
                  <a:srgbClr val="FF0000"/>
                </a:solidFill>
              </a:rPr>
              <a:t>في الانتحاء الأرضي والضوئي</a:t>
            </a:r>
            <a:endParaRPr lang="ru-RU" dirty="0">
              <a:solidFill>
                <a:srgbClr val="FF0000"/>
              </a:solidFill>
            </a:endParaRPr>
          </a:p>
        </p:txBody>
      </p:sp>
      <p:pic>
        <p:nvPicPr>
          <p:cNvPr id="165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724" y="2984144"/>
            <a:ext cx="3907160" cy="3686721"/>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51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edge">
                                      <p:cBhvr>
                                        <p:cTn id="7" dur="20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54">
                                            <p:txEl>
                                              <p:pRg st="0" end="0"/>
                                            </p:txEl>
                                          </p:spTgt>
                                        </p:tgtEl>
                                        <p:attrNameLst>
                                          <p:attrName>style.visibility</p:attrName>
                                        </p:attrNameLst>
                                      </p:cBhvr>
                                      <p:to>
                                        <p:strVal val="visible"/>
                                      </p:to>
                                    </p:set>
                                    <p:animEffect transition="in" filter="blinds(horizontal)">
                                      <p:cBhvr>
                                        <p:cTn id="12" dur="500"/>
                                        <p:tgtEl>
                                          <p:spTgt spid="20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2057"/>
                                        </p:tgtEl>
                                        <p:attrNameLst>
                                          <p:attrName>style.visibility</p:attrName>
                                        </p:attrNameLst>
                                      </p:cBhvr>
                                      <p:to>
                                        <p:strVal val="visible"/>
                                      </p:to>
                                    </p:set>
                                    <p:anim calcmode="lin" valueType="num">
                                      <p:cBhvr additive="base">
                                        <p:cTn id="17" dur="1000" fill="hold"/>
                                        <p:tgtEl>
                                          <p:spTgt spid="2057"/>
                                        </p:tgtEl>
                                        <p:attrNameLst>
                                          <p:attrName>ppt_x</p:attrName>
                                        </p:attrNameLst>
                                      </p:cBhvr>
                                      <p:tavLst>
                                        <p:tav tm="0">
                                          <p:val>
                                            <p:strVal val="0-#ppt_w/2"/>
                                          </p:val>
                                        </p:tav>
                                        <p:tav tm="100000">
                                          <p:val>
                                            <p:strVal val="#ppt_x"/>
                                          </p:val>
                                        </p:tav>
                                      </p:tavLst>
                                    </p:anim>
                                    <p:anim calcmode="lin" valueType="num">
                                      <p:cBhvr additive="base">
                                        <p:cTn id="18" dur="10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2059"/>
                                        </p:tgtEl>
                                        <p:attrNameLst>
                                          <p:attrName>style.visibility</p:attrName>
                                        </p:attrNameLst>
                                      </p:cBhvr>
                                      <p:to>
                                        <p:strVal val="visible"/>
                                      </p:to>
                                    </p:set>
                                    <p:anim to="" calcmode="lin" valueType="num">
                                      <p:cBhvr>
                                        <p:cTn id="23" dur="1" fill="hold"/>
                                        <p:tgtEl>
                                          <p:spTgt spid="205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7" grpId="0"/>
      <p:bldP spid="20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206619"/>
            <a:ext cx="8604448" cy="36625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ar-SA" sz="2800" b="1" i="0" dirty="0">
                <a:solidFill>
                  <a:schemeClr val="accent2">
                    <a:lumMod val="50000"/>
                  </a:schemeClr>
                </a:solidFill>
                <a:effectLst/>
                <a:latin typeface="arial"/>
              </a:rPr>
              <a:t>لضوء وعملية الانتحاء</a:t>
            </a:r>
            <a:r>
              <a:rPr lang="ar-SA" sz="2800" b="0" i="0" dirty="0">
                <a:solidFill>
                  <a:schemeClr val="accent2">
                    <a:lumMod val="50000"/>
                  </a:schemeClr>
                </a:solidFill>
                <a:effectLst/>
                <a:latin typeface="arial"/>
              </a:rPr>
              <a:t>:</a:t>
            </a:r>
          </a:p>
          <a:p>
            <a:pPr algn="r" rtl="1"/>
            <a:r>
              <a:rPr lang="ar-SA" b="0" i="0" dirty="0">
                <a:solidFill>
                  <a:srgbClr val="252525"/>
                </a:solidFill>
                <a:effectLst/>
                <a:latin typeface="arial"/>
              </a:rPr>
              <a:t> </a:t>
            </a:r>
            <a:r>
              <a:rPr lang="ar-SA" sz="2800" b="1" i="0" dirty="0">
                <a:solidFill>
                  <a:schemeClr val="accent1">
                    <a:lumMod val="75000"/>
                  </a:schemeClr>
                </a:solidFill>
                <a:effectLst/>
                <a:latin typeface="arial"/>
              </a:rPr>
              <a:t>الانتحاء</a:t>
            </a:r>
            <a:r>
              <a:rPr lang="ar-SA" sz="2800" b="0" i="0" dirty="0">
                <a:solidFill>
                  <a:srgbClr val="252525"/>
                </a:solidFill>
                <a:effectLst/>
                <a:latin typeface="arial"/>
              </a:rPr>
              <a:t>: </a:t>
            </a:r>
            <a:r>
              <a:rPr lang="ar-SA" b="0" i="0" dirty="0" err="1">
                <a:solidFill>
                  <a:srgbClr val="252525"/>
                </a:solidFill>
                <a:effectLst/>
                <a:latin typeface="arial"/>
              </a:rPr>
              <a:t>هوالحركة</a:t>
            </a:r>
            <a:r>
              <a:rPr lang="ar-SA" b="0" i="0" dirty="0">
                <a:solidFill>
                  <a:srgbClr val="252525"/>
                </a:solidFill>
                <a:effectLst/>
                <a:latin typeface="arial"/>
              </a:rPr>
              <a:t> </a:t>
            </a:r>
            <a:r>
              <a:rPr lang="ar-SA" b="0" i="0" dirty="0" err="1">
                <a:solidFill>
                  <a:srgbClr val="252525"/>
                </a:solidFill>
                <a:effectLst/>
                <a:latin typeface="arial"/>
              </a:rPr>
              <a:t>الموقعية</a:t>
            </a:r>
            <a:r>
              <a:rPr lang="ar-SA" b="0" i="0" dirty="0">
                <a:solidFill>
                  <a:srgbClr val="252525"/>
                </a:solidFill>
                <a:effectLst/>
                <a:latin typeface="arial"/>
              </a:rPr>
              <a:t> للنبات دون أن ينتقل ويشمل الانتحاء نوعان: </a:t>
            </a:r>
          </a:p>
          <a:p>
            <a:pPr algn="r" rtl="1"/>
            <a:r>
              <a:rPr lang="ar-SA" b="0" i="0" dirty="0">
                <a:solidFill>
                  <a:srgbClr val="252525"/>
                </a:solidFill>
                <a:effectLst/>
                <a:latin typeface="arial"/>
              </a:rPr>
              <a:t>1</a:t>
            </a:r>
            <a:r>
              <a:rPr lang="ar-SA" sz="2800" b="1" i="0" dirty="0">
                <a:solidFill>
                  <a:srgbClr val="252525"/>
                </a:solidFill>
                <a:effectLst/>
                <a:latin typeface="arial"/>
              </a:rPr>
              <a:t>-</a:t>
            </a:r>
            <a:r>
              <a:rPr lang="ar-SA" sz="2800" b="1" i="0" dirty="0">
                <a:solidFill>
                  <a:schemeClr val="accent1">
                    <a:lumMod val="75000"/>
                  </a:schemeClr>
                </a:solidFill>
                <a:effectLst/>
                <a:latin typeface="arial"/>
              </a:rPr>
              <a:t>الانتحاء الموجب للنبات</a:t>
            </a:r>
            <a:r>
              <a:rPr lang="ar-SA" sz="2800" b="1" i="0" dirty="0">
                <a:solidFill>
                  <a:srgbClr val="252525"/>
                </a:solidFill>
                <a:effectLst/>
                <a:latin typeface="arial"/>
              </a:rPr>
              <a:t>: </a:t>
            </a:r>
            <a:r>
              <a:rPr lang="ar-SA" b="0" i="0" dirty="0">
                <a:solidFill>
                  <a:srgbClr val="252525"/>
                </a:solidFill>
                <a:effectLst/>
                <a:latin typeface="arial"/>
              </a:rPr>
              <a:t>هو اتجاه نمو النبات نحو الضوء مثل الساق لذا نقول </a:t>
            </a:r>
            <a:r>
              <a:rPr lang="ar-SA" b="0" i="0" dirty="0" err="1">
                <a:solidFill>
                  <a:srgbClr val="252525"/>
                </a:solidFill>
                <a:effectLst/>
                <a:latin typeface="arial"/>
              </a:rPr>
              <a:t>ان</a:t>
            </a:r>
            <a:r>
              <a:rPr lang="ar-SA" b="0" i="0" dirty="0">
                <a:solidFill>
                  <a:srgbClr val="252525"/>
                </a:solidFill>
                <a:effectLst/>
                <a:latin typeface="arial"/>
              </a:rPr>
              <a:t> ساق النبات منتحي ضوئي موجب لان </a:t>
            </a:r>
            <a:r>
              <a:rPr lang="ar-SA" b="0" i="0" dirty="0" err="1">
                <a:solidFill>
                  <a:srgbClr val="252525"/>
                </a:solidFill>
                <a:effectLst/>
                <a:latin typeface="arial"/>
              </a:rPr>
              <a:t>الاوكسينات</a:t>
            </a:r>
            <a:r>
              <a:rPr lang="ar-SA" b="0" i="0" dirty="0">
                <a:solidFill>
                  <a:srgbClr val="252525"/>
                </a:solidFill>
                <a:effectLst/>
                <a:latin typeface="arial"/>
              </a:rPr>
              <a:t> تعمل علي استطالة الجانب المظلم أكثر من الجانب </a:t>
            </a:r>
            <a:r>
              <a:rPr lang="ar-SA" b="0" i="0" dirty="0" err="1">
                <a:solidFill>
                  <a:srgbClr val="252525"/>
                </a:solidFill>
                <a:effectLst/>
                <a:latin typeface="arial"/>
              </a:rPr>
              <a:t>المضئ</a:t>
            </a:r>
            <a:r>
              <a:rPr lang="ar-SA" b="0" i="0" dirty="0">
                <a:solidFill>
                  <a:srgbClr val="252525"/>
                </a:solidFill>
                <a:effectLst/>
                <a:latin typeface="arial"/>
              </a:rPr>
              <a:t> حيث </a:t>
            </a:r>
            <a:r>
              <a:rPr lang="ar-SA" b="0" i="0" dirty="0" err="1">
                <a:solidFill>
                  <a:srgbClr val="252525"/>
                </a:solidFill>
                <a:effectLst/>
                <a:latin typeface="arial"/>
              </a:rPr>
              <a:t>ان</a:t>
            </a:r>
            <a:r>
              <a:rPr lang="ar-SA" b="0" i="0" dirty="0">
                <a:solidFill>
                  <a:srgbClr val="252525"/>
                </a:solidFill>
                <a:effectLst/>
                <a:latin typeface="arial"/>
              </a:rPr>
              <a:t> </a:t>
            </a:r>
            <a:r>
              <a:rPr lang="ar-SA" b="0" i="0" dirty="0" err="1">
                <a:solidFill>
                  <a:srgbClr val="252525"/>
                </a:solidFill>
                <a:effectLst/>
                <a:latin typeface="arial"/>
              </a:rPr>
              <a:t>الاوكسينات</a:t>
            </a:r>
            <a:r>
              <a:rPr lang="ar-SA" b="0" i="0" dirty="0">
                <a:solidFill>
                  <a:srgbClr val="252525"/>
                </a:solidFill>
                <a:effectLst/>
                <a:latin typeface="arial"/>
              </a:rPr>
              <a:t> تستجيب للظلام أكثر من الضوء.</a:t>
            </a:r>
          </a:p>
          <a:p>
            <a:pPr algn="r" rtl="1"/>
            <a:r>
              <a:rPr lang="ar-SA" sz="2800" b="1" i="0" dirty="0">
                <a:solidFill>
                  <a:schemeClr val="accent1">
                    <a:lumMod val="75000"/>
                  </a:schemeClr>
                </a:solidFill>
                <a:effectLst/>
                <a:latin typeface="arial"/>
              </a:rPr>
              <a:t>2-الانتحاء السالب للنبات: </a:t>
            </a:r>
            <a:r>
              <a:rPr lang="ar-SA" b="0" i="0" dirty="0">
                <a:solidFill>
                  <a:srgbClr val="252525"/>
                </a:solidFill>
                <a:effectLst/>
                <a:latin typeface="arial"/>
              </a:rPr>
              <a:t>هو اتجاه النمو في النبات عكس الضوء مثل الجذور إذا يمكن </a:t>
            </a:r>
            <a:r>
              <a:rPr lang="ar-SA" b="0" i="0" dirty="0" err="1">
                <a:solidFill>
                  <a:srgbClr val="252525"/>
                </a:solidFill>
                <a:effectLst/>
                <a:latin typeface="arial"/>
              </a:rPr>
              <a:t>ان</a:t>
            </a:r>
            <a:r>
              <a:rPr lang="ar-SA" b="0" i="0" dirty="0">
                <a:solidFill>
                  <a:srgbClr val="252525"/>
                </a:solidFill>
                <a:effectLst/>
                <a:latin typeface="arial"/>
              </a:rPr>
              <a:t> نقول </a:t>
            </a:r>
            <a:r>
              <a:rPr lang="ar-SA" b="0" i="0" dirty="0" err="1">
                <a:solidFill>
                  <a:srgbClr val="252525"/>
                </a:solidFill>
                <a:effectLst/>
                <a:latin typeface="arial"/>
              </a:rPr>
              <a:t>ان</a:t>
            </a:r>
            <a:r>
              <a:rPr lang="ar-SA" b="0" i="0" dirty="0">
                <a:solidFill>
                  <a:srgbClr val="252525"/>
                </a:solidFill>
                <a:effectLst/>
                <a:latin typeface="arial"/>
              </a:rPr>
              <a:t> الجذر في النبات منتحي ضوئي سالب لان </a:t>
            </a:r>
            <a:r>
              <a:rPr lang="ar-SA" b="0" i="0" dirty="0" err="1">
                <a:solidFill>
                  <a:srgbClr val="252525"/>
                </a:solidFill>
                <a:effectLst/>
                <a:latin typeface="arial"/>
              </a:rPr>
              <a:t>الاوكسينات</a:t>
            </a:r>
            <a:r>
              <a:rPr lang="ar-SA" b="0" i="0" dirty="0">
                <a:solidFill>
                  <a:srgbClr val="252525"/>
                </a:solidFill>
                <a:effectLst/>
                <a:latin typeface="arial"/>
              </a:rPr>
              <a:t> تعمل علي استطالة الجانب </a:t>
            </a:r>
            <a:r>
              <a:rPr lang="ar-SA" b="0" i="0" dirty="0" err="1">
                <a:solidFill>
                  <a:srgbClr val="252525"/>
                </a:solidFill>
                <a:effectLst/>
                <a:latin typeface="arial"/>
              </a:rPr>
              <a:t>المضئ</a:t>
            </a:r>
            <a:r>
              <a:rPr lang="ar-SA" b="0" i="0" dirty="0">
                <a:solidFill>
                  <a:srgbClr val="252525"/>
                </a:solidFill>
                <a:effectLst/>
                <a:latin typeface="arial"/>
              </a:rPr>
              <a:t> أكثر من الجانب المظلم حيث </a:t>
            </a:r>
            <a:r>
              <a:rPr lang="ar-SA" b="0" i="0" dirty="0" err="1">
                <a:solidFill>
                  <a:srgbClr val="252525"/>
                </a:solidFill>
                <a:effectLst/>
                <a:latin typeface="arial"/>
              </a:rPr>
              <a:t>ان</a:t>
            </a:r>
            <a:r>
              <a:rPr lang="ar-SA" b="0" i="0" dirty="0">
                <a:solidFill>
                  <a:srgbClr val="252525"/>
                </a:solidFill>
                <a:effectLst/>
                <a:latin typeface="arial"/>
              </a:rPr>
              <a:t> </a:t>
            </a:r>
            <a:r>
              <a:rPr lang="ar-SA" b="0" i="0" dirty="0" err="1">
                <a:solidFill>
                  <a:srgbClr val="252525"/>
                </a:solidFill>
                <a:effectLst/>
                <a:latin typeface="arial"/>
              </a:rPr>
              <a:t>الاوكسينات</a:t>
            </a:r>
            <a:r>
              <a:rPr lang="ar-SA" b="0" i="0" dirty="0">
                <a:solidFill>
                  <a:srgbClr val="252525"/>
                </a:solidFill>
                <a:effectLst/>
                <a:latin typeface="arial"/>
              </a:rPr>
              <a:t> تستجيب للضوء أكثر من الظلام في الجذر</a:t>
            </a:r>
          </a:p>
        </p:txBody>
      </p:sp>
      <p:sp>
        <p:nvSpPr>
          <p:cNvPr id="3" name="مستطيل 2"/>
          <p:cNvSpPr/>
          <p:nvPr/>
        </p:nvSpPr>
        <p:spPr>
          <a:xfrm>
            <a:off x="3207188" y="260648"/>
            <a:ext cx="2549095" cy="584775"/>
          </a:xfrm>
          <a:prstGeom prst="rect">
            <a:avLst/>
          </a:prstGeom>
        </p:spPr>
        <p:txBody>
          <a:bodyPr wrap="none">
            <a:spAutoFit/>
          </a:bodyPr>
          <a:lstStyle/>
          <a:p>
            <a:pPr lvl="0" rtl="1" eaLnBrk="0" hangingPunct="0">
              <a:buClr>
                <a:srgbClr val="D60093"/>
              </a:buClr>
              <a:defRPr/>
            </a:pPr>
            <a:r>
              <a:rPr lang="ar-SA" sz="3200" b="1" dirty="0">
                <a:solidFill>
                  <a:schemeClr val="accent2">
                    <a:lumMod val="50000"/>
                  </a:schemeClr>
                </a:solidFill>
                <a:cs typeface="Times New Roman" pitchFamily="18" charset="0"/>
              </a:rPr>
              <a:t> الانتحاء الضوئي </a:t>
            </a:r>
            <a:endParaRPr lang="en-US" sz="3200" dirty="0">
              <a:solidFill>
                <a:schemeClr val="accent2">
                  <a:lumMod val="50000"/>
                </a:schemeClr>
              </a:solidFill>
            </a:endParaRPr>
          </a:p>
        </p:txBody>
      </p:sp>
      <p:pic>
        <p:nvPicPr>
          <p:cNvPr id="174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63" y="4869160"/>
            <a:ext cx="2466975" cy="184785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927426"/>
            <a:ext cx="2428875" cy="188595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8513" y="4859635"/>
            <a:ext cx="2466975" cy="184785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1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ChangeArrowheads="1"/>
          </p:cNvSpPr>
          <p:nvPr/>
        </p:nvSpPr>
        <p:spPr bwMode="auto">
          <a:xfrm>
            <a:off x="171450" y="3998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ar-SA"/>
          </a:p>
        </p:txBody>
      </p:sp>
      <p:sp>
        <p:nvSpPr>
          <p:cNvPr id="7175" name="Rectangle 7"/>
          <p:cNvSpPr>
            <a:spLocks noChangeArrowheads="1"/>
          </p:cNvSpPr>
          <p:nvPr/>
        </p:nvSpPr>
        <p:spPr bwMode="auto">
          <a:xfrm>
            <a:off x="611560" y="260648"/>
            <a:ext cx="6545262" cy="641350"/>
          </a:xfrm>
          <a:prstGeom prst="rect">
            <a:avLst/>
          </a:prstGeom>
          <a:noFill/>
          <a:ln w="9525">
            <a:noFill/>
            <a:miter lim="800000"/>
            <a:headEnd/>
            <a:tailEnd/>
          </a:ln>
          <a:effectLst/>
        </p:spPr>
        <p:txBody>
          <a:bodyPr wrap="none" anchor="ctr">
            <a:spAutoFit/>
          </a:bodyPr>
          <a:lstStyle/>
          <a:p>
            <a:pPr algn="ctr">
              <a:defRPr/>
            </a:pPr>
            <a:r>
              <a:rPr lang="ar-SA" sz="3600" b="1" dirty="0">
                <a:solidFill>
                  <a:srgbClr val="FF0000"/>
                </a:solidFill>
                <a:effectLst>
                  <a:outerShdw blurRad="38100" dist="38100" dir="2700000" algn="tl">
                    <a:srgbClr val="FFFFFF"/>
                  </a:outerShdw>
                </a:effectLst>
              </a:rPr>
              <a:t>الانتحاء الضوئي للساق ( </a:t>
            </a:r>
            <a:r>
              <a:rPr lang="ar-SA" sz="3600" b="1" dirty="0" err="1">
                <a:solidFill>
                  <a:srgbClr val="FF0000"/>
                </a:solidFill>
                <a:effectLst>
                  <a:outerShdw blurRad="38100" dist="38100" dir="2700000" algn="tl">
                    <a:srgbClr val="FFFFFF"/>
                  </a:outerShdw>
                </a:effectLst>
              </a:rPr>
              <a:t>الإنتحاء</a:t>
            </a:r>
            <a:r>
              <a:rPr lang="ar-SA" sz="3600" b="1" dirty="0">
                <a:solidFill>
                  <a:srgbClr val="FF0000"/>
                </a:solidFill>
                <a:effectLst>
                  <a:outerShdw blurRad="38100" dist="38100" dir="2700000" algn="tl">
                    <a:srgbClr val="FFFFFF"/>
                  </a:outerShdw>
                </a:effectLst>
              </a:rPr>
              <a:t> الموجب</a:t>
            </a:r>
            <a:r>
              <a:rPr lang="ar-SA" b="1" dirty="0">
                <a:solidFill>
                  <a:srgbClr val="FF0000"/>
                </a:solidFill>
                <a:effectLst>
                  <a:outerShdw blurRad="38100" dist="38100" dir="2700000" algn="tl">
                    <a:srgbClr val="010199"/>
                  </a:outerShdw>
                </a:effectLst>
              </a:rPr>
              <a:t> )</a:t>
            </a:r>
          </a:p>
        </p:txBody>
      </p:sp>
      <p:sp>
        <p:nvSpPr>
          <p:cNvPr id="7176" name="Rectangle 8"/>
          <p:cNvSpPr>
            <a:spLocks noChangeArrowheads="1"/>
          </p:cNvSpPr>
          <p:nvPr/>
        </p:nvSpPr>
        <p:spPr bwMode="auto">
          <a:xfrm>
            <a:off x="5727828" y="1180653"/>
            <a:ext cx="3236784" cy="107721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defRPr/>
            </a:pPr>
            <a:r>
              <a:rPr lang="ar-SA" sz="3200" b="1" dirty="0">
                <a:solidFill>
                  <a:schemeClr val="accent2">
                    <a:lumMod val="75000"/>
                  </a:schemeClr>
                </a:solidFill>
                <a:effectLst>
                  <a:outerShdw blurRad="38100" dist="38100" dir="2700000" algn="tl">
                    <a:srgbClr val="FFFFFF"/>
                  </a:outerShdw>
                </a:effectLst>
              </a:rPr>
              <a:t>الهدف من التجربة :</a:t>
            </a:r>
            <a:endParaRPr lang="en-US" sz="3200" dirty="0">
              <a:solidFill>
                <a:schemeClr val="accent2">
                  <a:lumMod val="75000"/>
                </a:schemeClr>
              </a:solidFill>
            </a:endParaRPr>
          </a:p>
          <a:p>
            <a:pPr>
              <a:defRPr/>
            </a:pPr>
            <a:r>
              <a:rPr lang="ar-SA" sz="3200" dirty="0"/>
              <a:t>الانتحاء الضوئي للساق</a:t>
            </a:r>
          </a:p>
        </p:txBody>
      </p:sp>
      <p:sp>
        <p:nvSpPr>
          <p:cNvPr id="7" name="Rectangle 4"/>
          <p:cNvSpPr>
            <a:spLocks noChangeArrowheads="1"/>
          </p:cNvSpPr>
          <p:nvPr/>
        </p:nvSpPr>
        <p:spPr bwMode="auto">
          <a:xfrm>
            <a:off x="4499992" y="2841791"/>
            <a:ext cx="4464620" cy="1938992"/>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algn="r" rtl="1">
              <a:defRPr/>
            </a:pPr>
            <a:r>
              <a:rPr lang="ar-SA" sz="3600" b="1" dirty="0">
                <a:solidFill>
                  <a:srgbClr val="0070C0"/>
                </a:solidFill>
                <a:effectLst>
                  <a:outerShdw blurRad="38100" dist="38100" dir="2700000" algn="tl">
                    <a:srgbClr val="FFFFFF"/>
                  </a:outerShdw>
                </a:effectLst>
                <a:latin typeface="Angsana New" pitchFamily="18" charset="-34"/>
              </a:rPr>
              <a:t>طريقة العمل </a:t>
            </a:r>
            <a:endParaRPr lang="en-US" sz="3600" dirty="0">
              <a:solidFill>
                <a:srgbClr val="0070C0"/>
              </a:solidFill>
              <a:latin typeface="Angsana New" pitchFamily="18" charset="-34"/>
              <a:cs typeface="Angsana New" pitchFamily="18" charset="-34"/>
            </a:endParaRPr>
          </a:p>
          <a:p>
            <a:pPr algn="r" rtl="1">
              <a:defRPr/>
            </a:pPr>
            <a:r>
              <a:rPr lang="ar-SA" sz="2800" dirty="0">
                <a:latin typeface="Angsana New" pitchFamily="18" charset="-34"/>
              </a:rPr>
              <a:t>نضع النبات النامي داخل الصندوق</a:t>
            </a:r>
            <a:endParaRPr lang="en-US" sz="2800" dirty="0">
              <a:latin typeface="Angsana New" pitchFamily="18" charset="-34"/>
              <a:cs typeface="Angsana New" pitchFamily="18" charset="-34"/>
            </a:endParaRPr>
          </a:p>
          <a:p>
            <a:pPr algn="r" rtl="1">
              <a:defRPr/>
            </a:pPr>
            <a:r>
              <a:rPr lang="ar-SA" sz="2800" dirty="0">
                <a:latin typeface="Angsana New" pitchFamily="18" charset="-34"/>
              </a:rPr>
              <a:t>نضع مصدراً ضوئياً أمام الثقب</a:t>
            </a:r>
            <a:endParaRPr lang="en-US" sz="2800" dirty="0">
              <a:latin typeface="Angsana New" pitchFamily="18" charset="-34"/>
              <a:cs typeface="Angsana New" pitchFamily="18" charset="-34"/>
            </a:endParaRPr>
          </a:p>
          <a:p>
            <a:pPr algn="r" rtl="1">
              <a:defRPr/>
            </a:pPr>
            <a:r>
              <a:rPr lang="ar-SA" sz="2800" dirty="0">
                <a:latin typeface="Angsana New" pitchFamily="18" charset="-34"/>
              </a:rPr>
              <a:t>نترك التجربة تعمل لمدة 24 ساعة</a:t>
            </a:r>
            <a:endParaRPr lang="en-US" sz="2800" dirty="0">
              <a:latin typeface="Angsana New" pitchFamily="18" charset="-34"/>
              <a:cs typeface="Angsana New" pitchFamily="18" charset="-34"/>
            </a:endParaRPr>
          </a:p>
        </p:txBody>
      </p:sp>
      <p:pic>
        <p:nvPicPr>
          <p:cNvPr id="1669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 y="2863847"/>
            <a:ext cx="3315494" cy="372896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704803" y="5088544"/>
            <a:ext cx="5259809"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r" rtl="1">
              <a:defRPr/>
            </a:pPr>
            <a:r>
              <a:rPr lang="en-US" sz="3200" b="1" dirty="0">
                <a:solidFill>
                  <a:srgbClr val="C60C0D">
                    <a:lumMod val="75000"/>
                  </a:srgbClr>
                </a:solidFill>
                <a:effectLst>
                  <a:outerShdw blurRad="38100" dist="38100" dir="2700000" algn="tl">
                    <a:srgbClr val="FFFFFF"/>
                  </a:outerShdw>
                </a:effectLst>
              </a:rPr>
              <a:t> </a:t>
            </a:r>
            <a:r>
              <a:rPr lang="ar-SA" sz="3200" b="1" dirty="0">
                <a:solidFill>
                  <a:srgbClr val="C60C0D">
                    <a:lumMod val="75000"/>
                  </a:srgbClr>
                </a:solidFill>
                <a:effectLst>
                  <a:outerShdw blurRad="38100" dist="38100" dir="2700000" algn="tl">
                    <a:srgbClr val="FFFFFF"/>
                  </a:outerShdw>
                </a:effectLst>
              </a:rPr>
              <a:t>النتيجة</a:t>
            </a:r>
            <a:br>
              <a:rPr lang="ar-SA" b="1" dirty="0">
                <a:solidFill>
                  <a:srgbClr val="4D4D4D"/>
                </a:solidFill>
                <a:effectLst>
                  <a:outerShdw blurRad="38100" dist="38100" dir="2700000" algn="tl">
                    <a:srgbClr val="010199"/>
                  </a:outerShdw>
                </a:effectLst>
              </a:rPr>
            </a:br>
            <a:r>
              <a:rPr lang="ar-SA" sz="2800" b="1" dirty="0">
                <a:solidFill>
                  <a:srgbClr val="4D4D4D"/>
                </a:solidFill>
              </a:rPr>
              <a:t>انتحاء قمة ساق النبات النامي ناحية الضوء</a:t>
            </a:r>
            <a:endParaRPr lang="en-US" sz="2800" dirty="0">
              <a:solidFill>
                <a:srgbClr val="4D4D4D"/>
              </a:solidFill>
            </a:endParaRPr>
          </a:p>
        </p:txBody>
      </p:sp>
      <p:sp>
        <p:nvSpPr>
          <p:cNvPr id="3" name="مستطيل 2"/>
          <p:cNvSpPr/>
          <p:nvPr/>
        </p:nvSpPr>
        <p:spPr>
          <a:xfrm>
            <a:off x="0" y="1180653"/>
            <a:ext cx="5404300" cy="12618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r" rtl="1">
              <a:defRPr/>
            </a:pPr>
            <a:r>
              <a:rPr lang="ar-SA" sz="2800" b="1" dirty="0">
                <a:solidFill>
                  <a:srgbClr val="C60C0D">
                    <a:lumMod val="75000"/>
                  </a:srgbClr>
                </a:solidFill>
                <a:effectLst>
                  <a:outerShdw blurRad="38100" dist="38100" dir="2700000" algn="tl">
                    <a:srgbClr val="FFFFFF"/>
                  </a:outerShdw>
                </a:effectLst>
              </a:rPr>
              <a:t>المواد والأدوات</a:t>
            </a:r>
            <a:endParaRPr lang="en-US" sz="2800" dirty="0">
              <a:solidFill>
                <a:srgbClr val="C60C0D">
                  <a:lumMod val="75000"/>
                </a:srgbClr>
              </a:solidFill>
              <a:latin typeface="Angsana New" pitchFamily="18" charset="-34"/>
              <a:cs typeface="Angsana New" pitchFamily="18" charset="-34"/>
            </a:endParaRPr>
          </a:p>
          <a:p>
            <a:pPr lvl="0" algn="r" rtl="1">
              <a:defRPr/>
            </a:pPr>
            <a:r>
              <a:rPr lang="ar-SA" dirty="0">
                <a:solidFill>
                  <a:srgbClr val="4D4D4D"/>
                </a:solidFill>
                <a:latin typeface="Angsana New" pitchFamily="18" charset="-34"/>
              </a:rPr>
              <a:t>صندوق من خشب طليت جدرانه من الداخل باللون الأسود وبأحد جانبيه فتحة ضيقة نبات نامي في </a:t>
            </a:r>
            <a:r>
              <a:rPr lang="ar-SA" dirty="0" err="1">
                <a:solidFill>
                  <a:srgbClr val="4D4D4D"/>
                </a:solidFill>
                <a:latin typeface="Angsana New" pitchFamily="18" charset="-34"/>
              </a:rPr>
              <a:t>اصيص</a:t>
            </a:r>
            <a:endParaRPr lang="ar-SA" sz="2800" dirty="0">
              <a:solidFill>
                <a:srgbClr val="4D4D4D"/>
              </a:solidFill>
              <a:latin typeface="Angsana New" pitchFamily="18" charset="-34"/>
            </a:endParaRPr>
          </a:p>
        </p:txBody>
      </p:sp>
    </p:spTree>
    <p:extLst>
      <p:ext uri="{BB962C8B-B14F-4D97-AF65-F5344CB8AC3E}">
        <p14:creationId xmlns:p14="http://schemas.microsoft.com/office/powerpoint/2010/main" val="2690279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fade">
                                      <p:cBhvr>
                                        <p:cTn id="7" dur="800" decel="100000"/>
                                        <p:tgtEl>
                                          <p:spTgt spid="7175"/>
                                        </p:tgtEl>
                                      </p:cBhvr>
                                    </p:animEffect>
                                    <p:anim calcmode="lin" valueType="num">
                                      <p:cBhvr>
                                        <p:cTn id="8" dur="800" decel="100000" fill="hold"/>
                                        <p:tgtEl>
                                          <p:spTgt spid="7175"/>
                                        </p:tgtEl>
                                        <p:attrNameLst>
                                          <p:attrName>style.rotation</p:attrName>
                                        </p:attrNameLst>
                                      </p:cBhvr>
                                      <p:tavLst>
                                        <p:tav tm="0">
                                          <p:val>
                                            <p:fltVal val="-90"/>
                                          </p:val>
                                        </p:tav>
                                        <p:tav tm="100000">
                                          <p:val>
                                            <p:fltVal val="0"/>
                                          </p:val>
                                        </p:tav>
                                      </p:tavLst>
                                    </p:anim>
                                    <p:anim calcmode="lin" valueType="num">
                                      <p:cBhvr>
                                        <p:cTn id="9" dur="800" decel="100000" fill="hold"/>
                                        <p:tgtEl>
                                          <p:spTgt spid="7175"/>
                                        </p:tgtEl>
                                        <p:attrNameLst>
                                          <p:attrName>ppt_x</p:attrName>
                                        </p:attrNameLst>
                                      </p:cBhvr>
                                      <p:tavLst>
                                        <p:tav tm="0">
                                          <p:val>
                                            <p:strVal val="#ppt_x+0.4"/>
                                          </p:val>
                                        </p:tav>
                                        <p:tav tm="100000">
                                          <p:val>
                                            <p:strVal val="#ppt_x-0.05"/>
                                          </p:val>
                                        </p:tav>
                                      </p:tavLst>
                                    </p:anim>
                                    <p:anim calcmode="lin" valueType="num">
                                      <p:cBhvr>
                                        <p:cTn id="10" dur="800" decel="100000" fill="hold"/>
                                        <p:tgtEl>
                                          <p:spTgt spid="717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17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17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circle(out)">
                                      <p:cBhvr>
                                        <p:cTn id="17" dur="10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P spid="717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602782" y="1215003"/>
            <a:ext cx="5361706" cy="3108543"/>
          </a:xfrm>
          <a:prstGeom prst="rect">
            <a:avLst/>
          </a:prstGeom>
        </p:spPr>
        <p:txBody>
          <a:bodyPr wrap="square">
            <a:spAutoFit/>
          </a:bodyPr>
          <a:lstStyle/>
          <a:p>
            <a:pPr algn="r"/>
            <a:r>
              <a:rPr lang="ar-SA" sz="2800" b="1" dirty="0">
                <a:solidFill>
                  <a:schemeClr val="accent1">
                    <a:lumMod val="75000"/>
                  </a:schemeClr>
                </a:solidFill>
              </a:rPr>
              <a:t> الانتحاء الأرضي</a:t>
            </a:r>
            <a:r>
              <a:rPr lang="ar-SA" sz="2800" dirty="0"/>
              <a:t>: </a:t>
            </a:r>
          </a:p>
          <a:p>
            <a:pPr algn="r"/>
            <a:r>
              <a:rPr lang="ar-SA" sz="2800" dirty="0"/>
              <a:t>استجابة النبات النامي للجاذبية الأرضية.</a:t>
            </a:r>
          </a:p>
          <a:p>
            <a:pPr algn="r"/>
            <a:r>
              <a:rPr lang="ar-SA" sz="2800" dirty="0"/>
              <a:t>- كان الاعتقاد أن الجذر يتجه نحو التربة (إلى أسفل) بحثًا عن الغذاء وهربًا من الضوء ولكن هذا خطأ فعندما ننكس أصيص به نبات نامي نلاحظ أن الجذر يتجه إلى أسفل والساق تتجه إلى أعلى (نحو التربة)</a:t>
            </a:r>
          </a:p>
        </p:txBody>
      </p:sp>
      <p:sp>
        <p:nvSpPr>
          <p:cNvPr id="5" name="مستطيل 4"/>
          <p:cNvSpPr/>
          <p:nvPr/>
        </p:nvSpPr>
        <p:spPr>
          <a:xfrm>
            <a:off x="2940154" y="404664"/>
            <a:ext cx="2430474" cy="584775"/>
          </a:xfrm>
          <a:prstGeom prst="rect">
            <a:avLst/>
          </a:prstGeom>
        </p:spPr>
        <p:txBody>
          <a:bodyPr wrap="none">
            <a:spAutoFit/>
          </a:bodyPr>
          <a:lstStyle/>
          <a:p>
            <a:r>
              <a:rPr lang="ar-SA" sz="3200" b="1" dirty="0">
                <a:solidFill>
                  <a:schemeClr val="accent1">
                    <a:lumMod val="75000"/>
                  </a:schemeClr>
                </a:solidFill>
              </a:rPr>
              <a:t> الانتحاء الأرضي</a:t>
            </a:r>
          </a:p>
        </p:txBody>
      </p:sp>
      <p:pic>
        <p:nvPicPr>
          <p:cNvPr id="175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215003"/>
            <a:ext cx="3207246" cy="5431569"/>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92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411413" y="260350"/>
            <a:ext cx="4324350" cy="579438"/>
          </a:xfrm>
          <a:prstGeom prst="rect">
            <a:avLst/>
          </a:prstGeom>
          <a:noFill/>
          <a:ln w="9525">
            <a:noFill/>
            <a:miter lim="800000"/>
            <a:headEnd/>
            <a:tailEnd/>
          </a:ln>
          <a:effectLst/>
        </p:spPr>
        <p:txBody>
          <a:bodyPr wrap="none" anchor="ctr">
            <a:spAutoFit/>
          </a:bodyPr>
          <a:lstStyle/>
          <a:p>
            <a:pPr>
              <a:defRPr/>
            </a:pPr>
            <a:r>
              <a:rPr lang="ar-SA" sz="3200" b="1" dirty="0" err="1">
                <a:solidFill>
                  <a:schemeClr val="accent2">
                    <a:lumMod val="50000"/>
                  </a:schemeClr>
                </a:solidFill>
                <a:effectLst>
                  <a:outerShdw blurRad="38100" dist="38100" dir="2700000" algn="tl">
                    <a:srgbClr val="FFFFFF"/>
                  </a:outerShdw>
                </a:effectLst>
              </a:rPr>
              <a:t>الإنتحاء</a:t>
            </a:r>
            <a:r>
              <a:rPr lang="ar-SA" sz="3200" b="1" dirty="0">
                <a:solidFill>
                  <a:schemeClr val="accent2">
                    <a:lumMod val="50000"/>
                  </a:schemeClr>
                </a:solidFill>
                <a:effectLst>
                  <a:outerShdw blurRad="38100" dist="38100" dir="2700000" algn="tl">
                    <a:srgbClr val="FFFFFF"/>
                  </a:outerShdw>
                </a:effectLst>
              </a:rPr>
              <a:t> الأرضي السالب للساق</a:t>
            </a:r>
            <a:r>
              <a:rPr lang="en-US" sz="3200" dirty="0">
                <a:solidFill>
                  <a:schemeClr val="accent2">
                    <a:lumMod val="50000"/>
                  </a:schemeClr>
                </a:solidFill>
              </a:rPr>
              <a:t> </a:t>
            </a:r>
          </a:p>
        </p:txBody>
      </p:sp>
      <p:sp>
        <p:nvSpPr>
          <p:cNvPr id="10245" name="Rectangle 5"/>
          <p:cNvSpPr>
            <a:spLocks noChangeArrowheads="1"/>
          </p:cNvSpPr>
          <p:nvPr/>
        </p:nvSpPr>
        <p:spPr bwMode="auto">
          <a:xfrm>
            <a:off x="5364088" y="1260083"/>
            <a:ext cx="3291286" cy="8925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rtl="1">
              <a:defRPr/>
            </a:pPr>
            <a:r>
              <a:rPr lang="ar-SA" sz="2800" b="1" dirty="0">
                <a:solidFill>
                  <a:schemeClr val="accent2">
                    <a:lumMod val="50000"/>
                  </a:schemeClr>
                </a:solidFill>
                <a:effectLst>
                  <a:outerShdw blurRad="38100" dist="38100" dir="2700000" algn="tl">
                    <a:srgbClr val="FFFFFF"/>
                  </a:outerShdw>
                </a:effectLst>
              </a:rPr>
              <a:t>الهدف من التجربة </a:t>
            </a:r>
            <a:endParaRPr lang="ar-SA" sz="2800" b="1" dirty="0">
              <a:solidFill>
                <a:schemeClr val="accent2">
                  <a:lumMod val="50000"/>
                </a:schemeClr>
              </a:solidFill>
            </a:endParaRPr>
          </a:p>
          <a:p>
            <a:pPr>
              <a:defRPr/>
            </a:pPr>
            <a:r>
              <a:rPr lang="ar-SA" b="1" dirty="0" err="1"/>
              <a:t>الإنتحاء</a:t>
            </a:r>
            <a:r>
              <a:rPr lang="ar-SA" b="1" dirty="0"/>
              <a:t> الأرضي السالب للساق</a:t>
            </a:r>
            <a:r>
              <a:rPr lang="en-US" dirty="0"/>
              <a:t> </a:t>
            </a:r>
          </a:p>
        </p:txBody>
      </p:sp>
      <p:sp>
        <p:nvSpPr>
          <p:cNvPr id="10246" name="Rectangle 6"/>
          <p:cNvSpPr>
            <a:spLocks noChangeArrowheads="1"/>
          </p:cNvSpPr>
          <p:nvPr/>
        </p:nvSpPr>
        <p:spPr bwMode="auto">
          <a:xfrm>
            <a:off x="779464" y="1206485"/>
            <a:ext cx="3786187" cy="9461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spAutoFit/>
          </a:bodyPr>
          <a:lstStyle/>
          <a:p>
            <a:pPr algn="r" rtl="1">
              <a:defRPr/>
            </a:pPr>
            <a:r>
              <a:rPr lang="ar-SA" sz="2800" b="1" dirty="0">
                <a:solidFill>
                  <a:schemeClr val="accent2">
                    <a:lumMod val="50000"/>
                  </a:schemeClr>
                </a:solidFill>
                <a:effectLst>
                  <a:outerShdw blurRad="38100" dist="38100" dir="2700000" algn="tl">
                    <a:srgbClr val="FFFFFF"/>
                  </a:outerShdw>
                </a:effectLst>
              </a:rPr>
              <a:t>المواد والأدوات</a:t>
            </a:r>
            <a:endParaRPr lang="en-US" sz="2800" dirty="0">
              <a:solidFill>
                <a:schemeClr val="accent2">
                  <a:lumMod val="50000"/>
                </a:schemeClr>
              </a:solidFill>
            </a:endParaRPr>
          </a:p>
          <a:p>
            <a:pPr algn="r" rtl="1">
              <a:defRPr/>
            </a:pPr>
            <a:r>
              <a:rPr lang="ar-SA" sz="2800" b="1" dirty="0"/>
              <a:t>أصيص يحتوي على نبات نامي</a:t>
            </a:r>
            <a:r>
              <a:rPr lang="ar-SA" sz="2800" dirty="0"/>
              <a:t> </a:t>
            </a:r>
          </a:p>
        </p:txBody>
      </p:sp>
      <p:sp>
        <p:nvSpPr>
          <p:cNvPr id="10247" name="Rectangle 7"/>
          <p:cNvSpPr>
            <a:spLocks noChangeArrowheads="1"/>
          </p:cNvSpPr>
          <p:nvPr/>
        </p:nvSpPr>
        <p:spPr bwMode="auto">
          <a:xfrm>
            <a:off x="106363" y="2422525"/>
            <a:ext cx="8934450" cy="10064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spAutoFit/>
          </a:bodyPr>
          <a:lstStyle/>
          <a:p>
            <a:pPr algn="r" rtl="1">
              <a:defRPr/>
            </a:pPr>
            <a:r>
              <a:rPr lang="ar-SA" sz="3200" b="1" dirty="0">
                <a:solidFill>
                  <a:srgbClr val="00B0F0"/>
                </a:solidFill>
                <a:effectLst>
                  <a:outerShdw blurRad="38100" dist="38100" dir="2700000" algn="tl">
                    <a:srgbClr val="FFFFFF"/>
                  </a:outerShdw>
                </a:effectLst>
              </a:rPr>
              <a:t>طريقة العمل</a:t>
            </a:r>
            <a:endParaRPr lang="en-US" sz="3200" dirty="0">
              <a:solidFill>
                <a:srgbClr val="00B0F0"/>
              </a:solidFill>
            </a:endParaRPr>
          </a:p>
          <a:p>
            <a:pPr algn="r" rtl="1">
              <a:defRPr/>
            </a:pPr>
            <a:r>
              <a:rPr lang="ar-SA" sz="2800" b="1" dirty="0"/>
              <a:t>نضع أصيص محتوي على نبات </a:t>
            </a:r>
            <a:r>
              <a:rPr lang="ar-SA" sz="2400" b="1" dirty="0"/>
              <a:t>في</a:t>
            </a:r>
            <a:r>
              <a:rPr lang="ar-SA" sz="2800" b="1" dirty="0"/>
              <a:t> وضع أفقي في مكان مظلم لمدة 24 ساعة</a:t>
            </a:r>
            <a:endParaRPr lang="en-US" sz="2800" dirty="0"/>
          </a:p>
        </p:txBody>
      </p:sp>
      <p:pic>
        <p:nvPicPr>
          <p:cNvPr id="167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812" y="3591158"/>
            <a:ext cx="3493490" cy="3294226"/>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974704" y="4343400"/>
            <a:ext cx="3499992"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r" rtl="1">
              <a:defRPr/>
            </a:pPr>
            <a:r>
              <a:rPr lang="ar-SA" sz="2800" b="1" dirty="0">
                <a:solidFill>
                  <a:srgbClr val="00B0F0"/>
                </a:solidFill>
                <a:effectLst>
                  <a:outerShdw blurRad="38100" dist="38100" dir="2700000" algn="tl">
                    <a:srgbClr val="FFFFFF"/>
                  </a:outerShdw>
                </a:effectLst>
              </a:rPr>
              <a:t>النتيجة</a:t>
            </a:r>
            <a:endParaRPr lang="en-US" sz="2800" dirty="0">
              <a:solidFill>
                <a:srgbClr val="00B0F0"/>
              </a:solidFill>
            </a:endParaRPr>
          </a:p>
          <a:p>
            <a:pPr lvl="0" algn="r" rtl="1">
              <a:defRPr/>
            </a:pPr>
            <a:r>
              <a:rPr lang="ar-SA" sz="3200" b="1" dirty="0">
                <a:solidFill>
                  <a:srgbClr val="4D4D4D"/>
                </a:solidFill>
              </a:rPr>
              <a:t>ينحني الساق إلى أعلى</a:t>
            </a:r>
          </a:p>
        </p:txBody>
      </p:sp>
    </p:spTree>
    <p:extLst>
      <p:ext uri="{BB962C8B-B14F-4D97-AF65-F5344CB8AC3E}">
        <p14:creationId xmlns:p14="http://schemas.microsoft.com/office/powerpoint/2010/main" val="537564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800" decel="100000"/>
                                        <p:tgtEl>
                                          <p:spTgt spid="10244"/>
                                        </p:tgtEl>
                                      </p:cBhvr>
                                    </p:animEffect>
                                    <p:anim calcmode="lin" valueType="num">
                                      <p:cBhvr>
                                        <p:cTn id="8" dur="800" decel="100000" fill="hold"/>
                                        <p:tgtEl>
                                          <p:spTgt spid="10244"/>
                                        </p:tgtEl>
                                        <p:attrNameLst>
                                          <p:attrName>style.rotation</p:attrName>
                                        </p:attrNameLst>
                                      </p:cBhvr>
                                      <p:tavLst>
                                        <p:tav tm="0">
                                          <p:val>
                                            <p:fltVal val="-90"/>
                                          </p:val>
                                        </p:tav>
                                        <p:tav tm="100000">
                                          <p:val>
                                            <p:fltVal val="0"/>
                                          </p:val>
                                        </p:tav>
                                      </p:tavLst>
                                    </p:anim>
                                    <p:anim calcmode="lin" valueType="num">
                                      <p:cBhvr>
                                        <p:cTn id="9" dur="800" decel="100000" fill="hold"/>
                                        <p:tgtEl>
                                          <p:spTgt spid="10244"/>
                                        </p:tgtEl>
                                        <p:attrNameLst>
                                          <p:attrName>ppt_x</p:attrName>
                                        </p:attrNameLst>
                                      </p:cBhvr>
                                      <p:tavLst>
                                        <p:tav tm="0">
                                          <p:val>
                                            <p:strVal val="#ppt_x+0.4"/>
                                          </p:val>
                                        </p:tav>
                                        <p:tav tm="100000">
                                          <p:val>
                                            <p:strVal val="#ppt_x-0.05"/>
                                          </p:val>
                                        </p:tav>
                                      </p:tavLst>
                                    </p:anim>
                                    <p:anim calcmode="lin" valueType="num">
                                      <p:cBhvr>
                                        <p:cTn id="10" dur="800" decel="100000" fill="hold"/>
                                        <p:tgtEl>
                                          <p:spTgt spid="102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fade">
                                      <p:cBhvr>
                                        <p:cTn id="17" dur="800" decel="100000"/>
                                        <p:tgtEl>
                                          <p:spTgt spid="10245"/>
                                        </p:tgtEl>
                                      </p:cBhvr>
                                    </p:animEffect>
                                    <p:anim calcmode="lin" valueType="num">
                                      <p:cBhvr>
                                        <p:cTn id="18" dur="800" decel="100000" fill="hold"/>
                                        <p:tgtEl>
                                          <p:spTgt spid="10245"/>
                                        </p:tgtEl>
                                        <p:attrNameLst>
                                          <p:attrName>style.rotation</p:attrName>
                                        </p:attrNameLst>
                                      </p:cBhvr>
                                      <p:tavLst>
                                        <p:tav tm="0">
                                          <p:val>
                                            <p:fltVal val="-90"/>
                                          </p:val>
                                        </p:tav>
                                        <p:tav tm="100000">
                                          <p:val>
                                            <p:fltVal val="0"/>
                                          </p:val>
                                        </p:tav>
                                      </p:tavLst>
                                    </p:anim>
                                    <p:anim calcmode="lin" valueType="num">
                                      <p:cBhvr>
                                        <p:cTn id="19" dur="800" decel="100000" fill="hold"/>
                                        <p:tgtEl>
                                          <p:spTgt spid="10245"/>
                                        </p:tgtEl>
                                        <p:attrNameLst>
                                          <p:attrName>ppt_x</p:attrName>
                                        </p:attrNameLst>
                                      </p:cBhvr>
                                      <p:tavLst>
                                        <p:tav tm="0">
                                          <p:val>
                                            <p:strVal val="#ppt_x+0.4"/>
                                          </p:val>
                                        </p:tav>
                                        <p:tav tm="100000">
                                          <p:val>
                                            <p:strVal val="#ppt_x-0.05"/>
                                          </p:val>
                                        </p:tav>
                                      </p:tavLst>
                                    </p:anim>
                                    <p:anim calcmode="lin" valueType="num">
                                      <p:cBhvr>
                                        <p:cTn id="20" dur="800" decel="100000" fill="hold"/>
                                        <p:tgtEl>
                                          <p:spTgt spid="1024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24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245"/>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fade">
                                      <p:cBhvr>
                                        <p:cTn id="27" dur="800" decel="100000"/>
                                        <p:tgtEl>
                                          <p:spTgt spid="10246"/>
                                        </p:tgtEl>
                                      </p:cBhvr>
                                    </p:animEffect>
                                    <p:anim calcmode="lin" valueType="num">
                                      <p:cBhvr>
                                        <p:cTn id="28" dur="800" decel="100000" fill="hold"/>
                                        <p:tgtEl>
                                          <p:spTgt spid="10246"/>
                                        </p:tgtEl>
                                        <p:attrNameLst>
                                          <p:attrName>style.rotation</p:attrName>
                                        </p:attrNameLst>
                                      </p:cBhvr>
                                      <p:tavLst>
                                        <p:tav tm="0">
                                          <p:val>
                                            <p:fltVal val="-90"/>
                                          </p:val>
                                        </p:tav>
                                        <p:tav tm="100000">
                                          <p:val>
                                            <p:fltVal val="0"/>
                                          </p:val>
                                        </p:tav>
                                      </p:tavLst>
                                    </p:anim>
                                    <p:anim calcmode="lin" valueType="num">
                                      <p:cBhvr>
                                        <p:cTn id="29" dur="800" decel="100000" fill="hold"/>
                                        <p:tgtEl>
                                          <p:spTgt spid="10246"/>
                                        </p:tgtEl>
                                        <p:attrNameLst>
                                          <p:attrName>ppt_x</p:attrName>
                                        </p:attrNameLst>
                                      </p:cBhvr>
                                      <p:tavLst>
                                        <p:tav tm="0">
                                          <p:val>
                                            <p:strVal val="#ppt_x+0.4"/>
                                          </p:val>
                                        </p:tav>
                                        <p:tav tm="100000">
                                          <p:val>
                                            <p:strVal val="#ppt_x-0.05"/>
                                          </p:val>
                                        </p:tav>
                                      </p:tavLst>
                                    </p:anim>
                                    <p:anim calcmode="lin" valueType="num">
                                      <p:cBhvr>
                                        <p:cTn id="30" dur="800" decel="100000" fill="hold"/>
                                        <p:tgtEl>
                                          <p:spTgt spid="10246"/>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0246"/>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0246"/>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0247"/>
                                        </p:tgtEl>
                                        <p:attrNameLst>
                                          <p:attrName>style.visibility</p:attrName>
                                        </p:attrNameLst>
                                      </p:cBhvr>
                                      <p:to>
                                        <p:strVal val="visible"/>
                                      </p:to>
                                    </p:set>
                                    <p:animEffect transition="in" filter="fade">
                                      <p:cBhvr>
                                        <p:cTn id="37" dur="800" decel="100000"/>
                                        <p:tgtEl>
                                          <p:spTgt spid="10247"/>
                                        </p:tgtEl>
                                      </p:cBhvr>
                                    </p:animEffect>
                                    <p:anim calcmode="lin" valueType="num">
                                      <p:cBhvr>
                                        <p:cTn id="38" dur="800" decel="100000" fill="hold"/>
                                        <p:tgtEl>
                                          <p:spTgt spid="10247"/>
                                        </p:tgtEl>
                                        <p:attrNameLst>
                                          <p:attrName>style.rotation</p:attrName>
                                        </p:attrNameLst>
                                      </p:cBhvr>
                                      <p:tavLst>
                                        <p:tav tm="0">
                                          <p:val>
                                            <p:fltVal val="-90"/>
                                          </p:val>
                                        </p:tav>
                                        <p:tav tm="100000">
                                          <p:val>
                                            <p:fltVal val="0"/>
                                          </p:val>
                                        </p:tav>
                                      </p:tavLst>
                                    </p:anim>
                                    <p:anim calcmode="lin" valueType="num">
                                      <p:cBhvr>
                                        <p:cTn id="39" dur="800" decel="100000" fill="hold"/>
                                        <p:tgtEl>
                                          <p:spTgt spid="10247"/>
                                        </p:tgtEl>
                                        <p:attrNameLst>
                                          <p:attrName>ppt_x</p:attrName>
                                        </p:attrNameLst>
                                      </p:cBhvr>
                                      <p:tavLst>
                                        <p:tav tm="0">
                                          <p:val>
                                            <p:strVal val="#ppt_x+0.4"/>
                                          </p:val>
                                        </p:tav>
                                        <p:tav tm="100000">
                                          <p:val>
                                            <p:strVal val="#ppt_x-0.05"/>
                                          </p:val>
                                        </p:tav>
                                      </p:tavLst>
                                    </p:anim>
                                    <p:anim calcmode="lin" valueType="num">
                                      <p:cBhvr>
                                        <p:cTn id="40" dur="800" decel="100000" fill="hold"/>
                                        <p:tgtEl>
                                          <p:spTgt spid="1024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024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02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animBg="1"/>
      <p:bldP spid="10246" grpId="0" animBg="1"/>
      <p:bldP spid="102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379663" y="371475"/>
            <a:ext cx="4275137" cy="579438"/>
          </a:xfrm>
          <a:prstGeom prst="rect">
            <a:avLst/>
          </a:prstGeom>
          <a:noFill/>
          <a:ln w="9525">
            <a:noFill/>
            <a:miter lim="800000"/>
            <a:headEnd/>
            <a:tailEnd/>
          </a:ln>
          <a:effectLst/>
        </p:spPr>
        <p:txBody>
          <a:bodyPr wrap="none" anchor="ctr">
            <a:spAutoFit/>
          </a:bodyPr>
          <a:lstStyle/>
          <a:p>
            <a:pPr algn="ctr">
              <a:defRPr/>
            </a:pPr>
            <a:r>
              <a:rPr lang="ar-SA" sz="3200" b="1" dirty="0" err="1">
                <a:solidFill>
                  <a:schemeClr val="accent2">
                    <a:lumMod val="50000"/>
                  </a:schemeClr>
                </a:solidFill>
                <a:effectLst>
                  <a:outerShdw blurRad="38100" dist="38100" dir="2700000" algn="tl">
                    <a:srgbClr val="FFFFFF"/>
                  </a:outerShdw>
                </a:effectLst>
              </a:rPr>
              <a:t>الإنتحاء</a:t>
            </a:r>
            <a:r>
              <a:rPr lang="ar-SA" sz="3200" b="1" dirty="0">
                <a:solidFill>
                  <a:schemeClr val="accent2">
                    <a:lumMod val="50000"/>
                  </a:schemeClr>
                </a:solidFill>
                <a:effectLst>
                  <a:outerShdw blurRad="38100" dist="38100" dir="2700000" algn="tl">
                    <a:srgbClr val="FFFFFF"/>
                  </a:outerShdw>
                </a:effectLst>
              </a:rPr>
              <a:t> الأرضي الموجب للجذر</a:t>
            </a:r>
          </a:p>
        </p:txBody>
      </p:sp>
      <p:sp>
        <p:nvSpPr>
          <p:cNvPr id="12293" name="Rectangle 5"/>
          <p:cNvSpPr>
            <a:spLocks noChangeArrowheads="1"/>
          </p:cNvSpPr>
          <p:nvPr/>
        </p:nvSpPr>
        <p:spPr bwMode="auto">
          <a:xfrm>
            <a:off x="5595880" y="1566084"/>
            <a:ext cx="3256020" cy="89255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none" anchor="ctr">
            <a:spAutoFit/>
          </a:bodyPr>
          <a:lstStyle/>
          <a:p>
            <a:pPr algn="r" rtl="1">
              <a:defRPr/>
            </a:pPr>
            <a:r>
              <a:rPr lang="ar-SA" sz="2800" b="1" dirty="0">
                <a:solidFill>
                  <a:schemeClr val="accent2">
                    <a:lumMod val="50000"/>
                  </a:schemeClr>
                </a:solidFill>
                <a:effectLst>
                  <a:outerShdw blurRad="38100" dist="38100" dir="2700000" algn="tl">
                    <a:srgbClr val="FFFFFF"/>
                  </a:outerShdw>
                </a:effectLst>
              </a:rPr>
              <a:t>الغرض من التجربة </a:t>
            </a:r>
            <a:endParaRPr lang="en-US" sz="2800" dirty="0">
              <a:solidFill>
                <a:srgbClr val="FFFF00"/>
              </a:solidFill>
            </a:endParaRPr>
          </a:p>
          <a:p>
            <a:pPr algn="r" rtl="1">
              <a:defRPr/>
            </a:pPr>
            <a:r>
              <a:rPr lang="ar-SA" b="1" dirty="0" err="1"/>
              <a:t>الإنتحاء</a:t>
            </a:r>
            <a:r>
              <a:rPr lang="ar-SA" b="1" dirty="0"/>
              <a:t> الأرضي الموجب للجذر</a:t>
            </a:r>
          </a:p>
        </p:txBody>
      </p:sp>
      <p:sp>
        <p:nvSpPr>
          <p:cNvPr id="12294" name="Rectangle 6"/>
          <p:cNvSpPr>
            <a:spLocks noChangeArrowheads="1"/>
          </p:cNvSpPr>
          <p:nvPr/>
        </p:nvSpPr>
        <p:spPr bwMode="auto">
          <a:xfrm>
            <a:off x="0" y="1196752"/>
            <a:ext cx="5472608" cy="163121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r" rtl="1">
              <a:defRPr/>
            </a:pPr>
            <a:r>
              <a:rPr lang="ar-SA" sz="2800" b="1" dirty="0">
                <a:solidFill>
                  <a:schemeClr val="accent2">
                    <a:lumMod val="50000"/>
                  </a:schemeClr>
                </a:solidFill>
                <a:effectLst>
                  <a:outerShdw blurRad="38100" dist="38100" dir="2700000" algn="tl">
                    <a:srgbClr val="FFFFFF"/>
                  </a:outerShdw>
                </a:effectLst>
              </a:rPr>
              <a:t>المواد والأدوات </a:t>
            </a:r>
            <a:endParaRPr lang="en-US" sz="2800" dirty="0">
              <a:solidFill>
                <a:schemeClr val="accent2">
                  <a:lumMod val="50000"/>
                </a:schemeClr>
              </a:solidFill>
            </a:endParaRPr>
          </a:p>
          <a:p>
            <a:pPr algn="r" rtl="1">
              <a:defRPr/>
            </a:pPr>
            <a:r>
              <a:rPr lang="ar-SA" sz="2400" b="1" dirty="0"/>
              <a:t>بادرة فول نامي حيث نحصل على ( الجذير ) ويكون بوضع أفقي</a:t>
            </a:r>
            <a:r>
              <a:rPr lang="ar-SA" dirty="0"/>
              <a:t> -</a:t>
            </a:r>
            <a:r>
              <a:rPr lang="ar-SA" sz="2400" b="1" dirty="0"/>
              <a:t>أطباق بتري- قطعة خشب</a:t>
            </a:r>
            <a:r>
              <a:rPr lang="ar-SA" dirty="0"/>
              <a:t> </a:t>
            </a:r>
            <a:r>
              <a:rPr lang="ar-SA" sz="2400" b="1" dirty="0"/>
              <a:t>-شفرات حادة</a:t>
            </a:r>
            <a:r>
              <a:rPr lang="ar-SA" dirty="0"/>
              <a:t> </a:t>
            </a:r>
            <a:r>
              <a:rPr lang="ar-SA" sz="2400" b="1" dirty="0"/>
              <a:t>-ماء مقطر-قطن</a:t>
            </a:r>
          </a:p>
        </p:txBody>
      </p:sp>
      <p:sp>
        <p:nvSpPr>
          <p:cNvPr id="2" name="مستطيل 1"/>
          <p:cNvSpPr/>
          <p:nvPr/>
        </p:nvSpPr>
        <p:spPr>
          <a:xfrm>
            <a:off x="0" y="2827968"/>
            <a:ext cx="9036496" cy="169277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r" rtl="1">
              <a:defRPr/>
            </a:pPr>
            <a:r>
              <a:rPr lang="ar-SA" sz="3200" b="1" dirty="0">
                <a:solidFill>
                  <a:schemeClr val="bg2">
                    <a:lumMod val="75000"/>
                  </a:schemeClr>
                </a:solidFill>
                <a:effectLst>
                  <a:outerShdw blurRad="38100" dist="38100" dir="2700000" algn="tl">
                    <a:srgbClr val="FFFFFF"/>
                  </a:outerShdw>
                </a:effectLst>
              </a:rPr>
              <a:t>طريقة العمل</a:t>
            </a:r>
            <a:endParaRPr lang="en-US" sz="3200" dirty="0">
              <a:solidFill>
                <a:schemeClr val="bg2">
                  <a:lumMod val="75000"/>
                </a:schemeClr>
              </a:solidFill>
            </a:endParaRPr>
          </a:p>
          <a:p>
            <a:pPr lvl="0" algn="r" rtl="1">
              <a:defRPr/>
            </a:pPr>
            <a:r>
              <a:rPr lang="ar-SA" dirty="0">
                <a:solidFill>
                  <a:schemeClr val="bg1"/>
                </a:solidFill>
              </a:rPr>
              <a:t>ثبتي </a:t>
            </a:r>
            <a:r>
              <a:rPr lang="ar-SA" dirty="0" err="1">
                <a:solidFill>
                  <a:schemeClr val="bg1"/>
                </a:solidFill>
              </a:rPr>
              <a:t>بادرات</a:t>
            </a:r>
            <a:r>
              <a:rPr lang="ar-SA" dirty="0">
                <a:solidFill>
                  <a:schemeClr val="bg1"/>
                </a:solidFill>
              </a:rPr>
              <a:t> الفول في وضع أفقي على قطعة خشب بواسطة دبوس يمرر في قطن مبلل بالماء</a:t>
            </a:r>
            <a:endParaRPr lang="en-US" dirty="0">
              <a:solidFill>
                <a:schemeClr val="bg1"/>
              </a:solidFill>
            </a:endParaRPr>
          </a:p>
          <a:p>
            <a:pPr lvl="0" algn="r" rtl="1">
              <a:defRPr/>
            </a:pPr>
            <a:r>
              <a:rPr lang="ar-SA" dirty="0">
                <a:solidFill>
                  <a:schemeClr val="bg1"/>
                </a:solidFill>
              </a:rPr>
              <a:t>ضعي  قطعة الخشب المثبتة بها </a:t>
            </a:r>
            <a:r>
              <a:rPr lang="ar-SA" dirty="0" err="1">
                <a:solidFill>
                  <a:schemeClr val="bg1"/>
                </a:solidFill>
              </a:rPr>
              <a:t>البادرات</a:t>
            </a:r>
            <a:r>
              <a:rPr lang="ar-SA" dirty="0">
                <a:solidFill>
                  <a:schemeClr val="bg1"/>
                </a:solidFill>
              </a:rPr>
              <a:t> في مخبار به قليل من الماء ثم يتم تغطية المخبار ويحفظ في مكان مظلم لمدة يومان تقريباً</a:t>
            </a:r>
          </a:p>
        </p:txBody>
      </p:sp>
      <p:sp>
        <p:nvSpPr>
          <p:cNvPr id="3" name="AutoShape 2" descr="https://encrypted-tbn0.gstatic.com/images?q=tbn:ANd9GcSdiYBF7F85OsLnrxGM4Vnfa-HxsY01e08nfzPDO1Fi9GVKkODJx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71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23" y="4761543"/>
            <a:ext cx="4070177" cy="2076613"/>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860032" y="4761543"/>
            <a:ext cx="394116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rtl="1"/>
            <a:r>
              <a:rPr lang="ar-SA" sz="2800" dirty="0">
                <a:solidFill>
                  <a:schemeClr val="bg2">
                    <a:lumMod val="75000"/>
                  </a:schemeClr>
                </a:solidFill>
              </a:rPr>
              <a:t>النتيجة</a:t>
            </a:r>
          </a:p>
          <a:p>
            <a:pPr algn="r" rtl="1"/>
            <a:r>
              <a:rPr lang="ar-SA" sz="2800" dirty="0"/>
              <a:t>انتحاء قمة الجذور النامية إلى أسفل</a:t>
            </a:r>
          </a:p>
        </p:txBody>
      </p:sp>
    </p:spTree>
    <p:extLst>
      <p:ext uri="{BB962C8B-B14F-4D97-AF65-F5344CB8AC3E}">
        <p14:creationId xmlns:p14="http://schemas.microsoft.com/office/powerpoint/2010/main" val="1100655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800" decel="100000"/>
                                        <p:tgtEl>
                                          <p:spTgt spid="12292"/>
                                        </p:tgtEl>
                                      </p:cBhvr>
                                    </p:animEffect>
                                    <p:anim calcmode="lin" valueType="num">
                                      <p:cBhvr>
                                        <p:cTn id="8" dur="800" decel="100000" fill="hold"/>
                                        <p:tgtEl>
                                          <p:spTgt spid="12292"/>
                                        </p:tgtEl>
                                        <p:attrNameLst>
                                          <p:attrName>style.rotation</p:attrName>
                                        </p:attrNameLst>
                                      </p:cBhvr>
                                      <p:tavLst>
                                        <p:tav tm="0">
                                          <p:val>
                                            <p:fltVal val="-90"/>
                                          </p:val>
                                        </p:tav>
                                        <p:tav tm="100000">
                                          <p:val>
                                            <p:fltVal val="0"/>
                                          </p:val>
                                        </p:tav>
                                      </p:tavLst>
                                    </p:anim>
                                    <p:anim calcmode="lin" valueType="num">
                                      <p:cBhvr>
                                        <p:cTn id="9" dur="800" decel="100000" fill="hold"/>
                                        <p:tgtEl>
                                          <p:spTgt spid="12292"/>
                                        </p:tgtEl>
                                        <p:attrNameLst>
                                          <p:attrName>ppt_x</p:attrName>
                                        </p:attrNameLst>
                                      </p:cBhvr>
                                      <p:tavLst>
                                        <p:tav tm="0">
                                          <p:val>
                                            <p:strVal val="#ppt_x+0.4"/>
                                          </p:val>
                                        </p:tav>
                                        <p:tav tm="100000">
                                          <p:val>
                                            <p:strVal val="#ppt_x-0.05"/>
                                          </p:val>
                                        </p:tav>
                                      </p:tavLst>
                                    </p:anim>
                                    <p:anim calcmode="lin" valueType="num">
                                      <p:cBhvr>
                                        <p:cTn id="10" dur="800" decel="100000" fill="hold"/>
                                        <p:tgtEl>
                                          <p:spTgt spid="1229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800" decel="100000"/>
                                        <p:tgtEl>
                                          <p:spTgt spid="12293"/>
                                        </p:tgtEl>
                                      </p:cBhvr>
                                    </p:animEffect>
                                    <p:anim calcmode="lin" valueType="num">
                                      <p:cBhvr>
                                        <p:cTn id="18" dur="800" decel="100000" fill="hold"/>
                                        <p:tgtEl>
                                          <p:spTgt spid="12293"/>
                                        </p:tgtEl>
                                        <p:attrNameLst>
                                          <p:attrName>style.rotation</p:attrName>
                                        </p:attrNameLst>
                                      </p:cBhvr>
                                      <p:tavLst>
                                        <p:tav tm="0">
                                          <p:val>
                                            <p:fltVal val="-90"/>
                                          </p:val>
                                        </p:tav>
                                        <p:tav tm="100000">
                                          <p:val>
                                            <p:fltVal val="0"/>
                                          </p:val>
                                        </p:tav>
                                      </p:tavLst>
                                    </p:anim>
                                    <p:anim calcmode="lin" valueType="num">
                                      <p:cBhvr>
                                        <p:cTn id="19" dur="800" decel="100000" fill="hold"/>
                                        <p:tgtEl>
                                          <p:spTgt spid="12293"/>
                                        </p:tgtEl>
                                        <p:attrNameLst>
                                          <p:attrName>ppt_x</p:attrName>
                                        </p:attrNameLst>
                                      </p:cBhvr>
                                      <p:tavLst>
                                        <p:tav tm="0">
                                          <p:val>
                                            <p:strVal val="#ppt_x+0.4"/>
                                          </p:val>
                                        </p:tav>
                                        <p:tav tm="100000">
                                          <p:val>
                                            <p:strVal val="#ppt_x-0.05"/>
                                          </p:val>
                                        </p:tav>
                                      </p:tavLst>
                                    </p:anim>
                                    <p:anim calcmode="lin" valueType="num">
                                      <p:cBhvr>
                                        <p:cTn id="20" dur="800" decel="100000" fill="hold"/>
                                        <p:tgtEl>
                                          <p:spTgt spid="1229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29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293"/>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294"/>
                                        </p:tgtEl>
                                        <p:attrNameLst>
                                          <p:attrName>style.visibility</p:attrName>
                                        </p:attrNameLst>
                                      </p:cBhvr>
                                      <p:to>
                                        <p:strVal val="visible"/>
                                      </p:to>
                                    </p:set>
                                    <p:animEffect transition="in" filter="fade">
                                      <p:cBhvr>
                                        <p:cTn id="27" dur="800" decel="100000"/>
                                        <p:tgtEl>
                                          <p:spTgt spid="12294"/>
                                        </p:tgtEl>
                                      </p:cBhvr>
                                    </p:animEffect>
                                    <p:anim calcmode="lin" valueType="num">
                                      <p:cBhvr>
                                        <p:cTn id="28" dur="800" decel="100000" fill="hold"/>
                                        <p:tgtEl>
                                          <p:spTgt spid="12294"/>
                                        </p:tgtEl>
                                        <p:attrNameLst>
                                          <p:attrName>style.rotation</p:attrName>
                                        </p:attrNameLst>
                                      </p:cBhvr>
                                      <p:tavLst>
                                        <p:tav tm="0">
                                          <p:val>
                                            <p:fltVal val="-90"/>
                                          </p:val>
                                        </p:tav>
                                        <p:tav tm="100000">
                                          <p:val>
                                            <p:fltVal val="0"/>
                                          </p:val>
                                        </p:tav>
                                      </p:tavLst>
                                    </p:anim>
                                    <p:anim calcmode="lin" valueType="num">
                                      <p:cBhvr>
                                        <p:cTn id="29" dur="800" decel="100000" fill="hold"/>
                                        <p:tgtEl>
                                          <p:spTgt spid="12294"/>
                                        </p:tgtEl>
                                        <p:attrNameLst>
                                          <p:attrName>ppt_x</p:attrName>
                                        </p:attrNameLst>
                                      </p:cBhvr>
                                      <p:tavLst>
                                        <p:tav tm="0">
                                          <p:val>
                                            <p:strVal val="#ppt_x+0.4"/>
                                          </p:val>
                                        </p:tav>
                                        <p:tav tm="100000">
                                          <p:val>
                                            <p:strVal val="#ppt_x-0.05"/>
                                          </p:val>
                                        </p:tav>
                                      </p:tavLst>
                                    </p:anim>
                                    <p:anim calcmode="lin" valueType="num">
                                      <p:cBhvr>
                                        <p:cTn id="30" dur="800" decel="100000" fill="hold"/>
                                        <p:tgtEl>
                                          <p:spTgt spid="1229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29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2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animBg="1"/>
      <p:bldP spid="122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068" y="1772816"/>
            <a:ext cx="7698432" cy="2736304"/>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9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884238"/>
            <a:ext cx="6934200" cy="715962"/>
          </a:xfrm>
        </p:spPr>
        <p:txBody>
          <a:bodyPr/>
          <a:lstStyle/>
          <a:p>
            <a:r>
              <a:rPr lang="en-US" sz="4000" dirty="0"/>
              <a:t>Thank for you</a:t>
            </a:r>
          </a:p>
        </p:txBody>
      </p:sp>
      <p:pic>
        <p:nvPicPr>
          <p:cNvPr id="604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1704"/>
            <a:ext cx="3635896" cy="6836296"/>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48" y="1124744"/>
            <a:ext cx="1674540" cy="571075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a:extLst>
              <a:ext uri="{FF2B5EF4-FFF2-40B4-BE49-F238E27FC236}">
                <a16:creationId xmlns:a16="http://schemas.microsoft.com/office/drawing/2014/main" id="{3D876EE5-DBDC-479D-8799-6D6853635BCC}"/>
              </a:ext>
            </a:extLst>
          </p:cNvPr>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powerpoint-template">
  <a:themeElements>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fontScheme name="Office كلاسيكي">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405</Words>
  <Application>Microsoft Office PowerPoint</Application>
  <PresentationFormat>On-screen Show (4:3)</PresentationFormat>
  <Paragraphs>50</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Aharoni</vt:lpstr>
      <vt:lpstr>Angsana New</vt:lpstr>
      <vt:lpstr>Arial</vt:lpstr>
      <vt:lpstr>Arial</vt:lpstr>
      <vt:lpstr>MCS Diwany2 S_I normal.</vt:lpstr>
      <vt:lpstr>Microsoft Sans Serif</vt:lpstr>
      <vt:lpstr>Times New Roman</vt:lpstr>
      <vt:lpstr>Wingdings</vt:lpstr>
      <vt:lpstr>powerpoint-template</vt:lpstr>
      <vt:lpstr> 373 نبت  lab 6+7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373 نبت  lab 6+7</dc:title>
  <dc:creator>yasmeen</dc:creator>
  <cp:lastModifiedBy>Eslam Abdel-Salam</cp:lastModifiedBy>
  <cp:revision>20</cp:revision>
  <dcterms:created xsi:type="dcterms:W3CDTF">2013-10-29T14:39:07Z</dcterms:created>
  <dcterms:modified xsi:type="dcterms:W3CDTF">2019-03-07T08:16:52Z</dcterms:modified>
  <cp:contentStatus>نهائي</cp:contentStatus>
</cp:coreProperties>
</file>