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466" r:id="rId2"/>
    <p:sldId id="472" r:id="rId3"/>
    <p:sldId id="471" r:id="rId4"/>
    <p:sldId id="473" r:id="rId5"/>
    <p:sldId id="485" r:id="rId6"/>
    <p:sldId id="486" r:id="rId7"/>
    <p:sldId id="487" r:id="rId8"/>
    <p:sldId id="488" r:id="rId9"/>
    <p:sldId id="489" r:id="rId10"/>
    <p:sldId id="474" r:id="rId11"/>
    <p:sldId id="490" r:id="rId12"/>
    <p:sldId id="477" r:id="rId13"/>
    <p:sldId id="491" r:id="rId14"/>
    <p:sldId id="475" r:id="rId15"/>
    <p:sldId id="496" r:id="rId16"/>
    <p:sldId id="492" r:id="rId17"/>
    <p:sldId id="476" r:id="rId18"/>
    <p:sldId id="493" r:id="rId19"/>
    <p:sldId id="495" r:id="rId20"/>
    <p:sldId id="505" r:id="rId21"/>
    <p:sldId id="508" r:id="rId22"/>
    <p:sldId id="509" r:id="rId23"/>
    <p:sldId id="497" r:id="rId24"/>
    <p:sldId id="479" r:id="rId25"/>
    <p:sldId id="506" r:id="rId26"/>
    <p:sldId id="507" r:id="rId27"/>
    <p:sldId id="515" r:id="rId28"/>
    <p:sldId id="516" r:id="rId29"/>
    <p:sldId id="498" r:id="rId30"/>
    <p:sldId id="500" r:id="rId31"/>
    <p:sldId id="504" r:id="rId32"/>
    <p:sldId id="510" r:id="rId33"/>
    <p:sldId id="511" r:id="rId34"/>
    <p:sldId id="512" r:id="rId35"/>
    <p:sldId id="513" r:id="rId36"/>
    <p:sldId id="5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0449" autoAdjust="0"/>
  </p:normalViewPr>
  <p:slideViewPr>
    <p:cSldViewPr snapToGrid="0">
      <p:cViewPr varScale="1">
        <p:scale>
          <a:sx n="105" d="100"/>
          <a:sy n="105" d="100"/>
        </p:scale>
        <p:origin x="-54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F619D-1965-48CE-BD9B-F7DC33C82029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38CD-7C26-4363-83AB-BDAD5204E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2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eometric-Dimensioning-Tolerancing-David-Madsen/dp/156637977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www.google.com/url?sa=t&amp;rct=j&amp;q=&amp;esrc=s&amp;source=web&amp;cd=1&amp;cad=rja&amp;uact=8&amp;ved=0ahUKEwisto-g--LKAhWhg3IKHUKtCNoQFggcMAA&amp;url=http%3A%2F%2Fwww.endustri.anadolu.edu.tr%2Fmumtaze%2FENM208%2Ficerik%2FLecture-3_Tolerances_and_Surfaces.ppt&amp;usg=AFQjCNFR_ATYTlWDdlFETfrnMt3fxHvRcw&amp;sig2=mEVXyZRTxT0HEWU0WiupUA&amp;bvm=bv.113370389,d.bG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http://www.gdandtbasics.com/concentricity/</a:t>
            </a:r>
          </a:p>
          <a:p>
            <a:r>
              <a:rPr lang="en-US" dirty="0" smtClean="0"/>
              <a:t>http://www.etinews.com/blog/wp-content/gallery/effective-training/blog-question-april2010a.jpg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0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http://www.gdandtbasics.com/concentricity/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http://www.gdandtbasics.com/runout/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http://www.gdandtbasics.com/runout/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http://www.engineeringessentials.com/gdt/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2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http://www.practicalmachinist.com/vb/general-archive/flatness-vs-straightness-74599/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under geometric dimensioning and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Link added by VigLink"/>
              </a:rPr>
              <a:t>tolerancing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a.k.a.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gd&amp;t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flatness tolerance specifies how much a part surface is allowed to vary from the perfect plane implied by the print.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flatness tolerance zone is the distance between two parallel planes; the part surface must lie between them.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flatness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Link added by VigLink"/>
              </a:rPr>
              <a:t>tolerancing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typically used for sliding surfaces, sealing surfaces, and appearance, etc.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straightness tolerance is used to control the straightness of a surface or an axis. it specifies how much the surface or axis is allowed to vary from the perfect straight line implied by the print.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straightness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tolerancing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typically applied to a cylindrical features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pins,shafts,bars,etc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to control bowing and other distortions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may also be applied to flat surfaces.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straight out of my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gd&amp;t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book,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hope it helps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straightness tolerance of a flat surface means that each longitudinal element of the surface must lie within the tolerance zone specified on the print in the direction indicated.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http://www.engineeringessentials.com/gdt/</a:t>
            </a:r>
          </a:p>
          <a:p>
            <a:endParaRPr lang="en-GB" dirty="0" smtClean="0"/>
          </a:p>
          <a:p>
            <a:r>
              <a:rPr lang="en-GB" dirty="0" smtClean="0"/>
              <a:t>https://www.pmpa.org/docs/technical-conference/gaining-confidence-with-gd-t---part-1.pdf?sfvrsn=0 (</a:t>
            </a:r>
            <a:r>
              <a:rPr lang="en-GB" b="1" dirty="0" smtClean="0"/>
              <a:t>HOW TO MEASURE GEO TOLERANCES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https://www.pmpa.org/docs/technical-conference/gaining-confidence-with-gd-t---part-1.pdf?sfvrsn=0 (</a:t>
            </a:r>
            <a:r>
              <a:rPr lang="en-GB" b="1" dirty="0" smtClean="0"/>
              <a:t>HOW TO MEASURE GEO TOLERANCES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http://www.engineeringessentials.com/gdt/cylindricity/cylindricity.htm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http://www.engineeringessentials.com/gdt/cylindricity/cylindricity.htm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http://www.gdandtbasics.com/true-position/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http://www.gdandtbasics.com/concentricity/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3AF5D9-DC21-4B00-B8E4-7D96178CDA10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7F38074-2A0A-4E02-AE8D-F378FCD731D2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gdt-symbols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ngineeringessentials.com/gd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5be1CWYRc0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engineeringessentials.com/gdt/links/tol-zon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datu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dandtbasics.com/datu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datu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datu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7511" y="4172756"/>
            <a:ext cx="9950539" cy="1287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ONE – Part 2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rtl="0">
              <a:lnSpc>
                <a:spcPct val="200000"/>
              </a:lnSpc>
            </a:pPr>
            <a:r>
              <a:rPr lang="en-US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Geometrical Tolerances</a:t>
            </a:r>
            <a:endParaRPr lang="en-US" sz="7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1779" y="1416677"/>
            <a:ext cx="1283235" cy="1455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13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en-US" sz="138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31100" y="-193188"/>
            <a:ext cx="5592839" cy="862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ONE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Fits and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9515475" y="5743575"/>
            <a:ext cx="1928813" cy="642938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CONTENTS</a:t>
            </a: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1943100" y="5238750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references: </a:t>
            </a:r>
          </a:p>
          <a:p>
            <a:r>
              <a:rPr lang="en-US" dirty="0">
                <a:hlinkClick r:id="rId3"/>
              </a:rPr>
              <a:t>http://www.gdandtbasics.com/gdt-symbols/</a:t>
            </a:r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://www.engineeringessentials.com/gdt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7700" y="4000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14777" name="Picture 441" descr="Flat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12192000" cy="5715000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438900" y="5086350"/>
            <a:ext cx="57531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Times"/>
              </a:rPr>
              <a:t>The </a:t>
            </a:r>
            <a:r>
              <a:rPr lang="en-US" sz="2400" b="1" dirty="0">
                <a:solidFill>
                  <a:srgbClr val="A50021"/>
                </a:solidFill>
                <a:latin typeface="Times"/>
              </a:rPr>
              <a:t>flatness</a:t>
            </a:r>
            <a:r>
              <a:rPr lang="en-US" sz="2400" b="1" dirty="0">
                <a:latin typeface="Times"/>
              </a:rPr>
              <a:t> tolerance defines a distance between parallel planes that must contain the highest and lowest points on a face</a:t>
            </a:r>
            <a:r>
              <a:rPr lang="en-US" sz="2400" b="1" dirty="0" smtClean="0">
                <a:latin typeface="Times"/>
              </a:rPr>
              <a:t>.</a:t>
            </a:r>
            <a:endParaRPr lang="en-US" sz="2400" b="1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866774"/>
            <a:ext cx="5562600" cy="490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60424" y="263545"/>
            <a:ext cx="2468244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1">
              <a:spcBef>
                <a:spcPct val="0"/>
              </a:spcBef>
            </a:pPr>
            <a:r>
              <a:rPr 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Flatness</a:t>
            </a:r>
            <a:endParaRPr lang="en-GB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Flatness Tolerance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0" y="925264"/>
            <a:ext cx="46005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eature Control Fr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" y="5683910"/>
            <a:ext cx="5000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5628" y="57689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Flatness</a:t>
            </a:r>
            <a:r>
              <a:rPr lang="en-GB" dirty="0"/>
              <a:t> </a:t>
            </a:r>
            <a:r>
              <a:rPr lang="en-GB" dirty="0" smtClean="0"/>
              <a:t>tolerance</a:t>
            </a:r>
            <a:r>
              <a:rPr lang="en-GB" dirty="0"/>
              <a:t> is </a:t>
            </a:r>
            <a:r>
              <a:rPr lang="en-GB" b="1" dirty="0">
                <a:solidFill>
                  <a:schemeClr val="accent1"/>
                </a:solidFill>
              </a:rPr>
              <a:t>typically used for sliding surfaces</a:t>
            </a:r>
            <a:r>
              <a:rPr lang="en-GB" dirty="0"/>
              <a:t>, sealing surfaces, and appearance, etc.</a:t>
            </a:r>
            <a:br>
              <a:rPr lang="en-GB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15000" y="1028700"/>
            <a:ext cx="6477000" cy="523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971550" y="3238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50192" name="Picture 16" descr="Straightness"/>
          <p:cNvPicPr>
            <a:picLocks noChangeAspect="1" noChangeArrowheads="1"/>
          </p:cNvPicPr>
          <p:nvPr/>
        </p:nvPicPr>
        <p:blipFill>
          <a:blip r:embed="rId2" cstate="print"/>
          <a:srcRect l="53696" t="37859" b="20917"/>
          <a:stretch>
            <a:fillRect/>
          </a:stretch>
        </p:blipFill>
        <p:spPr bwMode="auto">
          <a:xfrm>
            <a:off x="800100" y="1409700"/>
            <a:ext cx="4533900" cy="1866900"/>
          </a:xfrm>
          <a:prstGeom prst="rect">
            <a:avLst/>
          </a:prstGeom>
          <a:noFill/>
        </p:spPr>
      </p:pic>
      <p:pic>
        <p:nvPicPr>
          <p:cNvPr id="11" name="Picture 16" descr="Straightness"/>
          <p:cNvPicPr>
            <a:picLocks noChangeAspect="1" noChangeArrowheads="1"/>
          </p:cNvPicPr>
          <p:nvPr/>
        </p:nvPicPr>
        <p:blipFill>
          <a:blip r:embed="rId2" cstate="print"/>
          <a:srcRect l="26070" t="6310" r="27237" b="74761"/>
          <a:stretch>
            <a:fillRect/>
          </a:stretch>
        </p:blipFill>
        <p:spPr bwMode="auto">
          <a:xfrm>
            <a:off x="704850" y="781050"/>
            <a:ext cx="4572000" cy="857250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3124" y="1200151"/>
            <a:ext cx="6757426" cy="492502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00101" y="4041223"/>
            <a:ext cx="447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Straightness</a:t>
            </a:r>
            <a:r>
              <a:rPr lang="en-GB" dirty="0"/>
              <a:t> </a:t>
            </a:r>
            <a:r>
              <a:rPr lang="en-GB" dirty="0" err="1"/>
              <a:t>tolerancing</a:t>
            </a:r>
            <a:r>
              <a:rPr lang="en-GB" dirty="0"/>
              <a:t> is </a:t>
            </a:r>
            <a:r>
              <a:rPr lang="en-GB" b="1" dirty="0">
                <a:solidFill>
                  <a:schemeClr val="accent1"/>
                </a:solidFill>
              </a:rPr>
              <a:t>typically applied </a:t>
            </a:r>
            <a:r>
              <a:rPr lang="en-GB" dirty="0"/>
              <a:t>to a cylindrical features (pins</a:t>
            </a:r>
            <a:r>
              <a:rPr lang="en-GB" dirty="0" smtClean="0"/>
              <a:t>, shafts, </a:t>
            </a:r>
            <a:r>
              <a:rPr lang="en-GB" dirty="0" err="1" smtClean="0"/>
              <a:t>bars,etc</a:t>
            </a:r>
            <a:r>
              <a:rPr lang="en-GB" dirty="0"/>
              <a:t>.) </a:t>
            </a:r>
            <a:r>
              <a:rPr lang="en-GB" b="1" dirty="0">
                <a:solidFill>
                  <a:schemeClr val="accent1"/>
                </a:solidFill>
              </a:rPr>
              <a:t>to control bowing and other </a:t>
            </a:r>
            <a:r>
              <a:rPr lang="en-GB" b="1" dirty="0" smtClean="0">
                <a:solidFill>
                  <a:schemeClr val="accent1"/>
                </a:solidFill>
              </a:rPr>
              <a:t>distortions</a:t>
            </a:r>
            <a:r>
              <a:rPr lang="en-GB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52600" y="1028700"/>
            <a:ext cx="9677400" cy="582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971550" y="3238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1277107"/>
            <a:ext cx="7962900" cy="5580893"/>
          </a:xfrm>
          <a:prstGeom prst="rect">
            <a:avLst/>
          </a:prstGeom>
          <a:noFill/>
        </p:spPr>
      </p:pic>
      <p:pic>
        <p:nvPicPr>
          <p:cNvPr id="11" name="Picture 16" descr="Straightness"/>
          <p:cNvPicPr>
            <a:picLocks noChangeAspect="1" noChangeArrowheads="1"/>
          </p:cNvPicPr>
          <p:nvPr/>
        </p:nvPicPr>
        <p:blipFill>
          <a:blip r:embed="rId4" cstate="print"/>
          <a:srcRect l="31935" t="6310" r="27237" b="77108"/>
          <a:stretch>
            <a:fillRect/>
          </a:stretch>
        </p:blipFill>
        <p:spPr bwMode="auto">
          <a:xfrm>
            <a:off x="857250" y="723900"/>
            <a:ext cx="3448050" cy="647700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848850" y="2112824"/>
            <a:ext cx="1943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latin typeface="Times"/>
              </a:rPr>
              <a:t>  Add the straightness tolerance to the maximum shaft size (MMC) to obtain a “</a:t>
            </a:r>
            <a:r>
              <a:rPr lang="en-US" dirty="0">
                <a:solidFill>
                  <a:srgbClr val="A50021"/>
                </a:solidFill>
                <a:latin typeface="Times"/>
              </a:rPr>
              <a:t>virtual condition” Vc</a:t>
            </a:r>
            <a:r>
              <a:rPr lang="en-US" dirty="0">
                <a:latin typeface="Times"/>
              </a:rPr>
              <a:t>, or virtual hole, that the shaft must fit to be acceptable.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353550" y="2400300"/>
            <a:ext cx="514350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57250" y="4191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48138" name="Picture 10" descr="Circularity"/>
          <p:cNvPicPr>
            <a:picLocks noChangeAspect="1" noChangeArrowheads="1"/>
          </p:cNvPicPr>
          <p:nvPr/>
        </p:nvPicPr>
        <p:blipFill rotWithShape="1">
          <a:blip r:embed="rId2" cstate="print"/>
          <a:srcRect l="5756"/>
          <a:stretch/>
        </p:blipFill>
        <p:spPr bwMode="auto">
          <a:xfrm>
            <a:off x="701748" y="762000"/>
            <a:ext cx="11490251" cy="571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667500" y="5367635"/>
            <a:ext cx="535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 </a:t>
            </a:r>
            <a:r>
              <a:rPr lang="en-US" b="1" dirty="0"/>
              <a:t>circularity </a:t>
            </a:r>
            <a:r>
              <a:rPr lang="en-US" b="1" dirty="0" smtClean="0"/>
              <a:t>control</a:t>
            </a:r>
            <a:r>
              <a:rPr lang="en-US" dirty="0" smtClean="0"/>
              <a:t> </a:t>
            </a:r>
            <a:r>
              <a:rPr lang="en-US" dirty="0"/>
              <a:t>defines how much each circular cross-sections of a cylinder, sphere or cone may deviate from its perfect circular form.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20" y="246614"/>
            <a:ext cx="9366325" cy="1143000"/>
          </a:xfrm>
        </p:spPr>
        <p:txBody>
          <a:bodyPr/>
          <a:lstStyle/>
          <a:p>
            <a:r>
              <a:rPr lang="en-GB" dirty="0" smtClean="0"/>
              <a:t>Circularity</a:t>
            </a:r>
            <a:endParaRPr lang="en-GB" dirty="0"/>
          </a:p>
        </p:txBody>
      </p:sp>
      <p:pic>
        <p:nvPicPr>
          <p:cNvPr id="5122" name="Picture 2" descr="Circularity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21616"/>
            <a:ext cx="5730670" cy="43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rcularity in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7" y="1521616"/>
            <a:ext cx="29432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eature Control Fr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7" y="3013470"/>
            <a:ext cx="5354843" cy="137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eature Control Frame Plac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7" y="4438649"/>
            <a:ext cx="5354843" cy="20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9760997" y="3838353"/>
            <a:ext cx="2073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48438" y="4008474"/>
            <a:ext cx="1639032" cy="35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20" y="246614"/>
            <a:ext cx="9366325" cy="1143000"/>
          </a:xfrm>
        </p:spPr>
        <p:txBody>
          <a:bodyPr/>
          <a:lstStyle/>
          <a:p>
            <a:r>
              <a:rPr lang="en-GB" dirty="0" smtClean="0"/>
              <a:t>Circularity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16"/>
          <a:stretch>
            <a:fillRect/>
          </a:stretch>
        </p:blipFill>
        <p:spPr bwMode="auto">
          <a:xfrm>
            <a:off x="3638550" y="781049"/>
            <a:ext cx="5657850" cy="57874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66750" y="4000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49162" name="Picture 10" descr="Cylindr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2192000" cy="5638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591300" y="5325370"/>
            <a:ext cx="560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 </a:t>
            </a:r>
            <a:r>
              <a:rPr lang="en-US" b="1" dirty="0"/>
              <a:t>cylindricity control</a:t>
            </a:r>
            <a:r>
              <a:rPr lang="en-US" dirty="0"/>
              <a:t> </a:t>
            </a:r>
            <a:r>
              <a:rPr lang="en-US" dirty="0" smtClean="0"/>
              <a:t>defines </a:t>
            </a:r>
            <a:r>
              <a:rPr lang="en-US" dirty="0"/>
              <a:t>how much a cylindrical surface on a real part may vary from an ideal cylinder that is perfectly round, perfectly straight and has no taper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71" y="0"/>
            <a:ext cx="3542630" cy="1143000"/>
          </a:xfrm>
        </p:spPr>
        <p:txBody>
          <a:bodyPr/>
          <a:lstStyle/>
          <a:p>
            <a:r>
              <a:rPr lang="en-US" dirty="0" smtClean="0"/>
              <a:t>Cylindricity</a:t>
            </a:r>
            <a:endParaRPr lang="en-US" dirty="0"/>
          </a:p>
        </p:txBody>
      </p:sp>
      <p:pic>
        <p:nvPicPr>
          <p:cNvPr id="1026" name="Picture 2" descr="Cylindricity Tolerance Z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1872" r="4462" b="2191"/>
          <a:stretch/>
        </p:blipFill>
        <p:spPr bwMode="auto">
          <a:xfrm>
            <a:off x="978195" y="1690577"/>
            <a:ext cx="4423145" cy="45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ature Control 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892175"/>
            <a:ext cx="51720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ylindricity Tolerance Z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343148"/>
            <a:ext cx="5172075" cy="40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71" y="0"/>
            <a:ext cx="3542630" cy="1143000"/>
          </a:xfrm>
        </p:spPr>
        <p:txBody>
          <a:bodyPr/>
          <a:lstStyle/>
          <a:p>
            <a:r>
              <a:rPr lang="en-US" dirty="0" smtClean="0"/>
              <a:t>Cylindricity</a:t>
            </a:r>
            <a:endParaRPr lang="en-US" dirty="0"/>
          </a:p>
        </p:txBody>
      </p:sp>
      <p:pic>
        <p:nvPicPr>
          <p:cNvPr id="2050" name="Picture 2" descr="Inspecting Cylindr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447798"/>
            <a:ext cx="52482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pecting Cylindri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18" y="1598609"/>
            <a:ext cx="5703557" cy="41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2678" y="6173569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CMM Video: 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www.youtube.com/watch?v=m5be1CWYRc0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9600" y="1219201"/>
            <a:ext cx="110299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>
              <a:spcBef>
                <a:spcPct val="20000"/>
              </a:spcBef>
            </a:pPr>
            <a:r>
              <a:rPr lang="en-US" sz="2400" b="1" dirty="0"/>
              <a:t>A </a:t>
            </a:r>
            <a:r>
              <a:rPr lang="en-US" sz="2800" b="1" i="1" u="sng" dirty="0">
                <a:solidFill>
                  <a:schemeClr val="hlink"/>
                </a:solidFill>
              </a:rPr>
              <a:t>dimension</a:t>
            </a:r>
            <a:r>
              <a:rPr lang="en-US" sz="2400" b="1" dirty="0"/>
              <a:t> is "a numerical value expressed in appropriate units of measure and indicated on a drawing and in other documents along with lines, symbols, and notes to define the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size or geometric characteristic</a:t>
            </a:r>
            <a:r>
              <a:rPr lang="en-US" sz="2400" b="1" dirty="0"/>
              <a:t>, or both,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of a part or part feature</a:t>
            </a:r>
            <a:r>
              <a:rPr lang="en-US" sz="2400" b="1" dirty="0"/>
              <a:t>"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812800" y="3505201"/>
            <a:ext cx="1076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0">
              <a:spcBef>
                <a:spcPct val="20000"/>
              </a:spcBef>
            </a:pPr>
            <a:r>
              <a:rPr lang="en-US" sz="2400" b="1" dirty="0"/>
              <a:t>Dimensions on part drawings represent nominal or basic sizes of the part and its features. 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812800" y="4800600"/>
            <a:ext cx="1076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0"/>
            <a:r>
              <a:rPr lang="en-US" sz="2400" b="1"/>
              <a:t>The dimension indicates the part size desired by the designer, if the part could be made with no errors or variations in the manufacturing process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4436" y="539234"/>
            <a:ext cx="240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chemeClr val="accent1"/>
                </a:solidFill>
              </a:rPr>
              <a:t>Dimension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2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350" y="1209586"/>
            <a:ext cx="1043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position tolerance can control a </a:t>
            </a:r>
            <a:r>
              <a:rPr lang="en-US" sz="2000" i="1" dirty="0"/>
              <a:t>center point</a:t>
            </a:r>
            <a:r>
              <a:rPr lang="en-US" sz="2000" dirty="0"/>
              <a:t>, </a:t>
            </a:r>
            <a:r>
              <a:rPr lang="en-US" sz="2000" i="1" dirty="0"/>
              <a:t>axis</a:t>
            </a:r>
            <a:r>
              <a:rPr lang="en-US" sz="2000" dirty="0"/>
              <a:t>, or </a:t>
            </a:r>
            <a:r>
              <a:rPr lang="en-US" sz="2000" i="1" dirty="0"/>
              <a:t>center plane</a:t>
            </a:r>
            <a:r>
              <a:rPr lang="en-US" sz="2000" dirty="0"/>
              <a:t>. The </a:t>
            </a:r>
            <a:r>
              <a:rPr lang="en-US" sz="2000" b="1" dirty="0"/>
              <a:t>position </a:t>
            </a:r>
            <a:r>
              <a:rPr lang="en-US" sz="2000" b="1" dirty="0" smtClean="0"/>
              <a:t>tolerance</a:t>
            </a:r>
            <a:r>
              <a:rPr lang="en-US" sz="2000" dirty="0" smtClean="0"/>
              <a:t> </a:t>
            </a:r>
            <a:r>
              <a:rPr lang="en-US" sz="2000" dirty="0"/>
              <a:t>defines how much the location of a feature may deviate from its true position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 </a:t>
            </a:r>
            <a:r>
              <a:rPr lang="en-US" sz="2000" b="1" dirty="0"/>
              <a:t>position tolerance zone</a:t>
            </a:r>
            <a:r>
              <a:rPr lang="en-US" sz="2000" dirty="0"/>
              <a:t> for a controlled axis is the volume defined by a cylinder. The diameter of the cylinder is the stated value of the </a:t>
            </a:r>
            <a:r>
              <a:rPr lang="en-US" sz="2000" b="1" dirty="0"/>
              <a:t>position control tolerance</a:t>
            </a:r>
            <a:r>
              <a:rPr lang="en-US" sz="2000" dirty="0"/>
              <a:t>. The axis being controlled must lie with in the volume defined by the </a:t>
            </a:r>
            <a:r>
              <a:rPr lang="en-US" sz="2000" b="1" dirty="0">
                <a:hlinkClick r:id="rId2"/>
              </a:rPr>
              <a:t>tolerance zone</a:t>
            </a:r>
            <a:r>
              <a:rPr lang="en-US" sz="2000" dirty="0"/>
              <a:t>.</a:t>
            </a:r>
          </a:p>
        </p:txBody>
      </p:sp>
      <p:pic>
        <p:nvPicPr>
          <p:cNvPr id="7170" name="Picture 2" descr="Position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5399"/>
            <a:ext cx="48958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eature Control 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742105"/>
            <a:ext cx="53054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pic>
        <p:nvPicPr>
          <p:cNvPr id="12290" name="Picture 2" descr="True Position Drawing 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49" y="1463726"/>
            <a:ext cx="5127625" cy="48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pic>
        <p:nvPicPr>
          <p:cNvPr id="14338" name="Picture 2" descr="True Position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833563"/>
            <a:ext cx="9621944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89769" y="1123875"/>
            <a:ext cx="5505376" cy="5372618"/>
            <a:chOff x="193676" y="1300162"/>
            <a:chExt cx="5505376" cy="5372618"/>
          </a:xfrm>
        </p:grpSpPr>
        <p:pic>
          <p:nvPicPr>
            <p:cNvPr id="7174" name="Picture 6" descr="True Position Exampl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49" b="2328"/>
            <a:stretch/>
          </p:blipFill>
          <p:spPr bwMode="auto">
            <a:xfrm>
              <a:off x="193676" y="1300162"/>
              <a:ext cx="5505376" cy="537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688957" y="1465814"/>
              <a:ext cx="233917" cy="328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</p:spTree>
    <p:extLst>
      <p:ext uri="{BB962C8B-B14F-4D97-AF65-F5344CB8AC3E}">
        <p14:creationId xmlns:p14="http://schemas.microsoft.com/office/powerpoint/2010/main" val="18999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57448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/>
              <a:t>Concentricity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" y="1543049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Concentricity, sometimes called coaxially, is a tolerance that controls the central axis of the referenced feature, to a </a:t>
            </a:r>
            <a:r>
              <a:rPr lang="en-US" dirty="0">
                <a:hlinkClick r:id="rId3" tooltip="Datum"/>
              </a:rPr>
              <a:t>datum axis</a:t>
            </a:r>
            <a:r>
              <a:rPr lang="en-US" dirty="0"/>
              <a:t>. </a:t>
            </a:r>
          </a:p>
        </p:txBody>
      </p:sp>
      <p:pic>
        <p:nvPicPr>
          <p:cNvPr id="8194" name="Picture 2" descr="concentricity tolerance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189380"/>
            <a:ext cx="10156825" cy="3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/>
              <a:t>Concentricity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" y="1543049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concentricity tolerance specifies a cylindrical tolerance zone whose axis coincides with a datum axis and within which all cross-sectional axes of the feature being controlled must lie.</a:t>
            </a:r>
          </a:p>
        </p:txBody>
      </p:sp>
      <p:pic>
        <p:nvPicPr>
          <p:cNvPr id="7" name="Picture 2" descr="concentricity exampl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266615"/>
            <a:ext cx="67532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tinews.com/blog/wp-content/gallery/effective-training/blog-question-april201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48"/>
          <a:stretch/>
        </p:blipFill>
        <p:spPr bwMode="auto">
          <a:xfrm>
            <a:off x="7239796" y="4518347"/>
            <a:ext cx="4261841" cy="19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48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/>
              <a:t>Concentricity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" y="1543049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concentricity tolerance specifies a cylindrical tolerance zone whose axis coincides with a datum axis and within which all cross-sectional axes of the feature being controlled must lie</a:t>
            </a:r>
            <a:r>
              <a:rPr lang="en-US" dirty="0" smtClean="0"/>
              <a:t>.</a:t>
            </a:r>
          </a:p>
        </p:txBody>
      </p:sp>
      <p:pic>
        <p:nvPicPr>
          <p:cNvPr id="11266" name="Picture 2" descr="Concentricity gau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189380"/>
            <a:ext cx="9080500" cy="44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92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mmetry Tolerance Z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5224" r="760"/>
          <a:stretch/>
        </p:blipFill>
        <p:spPr bwMode="auto">
          <a:xfrm>
            <a:off x="1205118" y="1990814"/>
            <a:ext cx="9794463" cy="46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096" y="61853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Symmetry is a 3-Dimensional tolerance that is used to ensure that two features on a part are uniform across a </a:t>
            </a:r>
            <a:r>
              <a:rPr lang="en-US" dirty="0">
                <a:hlinkClick r:id="rId4" tooltip="Datum"/>
              </a:rPr>
              <a:t>datum plane</a:t>
            </a:r>
            <a:r>
              <a:rPr lang="en-US" dirty="0" smtClean="0"/>
              <a:t>.</a:t>
            </a:r>
          </a:p>
          <a:p>
            <a:pPr marL="457200" indent="-457200" eaLnBrk="0" hangingPunct="0"/>
            <a:r>
              <a:rPr lang="en-US" dirty="0" smtClean="0"/>
              <a:t>Symmetry is </a:t>
            </a:r>
            <a:r>
              <a:rPr lang="en-US" dirty="0"/>
              <a:t>very difficult to measure. Due its tolerance zone being constrained to a virtual plane</a:t>
            </a:r>
            <a:endParaRPr lang="en-US" dirty="0">
              <a:latin typeface="+mj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59130" y="20089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</p:spTree>
    <p:extLst>
      <p:ext uri="{BB962C8B-B14F-4D97-AF65-F5344CB8AC3E}">
        <p14:creationId xmlns:p14="http://schemas.microsoft.com/office/powerpoint/2010/main" val="35913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pic>
        <p:nvPicPr>
          <p:cNvPr id="2050" name="Picture 2" descr="Symmetry Gaug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8"/>
          <a:stretch/>
        </p:blipFill>
        <p:spPr bwMode="auto">
          <a:xfrm>
            <a:off x="812801" y="1516062"/>
            <a:ext cx="599176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915897"/>
            <a:ext cx="105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 smtClean="0"/>
              <a:t>Symmetry is </a:t>
            </a:r>
            <a:r>
              <a:rPr lang="en-US" dirty="0"/>
              <a:t>very difficult to measure. Due its tolerance zone being constrained to a virtual plane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http://www.gd-t.com/map-of-gdt/images/symmetry_ex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/>
          <a:stretch/>
        </p:blipFill>
        <p:spPr bwMode="auto">
          <a:xfrm>
            <a:off x="6499628" y="3822515"/>
            <a:ext cx="4892272" cy="28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ymmetry Gaug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2" t="44039" r="7808" b="12694"/>
          <a:stretch/>
        </p:blipFill>
        <p:spPr bwMode="auto">
          <a:xfrm>
            <a:off x="6967229" y="1716603"/>
            <a:ext cx="4155747" cy="21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1" y="457200"/>
            <a:ext cx="4809067" cy="57912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770" y="227564"/>
            <a:ext cx="9366325" cy="1143000"/>
          </a:xfrm>
        </p:spPr>
        <p:txBody>
          <a:bodyPr/>
          <a:lstStyle/>
          <a:p>
            <a:r>
              <a:rPr lang="en-US" sz="4000" dirty="0"/>
              <a:t>Parallelism Tolerance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82649" y="1657350"/>
            <a:ext cx="5975351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0" hangingPunct="0"/>
            <a:r>
              <a:rPr lang="en-US" sz="2000" dirty="0"/>
              <a:t>A parallelism tolerance is measured relative to a datum specified in the control frame</a:t>
            </a:r>
            <a:r>
              <a:rPr lang="en-US" sz="2000" dirty="0" smtClean="0"/>
              <a:t>.</a:t>
            </a:r>
          </a:p>
          <a:p>
            <a:pPr marL="228600" indent="-228600" eaLnBrk="0" hangingPunct="0"/>
            <a:endParaRPr lang="en-US" sz="2000" dirty="0"/>
          </a:p>
          <a:p>
            <a:pPr marL="228600" indent="-228600" eaLnBrk="0" hangingPunct="0"/>
            <a:r>
              <a:rPr lang="en-US" sz="2000" dirty="0"/>
              <a:t>If there is no material condition (i.e.. regardless of feature size), then the tolerance defines parallel planes that must contain the maximum and minimum points on the face</a:t>
            </a:r>
            <a:r>
              <a:rPr lang="en-US" sz="2000" dirty="0" smtClean="0"/>
              <a:t>.</a:t>
            </a:r>
          </a:p>
          <a:p>
            <a:pPr marL="228600" indent="-228600" eaLnBrk="0" hangingPunct="0"/>
            <a:endParaRPr lang="en-US" sz="2000" dirty="0"/>
          </a:p>
          <a:p>
            <a:pPr marL="228600" indent="-228600" eaLnBrk="0" hangingPunct="0"/>
            <a:r>
              <a:rPr lang="en-US" sz="2000" dirty="0"/>
              <a:t> It relates the orientation of one surface plane parallel to another datum plane in a 3-Dimensional tolerance zone. The </a:t>
            </a:r>
            <a:r>
              <a:rPr lang="en-US" sz="2000" dirty="0">
                <a:solidFill>
                  <a:srgbClr val="FF0000"/>
                </a:solidFill>
              </a:rPr>
              <a:t>tolerance indirectly controls the 0° angle between the parts</a:t>
            </a:r>
            <a:r>
              <a:rPr lang="en-US" sz="2000" dirty="0"/>
              <a:t> by controlling where the surface can lie based on the datum</a:t>
            </a:r>
            <a:r>
              <a:rPr lang="en-US" sz="2400" dirty="0">
                <a:latin typeface="Times"/>
              </a:rPr>
              <a:t>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59130" y="20089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</a:t>
            </a:r>
            <a:r>
              <a:rPr lang="en-US" sz="2400" b="1" dirty="0" smtClean="0">
                <a:solidFill>
                  <a:srgbClr val="CC3300"/>
                </a:solidFill>
                <a:latin typeface="Tahoma" pitchFamily="34" charset="0"/>
              </a:rPr>
              <a:t>(orientation)</a:t>
            </a:r>
            <a:endParaRPr lang="en-US" sz="2400" b="1" dirty="0">
              <a:solidFill>
                <a:srgbClr val="CC33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19150" y="533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Tolerances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12800" y="1066800"/>
            <a:ext cx="10598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/>
              <a:t>A </a:t>
            </a:r>
            <a:r>
              <a:rPr lang="en-US" sz="2400" b="1" i="1" u="sng" dirty="0"/>
              <a:t>tolerance</a:t>
            </a:r>
            <a:r>
              <a:rPr lang="en-US" sz="2400" b="1" dirty="0"/>
              <a:t> is "the total amount by which a specific dimension is permitted to vary. The tolerance is the difference between the maximum and minimum limits"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1200" y="2971801"/>
            <a:ext cx="10833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>
              <a:spcBef>
                <a:spcPct val="20000"/>
              </a:spcBef>
            </a:pPr>
            <a:r>
              <a:rPr lang="en-US" sz="2400" b="1" dirty="0"/>
              <a:t>Variations occur in any manufacturing process, which are manifested as variations in part size 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645792" y="4602164"/>
            <a:ext cx="9579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/>
            <a:r>
              <a:rPr lang="en-US" sz="2400" b="1" dirty="0"/>
              <a:t>Tolerances are used to define the limits of the allowed variation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-228599"/>
            <a:ext cx="9366325" cy="1143000"/>
          </a:xfrm>
        </p:spPr>
        <p:txBody>
          <a:bodyPr/>
          <a:lstStyle/>
          <a:p>
            <a:r>
              <a:rPr lang="en-US" dirty="0"/>
              <a:t>Perpendicularity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02163" y="882374"/>
            <a:ext cx="1131043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It describes </a:t>
            </a:r>
            <a:r>
              <a:rPr lang="en-US" dirty="0"/>
              <a:t>the orientation of one surface plane perpendicular to another datum plane. The tolerance of the perpendicularity </a:t>
            </a:r>
            <a:r>
              <a:rPr lang="en-US" dirty="0" smtClean="0"/>
              <a:t>indirectly </a:t>
            </a:r>
            <a:r>
              <a:rPr lang="en-US" dirty="0">
                <a:solidFill>
                  <a:srgbClr val="FF0000"/>
                </a:solidFill>
              </a:rPr>
              <a:t>controls the 90° angle between the parts</a:t>
            </a:r>
            <a:r>
              <a:rPr lang="en-US" dirty="0"/>
              <a:t> by controlling the location where the surfaces have to lie.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98"/>
          <a:stretch/>
        </p:blipFill>
        <p:spPr bwMode="auto">
          <a:xfrm>
            <a:off x="2343306" y="4814700"/>
            <a:ext cx="8432800" cy="1778000"/>
          </a:xfrm>
          <a:prstGeom prst="rect">
            <a:avLst/>
          </a:prstGeom>
          <a:noFill/>
        </p:spPr>
      </p:pic>
      <p:pic>
        <p:nvPicPr>
          <p:cNvPr id="15362" name="Picture 2" descr="Perpendicularity-surface drawing call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2995" r="10309" b="7409"/>
          <a:stretch/>
        </p:blipFill>
        <p:spPr bwMode="auto">
          <a:xfrm>
            <a:off x="2724150" y="1994573"/>
            <a:ext cx="2904948" cy="2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erpendicularity axis drawing call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3526" r="6982" b="5651"/>
          <a:stretch/>
        </p:blipFill>
        <p:spPr bwMode="auto">
          <a:xfrm>
            <a:off x="6559706" y="1838533"/>
            <a:ext cx="2531582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/>
              <a:t>Angularity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Angularity is the symbol that describes the specific orientation of one feature to another at a referenced </a:t>
            </a:r>
            <a:r>
              <a:rPr lang="en-US" dirty="0" smtClean="0"/>
              <a:t>angle</a:t>
            </a:r>
          </a:p>
          <a:p>
            <a:pPr marL="457200" indent="-457200" eaLnBrk="0" hangingPunct="0"/>
            <a:r>
              <a:rPr lang="en-US" dirty="0">
                <a:solidFill>
                  <a:srgbClr val="FF0000"/>
                </a:solidFill>
              </a:rPr>
              <a:t>Angularity does not directly control the angle </a:t>
            </a:r>
            <a:r>
              <a:rPr lang="en-US" dirty="0"/>
              <a:t>of the referenced surface; </a:t>
            </a:r>
            <a:r>
              <a:rPr lang="en-US" dirty="0">
                <a:solidFill>
                  <a:srgbClr val="FF0000"/>
                </a:solidFill>
              </a:rPr>
              <a:t>it controls the envelope (like flatness) </a:t>
            </a:r>
            <a:r>
              <a:rPr lang="en-US" dirty="0"/>
              <a:t>that the entire surface can lie.</a:t>
            </a:r>
            <a:endParaRPr lang="en-US" dirty="0">
              <a:latin typeface="+mj-lt"/>
            </a:endParaRPr>
          </a:p>
        </p:txBody>
      </p:sp>
      <p:pic>
        <p:nvPicPr>
          <p:cNvPr id="16386" name="Picture 2" descr="Angularity Drawing 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19400"/>
            <a:ext cx="41529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ngularity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652712"/>
            <a:ext cx="61531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/>
              <a:t>Angularity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444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 smtClean="0"/>
              <a:t>Angularity </a:t>
            </a:r>
            <a:r>
              <a:rPr lang="en-US" dirty="0"/>
              <a:t>does not directly control the angle of the referenced surface; it controls the envelope (like flatness) that the entire surface can lie.</a:t>
            </a:r>
            <a:endParaRPr lang="en-US" dirty="0">
              <a:latin typeface="+mj-lt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9101" y="609600"/>
            <a:ext cx="4632067" cy="592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7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 smtClean="0"/>
              <a:t>Runout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Runout is how much one given reference feature or features vary </a:t>
            </a:r>
            <a:r>
              <a:rPr lang="en-US" dirty="0" smtClean="0"/>
              <a:t> in its form and orientation with </a:t>
            </a:r>
            <a:r>
              <a:rPr lang="en-US" dirty="0"/>
              <a:t>respect to another </a:t>
            </a:r>
            <a:r>
              <a:rPr lang="en-US" dirty="0">
                <a:hlinkClick r:id="rId3"/>
              </a:rPr>
              <a:t>datum</a:t>
            </a:r>
            <a:r>
              <a:rPr lang="en-US" dirty="0"/>
              <a:t> when the part is rotated 360° around the datum axis. It is essentially a control of a circular feature, and how much variation it has with the rotational axis. </a:t>
            </a:r>
            <a:endParaRPr lang="en-US" dirty="0" smtClean="0"/>
          </a:p>
          <a:p>
            <a:pPr marL="457200" indent="-457200" eaLnBrk="0" hangingPunct="0"/>
            <a:r>
              <a:rPr lang="en-US" dirty="0" smtClean="0"/>
              <a:t>Tolerance </a:t>
            </a:r>
            <a:r>
              <a:rPr lang="en-US" dirty="0"/>
              <a:t>zone </a:t>
            </a:r>
            <a:r>
              <a:rPr lang="en-US" dirty="0" smtClean="0"/>
              <a:t>is </a:t>
            </a:r>
            <a:r>
              <a:rPr lang="en-US" dirty="0"/>
              <a:t>defined by a datum axis where all points on the called surface must fall into. The zone is a direct reference to the </a:t>
            </a:r>
            <a:r>
              <a:rPr lang="en-US" dirty="0">
                <a:hlinkClick r:id="rId3" tooltip="Datum"/>
              </a:rPr>
              <a:t>datum feature</a:t>
            </a:r>
            <a:r>
              <a:rPr lang="en-US" dirty="0"/>
              <a:t>. Runout is the total variation that the reference surface can have, when the part is rotated around the datum’s true axis.</a:t>
            </a:r>
            <a:endParaRPr lang="en-US" dirty="0">
              <a:latin typeface="+mj-lt"/>
            </a:endParaRPr>
          </a:p>
        </p:txBody>
      </p:sp>
      <p:pic>
        <p:nvPicPr>
          <p:cNvPr id="17410" name="Picture 2" descr="runout Tolerance Z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10887" b="15397"/>
          <a:stretch/>
        </p:blipFill>
        <p:spPr bwMode="auto">
          <a:xfrm>
            <a:off x="1107840" y="3155275"/>
            <a:ext cx="4086459" cy="32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unout Exampl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r="28929"/>
          <a:stretch/>
        </p:blipFill>
        <p:spPr bwMode="auto">
          <a:xfrm>
            <a:off x="5707865" y="3473906"/>
            <a:ext cx="5684035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 smtClean="0"/>
              <a:t>Runout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 smtClean="0"/>
              <a:t>Tolerance </a:t>
            </a:r>
            <a:r>
              <a:rPr lang="en-US" dirty="0"/>
              <a:t>zone </a:t>
            </a:r>
            <a:r>
              <a:rPr lang="en-US" dirty="0" smtClean="0"/>
              <a:t>is </a:t>
            </a:r>
            <a:r>
              <a:rPr lang="en-US" dirty="0"/>
              <a:t>defined by a datum axis where all points on the called surface must fall into. The zone is a direct reference to the </a:t>
            </a:r>
            <a:r>
              <a:rPr lang="en-US" dirty="0">
                <a:hlinkClick r:id="rId3" tooltip="Datum"/>
              </a:rPr>
              <a:t>datum feature</a:t>
            </a:r>
            <a:r>
              <a:rPr lang="en-US" dirty="0"/>
              <a:t>. Runout is the total variation that the reference surface can have, when the part is rotated around the datum’s true axis.</a:t>
            </a:r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5215" y="2247900"/>
            <a:ext cx="8538735" cy="4052211"/>
            <a:chOff x="1475215" y="2247900"/>
            <a:chExt cx="8538735" cy="4052211"/>
          </a:xfrm>
        </p:grpSpPr>
        <p:pic>
          <p:nvPicPr>
            <p:cNvPr id="17412" name="Picture 4" descr="Runout Exampl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215" y="2324100"/>
              <a:ext cx="8538735" cy="374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7" name="Picture 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31" b="67333"/>
            <a:stretch/>
          </p:blipFill>
          <p:spPr bwMode="auto">
            <a:xfrm>
              <a:off x="5168900" y="5833386"/>
              <a:ext cx="13906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103" y="2247900"/>
              <a:ext cx="358110" cy="67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Elbow Connector 2"/>
            <p:cNvCxnSpPr>
              <a:stCxn id="19457" idx="3"/>
            </p:cNvCxnSpPr>
            <p:nvPr/>
          </p:nvCxnSpPr>
          <p:spPr>
            <a:xfrm flipV="1">
              <a:off x="6559550" y="4914900"/>
              <a:ext cx="146050" cy="1151849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572125" y="5947299"/>
              <a:ext cx="6223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0.03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7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/>
              <a:t>Profile of a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Profile of a line describes a tolerance zone around any line in any feature, usually of a curved shape</a:t>
            </a:r>
            <a:r>
              <a:rPr lang="en-US" dirty="0" smtClean="0"/>
              <a:t>. </a:t>
            </a:r>
          </a:p>
          <a:p>
            <a:pPr marL="457200" indent="-457200" eaLnBrk="0" hangingPunct="0"/>
            <a:r>
              <a:rPr lang="en-US" dirty="0" smtClean="0"/>
              <a:t>Tolerance </a:t>
            </a:r>
            <a:r>
              <a:rPr lang="en-US" dirty="0"/>
              <a:t>zone </a:t>
            </a:r>
            <a:r>
              <a:rPr lang="en-US" dirty="0" smtClean="0"/>
              <a:t>is defined by two</a:t>
            </a:r>
            <a:r>
              <a:rPr lang="en-US" dirty="0"/>
              <a:t> parallel curves that follow the contour of the true surface profile.</a:t>
            </a:r>
            <a:endParaRPr lang="en-US" dirty="0">
              <a:latin typeface="+mj-lt"/>
            </a:endParaRPr>
          </a:p>
        </p:txBody>
      </p:sp>
      <p:pic>
        <p:nvPicPr>
          <p:cNvPr id="20482" name="Picture 2" descr="profile-of-line-Drawing Call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224212"/>
            <a:ext cx="42672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ofile-of-line-tolerance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93" y="2971800"/>
            <a:ext cx="7345908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/>
              <a:t>Profile of a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Profile of a line is measured using a gauge that is referenced to the true profile at the given specific cross section.</a:t>
            </a:r>
            <a:endParaRPr lang="en-US" dirty="0">
              <a:latin typeface="+mj-lt"/>
            </a:endParaRPr>
          </a:p>
        </p:txBody>
      </p:sp>
      <p:pic>
        <p:nvPicPr>
          <p:cNvPr id="21506" name="Picture 2" descr="profile-of-line-gau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057400"/>
            <a:ext cx="613620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5334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Types of Tolerances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09600" y="1403350"/>
            <a:ext cx="10839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/>
              <a:t>A </a:t>
            </a:r>
            <a:r>
              <a:rPr lang="en-US" sz="2400" b="1" i="1" u="sng" dirty="0">
                <a:solidFill>
                  <a:schemeClr val="hlink"/>
                </a:solidFill>
              </a:rPr>
              <a:t>Dimensional tolerance</a:t>
            </a:r>
            <a:r>
              <a:rPr lang="en-US" sz="2400" b="1" dirty="0"/>
              <a:t> is the total amount a specific dimension is permitted to vary, which is the difference between maximum and minimum permitted limits of size.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09600" y="3143250"/>
            <a:ext cx="108394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/>
              <a:t>A </a:t>
            </a:r>
            <a:r>
              <a:rPr lang="en-US" sz="2400" b="1" u="sng" dirty="0">
                <a:solidFill>
                  <a:schemeClr val="hlink"/>
                </a:solidFill>
              </a:rPr>
              <a:t>Geometric tolerance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 the maximum or minimum variation from true geometric form or position that may be permitted in manufacture. </a:t>
            </a:r>
          </a:p>
          <a:p>
            <a:pPr algn="just" rtl="0"/>
            <a:endParaRPr lang="en-US" sz="2400" b="1" dirty="0"/>
          </a:p>
          <a:p>
            <a:pPr algn="just" rtl="0"/>
            <a:r>
              <a:rPr lang="en-US" sz="2400" b="1" dirty="0"/>
              <a:t>Geometric tolerance should be employed only for those requirements of a part critical to its functioning or interchangeability</a:t>
            </a:r>
            <a:r>
              <a:rPr lang="en-US" sz="2400" b="1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These are much more difficult to measure/verify as compared to dimensional tolerances.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670" y="494264"/>
            <a:ext cx="9366325" cy="1143000"/>
          </a:xfrm>
        </p:spPr>
        <p:txBody>
          <a:bodyPr/>
          <a:lstStyle/>
          <a:p>
            <a:r>
              <a:rPr lang="en-US" sz="4000" dirty="0"/>
              <a:t>Overview of Geometric Tolerances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2076450"/>
            <a:ext cx="10566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800" dirty="0">
                <a:latin typeface="Times"/>
              </a:rPr>
              <a:t>Geometric tolerances define the shape of a feature as opposed to its size.</a:t>
            </a:r>
          </a:p>
          <a:p>
            <a:pPr marL="457200" indent="-457200" eaLnBrk="0" hangingPunct="0"/>
            <a:endParaRPr lang="en-US" sz="2800" dirty="0">
              <a:latin typeface="Times"/>
            </a:endParaRPr>
          </a:p>
          <a:p>
            <a:pPr marL="457200" indent="-457200" eaLnBrk="0" hangingPunct="0"/>
            <a:r>
              <a:rPr lang="en-US" sz="2400" dirty="0">
                <a:latin typeface="Times"/>
              </a:rPr>
              <a:t>We will focus on three basic types of </a:t>
            </a:r>
            <a:r>
              <a:rPr lang="en-US" sz="2400" dirty="0" smtClean="0">
                <a:latin typeface="Times"/>
              </a:rPr>
              <a:t>geometric </a:t>
            </a:r>
            <a:r>
              <a:rPr lang="en-US" sz="2400" dirty="0">
                <a:latin typeface="Times"/>
              </a:rPr>
              <a:t>tolerances:</a:t>
            </a:r>
          </a:p>
          <a:p>
            <a:pPr marL="457200" indent="-457200" eaLnBrk="0" hangingPunct="0"/>
            <a:endParaRPr lang="en-US" sz="2400" dirty="0">
              <a:latin typeface="Times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imes"/>
              </a:rPr>
              <a:t>Form tolerances:</a:t>
            </a:r>
            <a:r>
              <a:rPr lang="en-US" sz="2400" dirty="0">
                <a:latin typeface="Times"/>
              </a:rPr>
              <a:t>  straightness, circularity, flatness, cylindricity;</a:t>
            </a:r>
          </a:p>
          <a:p>
            <a:pPr marL="457200" indent="-457200" eaLnBrk="0" hangingPunct="0">
              <a:buFont typeface="Times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imes"/>
              </a:rPr>
              <a:t>Orientation tolerances;</a:t>
            </a:r>
            <a:r>
              <a:rPr lang="en-US" sz="2400" dirty="0">
                <a:latin typeface="Times"/>
              </a:rPr>
              <a:t>  perpendicularity, parallelism, angularity;</a:t>
            </a:r>
          </a:p>
          <a:p>
            <a:pPr marL="457200" indent="-457200" eaLnBrk="0" hangingPunct="0">
              <a:buFont typeface="Times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Times"/>
              </a:rPr>
              <a:t>Location </a:t>
            </a:r>
            <a:r>
              <a:rPr lang="en-US" sz="2400" b="1" dirty="0">
                <a:solidFill>
                  <a:schemeClr val="tx2"/>
                </a:solidFill>
                <a:latin typeface="Times"/>
              </a:rPr>
              <a:t>tolerances:</a:t>
            </a:r>
            <a:r>
              <a:rPr lang="en-US" sz="2400" dirty="0">
                <a:latin typeface="Times"/>
              </a:rPr>
              <a:t>  position, symmetry, concentricity.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427634" y="50768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dirty="0">
              <a:latin typeface="Time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38250"/>
            <a:ext cx="9448800" cy="51435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20" y="76200"/>
            <a:ext cx="9366325" cy="1143000"/>
          </a:xfrm>
        </p:spPr>
        <p:txBody>
          <a:bodyPr/>
          <a:lstStyle/>
          <a:p>
            <a:r>
              <a:rPr lang="en-US" sz="4000" dirty="0"/>
              <a:t>Symbols for Geometric Tolerances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0668001" y="3676650"/>
            <a:ext cx="612668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A50021"/>
                </a:solidFill>
                <a:latin typeface="Times"/>
              </a:rPr>
              <a:t>Form</a:t>
            </a:r>
            <a:endParaRPr lang="en-US" sz="2400" b="1" dirty="0">
              <a:solidFill>
                <a:srgbClr val="A50021"/>
              </a:solidFill>
              <a:latin typeface="Times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295467" y="4362450"/>
            <a:ext cx="1080745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"/>
              </a:rPr>
              <a:t>Orientation</a:t>
            </a:r>
            <a:endParaRPr lang="en-US" sz="2400" b="1" dirty="0">
              <a:solidFill>
                <a:schemeClr val="tx2"/>
              </a:solidFill>
              <a:latin typeface="Times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0330485" y="4895851"/>
            <a:ext cx="8627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99"/>
                </a:solidFill>
                <a:latin typeface="Times"/>
              </a:rPr>
              <a:t>Location</a:t>
            </a:r>
            <a:endParaRPr lang="en-US" sz="2400" b="1" dirty="0">
              <a:solidFill>
                <a:srgbClr val="000099"/>
              </a:solidFill>
              <a:latin typeface="Times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911850" y="3517921"/>
            <a:ext cx="5327650" cy="73152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875867" y="4269601"/>
            <a:ext cx="5458883" cy="54864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75867" y="4826185"/>
            <a:ext cx="5439833" cy="5432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020" y="0"/>
            <a:ext cx="9366325" cy="1143000"/>
          </a:xfrm>
        </p:spPr>
        <p:txBody>
          <a:bodyPr/>
          <a:lstStyle/>
          <a:p>
            <a:r>
              <a:rPr lang="en-US" dirty="0"/>
              <a:t>Most Common Symbols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67" y="1054100"/>
            <a:ext cx="8750300" cy="534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824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"/>
              </a:rPr>
              <a:t>A geometric tolerance is prescribed using a feature control frame.</a:t>
            </a:r>
          </a:p>
          <a:p>
            <a:pPr eaLnBrk="0" hangingPunct="0"/>
            <a:r>
              <a:rPr lang="en-US" sz="2000" dirty="0">
                <a:latin typeface="Times"/>
              </a:rPr>
              <a:t>It has three components:</a:t>
            </a:r>
          </a:p>
          <a:p>
            <a:pPr eaLnBrk="0" hangingPunct="0"/>
            <a:r>
              <a:rPr lang="en-US" sz="2000" dirty="0">
                <a:latin typeface="Times"/>
              </a:rPr>
              <a:t>	1. the tolerance symbol,</a:t>
            </a:r>
          </a:p>
          <a:p>
            <a:pPr eaLnBrk="0" hangingPunct="0"/>
            <a:r>
              <a:rPr lang="en-US" sz="2000" dirty="0">
                <a:latin typeface="Times"/>
              </a:rPr>
              <a:t>	2. the tolerance value,</a:t>
            </a:r>
          </a:p>
          <a:p>
            <a:pPr eaLnBrk="0" hangingPunct="0"/>
            <a:r>
              <a:rPr lang="en-US" sz="2000" dirty="0">
                <a:latin typeface="Times"/>
              </a:rPr>
              <a:t>	3. the datum labels for the reference frame.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76200"/>
            <a:ext cx="9366325" cy="1143000"/>
          </a:xfrm>
        </p:spPr>
        <p:txBody>
          <a:bodyPr/>
          <a:lstStyle/>
          <a:p>
            <a:r>
              <a:rPr lang="en-US" sz="4000" dirty="0"/>
              <a:t>Feature Control Frame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6502400" cy="2679700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384426"/>
            <a:ext cx="5994400" cy="381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0550" y="11114"/>
            <a:ext cx="109728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1">
              <a:spcBef>
                <a:spcPct val="0"/>
              </a:spcBef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Feature Control Frame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9600" y="13716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How do you read this feature control frame?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2667000"/>
            <a:ext cx="6896100" cy="275113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946400" y="4419600"/>
            <a:ext cx="2438400" cy="533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7010400" y="4800600"/>
            <a:ext cx="2438400" cy="6096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620000" y="4191000"/>
            <a:ext cx="2336800" cy="6096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556000" y="2438400"/>
            <a:ext cx="1930400" cy="914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807200" y="3048000"/>
            <a:ext cx="13208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2667000"/>
            <a:ext cx="6896100" cy="275113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11200" y="1828801"/>
            <a:ext cx="10566400" cy="874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b="1" dirty="0">
                <a:solidFill>
                  <a:srgbClr val="A50021"/>
                </a:solidFill>
              </a:rPr>
              <a:t>“The specified feature must lie </a:t>
            </a:r>
            <a:r>
              <a:rPr lang="en-US" sz="1600" b="1" i="1" dirty="0">
                <a:solidFill>
                  <a:srgbClr val="A50021"/>
                </a:solidFill>
              </a:rPr>
              <a:t>perpendicular </a:t>
            </a:r>
            <a:r>
              <a:rPr lang="en-US" sz="1600" b="1" dirty="0">
                <a:solidFill>
                  <a:srgbClr val="A50021"/>
                </a:solidFill>
              </a:rPr>
              <a:t>within a tolerance zone of </a:t>
            </a:r>
            <a:r>
              <a:rPr lang="en-US" sz="1600" b="1" i="1" dirty="0">
                <a:solidFill>
                  <a:srgbClr val="A50021"/>
                </a:solidFill>
              </a:rPr>
              <a:t>0.05 diameter </a:t>
            </a:r>
            <a:r>
              <a:rPr lang="en-US" sz="1600" b="1" dirty="0">
                <a:solidFill>
                  <a:srgbClr val="A50021"/>
                </a:solidFill>
              </a:rPr>
              <a:t>at the </a:t>
            </a:r>
            <a:r>
              <a:rPr lang="en-US" sz="1600" b="1" i="1" dirty="0">
                <a:solidFill>
                  <a:srgbClr val="A50021"/>
                </a:solidFill>
              </a:rPr>
              <a:t>maximum material condition</a:t>
            </a:r>
            <a:r>
              <a:rPr lang="en-US" sz="1600" b="1" dirty="0">
                <a:solidFill>
                  <a:srgbClr val="A50021"/>
                </a:solidFill>
              </a:rPr>
              <a:t>, with respect to </a:t>
            </a:r>
            <a:r>
              <a:rPr lang="en-US" sz="1600" b="1" i="1" dirty="0">
                <a:solidFill>
                  <a:srgbClr val="A50021"/>
                </a:solidFill>
              </a:rPr>
              <a:t>datum axis C</a:t>
            </a:r>
            <a:r>
              <a:rPr lang="en-US" sz="1600" b="1" dirty="0">
                <a:solidFill>
                  <a:srgbClr val="A50021"/>
                </a:solidFill>
              </a:rPr>
              <a:t>.”</a:t>
            </a:r>
            <a:r>
              <a:rPr lang="en-US" sz="1600" b="1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600" b="1" dirty="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914400" y="5562600"/>
            <a:ext cx="104648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/>
              <a:t>In other words, this places a limit on the amount of variation in perpendicularity between the feature axis and the datum axis. In a drawing, this feature control frame would accompany dimensional tolerances that control the feature size and position.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002676"/>
      </a:lt2>
      <a:accent1>
        <a:srgbClr val="FF388C"/>
      </a:accent1>
      <a:accent2>
        <a:srgbClr val="B0C9FF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3214</TotalTime>
  <Words>1126</Words>
  <Application>Microsoft Office PowerPoint</Application>
  <PresentationFormat>Custom</PresentationFormat>
  <Paragraphs>149</Paragraphs>
  <Slides>36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Austin</vt:lpstr>
      <vt:lpstr>PowerPoint Presentation</vt:lpstr>
      <vt:lpstr>PowerPoint Presentation</vt:lpstr>
      <vt:lpstr>PowerPoint Presentation</vt:lpstr>
      <vt:lpstr>PowerPoint Presentation</vt:lpstr>
      <vt:lpstr>Overview of Geometric Tolerances</vt:lpstr>
      <vt:lpstr>Symbols for Geometric Tolerances</vt:lpstr>
      <vt:lpstr>Most Common Symbols</vt:lpstr>
      <vt:lpstr>Feature Control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Circularity</vt:lpstr>
      <vt:lpstr>Circularity</vt:lpstr>
      <vt:lpstr>PowerPoint Presentation</vt:lpstr>
      <vt:lpstr>Cylindricity</vt:lpstr>
      <vt:lpstr>Cylindricity</vt:lpstr>
      <vt:lpstr>Position</vt:lpstr>
      <vt:lpstr>Position</vt:lpstr>
      <vt:lpstr>Position</vt:lpstr>
      <vt:lpstr>Position</vt:lpstr>
      <vt:lpstr>Concentricity</vt:lpstr>
      <vt:lpstr>Concentricity</vt:lpstr>
      <vt:lpstr>Concentricity</vt:lpstr>
      <vt:lpstr>Symmetry</vt:lpstr>
      <vt:lpstr>Symmetry</vt:lpstr>
      <vt:lpstr>Parallelism Tolerance</vt:lpstr>
      <vt:lpstr>Perpendicularity</vt:lpstr>
      <vt:lpstr>Angularity</vt:lpstr>
      <vt:lpstr>Angularity</vt:lpstr>
      <vt:lpstr>Runout</vt:lpstr>
      <vt:lpstr>Runout</vt:lpstr>
      <vt:lpstr>Profile of a Line</vt:lpstr>
      <vt:lpstr>Profile of a Line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Selection of Manufacturing Engineering Processes   By Dr. Saied Darwish (Prof.  Industrial Engineering Department, KSU)</dc:title>
  <dc:creator>Mohammed Ali Elmeligy</dc:creator>
  <cp:lastModifiedBy>User</cp:lastModifiedBy>
  <cp:revision>238</cp:revision>
  <dcterms:created xsi:type="dcterms:W3CDTF">2014-07-08T07:30:00Z</dcterms:created>
  <dcterms:modified xsi:type="dcterms:W3CDTF">2017-03-01T06:23:02Z</dcterms:modified>
</cp:coreProperties>
</file>