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0"/>
  </p:notesMasterIdLst>
  <p:handoutMasterIdLst>
    <p:handoutMasterId r:id="rId31"/>
  </p:handoutMasterIdLst>
  <p:sldIdLst>
    <p:sldId id="334" r:id="rId3"/>
    <p:sldId id="385" r:id="rId4"/>
    <p:sldId id="371" r:id="rId5"/>
    <p:sldId id="40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1" r:id="rId18"/>
    <p:sldId id="402" r:id="rId19"/>
    <p:sldId id="376" r:id="rId20"/>
    <p:sldId id="403" r:id="rId21"/>
    <p:sldId id="404" r:id="rId22"/>
    <p:sldId id="405" r:id="rId23"/>
    <p:sldId id="406" r:id="rId24"/>
    <p:sldId id="407" r:id="rId25"/>
    <p:sldId id="409" r:id="rId26"/>
    <p:sldId id="410" r:id="rId27"/>
    <p:sldId id="411" r:id="rId28"/>
    <p:sldId id="412" r:id="rId29"/>
  </p:sldIdLst>
  <p:sldSz cx="9144000" cy="6858000" type="screen4x3"/>
  <p:notesSz cx="7099300" cy="10234613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2880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3" autoAdjust="0"/>
    <p:restoredTop sz="72338" autoAdjust="0"/>
  </p:normalViewPr>
  <p:slideViewPr>
    <p:cSldViewPr showGuides="1">
      <p:cViewPr varScale="1">
        <p:scale>
          <a:sx n="73" d="100"/>
          <a:sy n="73" d="100"/>
        </p:scale>
        <p:origin x="72" y="300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2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41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2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 smtClean="0">
              <a:solidFill>
                <a:schemeClr val="dk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89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42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916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41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45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If all girls under 15 were to have only one child during their lifetimes, how do you think these structures would change over time?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83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672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1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88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33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38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66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319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32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292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93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90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03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58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08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dk1"/>
                </a:solidFill>
              </a:rPr>
              <a:t>Depending on resource availability, the size of a population often fluctuates around its carrying capacity. However, a population may temporarily exceed its carrying capacity and then suffer a sharp decline or crash in its numbers</a:t>
            </a:r>
            <a:endParaRPr lang="en-US" sz="1800" dirty="0" smtClean="0">
              <a:solidFill>
                <a:schemeClr val="dk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61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1" i="0" u="none" strike="noStrik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Question: </a:t>
            </a:r>
            <a:r>
              <a:rPr lang="en-US" sz="1600" b="0" i="0" u="none" strike="noStrike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What is an example of environmental resistance that humans have not been able to overcome?</a:t>
            </a:r>
            <a:endParaRPr lang="en-US" sz="1800" dirty="0" smtClean="0">
              <a:solidFill>
                <a:schemeClr val="dk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45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4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101" b="0">
                <a:solidFill>
                  <a:schemeClr val="tx1"/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1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1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405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01">
                <a:solidFill>
                  <a:schemeClr val="tx1"/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898">
              <a:defRPr sz="1350"/>
            </a:lvl5pPr>
            <a:lvl6pPr marL="1508898">
              <a:defRPr sz="1350"/>
            </a:lvl6pPr>
            <a:lvl7pPr marL="1508898">
              <a:defRPr sz="1350"/>
            </a:lvl7pPr>
            <a:lvl8pPr marL="1508898">
              <a:defRPr sz="1350"/>
            </a:lvl8pPr>
            <a:lvl9pPr marL="1508898"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4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101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8" tIns="45724" rIns="91448" bIns="45724" rtlCol="0" anchor="ctr"/>
          <a:lstStyle/>
          <a:p>
            <a:pPr algn="ctr"/>
            <a:endParaRPr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4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4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7" y="6400804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9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84" rtl="0" eaLnBrk="1" latinLnBrk="0" hangingPunct="1">
        <a:lnSpc>
          <a:spcPct val="85000"/>
        </a:lnSpc>
        <a:spcBef>
          <a:spcPct val="0"/>
        </a:spcBef>
        <a:buNone/>
        <a:tabLst/>
        <a:defRPr sz="330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5000"/>
        </a:lnSpc>
        <a:spcBef>
          <a:spcPts val="14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90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75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188829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08898" indent="-228621" algn="l" defTabSz="914484" rtl="0" eaLnBrk="1" latinLnBrk="0" hangingPunct="1">
        <a:lnSpc>
          <a:spcPct val="95000"/>
        </a:lnSpc>
        <a:spcBef>
          <a:spcPts val="800"/>
        </a:spcBef>
        <a:buSzPct val="10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2896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9037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9106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900" indent="-228621" algn="l" defTabSz="914484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4366" y="3581400"/>
            <a:ext cx="5709634" cy="1905000"/>
          </a:xfrm>
        </p:spPr>
        <p:txBody>
          <a:bodyPr>
            <a:normAutofit/>
          </a:bodyPr>
          <a:lstStyle/>
          <a:p>
            <a:r>
              <a:rPr lang="en-US" sz="3900" b="1" dirty="0"/>
              <a:t>The human population and its impact</a:t>
            </a:r>
            <a:endParaRPr lang="en-US" sz="3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4366" y="2438402"/>
            <a:ext cx="5029200" cy="98742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800" dirty="0"/>
              <a:t>GE 302 – Industry and the Environment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Topic 3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34366" y="365324"/>
            <a:ext cx="5399468" cy="1412677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0" indent="0" algn="l" defTabSz="914484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101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2" indent="0" algn="ctr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100000"/>
              <a:buFont typeface="Century Gothic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84" indent="0" algn="ctr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100000"/>
              <a:buFont typeface="Century Gothic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726" indent="0" algn="ctr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100000"/>
              <a:buFont typeface="Century Gothic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967" indent="0" algn="ctr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100000"/>
              <a:buFont typeface="Century Gothic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210" indent="0" algn="ctr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90000"/>
              <a:buFont typeface="Century Gothic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451" indent="0" algn="ctr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90000"/>
              <a:buFont typeface="Century Gothic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693" indent="0" algn="ctr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90000"/>
              <a:buFont typeface="Century Gothic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935" indent="0" algn="ctr" defTabSz="914484" rtl="0" eaLnBrk="1" latinLnBrk="0" hangingPunct="1">
              <a:lnSpc>
                <a:spcPct val="95000"/>
              </a:lnSpc>
              <a:spcBef>
                <a:spcPts val="800"/>
              </a:spcBef>
              <a:buSzPct val="90000"/>
              <a:buFont typeface="Century Gothic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/>
              <a:t>Department of Civil Engineering 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College of Engineering</a:t>
            </a:r>
          </a:p>
          <a:p>
            <a:pPr>
              <a:lnSpc>
                <a:spcPct val="120000"/>
              </a:lnSpc>
            </a:pPr>
            <a:r>
              <a:rPr lang="en-US" sz="1800" dirty="0"/>
              <a:t>King Saud University</a:t>
            </a:r>
          </a:p>
        </p:txBody>
      </p:sp>
      <p:pic>
        <p:nvPicPr>
          <p:cNvPr id="5" name="Picture 2" descr="C:\Users\User\Desktop\شعارات الجامعة 2015\shield-with-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224" y="365323"/>
            <a:ext cx="861776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43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199"/>
            <a:ext cx="8839200" cy="55022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average number of children born to women in a population (total fertility rate) is </a:t>
            </a:r>
            <a:r>
              <a:rPr lang="en-US" sz="2400" b="1" dirty="0"/>
              <a:t>the key factor that determines population size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Population </a:t>
            </a:r>
            <a:r>
              <a:rPr lang="en-US" sz="2400" dirty="0"/>
              <a:t>size increases through births (fertility) and immigration, and decreases through deaths (mortality) and emigration</a:t>
            </a:r>
            <a:r>
              <a:rPr lang="en-US" sz="2400" dirty="0" smtClean="0"/>
              <a:t>.</a:t>
            </a:r>
            <a:endParaRPr lang="en-US" sz="2400" b="1" dirty="0" smtClean="0"/>
          </a:p>
          <a:p>
            <a:r>
              <a:rPr lang="en-US" sz="2400" b="1" dirty="0" smtClean="0"/>
              <a:t>Population change </a:t>
            </a:r>
            <a:r>
              <a:rPr lang="en-US" sz="2400" dirty="0"/>
              <a:t>=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(</a:t>
            </a:r>
            <a:r>
              <a:rPr lang="en-US" sz="2400" dirty="0"/>
              <a:t>Births + Immigration) – (</a:t>
            </a:r>
            <a:r>
              <a:rPr lang="en-US" sz="2400" dirty="0" smtClean="0"/>
              <a:t>Deaths </a:t>
            </a:r>
            <a:r>
              <a:rPr lang="en-US" sz="2400" dirty="0"/>
              <a:t>+ Emigration</a:t>
            </a:r>
            <a:r>
              <a:rPr lang="en-US" sz="2400" dirty="0" smtClean="0"/>
              <a:t>)</a:t>
            </a:r>
          </a:p>
          <a:p>
            <a:r>
              <a:rPr lang="en-US" sz="2400" b="1" dirty="0"/>
              <a:t>Birth rate</a:t>
            </a:r>
            <a:r>
              <a:rPr lang="en-US" sz="2400" dirty="0"/>
              <a:t>, or </a:t>
            </a:r>
            <a:r>
              <a:rPr lang="en-US" sz="2400" b="1" dirty="0"/>
              <a:t>crude birth rate </a:t>
            </a:r>
            <a:r>
              <a:rPr lang="en-US" sz="2400" dirty="0"/>
              <a:t>is the number of live births per 1,000 people in a population in a given year.</a:t>
            </a:r>
          </a:p>
          <a:p>
            <a:r>
              <a:rPr lang="en-US" sz="2400" b="1" dirty="0"/>
              <a:t>Death rate</a:t>
            </a:r>
            <a:r>
              <a:rPr lang="en-US" sz="2400" dirty="0"/>
              <a:t>, or </a:t>
            </a:r>
            <a:r>
              <a:rPr lang="en-US" sz="2400" b="1" dirty="0"/>
              <a:t>crude death rate </a:t>
            </a:r>
            <a:r>
              <a:rPr lang="en-US" sz="2400" dirty="0"/>
              <a:t>is the number of deaths per 1,000 people in a population in a given year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3508" y="152400"/>
            <a:ext cx="8669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What Factors Influence the Size of the Human Population?</a:t>
            </a:r>
          </a:p>
        </p:txBody>
      </p:sp>
    </p:spTree>
    <p:extLst>
      <p:ext uri="{BB962C8B-B14F-4D97-AF65-F5344CB8AC3E}">
        <p14:creationId xmlns:p14="http://schemas.microsoft.com/office/powerpoint/2010/main" val="700920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1"/>
            <a:ext cx="8839200" cy="634047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Fertility rate</a:t>
            </a:r>
            <a:r>
              <a:rPr lang="en-US" sz="2400" dirty="0" smtClean="0"/>
              <a:t>: the </a:t>
            </a:r>
            <a:r>
              <a:rPr lang="en-US" sz="2400" dirty="0"/>
              <a:t>number of children born to a </a:t>
            </a:r>
            <a:r>
              <a:rPr lang="en-US" sz="2400" dirty="0" smtClean="0"/>
              <a:t>woman during </a:t>
            </a:r>
            <a:r>
              <a:rPr lang="en-US" sz="2400" dirty="0"/>
              <a:t>her lifetime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Two types of fertility rates affect </a:t>
            </a:r>
            <a:r>
              <a:rPr lang="en-US" sz="2400" dirty="0" smtClean="0"/>
              <a:t>a country’s </a:t>
            </a:r>
            <a:r>
              <a:rPr lang="en-US" sz="2400" dirty="0"/>
              <a:t>population size and growth </a:t>
            </a:r>
            <a:r>
              <a:rPr lang="en-US" sz="2400" dirty="0" smtClean="0"/>
              <a:t>rate</a:t>
            </a:r>
            <a:r>
              <a:rPr lang="en-US" sz="2400" dirty="0"/>
              <a:t>: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Replacement-level </a:t>
            </a:r>
            <a:r>
              <a:rPr lang="en-US" sz="2400" b="1" dirty="0"/>
              <a:t>fertility </a:t>
            </a:r>
            <a:r>
              <a:rPr lang="en-US" sz="2400" b="1" dirty="0" smtClean="0"/>
              <a:t>rate</a:t>
            </a:r>
            <a:endParaRPr lang="en-US" sz="2400" dirty="0" smtClean="0"/>
          </a:p>
          <a:p>
            <a:pPr lvl="1"/>
            <a:r>
              <a:rPr lang="en-US" sz="2100" dirty="0" smtClean="0"/>
              <a:t>is the </a:t>
            </a:r>
            <a:r>
              <a:rPr lang="en-US" sz="2100" dirty="0"/>
              <a:t>average number of children that couples in a </a:t>
            </a:r>
            <a:r>
              <a:rPr lang="en-US" sz="2100" dirty="0" smtClean="0"/>
              <a:t>population must </a:t>
            </a:r>
            <a:r>
              <a:rPr lang="en-US" sz="2100" dirty="0"/>
              <a:t>bear to replace themselves. </a:t>
            </a:r>
            <a:endParaRPr lang="en-US" sz="2100" dirty="0" smtClean="0"/>
          </a:p>
          <a:p>
            <a:pPr lvl="1"/>
            <a:r>
              <a:rPr lang="en-US" sz="2100" dirty="0" smtClean="0"/>
              <a:t>It </a:t>
            </a:r>
            <a:r>
              <a:rPr lang="en-US" sz="2100" dirty="0"/>
              <a:t>is </a:t>
            </a:r>
            <a:r>
              <a:rPr lang="en-US" sz="2100" dirty="0" smtClean="0"/>
              <a:t>slightly higher </a:t>
            </a:r>
            <a:r>
              <a:rPr lang="en-US" sz="2100" dirty="0"/>
              <a:t>than two children per </a:t>
            </a:r>
            <a:r>
              <a:rPr lang="en-US" sz="2100" dirty="0" smtClean="0"/>
              <a:t>couple: 2.1 </a:t>
            </a:r>
            <a:r>
              <a:rPr lang="en-US" sz="2100" dirty="0"/>
              <a:t>in </a:t>
            </a:r>
            <a:r>
              <a:rPr lang="en-US" sz="2100" dirty="0" smtClean="0"/>
              <a:t>more-developed countries </a:t>
            </a:r>
            <a:r>
              <a:rPr lang="en-US" sz="2100" dirty="0"/>
              <a:t>and as high as 2.5 in some </a:t>
            </a:r>
            <a:r>
              <a:rPr lang="en-US" sz="2100" dirty="0" smtClean="0"/>
              <a:t>less-developed countries.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Total fertility rate </a:t>
            </a:r>
            <a:r>
              <a:rPr lang="en-US" sz="2400" dirty="0"/>
              <a:t>(</a:t>
            </a:r>
            <a:r>
              <a:rPr lang="en-US" sz="2400" b="1" dirty="0"/>
              <a:t>TFR</a:t>
            </a:r>
            <a:r>
              <a:rPr lang="en-US" sz="2400" dirty="0" smtClean="0"/>
              <a:t>)</a:t>
            </a:r>
          </a:p>
          <a:p>
            <a:pPr lvl="1"/>
            <a:r>
              <a:rPr lang="en-US" sz="2100" dirty="0" smtClean="0"/>
              <a:t>is </a:t>
            </a:r>
            <a:r>
              <a:rPr lang="en-US" sz="2100" dirty="0"/>
              <a:t>the average number of children born </a:t>
            </a:r>
            <a:r>
              <a:rPr lang="en-US" sz="2100" dirty="0" smtClean="0"/>
              <a:t>to women </a:t>
            </a:r>
            <a:r>
              <a:rPr lang="en-US" sz="2100" dirty="0"/>
              <a:t>in a population during their reproductive years</a:t>
            </a:r>
            <a:r>
              <a:rPr lang="en-US" sz="2100" dirty="0" smtClean="0"/>
              <a:t>. </a:t>
            </a:r>
          </a:p>
          <a:p>
            <a:pPr lvl="1"/>
            <a:r>
              <a:rPr lang="en-US" sz="2100" dirty="0" smtClean="0"/>
              <a:t>This </a:t>
            </a:r>
            <a:r>
              <a:rPr lang="en-US" sz="2100" dirty="0"/>
              <a:t>factor plays a key role in determining </a:t>
            </a:r>
            <a:r>
              <a:rPr lang="en-US" sz="2100" dirty="0" smtClean="0"/>
              <a:t>population size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25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441"/>
          <a:stretch/>
        </p:blipFill>
        <p:spPr>
          <a:xfrm>
            <a:off x="76200" y="275905"/>
            <a:ext cx="5638800" cy="4578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4939234"/>
            <a:ext cx="8385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dk1"/>
                </a:solidFill>
              </a:rPr>
              <a:t>Between 1955 and 2010, the average TFR dropped from 2.8 to 1.7 children per woman in more-developed countries and from 6.2 to 2.7 in less-developed countries.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8800" y="1447800"/>
            <a:ext cx="3429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This graph tracks the total fertility rate for both </a:t>
            </a:r>
            <a:r>
              <a:rPr lang="en-US" sz="2000" dirty="0" smtClean="0"/>
              <a:t>the more-developed </a:t>
            </a:r>
            <a:r>
              <a:rPr lang="en-US" sz="2000" dirty="0"/>
              <a:t>and less-developed regions of the </a:t>
            </a:r>
            <a:r>
              <a:rPr lang="en-US" sz="2000" dirty="0" smtClean="0"/>
              <a:t>world, 1955 – 2010</a:t>
            </a:r>
            <a:r>
              <a:rPr lang="en-US" sz="2000" dirty="0"/>
              <a:t>, with projections to 2050</a:t>
            </a:r>
            <a:endParaRPr lang="en-US" sz="2000" dirty="0" smtClean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7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199"/>
            <a:ext cx="8839200" cy="6645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Several Factors </a:t>
            </a:r>
            <a:r>
              <a:rPr lang="en-US" sz="2400" b="1" dirty="0" smtClean="0"/>
              <a:t>Affect Birth </a:t>
            </a:r>
            <a:r>
              <a:rPr lang="en-US" sz="2400" b="1" dirty="0"/>
              <a:t>Rates and Fertility </a:t>
            </a:r>
            <a:r>
              <a:rPr lang="en-US" sz="2400" b="1" dirty="0" smtClean="0"/>
              <a:t>Rates:</a:t>
            </a:r>
          </a:p>
          <a:p>
            <a:r>
              <a:rPr lang="en-US" sz="2400" dirty="0" smtClean="0"/>
              <a:t>Importance </a:t>
            </a:r>
            <a:r>
              <a:rPr lang="en-US" sz="2400" dirty="0"/>
              <a:t>of children as a part of the </a:t>
            </a:r>
            <a:r>
              <a:rPr lang="en-US" sz="2400" dirty="0" smtClean="0"/>
              <a:t>labor force.</a:t>
            </a:r>
          </a:p>
          <a:p>
            <a:r>
              <a:rPr lang="en-US" sz="2400" dirty="0" smtClean="0"/>
              <a:t>Cost </a:t>
            </a:r>
            <a:r>
              <a:rPr lang="en-US" sz="2400" dirty="0"/>
              <a:t>of raising and </a:t>
            </a:r>
            <a:r>
              <a:rPr lang="en-US" sz="2400" dirty="0" smtClean="0"/>
              <a:t>educating children.</a:t>
            </a:r>
          </a:p>
          <a:p>
            <a:pPr lvl="1"/>
            <a:r>
              <a:rPr lang="en-US" sz="2100" dirty="0"/>
              <a:t>In the United </a:t>
            </a:r>
            <a:r>
              <a:rPr lang="en-US" sz="2100" dirty="0" smtClean="0"/>
              <a:t>States, for </a:t>
            </a:r>
            <a:r>
              <a:rPr lang="en-US" sz="2100" dirty="0"/>
              <a:t>example, it costs </a:t>
            </a:r>
            <a:r>
              <a:rPr lang="en-US" sz="2100" dirty="0" smtClean="0"/>
              <a:t>more than </a:t>
            </a:r>
            <a:r>
              <a:rPr lang="en-US" sz="2100" dirty="0"/>
              <a:t>$220,000 to raise a middle-class child from </a:t>
            </a:r>
            <a:r>
              <a:rPr lang="en-US" sz="2100" dirty="0" smtClean="0"/>
              <a:t>birth to </a:t>
            </a:r>
            <a:r>
              <a:rPr lang="en-US" sz="2100" dirty="0"/>
              <a:t>age 18.</a:t>
            </a:r>
            <a:endParaRPr lang="en-US" sz="2100" dirty="0" smtClean="0"/>
          </a:p>
          <a:p>
            <a:r>
              <a:rPr lang="en-US" sz="2400" dirty="0"/>
              <a:t>The availability of, or lack of, private and public </a:t>
            </a:r>
            <a:r>
              <a:rPr lang="en-US" sz="2400" dirty="0" smtClean="0"/>
              <a:t>pension systems.</a:t>
            </a:r>
          </a:p>
          <a:p>
            <a:r>
              <a:rPr lang="en-US" sz="2400" dirty="0" smtClean="0"/>
              <a:t>Urbanization.</a:t>
            </a:r>
          </a:p>
          <a:p>
            <a:r>
              <a:rPr lang="en-US" sz="2400" dirty="0" smtClean="0"/>
              <a:t>Educational and employment opportunities </a:t>
            </a:r>
            <a:r>
              <a:rPr lang="en-US" sz="2400" dirty="0"/>
              <a:t>available for </a:t>
            </a:r>
            <a:r>
              <a:rPr lang="en-US" sz="2400" dirty="0" smtClean="0"/>
              <a:t>women.</a:t>
            </a:r>
          </a:p>
          <a:p>
            <a:r>
              <a:rPr lang="en-US" sz="2400" dirty="0"/>
              <a:t>Average age at </a:t>
            </a:r>
            <a:r>
              <a:rPr lang="en-US" sz="2400" dirty="0" smtClean="0"/>
              <a:t>marriage.</a:t>
            </a:r>
          </a:p>
          <a:p>
            <a:r>
              <a:rPr lang="en-US" sz="2400" dirty="0" smtClean="0"/>
              <a:t>The availability of </a:t>
            </a:r>
            <a:r>
              <a:rPr lang="en-US" sz="2400" dirty="0"/>
              <a:t>legal abortions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availability of reliable birth control </a:t>
            </a:r>
            <a:r>
              <a:rPr lang="en-US" sz="2400" dirty="0" smtClean="0"/>
              <a:t>methods.</a:t>
            </a:r>
          </a:p>
          <a:p>
            <a:r>
              <a:rPr lang="en-US" sz="2400" dirty="0"/>
              <a:t>Religious beliefs, traditions, and cultural </a:t>
            </a:r>
            <a:r>
              <a:rPr lang="en-US" sz="2400" dirty="0" smtClean="0"/>
              <a:t>norms.</a:t>
            </a:r>
            <a:endParaRPr lang="en-US" sz="2400" i="1" dirty="0" smtClean="0"/>
          </a:p>
          <a:p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36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201168"/>
            <a:ext cx="8839200" cy="66294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Two useful indicators of the overall </a:t>
            </a:r>
            <a:r>
              <a:rPr lang="en-US" sz="2400" b="1" dirty="0"/>
              <a:t>health of </a:t>
            </a:r>
            <a:r>
              <a:rPr lang="en-US" sz="2400" b="1" dirty="0" smtClean="0"/>
              <a:t>people in </a:t>
            </a:r>
            <a:r>
              <a:rPr lang="en-US" sz="2400" b="1" dirty="0"/>
              <a:t>a country </a:t>
            </a:r>
            <a:r>
              <a:rPr lang="en-US" sz="2400" dirty="0"/>
              <a:t>or region </a:t>
            </a:r>
            <a:r>
              <a:rPr lang="en-US" sz="2400" dirty="0" smtClean="0"/>
              <a:t>are:</a:t>
            </a:r>
          </a:p>
          <a:p>
            <a:pPr lvl="1"/>
            <a:r>
              <a:rPr lang="en-US" sz="2100" b="1" dirty="0" smtClean="0"/>
              <a:t>Life expectancy </a:t>
            </a:r>
            <a:r>
              <a:rPr lang="en-US" sz="2100" dirty="0"/>
              <a:t>(the </a:t>
            </a:r>
            <a:r>
              <a:rPr lang="en-US" sz="2100" dirty="0" smtClean="0"/>
              <a:t>average number </a:t>
            </a:r>
            <a:r>
              <a:rPr lang="en-US" sz="2100" dirty="0"/>
              <a:t>of years </a:t>
            </a:r>
            <a:r>
              <a:rPr lang="en-US" sz="2100" dirty="0" smtClean="0"/>
              <a:t>an individual can </a:t>
            </a:r>
            <a:r>
              <a:rPr lang="en-US" sz="2100" dirty="0"/>
              <a:t>be </a:t>
            </a:r>
            <a:r>
              <a:rPr lang="en-US" sz="2100" dirty="0" smtClean="0"/>
              <a:t>expected to </a:t>
            </a:r>
            <a:r>
              <a:rPr lang="en-US" sz="2100" dirty="0"/>
              <a:t>live) </a:t>
            </a:r>
            <a:endParaRPr lang="en-US" sz="2100" dirty="0" smtClean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950" dirty="0"/>
              <a:t>In 2010, Japan had the world’s longest life expectancy of 83 </a:t>
            </a:r>
            <a:r>
              <a:rPr lang="en-US" sz="1950" dirty="0" smtClean="0"/>
              <a:t>years.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950" dirty="0"/>
              <a:t>In the world’s poorest countries</a:t>
            </a:r>
            <a:r>
              <a:rPr lang="en-US" sz="1950" dirty="0" smtClean="0"/>
              <a:t>, </a:t>
            </a:r>
            <a:r>
              <a:rPr lang="en-US" sz="1950" dirty="0"/>
              <a:t>life expectancy is 57 years or </a:t>
            </a:r>
            <a:r>
              <a:rPr lang="en-US" sz="1950" dirty="0" smtClean="0"/>
              <a:t>less.</a:t>
            </a:r>
            <a:endParaRPr lang="en-US" sz="1950" dirty="0"/>
          </a:p>
          <a:p>
            <a:pPr lvl="1"/>
            <a:r>
              <a:rPr lang="en-US" sz="2100" b="1" dirty="0" smtClean="0"/>
              <a:t>Infant mortality </a:t>
            </a:r>
            <a:r>
              <a:rPr lang="en-US" sz="2100" b="1" dirty="0"/>
              <a:t>rate </a:t>
            </a:r>
            <a:r>
              <a:rPr lang="en-US" sz="2100" dirty="0"/>
              <a:t>(the number </a:t>
            </a:r>
            <a:r>
              <a:rPr lang="en-US" sz="2100" dirty="0" smtClean="0"/>
              <a:t>of babies </a:t>
            </a:r>
            <a:r>
              <a:rPr lang="en-US" sz="2100" dirty="0"/>
              <a:t>out of every 1,000 born who die before their </a:t>
            </a:r>
            <a:r>
              <a:rPr lang="en-US" sz="2100" dirty="0" smtClean="0"/>
              <a:t>first birthday).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950" dirty="0"/>
              <a:t>Infant mortality is viewed as one of the best measures of a society’s quality of life because it reflects a country’s general </a:t>
            </a:r>
            <a:r>
              <a:rPr lang="en-US" sz="1950" b="1" dirty="0"/>
              <a:t>level of nutrition and health care</a:t>
            </a:r>
            <a:r>
              <a:rPr lang="en-US" sz="1950" dirty="0"/>
              <a:t>.</a:t>
            </a:r>
          </a:p>
          <a:p>
            <a:pPr marL="0" indent="0">
              <a:buNone/>
            </a:pPr>
            <a:r>
              <a:rPr lang="en-US" sz="2400" b="1" dirty="0" smtClean="0"/>
              <a:t>Several </a:t>
            </a:r>
            <a:r>
              <a:rPr lang="en-US" sz="2400" b="1" dirty="0"/>
              <a:t>Factors Affect Death Rates:</a:t>
            </a:r>
            <a:endParaRPr lang="en-US" sz="2400" b="1" dirty="0" smtClean="0"/>
          </a:p>
          <a:p>
            <a:r>
              <a:rPr lang="en-US" sz="2400" dirty="0"/>
              <a:t>Increased food supplies and </a:t>
            </a:r>
            <a:r>
              <a:rPr lang="en-US" sz="2400" dirty="0" smtClean="0"/>
              <a:t>distribution, better nutrition.</a:t>
            </a:r>
          </a:p>
          <a:p>
            <a:r>
              <a:rPr lang="en-US" sz="2400" dirty="0" smtClean="0"/>
              <a:t>Medical </a:t>
            </a:r>
            <a:r>
              <a:rPr lang="en-US" sz="2400" dirty="0"/>
              <a:t>advances such as immunizations and </a:t>
            </a:r>
            <a:r>
              <a:rPr lang="en-US" sz="2400" dirty="0" smtClean="0"/>
              <a:t>antibiotics.</a:t>
            </a:r>
            <a:endParaRPr lang="en-US" sz="2400" dirty="0"/>
          </a:p>
          <a:p>
            <a:r>
              <a:rPr lang="en-US" sz="2400" dirty="0"/>
              <a:t>improved sanitation, and safer water </a:t>
            </a:r>
            <a:r>
              <a:rPr lang="en-US" sz="2400" dirty="0" smtClean="0"/>
              <a:t>supplies.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4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199"/>
            <a:ext cx="8839200" cy="525780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Age structure</a:t>
            </a:r>
            <a:r>
              <a:rPr lang="en-US" sz="2400" dirty="0" smtClean="0"/>
              <a:t> is the numbers </a:t>
            </a:r>
            <a:r>
              <a:rPr lang="en-US" sz="2400" dirty="0"/>
              <a:t>or percentages of males and females in young, middle, and older age groups in that </a:t>
            </a:r>
            <a:r>
              <a:rPr lang="en-US" sz="2400" dirty="0" smtClean="0"/>
              <a:t>population.</a:t>
            </a:r>
          </a:p>
          <a:p>
            <a:r>
              <a:rPr lang="en-US" sz="2400" dirty="0"/>
              <a:t>Population experts construct a population </a:t>
            </a:r>
            <a:r>
              <a:rPr lang="en-US" sz="2400" b="1" dirty="0" smtClean="0"/>
              <a:t>age structure </a:t>
            </a:r>
            <a:r>
              <a:rPr lang="en-US" sz="2400" b="1" dirty="0"/>
              <a:t>diagram </a:t>
            </a:r>
            <a:r>
              <a:rPr lang="en-US" sz="2400" dirty="0"/>
              <a:t>by plotting a given population’s </a:t>
            </a:r>
            <a:r>
              <a:rPr lang="en-US" sz="2400" dirty="0" smtClean="0"/>
              <a:t>percentages of </a:t>
            </a:r>
            <a:r>
              <a:rPr lang="en-US" sz="2400" dirty="0"/>
              <a:t>males and females in each of three </a:t>
            </a:r>
            <a:r>
              <a:rPr lang="en-US" sz="2400" dirty="0" smtClean="0"/>
              <a:t>age categories:</a:t>
            </a:r>
          </a:p>
          <a:p>
            <a:pPr lvl="1"/>
            <a:r>
              <a:rPr lang="en-US" sz="2400" b="1" dirty="0" smtClean="0"/>
              <a:t>Pre-reproductive</a:t>
            </a:r>
            <a:r>
              <a:rPr lang="en-US" sz="2400" i="1" dirty="0" smtClean="0"/>
              <a:t> </a:t>
            </a:r>
            <a:r>
              <a:rPr lang="en-US" sz="2400" dirty="0"/>
              <a:t>(ages 0–14), consisting of </a:t>
            </a:r>
            <a:r>
              <a:rPr lang="en-US" sz="2400" dirty="0" smtClean="0"/>
              <a:t>individuals normally </a:t>
            </a:r>
            <a:r>
              <a:rPr lang="en-US" sz="2400" dirty="0"/>
              <a:t>too young to have </a:t>
            </a:r>
            <a:r>
              <a:rPr lang="en-US" sz="2400" dirty="0" smtClean="0"/>
              <a:t>children</a:t>
            </a:r>
          </a:p>
          <a:p>
            <a:pPr lvl="1"/>
            <a:r>
              <a:rPr lang="en-US" sz="2400" b="1" dirty="0" smtClean="0"/>
              <a:t>Reproductive </a:t>
            </a:r>
            <a:r>
              <a:rPr lang="en-US" sz="2400" dirty="0" smtClean="0"/>
              <a:t>(</a:t>
            </a:r>
            <a:r>
              <a:rPr lang="en-US" sz="2400" dirty="0"/>
              <a:t>ages 15–44), consisting of those normally able </a:t>
            </a:r>
            <a:r>
              <a:rPr lang="en-US" sz="2400" dirty="0" smtClean="0"/>
              <a:t>to have children</a:t>
            </a:r>
          </a:p>
          <a:p>
            <a:pPr lvl="1"/>
            <a:r>
              <a:rPr lang="en-US" sz="2400" b="1" dirty="0" smtClean="0"/>
              <a:t>Post-reproductive</a:t>
            </a:r>
            <a:r>
              <a:rPr lang="en-US" sz="2400" i="1" dirty="0" smtClean="0"/>
              <a:t> </a:t>
            </a:r>
            <a:r>
              <a:rPr lang="en-US" sz="2400" dirty="0"/>
              <a:t>(ages 45 and older</a:t>
            </a:r>
            <a:r>
              <a:rPr lang="en-US" sz="2400" dirty="0" smtClean="0"/>
              <a:t>), with </a:t>
            </a:r>
            <a:r>
              <a:rPr lang="en-US" sz="2400" dirty="0"/>
              <a:t>individuals normally too old to have children.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3508" y="152400"/>
            <a:ext cx="8669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How Does a Population’s Age </a:t>
            </a:r>
            <a:r>
              <a:rPr lang="en-US" sz="2800" b="1" dirty="0" smtClean="0">
                <a:solidFill>
                  <a:srgbClr val="FF0000"/>
                </a:solidFill>
              </a:rPr>
              <a:t>Structure Affect </a:t>
            </a:r>
            <a:r>
              <a:rPr lang="en-US" sz="2800" b="1" dirty="0">
                <a:solidFill>
                  <a:srgbClr val="FF0000"/>
                </a:solidFill>
              </a:rPr>
              <a:t>Its Growth or Decline?</a:t>
            </a:r>
          </a:p>
        </p:txBody>
      </p:sp>
    </p:spTree>
    <p:extLst>
      <p:ext uri="{BB962C8B-B14F-4D97-AF65-F5344CB8AC3E}">
        <p14:creationId xmlns:p14="http://schemas.microsoft.com/office/powerpoint/2010/main" val="3830210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03" r="569"/>
          <a:stretch/>
        </p:blipFill>
        <p:spPr>
          <a:xfrm>
            <a:off x="0" y="304800"/>
            <a:ext cx="9165354" cy="3563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" y="4038600"/>
            <a:ext cx="8961120" cy="3200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8317" y="4791959"/>
            <a:ext cx="88087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This chart represents the generalized population age-structure diagrams for countries with rapid (1.5–3%), slow (0.3–1.4%), zero (0–0.2%), and negative (declining) population growth rates.</a:t>
            </a:r>
          </a:p>
        </p:txBody>
      </p:sp>
    </p:spTree>
    <p:extLst>
      <p:ext uri="{BB962C8B-B14F-4D97-AF65-F5344CB8AC3E}">
        <p14:creationId xmlns:p14="http://schemas.microsoft.com/office/powerpoint/2010/main" val="1079359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28601" y="228600"/>
            <a:ext cx="8736770" cy="3834492"/>
            <a:chOff x="228601" y="228600"/>
            <a:chExt cx="8736770" cy="38344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737" t="-486" b="1"/>
            <a:stretch/>
          </p:blipFill>
          <p:spPr>
            <a:xfrm>
              <a:off x="4038600" y="228600"/>
              <a:ext cx="4926771" cy="379476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444" r="6688"/>
            <a:stretch/>
          </p:blipFill>
          <p:spPr>
            <a:xfrm>
              <a:off x="228601" y="272142"/>
              <a:ext cx="4572000" cy="379095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26171" y="4106634"/>
            <a:ext cx="8839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Global </a:t>
            </a:r>
            <a:r>
              <a:rPr lang="en-US" sz="2200" dirty="0" smtClean="0"/>
              <a:t>outlook: </a:t>
            </a:r>
            <a:r>
              <a:rPr lang="en-US" sz="2200" dirty="0"/>
              <a:t>These charts illustrate population structure by age and sex in less-developed countries and more-developed countries for 2010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960" y="5274929"/>
            <a:ext cx="8805622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dirty="0"/>
              <a:t>Even if the global replacement level fertility rate of 2.1 children per woman were magically achieved tomorrow, the world’s population would keep growing for at least another 50 </a:t>
            </a:r>
            <a:r>
              <a:rPr lang="en-US" sz="2200" dirty="0" smtClean="0"/>
              <a:t>years. This continued growth results </a:t>
            </a:r>
            <a:r>
              <a:rPr lang="en-US" sz="2200" dirty="0"/>
              <a:t>from a population’s age structure.</a:t>
            </a:r>
          </a:p>
        </p:txBody>
      </p:sp>
    </p:spTree>
    <p:extLst>
      <p:ext uri="{BB962C8B-B14F-4D97-AF65-F5344CB8AC3E}">
        <p14:creationId xmlns:p14="http://schemas.microsoft.com/office/powerpoint/2010/main" val="3867148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3334" y="304354"/>
            <a:ext cx="8413912" cy="609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b="1" dirty="0" smtClean="0"/>
              <a:t>Population Pyramid of Saudi Arabia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" y="1001046"/>
            <a:ext cx="830361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628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063" y="152400"/>
            <a:ext cx="8685927" cy="4686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84">
              <a:lnSpc>
                <a:spcPct val="95000"/>
              </a:lnSpc>
              <a:spcBef>
                <a:spcPts val="1400"/>
              </a:spcBef>
              <a:buSzPct val="100000"/>
            </a:pPr>
            <a:r>
              <a:rPr lang="en-US" b="1" dirty="0" smtClean="0"/>
              <a:t>Problems with Rapid </a:t>
            </a:r>
            <a:r>
              <a:rPr lang="en-US" b="1" dirty="0"/>
              <a:t>Population Decline:</a:t>
            </a:r>
          </a:p>
          <a:p>
            <a:pPr marL="457200" indent="-457200" defTabSz="914484">
              <a:lnSpc>
                <a:spcPct val="95000"/>
              </a:lnSpc>
              <a:spcBef>
                <a:spcPts val="1400"/>
              </a:spcBef>
              <a:buSzPct val="100000"/>
              <a:buFont typeface="+mj-lt"/>
              <a:buAutoNum type="arabicPeriod"/>
            </a:pPr>
            <a:r>
              <a:rPr lang="en-US" dirty="0"/>
              <a:t>Can threaten economic </a:t>
            </a:r>
            <a:r>
              <a:rPr lang="en-US" dirty="0" smtClean="0"/>
              <a:t>growth.</a:t>
            </a:r>
            <a:endParaRPr lang="en-US" dirty="0"/>
          </a:p>
          <a:p>
            <a:pPr marL="457200" indent="-457200" defTabSz="914484">
              <a:lnSpc>
                <a:spcPct val="95000"/>
              </a:lnSpc>
              <a:spcBef>
                <a:spcPts val="1400"/>
              </a:spcBef>
              <a:buSzPct val="100000"/>
              <a:buFont typeface="+mj-lt"/>
              <a:buAutoNum type="arabicPeriod"/>
            </a:pPr>
            <a:r>
              <a:rPr lang="en-US" dirty="0"/>
              <a:t>Labor </a:t>
            </a:r>
            <a:r>
              <a:rPr lang="en-US" dirty="0" smtClean="0"/>
              <a:t>shortages.</a:t>
            </a:r>
            <a:endParaRPr lang="en-US" dirty="0"/>
          </a:p>
          <a:p>
            <a:pPr marL="457200" indent="-457200" defTabSz="914484">
              <a:lnSpc>
                <a:spcPct val="95000"/>
              </a:lnSpc>
              <a:spcBef>
                <a:spcPts val="1400"/>
              </a:spcBef>
              <a:buSzPct val="100000"/>
              <a:buFont typeface="+mj-lt"/>
              <a:buAutoNum type="arabicPeriod"/>
            </a:pPr>
            <a:r>
              <a:rPr lang="en-US" dirty="0"/>
              <a:t>Less government revenues with fewer </a:t>
            </a:r>
            <a:r>
              <a:rPr lang="en-US" dirty="0" smtClean="0"/>
              <a:t>workers.</a:t>
            </a:r>
            <a:endParaRPr lang="en-US" dirty="0"/>
          </a:p>
          <a:p>
            <a:pPr marL="457200" indent="-457200" defTabSz="914484">
              <a:lnSpc>
                <a:spcPct val="95000"/>
              </a:lnSpc>
              <a:spcBef>
                <a:spcPts val="1400"/>
              </a:spcBef>
              <a:buSzPct val="100000"/>
              <a:buFont typeface="+mj-lt"/>
              <a:buAutoNum type="arabicPeriod"/>
            </a:pPr>
            <a:r>
              <a:rPr lang="en-US" dirty="0"/>
              <a:t>Less entrepreneurship and new business </a:t>
            </a:r>
            <a:r>
              <a:rPr lang="en-US" dirty="0" smtClean="0"/>
              <a:t>formation.</a:t>
            </a:r>
            <a:endParaRPr lang="en-US" dirty="0"/>
          </a:p>
          <a:p>
            <a:pPr marL="457200" indent="-457200" defTabSz="914484">
              <a:lnSpc>
                <a:spcPct val="95000"/>
              </a:lnSpc>
              <a:spcBef>
                <a:spcPts val="1400"/>
              </a:spcBef>
              <a:buSzPct val="100000"/>
              <a:buFont typeface="+mj-lt"/>
              <a:buAutoNum type="arabicPeriod"/>
            </a:pPr>
            <a:r>
              <a:rPr lang="en-US" dirty="0"/>
              <a:t>Less likelihood for new technology </a:t>
            </a:r>
            <a:r>
              <a:rPr lang="en-US" dirty="0" smtClean="0"/>
              <a:t>development.</a:t>
            </a:r>
            <a:endParaRPr lang="en-US" dirty="0"/>
          </a:p>
          <a:p>
            <a:pPr marL="457200" indent="-457200" defTabSz="914484">
              <a:lnSpc>
                <a:spcPct val="95000"/>
              </a:lnSpc>
              <a:spcBef>
                <a:spcPts val="1400"/>
              </a:spcBef>
              <a:buSzPct val="100000"/>
              <a:buFont typeface="+mj-lt"/>
              <a:buAutoNum type="arabicPeriod"/>
            </a:pPr>
            <a:r>
              <a:rPr lang="en-US" dirty="0"/>
              <a:t>Increasing public deficits to fund higher pension </a:t>
            </a:r>
            <a:r>
              <a:rPr lang="en-US" dirty="0" smtClean="0"/>
              <a:t>and health-care </a:t>
            </a:r>
            <a:r>
              <a:rPr lang="en-US" dirty="0"/>
              <a:t>costs</a:t>
            </a:r>
          </a:p>
          <a:p>
            <a:pPr marL="457200" indent="-457200" defTabSz="914484">
              <a:lnSpc>
                <a:spcPct val="95000"/>
              </a:lnSpc>
              <a:spcBef>
                <a:spcPts val="1400"/>
              </a:spcBef>
              <a:buSzPct val="100000"/>
              <a:buFont typeface="+mj-lt"/>
              <a:buAutoNum type="arabicPeriod"/>
            </a:pPr>
            <a:r>
              <a:rPr lang="en-US" dirty="0"/>
              <a:t>Pensions may be cut and retirement age increased.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801239"/>
            <a:ext cx="1924356" cy="1942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838811"/>
            <a:ext cx="1913056" cy="1904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1826" y="4838811"/>
            <a:ext cx="1887282" cy="190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6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194" b="255"/>
          <a:stretch/>
        </p:blipFill>
        <p:spPr>
          <a:xfrm>
            <a:off x="1010709" y="43458"/>
            <a:ext cx="7110940" cy="54429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7136" y="5545478"/>
            <a:ext cx="8685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most of history, the human population grew slowly. But for the past 200 years, the human population has grown rapidly, resulting in the characteristic J-curve of exponential growth</a:t>
            </a:r>
          </a:p>
        </p:txBody>
      </p:sp>
    </p:spTree>
    <p:extLst>
      <p:ext uri="{BB962C8B-B14F-4D97-AF65-F5344CB8AC3E}">
        <p14:creationId xmlns:p14="http://schemas.microsoft.com/office/powerpoint/2010/main" val="3442589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199"/>
            <a:ext cx="8839200" cy="5257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We can slow human population growth </a:t>
            </a:r>
            <a:r>
              <a:rPr lang="en-US" sz="2400" b="1" dirty="0" smtClean="0"/>
              <a:t>by: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Reducing poverty, through </a:t>
            </a:r>
            <a:r>
              <a:rPr lang="en-US" sz="2400" dirty="0"/>
              <a:t>economic development </a:t>
            </a:r>
            <a:r>
              <a:rPr lang="en-US" sz="2400" dirty="0" smtClean="0"/>
              <a:t>and education.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Empowering </a:t>
            </a:r>
            <a:r>
              <a:rPr lang="en-US" sz="2400" dirty="0" smtClean="0"/>
              <a:t>Women, by </a:t>
            </a:r>
            <a:r>
              <a:rPr lang="en-US" sz="2400" dirty="0"/>
              <a:t>elevating the status of </a:t>
            </a:r>
            <a:r>
              <a:rPr lang="en-US" sz="2400" dirty="0" smtClean="0"/>
              <a:t>women.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Promote Family </a:t>
            </a:r>
            <a:r>
              <a:rPr lang="en-US" sz="2400" dirty="0" smtClean="0"/>
              <a:t>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3508" y="152400"/>
            <a:ext cx="8669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How Can We Slow Human Population Growth?</a:t>
            </a:r>
          </a:p>
        </p:txBody>
      </p:sp>
    </p:spTree>
    <p:extLst>
      <p:ext uri="{BB962C8B-B14F-4D97-AF65-F5344CB8AC3E}">
        <p14:creationId xmlns:p14="http://schemas.microsoft.com/office/powerpoint/2010/main" val="300971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0"/>
            <a:ext cx="88392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The </a:t>
            </a:r>
            <a:r>
              <a:rPr lang="en-US" sz="2200" b="1" dirty="0"/>
              <a:t>demographic transition</a:t>
            </a:r>
            <a:r>
              <a:rPr lang="en-US" sz="2200" dirty="0"/>
              <a:t>, which a country can experience as it becomes </a:t>
            </a:r>
            <a:r>
              <a:rPr lang="en-US" sz="2200" dirty="0" smtClean="0"/>
              <a:t>industrialized and </a:t>
            </a:r>
            <a:r>
              <a:rPr lang="en-US" sz="2200" dirty="0"/>
              <a:t>more economically developed, can take place in four </a:t>
            </a:r>
            <a:r>
              <a:rPr lang="en-US" sz="2200" dirty="0" smtClean="0"/>
              <a:t>stages.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94" y="150464"/>
            <a:ext cx="9083007" cy="490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1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839200" cy="6096001"/>
          </a:xfrm>
        </p:spPr>
        <p:txBody>
          <a:bodyPr>
            <a:normAutofit/>
          </a:bodyPr>
          <a:lstStyle/>
          <a:p>
            <a:r>
              <a:rPr lang="en-US" sz="2400" dirty="0"/>
              <a:t>Some analysts believe that most of the world’s </a:t>
            </a:r>
            <a:r>
              <a:rPr lang="en-US" sz="2400" dirty="0" smtClean="0"/>
              <a:t>less developed countries </a:t>
            </a:r>
            <a:r>
              <a:rPr lang="en-US" sz="2400" dirty="0"/>
              <a:t>will make a demographic </a:t>
            </a:r>
            <a:r>
              <a:rPr lang="en-US" sz="2400" dirty="0" smtClean="0"/>
              <a:t>transition over the </a:t>
            </a:r>
            <a:r>
              <a:rPr lang="en-US" sz="2400" dirty="0"/>
              <a:t>next few </a:t>
            </a:r>
            <a:r>
              <a:rPr lang="en-US" sz="2400" dirty="0" smtClean="0"/>
              <a:t>decades.</a:t>
            </a:r>
          </a:p>
          <a:p>
            <a:r>
              <a:rPr lang="en-US" sz="2400" dirty="0"/>
              <a:t>But other analysts fear that </a:t>
            </a:r>
            <a:r>
              <a:rPr lang="en-US" sz="2400" u="sng" dirty="0" smtClean="0"/>
              <a:t>rapid </a:t>
            </a:r>
            <a:r>
              <a:rPr lang="en-US" sz="2400" u="sng" dirty="0"/>
              <a:t>population growth</a:t>
            </a:r>
            <a:r>
              <a:rPr lang="en-US" sz="2400" dirty="0"/>
              <a:t>, </a:t>
            </a:r>
            <a:r>
              <a:rPr lang="en-US" sz="2400" u="sng" dirty="0"/>
              <a:t>extreme poverty</a:t>
            </a:r>
            <a:r>
              <a:rPr lang="en-US" sz="2400" dirty="0"/>
              <a:t>, and </a:t>
            </a:r>
            <a:r>
              <a:rPr lang="en-US" sz="2400" u="sng" dirty="0"/>
              <a:t>increasing </a:t>
            </a:r>
            <a:r>
              <a:rPr lang="en-US" sz="2400" u="sng" dirty="0" smtClean="0"/>
              <a:t>environmental degradation</a:t>
            </a:r>
            <a:r>
              <a:rPr lang="en-US" sz="2400" dirty="0" smtClean="0"/>
              <a:t> </a:t>
            </a:r>
            <a:r>
              <a:rPr lang="en-US" sz="2400" dirty="0"/>
              <a:t>in some low-income, less-developed </a:t>
            </a:r>
            <a:r>
              <a:rPr lang="en-US" sz="2400" dirty="0" smtClean="0"/>
              <a:t>countries could </a:t>
            </a:r>
            <a:r>
              <a:rPr lang="en-US" sz="2400" dirty="0"/>
              <a:t>leave these </a:t>
            </a:r>
            <a:r>
              <a:rPr lang="en-US" sz="2400" dirty="0" smtClean="0"/>
              <a:t>countries stuck </a:t>
            </a:r>
            <a:r>
              <a:rPr lang="en-US" sz="2400" dirty="0"/>
              <a:t>in stage 2 of the demographic </a:t>
            </a:r>
            <a:r>
              <a:rPr lang="en-US" sz="2400" dirty="0" smtClean="0"/>
              <a:t>transition. Many of </a:t>
            </a:r>
            <a:r>
              <a:rPr lang="en-US" sz="2400" dirty="0"/>
              <a:t>such countries are classified as </a:t>
            </a:r>
            <a:r>
              <a:rPr lang="en-US" sz="2400" b="1" dirty="0"/>
              <a:t>failing </a:t>
            </a:r>
            <a:r>
              <a:rPr lang="en-US" sz="2400" b="1" dirty="0" smtClean="0"/>
              <a:t>states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/>
              <a:t>Failing states </a:t>
            </a:r>
            <a:r>
              <a:rPr lang="en-US" sz="2400" dirty="0" smtClean="0"/>
              <a:t>caused by: </a:t>
            </a:r>
          </a:p>
          <a:p>
            <a:pPr lvl="1"/>
            <a:r>
              <a:rPr lang="en-US" sz="2100" dirty="0" smtClean="0"/>
              <a:t>Population growth rate.</a:t>
            </a:r>
          </a:p>
          <a:p>
            <a:pPr lvl="1"/>
            <a:r>
              <a:rPr lang="en-US" sz="2100" dirty="0" smtClean="0"/>
              <a:t>Internal conflict.</a:t>
            </a:r>
          </a:p>
          <a:p>
            <a:pPr lvl="1"/>
            <a:r>
              <a:rPr lang="en-US" sz="2100" dirty="0" smtClean="0"/>
              <a:t>Corrupt governments</a:t>
            </a:r>
            <a:r>
              <a:rPr lang="en-US" sz="2100" dirty="0"/>
              <a:t>.</a:t>
            </a:r>
            <a:endParaRPr lang="en-US" sz="2100" dirty="0" smtClean="0"/>
          </a:p>
          <a:p>
            <a:pPr lvl="1"/>
            <a:r>
              <a:rPr lang="en-US" sz="2100" dirty="0" smtClean="0"/>
              <a:t>Poor </a:t>
            </a:r>
            <a:r>
              <a:rPr lang="en-US" sz="2100" dirty="0"/>
              <a:t>economic management.</a:t>
            </a:r>
            <a:endParaRPr lang="en-US" sz="2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79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839200" cy="6019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Three big ideas learned from this topic:</a:t>
            </a:r>
            <a:endParaRPr lang="en-US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The </a:t>
            </a:r>
            <a:r>
              <a:rPr lang="en-US" sz="2400" dirty="0"/>
              <a:t>human population is increasing rapidly </a:t>
            </a:r>
            <a:r>
              <a:rPr lang="en-US" sz="2400" dirty="0" smtClean="0"/>
              <a:t>and may </a:t>
            </a:r>
            <a:r>
              <a:rPr lang="en-US" sz="2400" dirty="0"/>
              <a:t>soon bump up against </a:t>
            </a:r>
            <a:r>
              <a:rPr lang="en-US" sz="2400" b="1" dirty="0"/>
              <a:t>environmental limits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Even </a:t>
            </a:r>
            <a:r>
              <a:rPr lang="en-US" sz="2400" dirty="0"/>
              <a:t>if population growth were not a serious problem</a:t>
            </a:r>
            <a:r>
              <a:rPr lang="en-US" sz="2400" dirty="0" smtClean="0"/>
              <a:t>, the </a:t>
            </a:r>
            <a:r>
              <a:rPr lang="en-US" sz="2400" dirty="0"/>
              <a:t>increasing use of resources per person </a:t>
            </a:r>
            <a:r>
              <a:rPr lang="en-US" sz="2400" dirty="0" smtClean="0"/>
              <a:t>is expanding </a:t>
            </a:r>
            <a:r>
              <a:rPr lang="en-US" sz="2400" dirty="0"/>
              <a:t>the overall human ecological </a:t>
            </a:r>
            <a:r>
              <a:rPr lang="en-US" sz="2400" dirty="0" smtClean="0"/>
              <a:t>footprint and </a:t>
            </a:r>
            <a:r>
              <a:rPr lang="en-US" sz="2400" b="1" dirty="0"/>
              <a:t>putting a strain on the earth’s resources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We </a:t>
            </a:r>
            <a:r>
              <a:rPr lang="en-US" sz="2400" dirty="0"/>
              <a:t>can slow human population growth by </a:t>
            </a:r>
            <a:r>
              <a:rPr lang="en-US" sz="2400" dirty="0" smtClean="0"/>
              <a:t>reducing poverty </a:t>
            </a:r>
            <a:r>
              <a:rPr lang="en-US" sz="2400" dirty="0"/>
              <a:t>through economic development, </a:t>
            </a:r>
            <a:r>
              <a:rPr lang="en-US" sz="2400" dirty="0" smtClean="0"/>
              <a:t>elevating the </a:t>
            </a:r>
            <a:r>
              <a:rPr lang="en-US" sz="2400" dirty="0"/>
              <a:t>status of women, and encouraging </a:t>
            </a:r>
            <a:r>
              <a:rPr lang="en-US" sz="2400" dirty="0" smtClean="0"/>
              <a:t>family planning</a:t>
            </a:r>
            <a:r>
              <a:rPr lang="en-US" sz="2400" dirty="0"/>
              <a:t>.</a:t>
            </a:r>
            <a:endParaRPr lang="en-US" sz="2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30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030307"/>
                <a:ext cx="8839200" cy="544669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𝐆𝐫𝐨𝐰𝐭𝐡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𝐨𝐫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𝐃𝐞𝐜𝐥𝐢𝐧𝐞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𝐫𝐚𝐭𝐞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𝐩𝐫𝐞𝐬𝐞𝐧𝐭</m:t>
                              </m:r>
                            </m:sub>
                          </m:s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𝐩𝐚𝐬𝐭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𝐏</m:t>
                              </m:r>
                            </m:e>
                            <m:sub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𝐩𝐚𝐬𝐭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 smtClean="0"/>
                  <a:t>Where: 	</a:t>
                </a:r>
                <a:r>
                  <a:rPr lang="en-US" sz="2400" dirty="0" err="1" smtClean="0"/>
                  <a:t>P</a:t>
                </a:r>
                <a:r>
                  <a:rPr lang="en-US" sz="2400" baseline="-25000" dirty="0" err="1" smtClean="0"/>
                  <a:t>present</a:t>
                </a:r>
                <a:r>
                  <a:rPr lang="en-US" sz="2400" dirty="0" smtClean="0"/>
                  <a:t> = population at present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	</a:t>
                </a:r>
                <a:r>
                  <a:rPr lang="en-US" sz="2400" dirty="0" err="1" smtClean="0"/>
                  <a:t>P</a:t>
                </a:r>
                <a:r>
                  <a:rPr lang="en-US" sz="2400" baseline="-25000" dirty="0" err="1" smtClean="0"/>
                  <a:t>past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= population at </a:t>
                </a:r>
                <a:r>
                  <a:rPr lang="en-US" sz="2400" dirty="0" smtClean="0"/>
                  <a:t>past</a:t>
                </a:r>
              </a:p>
              <a:p>
                <a:pPr marL="0" indent="0">
                  <a:buNone/>
                </a:pPr>
                <a:r>
                  <a:rPr lang="en-US" sz="2400" b="1" dirty="0" smtClean="0"/>
                  <a:t>Example_1:</a:t>
                </a:r>
              </a:p>
              <a:p>
                <a:pPr marL="0" indent="0">
                  <a:buNone/>
                </a:pPr>
                <a:r>
                  <a:rPr lang="en-US" sz="2400" dirty="0"/>
                  <a:t>In </a:t>
                </a:r>
                <a:r>
                  <a:rPr lang="en-US" sz="2400" dirty="0" smtClean="0"/>
                  <a:t>2010, </a:t>
                </a:r>
                <a:r>
                  <a:rPr lang="en-US" sz="2400" dirty="0"/>
                  <a:t>the population in </a:t>
                </a:r>
                <a:r>
                  <a:rPr lang="en-US" sz="2400" dirty="0" smtClean="0"/>
                  <a:t>Riyadh was 4,700,000</a:t>
                </a:r>
                <a:r>
                  <a:rPr lang="en-US" sz="2400" dirty="0"/>
                  <a:t>. This grew to </a:t>
                </a:r>
                <a:r>
                  <a:rPr lang="en-US" sz="2400" dirty="0" smtClean="0"/>
                  <a:t>5,280,000 </a:t>
                </a:r>
                <a:r>
                  <a:rPr lang="en-US" sz="2400" dirty="0"/>
                  <a:t>in </a:t>
                </a:r>
                <a:r>
                  <a:rPr lang="en-US" sz="2400" dirty="0" smtClean="0"/>
                  <a:t>2015. </a:t>
                </a:r>
                <a:r>
                  <a:rPr lang="en-US" sz="2400" dirty="0"/>
                  <a:t>What is the </a:t>
                </a:r>
                <a:r>
                  <a:rPr lang="en-US" sz="2400" dirty="0" smtClean="0"/>
                  <a:t>annual percentage population growth </a:t>
                </a:r>
                <a:r>
                  <a:rPr lang="en-US" sz="2400" dirty="0"/>
                  <a:t>rate for </a:t>
                </a:r>
                <a:r>
                  <a:rPr lang="en-US" sz="2400" dirty="0" smtClean="0"/>
                  <a:t>Riyadh?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years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m:rPr>
                          <m:sty m:val="p"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rowth</m:t>
                      </m:r>
                      <m:r>
                        <a:rPr lang="en-US" sz="2400" b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1">
                          <a:latin typeface="Cambria Math" panose="02040503050406030204" pitchFamily="18" charset="0"/>
                        </a:rPr>
                        <m:t>rate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5,280,000</m:t>
                          </m:r>
                          <m:r>
                            <a:rPr lang="en-US" sz="2400" b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4,700,000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4,700,000</m:t>
                          </m:r>
                        </m:den>
                      </m:f>
                      <m:r>
                        <a:rPr lang="en-US" sz="24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=12.3%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Annual growth rate </a:t>
                </a:r>
                <a:r>
                  <a:rPr lang="en-US" sz="2400" dirty="0" smtClean="0"/>
                  <a:t>= 12.3/5 = </a:t>
                </a:r>
                <a:r>
                  <a:rPr lang="en-US" sz="2400" b="1" dirty="0" smtClean="0"/>
                  <a:t>2.5%</a:t>
                </a:r>
                <a:endParaRPr lang="en-US" sz="2400" b="1" dirty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030307"/>
                <a:ext cx="8839200" cy="5446693"/>
              </a:xfrm>
              <a:blipFill rotWithShape="0">
                <a:blip r:embed="rId4"/>
                <a:stretch>
                  <a:fillRect l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3508" y="76200"/>
            <a:ext cx="8669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Calculating </a:t>
            </a:r>
            <a:r>
              <a:rPr lang="en-US" sz="2800" b="1" dirty="0" smtClean="0">
                <a:solidFill>
                  <a:srgbClr val="FF0000"/>
                </a:solidFill>
              </a:rPr>
              <a:t>average </a:t>
            </a:r>
            <a:r>
              <a:rPr lang="en-US" sz="2800" b="1" dirty="0">
                <a:solidFill>
                  <a:srgbClr val="FF0000"/>
                </a:solidFill>
              </a:rPr>
              <a:t>annual population </a:t>
            </a:r>
            <a:r>
              <a:rPr lang="en-US" sz="2800" b="1" dirty="0" smtClean="0">
                <a:solidFill>
                  <a:srgbClr val="FF0000"/>
                </a:solidFill>
              </a:rPr>
              <a:t>growth/decline rate </a:t>
            </a:r>
            <a:r>
              <a:rPr lang="en-US" sz="2800" b="1" dirty="0">
                <a:solidFill>
                  <a:srgbClr val="FF0000"/>
                </a:solidFill>
              </a:rPr>
              <a:t>%, </a:t>
            </a:r>
            <a:r>
              <a:rPr lang="en-US" sz="2800" b="1" dirty="0" smtClean="0">
                <a:solidFill>
                  <a:srgbClr val="FF0000"/>
                </a:solidFill>
              </a:rPr>
              <a:t>arithmetic growth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0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8392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𝐟𝐮𝐭𝐮𝐫𝐞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𝐩𝐫𝐞𝐬𝐞𝐧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𝐧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/>
                  <a:t>Where: 	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growth or decline rate</a:t>
                </a:r>
                <a:endParaRPr lang="en-US" sz="2400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400" dirty="0"/>
                  <a:t>		</a:t>
                </a:r>
                <a:r>
                  <a:rPr lang="en-US" sz="2400" dirty="0" smtClean="0"/>
                  <a:t>n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number of years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 smtClean="0"/>
                  <a:t>Example_2:</a:t>
                </a:r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dirty="0" smtClean="0"/>
                  <a:t>The current population </a:t>
                </a:r>
                <a:r>
                  <a:rPr lang="en-US" sz="2400" dirty="0"/>
                  <a:t>in </a:t>
                </a:r>
                <a:r>
                  <a:rPr lang="en-US" sz="2400" dirty="0" smtClean="0"/>
                  <a:t>Jeddah is 3,500,000, if the population growth rate is expected to be </a:t>
                </a:r>
                <a:r>
                  <a:rPr lang="en-US" sz="2400" dirty="0"/>
                  <a:t>2.3%, what will be the population after 3 years from </a:t>
                </a:r>
                <a:r>
                  <a:rPr lang="en-US" sz="2400" dirty="0" smtClean="0"/>
                  <a:t>now?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𝐏</m:t>
                          </m:r>
                        </m:e>
                        <m:sub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𝐟𝐮𝐭𝐮𝐫𝐞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𝟓𝟎𝟎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𝟎𝟐𝟑</m:t>
                      </m:r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Expected population after 3 years = </a:t>
                </a:r>
                <a:r>
                  <a:rPr lang="en-US" sz="2400" b="1" dirty="0" smtClean="0"/>
                  <a:t>4,741,500 capita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839200" cy="5105400"/>
              </a:xfrm>
              <a:blipFill rotWithShape="0">
                <a:blip r:embed="rId4"/>
                <a:stretch>
                  <a:fillRect l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3508" y="152400"/>
            <a:ext cx="8669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Calculating </a:t>
            </a:r>
            <a:r>
              <a:rPr lang="en-US" sz="2800" b="1" dirty="0" smtClean="0">
                <a:solidFill>
                  <a:srgbClr val="FF0000"/>
                </a:solidFill>
              </a:rPr>
              <a:t>the expected population if growth  </a:t>
            </a:r>
            <a:r>
              <a:rPr lang="en-US" sz="2800" b="1" dirty="0">
                <a:solidFill>
                  <a:srgbClr val="FF0000"/>
                </a:solidFill>
              </a:rPr>
              <a:t>rate </a:t>
            </a:r>
            <a:r>
              <a:rPr lang="en-US" sz="2800" b="1" dirty="0" smtClean="0">
                <a:solidFill>
                  <a:srgbClr val="FF0000"/>
                </a:solidFill>
              </a:rPr>
              <a:t>is given, arithmetic growth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08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73997"/>
            <a:ext cx="8839200" cy="4747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Example_3: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In 2006, 5.3 billion people lived in </a:t>
            </a:r>
            <a:r>
              <a:rPr lang="en-US" sz="2400" dirty="0" smtClean="0"/>
              <a:t>less developed countries </a:t>
            </a:r>
            <a:r>
              <a:rPr lang="en-US" sz="2400" dirty="0"/>
              <a:t>of the world, where </a:t>
            </a:r>
            <a:r>
              <a:rPr lang="en-US" sz="2400" dirty="0" smtClean="0"/>
              <a:t>the average </a:t>
            </a:r>
            <a:r>
              <a:rPr lang="en-US" sz="2400" dirty="0"/>
              <a:t>crude birth and death rates were </a:t>
            </a:r>
            <a:r>
              <a:rPr lang="en-US" sz="2400" dirty="0" smtClean="0"/>
              <a:t>23 and 8, respectively. What is total population in 2007?</a:t>
            </a:r>
          </a:p>
          <a:p>
            <a:pPr marL="0" indent="0">
              <a:buNone/>
            </a:pPr>
            <a:r>
              <a:rPr lang="en-US" sz="2400" dirty="0"/>
              <a:t>Total </a:t>
            </a:r>
            <a:r>
              <a:rPr lang="en-US" sz="2400" dirty="0" smtClean="0"/>
              <a:t>births </a:t>
            </a:r>
            <a:r>
              <a:rPr lang="en-US" sz="2400" dirty="0"/>
              <a:t>= Population </a:t>
            </a:r>
            <a:r>
              <a:rPr lang="en-US" sz="2400" dirty="0" smtClean="0"/>
              <a:t>X </a:t>
            </a:r>
            <a:r>
              <a:rPr lang="en-US" sz="2400" dirty="0"/>
              <a:t>crude </a:t>
            </a:r>
            <a:r>
              <a:rPr lang="en-US" sz="2400" dirty="0" smtClean="0"/>
              <a:t>birth rate</a:t>
            </a:r>
          </a:p>
          <a:p>
            <a:pPr marL="0" indent="0">
              <a:buNone/>
            </a:pPr>
            <a:r>
              <a:rPr lang="en-US" sz="2400" dirty="0" smtClean="0"/>
              <a:t>	= </a:t>
            </a:r>
            <a:r>
              <a:rPr lang="en-US" sz="2400" dirty="0"/>
              <a:t>5.3 billion </a:t>
            </a:r>
            <a:r>
              <a:rPr lang="en-US" sz="2400" dirty="0" smtClean="0"/>
              <a:t> X 23 deaths/1000 people = 121.9 million</a:t>
            </a:r>
          </a:p>
          <a:p>
            <a:pPr marL="0" indent="0">
              <a:buNone/>
            </a:pPr>
            <a:r>
              <a:rPr lang="en-US" sz="2400" dirty="0" smtClean="0"/>
              <a:t>Total death = </a:t>
            </a:r>
            <a:r>
              <a:rPr lang="en-US" sz="2400" dirty="0"/>
              <a:t>5.3 billion  X </a:t>
            </a:r>
            <a:r>
              <a:rPr lang="en-US" sz="2400" dirty="0" smtClean="0"/>
              <a:t>8/1000 = 42.4 </a:t>
            </a:r>
            <a:r>
              <a:rPr lang="en-US" sz="2400" dirty="0"/>
              <a:t>million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Total population = current pop. + pop. Change</a:t>
            </a:r>
          </a:p>
          <a:p>
            <a:pPr marL="0" indent="0"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= 5300 mil. + 121.9 mil. – 42.4 mil. = </a:t>
            </a:r>
            <a:r>
              <a:rPr lang="en-US" sz="2400" b="1" dirty="0" smtClean="0"/>
              <a:t>5,379.5 million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3508" y="76200"/>
            <a:ext cx="8669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Calculating </a:t>
            </a:r>
            <a:r>
              <a:rPr lang="en-US" sz="2800" b="1" dirty="0" smtClean="0">
                <a:solidFill>
                  <a:srgbClr val="FF0000"/>
                </a:solidFill>
              </a:rPr>
              <a:t>the expected population </a:t>
            </a:r>
            <a:r>
              <a:rPr lang="en-US" sz="2800" b="1" dirty="0">
                <a:solidFill>
                  <a:srgbClr val="FF0000"/>
                </a:solidFill>
              </a:rPr>
              <a:t>if crude birth and death </a:t>
            </a:r>
            <a:r>
              <a:rPr lang="en-US" sz="2800" b="1" dirty="0" smtClean="0">
                <a:solidFill>
                  <a:srgbClr val="FF0000"/>
                </a:solidFill>
              </a:rPr>
              <a:t>rates and migration is given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143000"/>
            <a:ext cx="899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Population change </a:t>
            </a:r>
            <a:r>
              <a:rPr lang="en-US" dirty="0"/>
              <a:t>= </a:t>
            </a:r>
          </a:p>
          <a:p>
            <a:r>
              <a:rPr lang="en-US" dirty="0"/>
              <a:t>	</a:t>
            </a:r>
            <a:r>
              <a:rPr lang="en-US" b="1" dirty="0" smtClean="0"/>
              <a:t>(</a:t>
            </a:r>
            <a:r>
              <a:rPr lang="en-US" b="1" dirty="0"/>
              <a:t>Births + Immigration) – (Deaths + Emigration)</a:t>
            </a:r>
          </a:p>
        </p:txBody>
      </p:sp>
    </p:spTree>
    <p:extLst>
      <p:ext uri="{BB962C8B-B14F-4D97-AF65-F5344CB8AC3E}">
        <p14:creationId xmlns:p14="http://schemas.microsoft.com/office/powerpoint/2010/main" val="3784251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1"/>
            <a:ext cx="8839200" cy="5730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Example_4: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 smtClean="0"/>
              <a:t>Please return to chapter 6 in textbook page 145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27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7308" y="204282"/>
            <a:ext cx="8669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Ecological </a:t>
            </a:r>
            <a:r>
              <a:rPr lang="en-US" sz="2800" b="1" dirty="0">
                <a:solidFill>
                  <a:srgbClr val="FF0000"/>
                </a:solidFill>
              </a:rPr>
              <a:t>Footprint Analysis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17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1"/>
            <a:ext cx="8610600" cy="59436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Three major factors account for </a:t>
            </a:r>
            <a:r>
              <a:rPr lang="en-US" sz="2400" dirty="0" smtClean="0"/>
              <a:t>population increase in the past 200 years: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Modern agriculture technique </a:t>
            </a:r>
            <a:r>
              <a:rPr lang="en-US" sz="2400" dirty="0" smtClean="0"/>
              <a:t>allow to grow more food.</a:t>
            </a:r>
            <a:endParaRPr lang="en-US" sz="2400" i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Death rates drop </a:t>
            </a:r>
            <a:r>
              <a:rPr lang="en-US" sz="2400" dirty="0" smtClean="0"/>
              <a:t>because of </a:t>
            </a:r>
            <a:r>
              <a:rPr lang="en-US" sz="2400" u="sng" dirty="0" smtClean="0"/>
              <a:t>improved </a:t>
            </a:r>
            <a:r>
              <a:rPr lang="en-US" sz="2400" u="sng" dirty="0"/>
              <a:t>sanitation and </a:t>
            </a:r>
            <a:r>
              <a:rPr lang="en-US" sz="2400" u="sng" dirty="0" smtClean="0"/>
              <a:t>health </a:t>
            </a:r>
            <a:r>
              <a:rPr lang="en-US" sz="2400" u="sng" dirty="0"/>
              <a:t>care and </a:t>
            </a:r>
            <a:r>
              <a:rPr lang="en-US" sz="2400" u="sng" dirty="0" smtClean="0"/>
              <a:t>development of </a:t>
            </a:r>
            <a:r>
              <a:rPr lang="en-US" sz="2400" u="sng" dirty="0"/>
              <a:t>antibiotics and vaccines</a:t>
            </a:r>
            <a:r>
              <a:rPr lang="en-US" sz="2400" b="1" dirty="0"/>
              <a:t> </a:t>
            </a:r>
            <a:r>
              <a:rPr lang="en-US" sz="2400" dirty="0"/>
              <a:t>to help control infectious </a:t>
            </a:r>
            <a:r>
              <a:rPr lang="en-US" sz="2400" dirty="0" smtClean="0"/>
              <a:t>diseases.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Humans adaptability </a:t>
            </a:r>
            <a:r>
              <a:rPr lang="en-US" sz="2400" dirty="0" smtClean="0"/>
              <a:t>to live in any climate </a:t>
            </a:r>
            <a:r>
              <a:rPr lang="en-US" sz="2400" dirty="0"/>
              <a:t>zones and habitats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Most of the increase in the world’s population during the last 100 years took place because of </a:t>
            </a:r>
            <a:r>
              <a:rPr lang="en-US" sz="2400" b="1" dirty="0"/>
              <a:t>a sharp drop in death rates</a:t>
            </a:r>
            <a:r>
              <a:rPr lang="en-US" sz="2400" dirty="0"/>
              <a:t> – not a sharp rise in birth rates.</a:t>
            </a:r>
          </a:p>
          <a:p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70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610600" cy="59436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Recently, The </a:t>
            </a:r>
            <a:r>
              <a:rPr lang="en-US" sz="2400" dirty="0"/>
              <a:t>rate of population growth has </a:t>
            </a:r>
            <a:r>
              <a:rPr lang="en-US" sz="2400" dirty="0" smtClean="0"/>
              <a:t>slowed, </a:t>
            </a:r>
            <a:r>
              <a:rPr lang="en-US" sz="2400" dirty="0"/>
              <a:t>but the world’s population is still </a:t>
            </a:r>
            <a:r>
              <a:rPr lang="en-US" sz="2400" dirty="0" smtClean="0"/>
              <a:t>growing exponentially </a:t>
            </a:r>
            <a:r>
              <a:rPr lang="en-US" sz="2400" dirty="0"/>
              <a:t>at a rate of about 1.21% a year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This </a:t>
            </a:r>
            <a:r>
              <a:rPr lang="en-US" sz="2400" dirty="0"/>
              <a:t>growth is unevenly </a:t>
            </a:r>
            <a:r>
              <a:rPr lang="en-US" sz="2400" dirty="0" smtClean="0"/>
              <a:t>distributed, according to the data in 2010 for newborn:</a:t>
            </a:r>
          </a:p>
          <a:p>
            <a:pPr lvl="1"/>
            <a:r>
              <a:rPr lang="en-US" sz="2400" dirty="0" smtClean="0"/>
              <a:t>About 1% of the newborn were added to the </a:t>
            </a:r>
            <a:r>
              <a:rPr lang="en-US" sz="2400" dirty="0"/>
              <a:t>world’s more-developed countries</a:t>
            </a:r>
            <a:r>
              <a:rPr lang="en-US" sz="2400" dirty="0" smtClean="0"/>
              <a:t>, which are growing </a:t>
            </a:r>
            <a:r>
              <a:rPr lang="en-US" sz="2400" dirty="0"/>
              <a:t>at 0.17% a </a:t>
            </a:r>
            <a:r>
              <a:rPr lang="en-US" sz="2400" dirty="0" smtClean="0"/>
              <a:t>year.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other 99</a:t>
            </a:r>
            <a:r>
              <a:rPr lang="en-US" sz="2400" dirty="0" smtClean="0"/>
              <a:t>% were </a:t>
            </a:r>
            <a:r>
              <a:rPr lang="en-US" sz="2400" dirty="0"/>
              <a:t>added to the world’s middle- and low-income, </a:t>
            </a:r>
            <a:r>
              <a:rPr lang="en-US" sz="2400" dirty="0" smtClean="0"/>
              <a:t>less developed countries</a:t>
            </a:r>
            <a:r>
              <a:rPr lang="en-US" sz="2400" dirty="0"/>
              <a:t>, which are growing 9 times </a:t>
            </a:r>
            <a:r>
              <a:rPr lang="en-US" sz="2400" dirty="0" smtClean="0"/>
              <a:t>faster at </a:t>
            </a:r>
            <a:r>
              <a:rPr lang="en-US" sz="2400" dirty="0"/>
              <a:t>1.4% a year, on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43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001" r="1024" b="2001"/>
          <a:stretch/>
        </p:blipFill>
        <p:spPr>
          <a:xfrm>
            <a:off x="21771" y="1014549"/>
            <a:ext cx="4419600" cy="3458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813" r="5767"/>
          <a:stretch/>
        </p:blipFill>
        <p:spPr>
          <a:xfrm>
            <a:off x="4648200" y="1014549"/>
            <a:ext cx="4412451" cy="3258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5016" y="4775537"/>
            <a:ext cx="3886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Annual </a:t>
            </a:r>
            <a:r>
              <a:rPr lang="en-US" sz="2000" dirty="0"/>
              <a:t>growth rate of </a:t>
            </a:r>
            <a:r>
              <a:rPr lang="en-US" sz="2000" dirty="0" smtClean="0"/>
              <a:t>world population, 1950–2010</a:t>
            </a:r>
            <a:r>
              <a:rPr lang="en-US" sz="2000" dirty="0"/>
              <a:t>, with projections to 2050.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94674" y="4775536"/>
            <a:ext cx="38862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Populations </a:t>
            </a:r>
            <a:r>
              <a:rPr lang="en-US" sz="2000" dirty="0"/>
              <a:t>of the world’s </a:t>
            </a:r>
            <a:r>
              <a:rPr lang="en-US" sz="2000" dirty="0" smtClean="0"/>
              <a:t>five most </a:t>
            </a:r>
            <a:r>
              <a:rPr lang="en-US" sz="2000" dirty="0"/>
              <a:t>populous countries in 2010 </a:t>
            </a:r>
            <a:r>
              <a:rPr lang="en-US" sz="2000" dirty="0" smtClean="0"/>
              <a:t>and 2050 </a:t>
            </a:r>
            <a:r>
              <a:rPr lang="en-US" sz="2000" dirty="0"/>
              <a:t>(projected).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47553" y="5993863"/>
            <a:ext cx="5857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(Data from United Nations Population Division and U.S. Census Bureau)</a:t>
            </a:r>
          </a:p>
        </p:txBody>
      </p:sp>
    </p:spTree>
    <p:extLst>
      <p:ext uri="{BB962C8B-B14F-4D97-AF65-F5344CB8AC3E}">
        <p14:creationId xmlns:p14="http://schemas.microsoft.com/office/powerpoint/2010/main" val="4160758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1573" y="4900882"/>
            <a:ext cx="86859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Most of the world’s population growth between 1950 and 2010 took place in the world’s </a:t>
            </a:r>
            <a:r>
              <a:rPr lang="en-US" sz="2000" dirty="0" smtClean="0"/>
              <a:t>less-developed countries</a:t>
            </a:r>
            <a:r>
              <a:rPr lang="en-US" sz="2000" dirty="0"/>
              <a:t>. This gap is projected to increase between 2010 and 2050. (Data from United </a:t>
            </a:r>
            <a:r>
              <a:rPr lang="en-US" sz="2000" dirty="0" smtClean="0"/>
              <a:t>Nations Population </a:t>
            </a:r>
            <a:r>
              <a:rPr lang="en-US" sz="2000" dirty="0"/>
              <a:t>Division,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48" y="762000"/>
            <a:ext cx="890277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41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6233" b="1705"/>
          <a:stretch/>
        </p:blipFill>
        <p:spPr>
          <a:xfrm>
            <a:off x="381000" y="228600"/>
            <a:ext cx="5476875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112" y="4257437"/>
            <a:ext cx="8991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</a:rPr>
              <a:t>No population can continue to increase in size </a:t>
            </a:r>
            <a:r>
              <a:rPr lang="en-US" sz="1800" dirty="0" smtClean="0">
                <a:solidFill>
                  <a:schemeClr val="dk1"/>
                </a:solidFill>
              </a:rPr>
              <a:t>indefinitely. </a:t>
            </a:r>
            <a:r>
              <a:rPr lang="en-US" sz="1800" dirty="0">
                <a:solidFill>
                  <a:schemeClr val="dk1"/>
                </a:solidFill>
              </a:rPr>
              <a:t>Exponential </a:t>
            </a:r>
            <a:r>
              <a:rPr lang="en-US" sz="1800" dirty="0" smtClean="0">
                <a:solidFill>
                  <a:schemeClr val="dk1"/>
                </a:solidFill>
              </a:rPr>
              <a:t>growth occurs </a:t>
            </a:r>
            <a:r>
              <a:rPr lang="en-US" sz="1800" dirty="0">
                <a:solidFill>
                  <a:schemeClr val="dk1"/>
                </a:solidFill>
              </a:rPr>
              <a:t>when a </a:t>
            </a:r>
            <a:r>
              <a:rPr lang="en-US" sz="1800" dirty="0" smtClean="0">
                <a:solidFill>
                  <a:schemeClr val="dk1"/>
                </a:solidFill>
              </a:rPr>
              <a:t>population has </a:t>
            </a:r>
            <a:r>
              <a:rPr lang="en-US" sz="1800" dirty="0">
                <a:solidFill>
                  <a:schemeClr val="dk1"/>
                </a:solidFill>
              </a:rPr>
              <a:t>essentially unlimited resources to support its </a:t>
            </a:r>
            <a:r>
              <a:rPr lang="en-US" sz="1800" dirty="0" smtClean="0">
                <a:solidFill>
                  <a:schemeClr val="dk1"/>
                </a:solidFill>
              </a:rPr>
              <a:t>growth.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Such exponential </a:t>
            </a:r>
            <a:r>
              <a:rPr lang="en-US" sz="1800" dirty="0">
                <a:solidFill>
                  <a:schemeClr val="dk1"/>
                </a:solidFill>
              </a:rPr>
              <a:t>growth is eventually converted to logistic growth, in which the growth </a:t>
            </a:r>
            <a:r>
              <a:rPr lang="en-US" sz="1800" dirty="0" smtClean="0">
                <a:solidFill>
                  <a:schemeClr val="dk1"/>
                </a:solidFill>
              </a:rPr>
              <a:t>rate decreases </a:t>
            </a:r>
            <a:r>
              <a:rPr lang="en-US" sz="1800" dirty="0">
                <a:solidFill>
                  <a:schemeClr val="dk1"/>
                </a:solidFill>
              </a:rPr>
              <a:t>as the population becomes larger and faces environmental resistance (right </a:t>
            </a:r>
            <a:r>
              <a:rPr lang="en-US" sz="1800" dirty="0" smtClean="0">
                <a:solidFill>
                  <a:schemeClr val="dk1"/>
                </a:solidFill>
              </a:rPr>
              <a:t>half of </a:t>
            </a:r>
            <a:r>
              <a:rPr lang="en-US" sz="1800" dirty="0">
                <a:solidFill>
                  <a:schemeClr val="dk1"/>
                </a:solidFill>
              </a:rPr>
              <a:t>the curve</a:t>
            </a:r>
            <a:r>
              <a:rPr lang="en-US" sz="1800" dirty="0" smtClean="0">
                <a:solidFill>
                  <a:schemeClr val="dk1"/>
                </a:solidFill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dk1"/>
                </a:solidFill>
              </a:rPr>
              <a:t>Over </a:t>
            </a:r>
            <a:r>
              <a:rPr lang="en-US" sz="1800" dirty="0">
                <a:solidFill>
                  <a:schemeClr val="dk1"/>
                </a:solidFill>
              </a:rPr>
              <a:t>time, the population size stabilizes at or near the carrying capacity of </a:t>
            </a:r>
            <a:r>
              <a:rPr lang="en-US" sz="1800" dirty="0" smtClean="0">
                <a:solidFill>
                  <a:schemeClr val="dk1"/>
                </a:solidFill>
              </a:rPr>
              <a:t>its environment</a:t>
            </a:r>
            <a:r>
              <a:rPr lang="en-US" sz="1800" dirty="0">
                <a:solidFill>
                  <a:schemeClr val="dk1"/>
                </a:solidFill>
              </a:rPr>
              <a:t>, which results in a sigmoid (S-shaped) population growth curve. </a:t>
            </a:r>
            <a:endParaRPr lang="en-US" sz="1800" dirty="0" smtClean="0">
              <a:solidFill>
                <a:schemeClr val="dk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1549" y="228600"/>
            <a:ext cx="2532888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Carring capacity</a:t>
            </a:r>
            <a:r>
              <a:rPr lang="en-US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Maximum 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population of a particular species that a given habitat can support over a given period</a:t>
            </a: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6066337" y="2104519"/>
            <a:ext cx="300331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dirty="0" smtClean="0"/>
              <a:t>Environmental resistance that case the caring capacity is:  </a:t>
            </a:r>
          </a:p>
          <a:p>
            <a:pPr algn="ctr"/>
            <a:r>
              <a:rPr lang="en-US" sz="1800" b="1" dirty="0" smtClean="0"/>
              <a:t>shrinkage in resources </a:t>
            </a:r>
            <a:r>
              <a:rPr lang="en-US" sz="1800" b="1" dirty="0"/>
              <a:t>such as food, water, and </a:t>
            </a:r>
            <a:r>
              <a:rPr lang="en-US" sz="1800" b="1" dirty="0" smtClean="0"/>
              <a:t>space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985668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4622149"/>
            <a:ext cx="8991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graph tracks the logistic growth of a sheep </a:t>
            </a:r>
            <a:r>
              <a:rPr lang="en-US" sz="2000" dirty="0" smtClean="0"/>
              <a:t>population on </a:t>
            </a:r>
            <a:r>
              <a:rPr lang="en-US" sz="2000" dirty="0"/>
              <a:t>the island of Tasmania between 1800 and 1925.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After sheep </a:t>
            </a:r>
            <a:r>
              <a:rPr lang="en-US" sz="2000" dirty="0"/>
              <a:t>were introduced in 1800, their population grew </a:t>
            </a:r>
            <a:r>
              <a:rPr lang="en-US" sz="2000" dirty="0" smtClean="0"/>
              <a:t>exponentially. </a:t>
            </a:r>
            <a:r>
              <a:rPr lang="en-US" sz="2000" dirty="0"/>
              <a:t>By 1855, </a:t>
            </a:r>
            <a:r>
              <a:rPr lang="en-US" sz="2000" dirty="0" smtClean="0"/>
              <a:t>they had </a:t>
            </a:r>
            <a:r>
              <a:rPr lang="en-US" sz="2000" dirty="0"/>
              <a:t>overshot the land’s carrying capacity. Their numbers then </a:t>
            </a:r>
            <a:r>
              <a:rPr lang="en-US" sz="2000" dirty="0" smtClean="0"/>
              <a:t>stabilized and </a:t>
            </a:r>
            <a:r>
              <a:rPr lang="en-US" sz="2000" dirty="0"/>
              <a:t>fluctuated around a carrying capacity of about 1.6 </a:t>
            </a:r>
            <a:r>
              <a:rPr lang="en-US" sz="2000" dirty="0" smtClean="0"/>
              <a:t>million sheep</a:t>
            </a:r>
            <a:r>
              <a:rPr lang="en-US" sz="2000" dirty="0" smtClean="0">
                <a:solidFill>
                  <a:schemeClr val="dk1"/>
                </a:solidFill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3391"/>
          <a:stretch/>
        </p:blipFill>
        <p:spPr>
          <a:xfrm>
            <a:off x="533400" y="72298"/>
            <a:ext cx="5450301" cy="43414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0231" t="6552" r="3872" b="5863"/>
          <a:stretch/>
        </p:blipFill>
        <p:spPr>
          <a:xfrm>
            <a:off x="6172199" y="381000"/>
            <a:ext cx="277396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77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839200" cy="6569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The eight </a:t>
            </a:r>
            <a:r>
              <a:rPr lang="en-US" sz="2400" dirty="0"/>
              <a:t>major </a:t>
            </a:r>
            <a:r>
              <a:rPr lang="en-US" sz="2400" dirty="0" smtClean="0"/>
              <a:t>ways in </a:t>
            </a:r>
            <a:r>
              <a:rPr lang="en-US" sz="2400" dirty="0"/>
              <a:t>which we humans have </a:t>
            </a:r>
            <a:r>
              <a:rPr lang="en-US" sz="2400" dirty="0" smtClean="0"/>
              <a:t>altered natural </a:t>
            </a:r>
            <a:r>
              <a:rPr lang="en-US" sz="2400" dirty="0"/>
              <a:t>systems to meet our </a:t>
            </a:r>
            <a:r>
              <a:rPr lang="en-US" sz="2400" dirty="0" smtClean="0"/>
              <a:t>growing population’s </a:t>
            </a:r>
            <a:r>
              <a:rPr lang="en-US" sz="2400" dirty="0"/>
              <a:t>resource </a:t>
            </a:r>
            <a:r>
              <a:rPr lang="en-US" sz="2400" dirty="0" smtClean="0"/>
              <a:t>needs (</a:t>
            </a:r>
            <a:r>
              <a:rPr lang="en-US" sz="2400" b="1" dirty="0"/>
              <a:t>causes of </a:t>
            </a:r>
            <a:r>
              <a:rPr lang="en-US" sz="2400" b="1" dirty="0" smtClean="0"/>
              <a:t>natural capital degradation</a:t>
            </a:r>
            <a:r>
              <a:rPr lang="en-US" sz="2400" dirty="0"/>
              <a:t>):</a:t>
            </a:r>
            <a:endParaRPr lang="en-US" sz="2400" dirty="0" smtClean="0"/>
          </a:p>
          <a:p>
            <a:pPr marL="777269" lvl="1" indent="-457200">
              <a:buFont typeface="+mj-lt"/>
              <a:buAutoNum type="arabicPeriod"/>
            </a:pPr>
            <a:r>
              <a:rPr lang="en-US" sz="2400" dirty="0"/>
              <a:t>Reducing </a:t>
            </a:r>
            <a:r>
              <a:rPr lang="en-US" sz="2400" dirty="0" smtClean="0"/>
              <a:t>biodiversity.</a:t>
            </a:r>
            <a:endParaRPr lang="en-US" sz="2400" dirty="0"/>
          </a:p>
          <a:p>
            <a:pPr marL="777269" lvl="1" indent="-457200">
              <a:buFont typeface="+mj-lt"/>
              <a:buAutoNum type="arabicPeriod"/>
            </a:pPr>
            <a:r>
              <a:rPr lang="en-US" sz="2400" dirty="0"/>
              <a:t>Increasing use of </a:t>
            </a:r>
            <a:r>
              <a:rPr lang="en-US" sz="2400" dirty="0" smtClean="0"/>
              <a:t>net primary productivity.</a:t>
            </a:r>
            <a:endParaRPr lang="en-US" sz="2400" dirty="0"/>
          </a:p>
          <a:p>
            <a:pPr marL="777269" lvl="1" indent="-457200">
              <a:buFont typeface="+mj-lt"/>
              <a:buAutoNum type="arabicPeriod"/>
            </a:pPr>
            <a:r>
              <a:rPr lang="en-US" sz="2400" dirty="0"/>
              <a:t>Increasing genetic resistance in </a:t>
            </a:r>
            <a:r>
              <a:rPr lang="en-US" sz="2400" dirty="0" smtClean="0"/>
              <a:t>pest species </a:t>
            </a:r>
            <a:r>
              <a:rPr lang="en-US" sz="2400" dirty="0"/>
              <a:t>and disease-causing </a:t>
            </a:r>
            <a:r>
              <a:rPr lang="en-US" sz="2400" dirty="0" smtClean="0"/>
              <a:t>bacteria.</a:t>
            </a:r>
            <a:endParaRPr lang="en-US" sz="2400" dirty="0"/>
          </a:p>
          <a:p>
            <a:pPr marL="777269" lvl="1" indent="-457200">
              <a:buFont typeface="+mj-lt"/>
              <a:buAutoNum type="arabicPeriod"/>
            </a:pPr>
            <a:r>
              <a:rPr lang="en-US" sz="2400" dirty="0"/>
              <a:t>Eliminating many natural </a:t>
            </a:r>
            <a:r>
              <a:rPr lang="en-US" sz="2400" dirty="0" smtClean="0"/>
              <a:t>predators.</a:t>
            </a:r>
            <a:endParaRPr lang="en-US" sz="2400" dirty="0"/>
          </a:p>
          <a:p>
            <a:pPr marL="777269" lvl="1" indent="-457200">
              <a:buFont typeface="+mj-lt"/>
              <a:buAutoNum type="arabicPeriod"/>
            </a:pPr>
            <a:r>
              <a:rPr lang="en-US" sz="2400" dirty="0"/>
              <a:t>Introducing harmful species </a:t>
            </a:r>
            <a:r>
              <a:rPr lang="en-US" sz="2400" dirty="0" smtClean="0"/>
              <a:t>into natural communities.</a:t>
            </a:r>
            <a:endParaRPr lang="en-US" sz="2400" dirty="0"/>
          </a:p>
          <a:p>
            <a:pPr marL="777269" lvl="1" indent="-457200">
              <a:buFont typeface="+mj-lt"/>
              <a:buAutoNum type="arabicPeriod"/>
            </a:pPr>
            <a:r>
              <a:rPr lang="en-US" sz="2400" dirty="0"/>
              <a:t>Using some renewable </a:t>
            </a:r>
            <a:r>
              <a:rPr lang="en-US" sz="2400" dirty="0" smtClean="0"/>
              <a:t>resources faster </a:t>
            </a:r>
            <a:r>
              <a:rPr lang="en-US" sz="2400" dirty="0"/>
              <a:t>than they can be </a:t>
            </a:r>
            <a:r>
              <a:rPr lang="en-US" sz="2400" dirty="0" smtClean="0"/>
              <a:t>replenished.</a:t>
            </a:r>
            <a:endParaRPr lang="en-US" sz="2400" dirty="0"/>
          </a:p>
          <a:p>
            <a:pPr marL="777269" lvl="1" indent="-457200">
              <a:buFont typeface="+mj-lt"/>
              <a:buAutoNum type="arabicPeriod"/>
            </a:pPr>
            <a:r>
              <a:rPr lang="en-US" sz="2400" dirty="0"/>
              <a:t>Disrupting natural chemical </a:t>
            </a:r>
            <a:r>
              <a:rPr lang="en-US" sz="2400" dirty="0" smtClean="0"/>
              <a:t>cycling and </a:t>
            </a:r>
            <a:r>
              <a:rPr lang="en-US" sz="2400" dirty="0"/>
              <a:t>energy </a:t>
            </a:r>
            <a:r>
              <a:rPr lang="en-US" sz="2400" dirty="0" smtClean="0"/>
              <a:t>flow.</a:t>
            </a:r>
            <a:endParaRPr lang="en-US" sz="2400" dirty="0"/>
          </a:p>
          <a:p>
            <a:pPr marL="777269" lvl="1" indent="-457200">
              <a:buFont typeface="+mj-lt"/>
              <a:buAutoNum type="arabicPeriod"/>
            </a:pPr>
            <a:r>
              <a:rPr lang="en-US" sz="2400" dirty="0"/>
              <a:t>Relying mostly on polluting </a:t>
            </a:r>
            <a:r>
              <a:rPr lang="en-US" sz="2400" dirty="0" smtClean="0"/>
              <a:t>and climate-changing </a:t>
            </a:r>
            <a:r>
              <a:rPr lang="en-US" sz="2400" dirty="0"/>
              <a:t>fossil </a:t>
            </a:r>
            <a:r>
              <a:rPr lang="en-US" sz="2400" dirty="0" smtClean="0"/>
              <a:t>fuels.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66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0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1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2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3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4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5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6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7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8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19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2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20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21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22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23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24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25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26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3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4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5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6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7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8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ppt/theme/themeOverride9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4583</TotalTime>
  <Words>1779</Words>
  <Application>Microsoft Office PowerPoint</Application>
  <PresentationFormat>On-screen Show (4:3)</PresentationFormat>
  <Paragraphs>197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Cambria Math</vt:lpstr>
      <vt:lpstr>Century Gothic</vt:lpstr>
      <vt:lpstr>Courier New</vt:lpstr>
      <vt:lpstr>Times New Roman</vt:lpstr>
      <vt:lpstr>Wingdings</vt:lpstr>
      <vt:lpstr>Books 16x9</vt:lpstr>
      <vt:lpstr>The human population and its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maothman@KSU.EDU.SA</dc:creator>
  <cp:keywords/>
  <cp:lastModifiedBy>Mohamed Othman</cp:lastModifiedBy>
  <cp:revision>328</cp:revision>
  <cp:lastPrinted>2016-10-03T08:14:34Z</cp:lastPrinted>
  <dcterms:created xsi:type="dcterms:W3CDTF">2014-01-30T07:14:29Z</dcterms:created>
  <dcterms:modified xsi:type="dcterms:W3CDTF">2017-02-11T06:31:58Z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