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5" r:id="rId2"/>
    <p:sldId id="256" r:id="rId3"/>
    <p:sldId id="275" r:id="rId4"/>
    <p:sldId id="276" r:id="rId5"/>
    <p:sldId id="270" r:id="rId6"/>
    <p:sldId id="277" r:id="rId7"/>
    <p:sldId id="278" r:id="rId8"/>
    <p:sldId id="279" r:id="rId9"/>
    <p:sldId id="294" r:id="rId10"/>
    <p:sldId id="280" r:id="rId11"/>
    <p:sldId id="281" r:id="rId12"/>
    <p:sldId id="282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3" Type="http://schemas.openxmlformats.org/officeDocument/2006/relationships/image" Target="../media/image229.wmf"/><Relationship Id="rId7" Type="http://schemas.openxmlformats.org/officeDocument/2006/relationships/image" Target="../media/image233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6" Type="http://schemas.openxmlformats.org/officeDocument/2006/relationships/image" Target="../media/image232.wmf"/><Relationship Id="rId5" Type="http://schemas.openxmlformats.org/officeDocument/2006/relationships/image" Target="../media/image231.wmf"/><Relationship Id="rId4" Type="http://schemas.openxmlformats.org/officeDocument/2006/relationships/image" Target="../media/image230.wmf"/><Relationship Id="rId9" Type="http://schemas.openxmlformats.org/officeDocument/2006/relationships/image" Target="../media/image2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wmf"/><Relationship Id="rId2" Type="http://schemas.openxmlformats.org/officeDocument/2006/relationships/image" Target="../media/image252.wmf"/><Relationship Id="rId1" Type="http://schemas.openxmlformats.org/officeDocument/2006/relationships/image" Target="../media/image251.wmf"/><Relationship Id="rId5" Type="http://schemas.openxmlformats.org/officeDocument/2006/relationships/image" Target="../media/image255.wmf"/><Relationship Id="rId4" Type="http://schemas.openxmlformats.org/officeDocument/2006/relationships/image" Target="../media/image25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wmf"/><Relationship Id="rId1" Type="http://schemas.openxmlformats.org/officeDocument/2006/relationships/image" Target="../media/image27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wmf"/><Relationship Id="rId2" Type="http://schemas.openxmlformats.org/officeDocument/2006/relationships/image" Target="../media/image283.wmf"/><Relationship Id="rId1" Type="http://schemas.openxmlformats.org/officeDocument/2006/relationships/image" Target="../media/image2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3" Type="http://schemas.openxmlformats.org/officeDocument/2006/relationships/image" Target="../media/image217.wmf"/><Relationship Id="rId7" Type="http://schemas.openxmlformats.org/officeDocument/2006/relationships/image" Target="../media/image221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5" Type="http://schemas.openxmlformats.org/officeDocument/2006/relationships/image" Target="../media/image219.wmf"/><Relationship Id="rId4" Type="http://schemas.openxmlformats.org/officeDocument/2006/relationships/image" Target="../media/image2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4CB6-20DB-426B-B453-6FA4C599B6CA}" type="datetimeFigureOut">
              <a:rPr lang="en-US" smtClean="0"/>
              <a:t>26-Sep-18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E8AA0-F220-4F01-9DC0-995891F9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E8AA0-F220-4F01-9DC0-995891F9DB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BF0-1150-4E12-8EB9-11589B1D8341}" type="datetime1">
              <a:rPr lang="en-US" smtClean="0"/>
              <a:t>26-Sep-18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4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BEE-A53D-45A8-89A4-0E8F03DC3A83}" type="datetime1">
              <a:rPr lang="en-US" smtClean="0"/>
              <a:t>26-Sep-18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EB41-018F-4827-910D-4A70B8310FCE}" type="datetime1">
              <a:rPr lang="en-US" smtClean="0"/>
              <a:t>26-Sep-18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0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56A4-1AC1-45E4-AB65-6A31662CA985}" type="datetime1">
              <a:rPr lang="en-US" smtClean="0"/>
              <a:t>26-Sep-18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7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258-1F9A-4483-9919-BFD131AC0C86}" type="datetime1">
              <a:rPr lang="en-US" smtClean="0"/>
              <a:t>26-Sep-18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7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530D-15DD-4D1D-953E-FEE551134556}" type="datetime1">
              <a:rPr lang="en-US" smtClean="0"/>
              <a:t>26-Sep-18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7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9C99-A730-4311-B69E-BF8899DD504B}" type="datetime1">
              <a:rPr lang="en-US" smtClean="0"/>
              <a:t>26-Sep-18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17B5-204A-4BF1-8F96-AD35812C75B7}" type="datetime1">
              <a:rPr lang="en-US" smtClean="0"/>
              <a:t>26-Sep-18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0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E279-AE70-47F2-B093-A380B063E380}" type="datetime1">
              <a:rPr lang="en-US" smtClean="0"/>
              <a:t>26-Sep-18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4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9BFE-FF15-4194-951D-6FC107B29524}" type="datetime1">
              <a:rPr lang="en-US" smtClean="0"/>
              <a:t>26-Sep-18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2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2EC-C8C1-4217-891D-77C3AEDA81E5}" type="datetime1">
              <a:rPr lang="en-US" smtClean="0"/>
              <a:t>26-Sep-18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9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3640-8416-4D50-A45C-EAC1F337880F}" type="datetime1">
              <a:rPr lang="en-US" smtClean="0"/>
              <a:t>26-Sep-18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499DA-66ED-4969-935F-C60711D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7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image" Target="../media/image51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490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520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690.png"/><Relationship Id="rId18" Type="http://schemas.openxmlformats.org/officeDocument/2006/relationships/image" Target="../media/image750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740.png"/><Relationship Id="rId2" Type="http://schemas.openxmlformats.org/officeDocument/2006/relationships/image" Target="../media/image90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11" Type="http://schemas.openxmlformats.org/officeDocument/2006/relationships/image" Target="../media/image97.png"/><Relationship Id="rId5" Type="http://schemas.openxmlformats.org/officeDocument/2006/relationships/image" Target="../media/image92.png"/><Relationship Id="rId15" Type="http://schemas.openxmlformats.org/officeDocument/2006/relationships/image" Target="../media/image99.png"/><Relationship Id="rId10" Type="http://schemas.openxmlformats.org/officeDocument/2006/relationships/image" Target="../media/image96.png"/><Relationship Id="rId19" Type="http://schemas.openxmlformats.org/officeDocument/2006/relationships/image" Target="../media/image101.png"/><Relationship Id="rId4" Type="http://schemas.openxmlformats.org/officeDocument/2006/relationships/image" Target="../media/image610.png"/><Relationship Id="rId9" Type="http://schemas.openxmlformats.org/officeDocument/2006/relationships/image" Target="../media/image95.png"/><Relationship Id="rId14" Type="http://schemas.openxmlformats.org/officeDocument/2006/relationships/image" Target="../media/image7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9.png"/><Relationship Id="rId3" Type="http://schemas.openxmlformats.org/officeDocument/2006/relationships/image" Target="../media/image770.png"/><Relationship Id="rId7" Type="http://schemas.openxmlformats.org/officeDocument/2006/relationships/image" Target="../media/image810.png"/><Relationship Id="rId12" Type="http://schemas.openxmlformats.org/officeDocument/2006/relationships/image" Target="../media/image108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7.png"/><Relationship Id="rId5" Type="http://schemas.openxmlformats.org/officeDocument/2006/relationships/image" Target="../media/image790.png"/><Relationship Id="rId10" Type="http://schemas.openxmlformats.org/officeDocument/2006/relationships/image" Target="../media/image106.png"/><Relationship Id="rId4" Type="http://schemas.openxmlformats.org/officeDocument/2006/relationships/image" Target="../media/image103.png"/><Relationship Id="rId9" Type="http://schemas.openxmlformats.org/officeDocument/2006/relationships/image" Target="../media/image830.png"/><Relationship Id="rId1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0.png"/><Relationship Id="rId3" Type="http://schemas.openxmlformats.org/officeDocument/2006/relationships/image" Target="../media/image970.png"/><Relationship Id="rId12" Type="http://schemas.openxmlformats.org/officeDocument/2006/relationships/image" Target="../media/image10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3.png"/><Relationship Id="rId11" Type="http://schemas.openxmlformats.org/officeDocument/2006/relationships/image" Target="../media/image1040.png"/><Relationship Id="rId5" Type="http://schemas.openxmlformats.org/officeDocument/2006/relationships/image" Target="../media/image111.png"/><Relationship Id="rId10" Type="http://schemas.openxmlformats.org/officeDocument/2006/relationships/image" Target="../media/image1030.png"/><Relationship Id="rId4" Type="http://schemas.openxmlformats.org/officeDocument/2006/relationships/image" Target="../media/image107.jpeg"/><Relationship Id="rId9" Type="http://schemas.openxmlformats.org/officeDocument/2006/relationships/image" Target="../media/image10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2.png"/><Relationship Id="rId7" Type="http://schemas.openxmlformats.org/officeDocument/2006/relationships/image" Target="../media/image11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00.png"/><Relationship Id="rId11" Type="http://schemas.openxmlformats.org/officeDocument/2006/relationships/image" Target="../media/image118.jpeg"/><Relationship Id="rId5" Type="http://schemas.openxmlformats.org/officeDocument/2006/relationships/image" Target="../media/image114.png"/><Relationship Id="rId10" Type="http://schemas.openxmlformats.org/officeDocument/2006/relationships/image" Target="../media/image117.png"/><Relationship Id="rId4" Type="http://schemas.openxmlformats.org/officeDocument/2006/relationships/image" Target="../media/image1080.png"/><Relationship Id="rId9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6.png"/><Relationship Id="rId3" Type="http://schemas.openxmlformats.org/officeDocument/2006/relationships/image" Target="../media/image119.jpeg"/><Relationship Id="rId7" Type="http://schemas.openxmlformats.org/officeDocument/2006/relationships/image" Target="../media/image123.png"/><Relationship Id="rId12" Type="http://schemas.openxmlformats.org/officeDocument/2006/relationships/image" Target="../media/image1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9.png"/><Relationship Id="rId11" Type="http://schemas.openxmlformats.org/officeDocument/2006/relationships/image" Target="../media/image1240.png"/><Relationship Id="rId5" Type="http://schemas.openxmlformats.org/officeDocument/2006/relationships/image" Target="../media/image122.png"/><Relationship Id="rId10" Type="http://schemas.openxmlformats.org/officeDocument/2006/relationships/image" Target="../media/image1230.png"/><Relationship Id="rId4" Type="http://schemas.openxmlformats.org/officeDocument/2006/relationships/image" Target="../media/image121.png"/><Relationship Id="rId9" Type="http://schemas.openxmlformats.org/officeDocument/2006/relationships/image" Target="../media/image12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7.png"/><Relationship Id="rId7" Type="http://schemas.openxmlformats.org/officeDocument/2006/relationships/image" Target="../media/image1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9.png"/><Relationship Id="rId11" Type="http://schemas.openxmlformats.org/officeDocument/2006/relationships/image" Target="../media/image129.jpeg"/><Relationship Id="rId5" Type="http://schemas.openxmlformats.org/officeDocument/2006/relationships/image" Target="../media/image1280.png"/><Relationship Id="rId10" Type="http://schemas.openxmlformats.org/officeDocument/2006/relationships/image" Target="../media/image131.png"/><Relationship Id="rId4" Type="http://schemas.openxmlformats.org/officeDocument/2006/relationships/image" Target="../media/image128.png"/><Relationship Id="rId9" Type="http://schemas.openxmlformats.org/officeDocument/2006/relationships/image" Target="../media/image12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jpeg"/><Relationship Id="rId9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7.png"/><Relationship Id="rId5" Type="http://schemas.openxmlformats.org/officeDocument/2006/relationships/image" Target="../media/image146.jpeg"/><Relationship Id="rId4" Type="http://schemas.openxmlformats.org/officeDocument/2006/relationships/image" Target="../media/image1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8.png"/><Relationship Id="rId4" Type="http://schemas.openxmlformats.org/officeDocument/2006/relationships/image" Target="../media/image15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6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0.wmf"/><Relationship Id="rId11" Type="http://schemas.openxmlformats.org/officeDocument/2006/relationships/image" Target="../media/image175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74.png"/><Relationship Id="rId4" Type="http://schemas.openxmlformats.org/officeDocument/2006/relationships/image" Target="../media/image166.wmf"/><Relationship Id="rId9" Type="http://schemas.openxmlformats.org/officeDocument/2006/relationships/image" Target="../media/image1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79.png"/><Relationship Id="rId7" Type="http://schemas.openxmlformats.org/officeDocument/2006/relationships/image" Target="../media/image1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83.png"/><Relationship Id="rId7" Type="http://schemas.openxmlformats.org/officeDocument/2006/relationships/image" Target="../media/image1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5.png"/><Relationship Id="rId5" Type="http://schemas.openxmlformats.org/officeDocument/2006/relationships/image" Target="../media/image180.wmf"/><Relationship Id="rId10" Type="http://schemas.openxmlformats.org/officeDocument/2006/relationships/image" Target="../media/image184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3" Type="http://schemas.openxmlformats.org/officeDocument/2006/relationships/image" Target="../media/image188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1.png"/><Relationship Id="rId4" Type="http://schemas.openxmlformats.org/officeDocument/2006/relationships/image" Target="../media/image189.png"/><Relationship Id="rId9" Type="http://schemas.openxmlformats.org/officeDocument/2006/relationships/image" Target="../media/image1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3" Type="http://schemas.openxmlformats.org/officeDocument/2006/relationships/image" Target="../media/image195.png"/><Relationship Id="rId21" Type="http://schemas.openxmlformats.org/officeDocument/2006/relationships/image" Target="../media/image207.png"/><Relationship Id="rId7" Type="http://schemas.openxmlformats.org/officeDocument/2006/relationships/image" Target="../media/image193.wmf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2.png"/><Relationship Id="rId20" Type="http://schemas.openxmlformats.org/officeDocument/2006/relationships/image" Target="../media/image206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7.png"/><Relationship Id="rId5" Type="http://schemas.openxmlformats.org/officeDocument/2006/relationships/image" Target="../media/image192.wmf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19" Type="http://schemas.openxmlformats.org/officeDocument/2006/relationships/image" Target="../media/image205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4.wmf"/><Relationship Id="rId14" Type="http://schemas.openxmlformats.org/officeDocument/2006/relationships/image" Target="../media/image2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9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2.png"/><Relationship Id="rId4" Type="http://schemas.openxmlformats.org/officeDocument/2006/relationships/image" Target="../media/image208.wmf"/><Relationship Id="rId9" Type="http://schemas.openxmlformats.org/officeDocument/2006/relationships/image" Target="../media/image2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wmf"/><Relationship Id="rId13" Type="http://schemas.openxmlformats.org/officeDocument/2006/relationships/oleObject" Target="../embeddings/oleObject24.bin"/><Relationship Id="rId18" Type="http://schemas.openxmlformats.org/officeDocument/2006/relationships/oleObject" Target="../embeddings/oleObject25.bin"/><Relationship Id="rId3" Type="http://schemas.openxmlformats.org/officeDocument/2006/relationships/oleObject" Target="../embeddings/oleObject19.bin"/><Relationship Id="rId21" Type="http://schemas.openxmlformats.org/officeDocument/2006/relationships/image" Target="../media/image222.wmf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19.wmf"/><Relationship Id="rId17" Type="http://schemas.openxmlformats.org/officeDocument/2006/relationships/image" Target="../media/image2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4.png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6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223.png"/><Relationship Id="rId10" Type="http://schemas.openxmlformats.org/officeDocument/2006/relationships/image" Target="../media/image218.wmf"/><Relationship Id="rId19" Type="http://schemas.openxmlformats.org/officeDocument/2006/relationships/image" Target="../media/image221.wmf"/><Relationship Id="rId4" Type="http://schemas.openxmlformats.org/officeDocument/2006/relationships/image" Target="../media/image215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20.wmf"/><Relationship Id="rId22" Type="http://schemas.openxmlformats.org/officeDocument/2006/relationships/image" Target="../media/image2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31.wmf"/><Relationship Id="rId18" Type="http://schemas.openxmlformats.org/officeDocument/2006/relationships/oleObject" Target="../embeddings/oleObject34.bin"/><Relationship Id="rId3" Type="http://schemas.openxmlformats.org/officeDocument/2006/relationships/image" Target="../media/image223.png"/><Relationship Id="rId21" Type="http://schemas.openxmlformats.org/officeDocument/2006/relationships/image" Target="../media/image235.wmf"/><Relationship Id="rId7" Type="http://schemas.openxmlformats.org/officeDocument/2006/relationships/image" Target="../media/image228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2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30.wmf"/><Relationship Id="rId5" Type="http://schemas.openxmlformats.org/officeDocument/2006/relationships/image" Target="../media/image227.wmf"/><Relationship Id="rId15" Type="http://schemas.openxmlformats.org/officeDocument/2006/relationships/image" Target="../media/image232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234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29.wmf"/><Relationship Id="rId14" Type="http://schemas.openxmlformats.org/officeDocument/2006/relationships/oleObject" Target="../embeddings/oleObject32.bin"/><Relationship Id="rId22" Type="http://schemas.openxmlformats.org/officeDocument/2006/relationships/image" Target="../media/image2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241.png"/><Relationship Id="rId7" Type="http://schemas.openxmlformats.org/officeDocument/2006/relationships/image" Target="../media/image238.wmf"/><Relationship Id="rId12" Type="http://schemas.openxmlformats.org/officeDocument/2006/relationships/image" Target="../media/image2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242.png"/><Relationship Id="rId5" Type="http://schemas.openxmlformats.org/officeDocument/2006/relationships/image" Target="../media/image237.wmf"/><Relationship Id="rId10" Type="http://schemas.openxmlformats.org/officeDocument/2006/relationships/image" Target="../media/image213.png"/><Relationship Id="rId4" Type="http://schemas.openxmlformats.org/officeDocument/2006/relationships/oleObject" Target="../embeddings/oleObject36.bin"/><Relationship Id="rId9" Type="http://schemas.openxmlformats.org/officeDocument/2006/relationships/image" Target="../media/image23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247.png"/><Relationship Id="rId7" Type="http://schemas.openxmlformats.org/officeDocument/2006/relationships/image" Target="../media/image245.wmf"/><Relationship Id="rId12" Type="http://schemas.openxmlformats.org/officeDocument/2006/relationships/image" Target="../media/image2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249.png"/><Relationship Id="rId5" Type="http://schemas.openxmlformats.org/officeDocument/2006/relationships/image" Target="../media/image244.wmf"/><Relationship Id="rId10" Type="http://schemas.openxmlformats.org/officeDocument/2006/relationships/image" Target="../media/image248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4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wmf"/><Relationship Id="rId13" Type="http://schemas.openxmlformats.org/officeDocument/2006/relationships/image" Target="../media/image255.wmf"/><Relationship Id="rId18" Type="http://schemas.openxmlformats.org/officeDocument/2006/relationships/image" Target="../media/image261.png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26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9.png"/><Relationship Id="rId20" Type="http://schemas.openxmlformats.org/officeDocument/2006/relationships/image" Target="../media/image263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2.wmf"/><Relationship Id="rId11" Type="http://schemas.openxmlformats.org/officeDocument/2006/relationships/image" Target="../media/image256.png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258.png"/><Relationship Id="rId10" Type="http://schemas.openxmlformats.org/officeDocument/2006/relationships/image" Target="../media/image254.wmf"/><Relationship Id="rId19" Type="http://schemas.openxmlformats.org/officeDocument/2006/relationships/image" Target="../media/image262.png"/><Relationship Id="rId4" Type="http://schemas.openxmlformats.org/officeDocument/2006/relationships/image" Target="../media/image251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2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.png"/><Relationship Id="rId5" Type="http://schemas.openxmlformats.org/officeDocument/2006/relationships/image" Target="../media/image267.png"/><Relationship Id="rId4" Type="http://schemas.openxmlformats.org/officeDocument/2006/relationships/image" Target="../media/image2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9.png"/><Relationship Id="rId3" Type="http://schemas.openxmlformats.org/officeDocument/2006/relationships/image" Target="../media/image273.png"/><Relationship Id="rId7" Type="http://schemas.openxmlformats.org/officeDocument/2006/relationships/image" Target="../media/image272.wmf"/><Relationship Id="rId12" Type="http://schemas.openxmlformats.org/officeDocument/2006/relationships/image" Target="../media/image27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277.png"/><Relationship Id="rId5" Type="http://schemas.openxmlformats.org/officeDocument/2006/relationships/image" Target="../media/image271.wmf"/><Relationship Id="rId15" Type="http://schemas.openxmlformats.org/officeDocument/2006/relationships/image" Target="../media/image281.png"/><Relationship Id="rId10" Type="http://schemas.openxmlformats.org/officeDocument/2006/relationships/image" Target="../media/image276.png"/><Relationship Id="rId4" Type="http://schemas.openxmlformats.org/officeDocument/2006/relationships/oleObject" Target="../embeddings/oleObject47.bin"/><Relationship Id="rId9" Type="http://schemas.openxmlformats.org/officeDocument/2006/relationships/image" Target="../media/image275.png"/><Relationship Id="rId14" Type="http://schemas.openxmlformats.org/officeDocument/2006/relationships/image" Target="../media/image28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wmf"/><Relationship Id="rId3" Type="http://schemas.openxmlformats.org/officeDocument/2006/relationships/image" Target="../media/image285.pn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2.wmf"/><Relationship Id="rId11" Type="http://schemas.openxmlformats.org/officeDocument/2006/relationships/image" Target="../media/image287.png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284.wmf"/><Relationship Id="rId4" Type="http://schemas.openxmlformats.org/officeDocument/2006/relationships/image" Target="../media/image286.png"/><Relationship Id="rId9" Type="http://schemas.openxmlformats.org/officeDocument/2006/relationships/oleObject" Target="../embeddings/oleObject5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1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240.png"/><Relationship Id="rId12" Type="http://schemas.openxmlformats.org/officeDocument/2006/relationships/image" Target="../media/image26.png"/><Relationship Id="rId17" Type="http://schemas.openxmlformats.org/officeDocument/2006/relationships/image" Target="../media/image33.png"/><Relationship Id="rId2" Type="http://schemas.openxmlformats.org/officeDocument/2006/relationships/image" Target="../media/image21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0.png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380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11" Type="http://schemas.openxmlformats.org/officeDocument/2006/relationships/image" Target="../media/image41.png"/><Relationship Id="rId5" Type="http://schemas.openxmlformats.org/officeDocument/2006/relationships/image" Target="../media/image360.png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19" Type="http://schemas.openxmlformats.org/officeDocument/2006/relationships/image" Target="../media/image49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1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70.pn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CEN455: Dr. Nassim Ammour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5937" y="2387493"/>
            <a:ext cx="77011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Time </a:t>
            </a:r>
            <a:r>
              <a:rPr lang="en-US" sz="4000" b="1" dirty="0">
                <a:solidFill>
                  <a:srgbClr val="3333CD"/>
                </a:solidFill>
                <a:latin typeface="Comic Sans MS" panose="030F0702030302020204" pitchFamily="66" charset="0"/>
              </a:rPr>
              <a:t>Response, </a:t>
            </a:r>
            <a:r>
              <a:rPr lang="en-US" sz="40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Stability, and</a:t>
            </a:r>
            <a:endParaRPr lang="en-US" sz="4000" b="1" dirty="0">
              <a:solidFill>
                <a:srgbClr val="3333CD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Steady </a:t>
            </a:r>
            <a:r>
              <a:rPr lang="en-US" sz="40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State </a:t>
            </a:r>
            <a:r>
              <a:rPr lang="en-US" sz="40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Error </a:t>
            </a:r>
            <a:endParaRPr lang="en-US" sz="4000" b="1" dirty="0">
              <a:solidFill>
                <a:srgbClr val="3333C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98101" y="0"/>
            <a:ext cx="4794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920"/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Second-Order </a:t>
            </a:r>
            <a:r>
              <a:rPr lang="en-US" sz="28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System</a:t>
            </a:r>
            <a:r>
              <a:rPr lang="en-US" sz="2800" b="1" baseline="-25000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2</a:t>
            </a:r>
            <a:endParaRPr lang="en-US" sz="2800" b="1" dirty="0">
              <a:solidFill>
                <a:srgbClr val="3333C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610600" y="926586"/>
            <a:ext cx="3157514" cy="1694864"/>
            <a:chOff x="8338132" y="2073579"/>
            <a:chExt cx="3157514" cy="16948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8132" y="2073579"/>
              <a:ext cx="3157514" cy="104853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338132" y="3122112"/>
              <a:ext cx="3015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the general </a:t>
              </a:r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case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sz="14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two finite poles and no </a:t>
              </a:r>
              <a:r>
                <a:rPr lang="en-US" sz="1400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zeros</a:t>
              </a:r>
              <a:r>
                <a:rPr lang="en-US" dirty="0" smtClean="0">
                  <a:solidFill>
                    <a:srgbClr val="0070C0"/>
                  </a:solidFill>
                </a:rPr>
                <a:t>)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2187" y="1554637"/>
                <a:ext cx="68753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Case1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 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Overdamped system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: (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𝛏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lang="en-US" i="1" dirty="0">
                    <a:latin typeface="Times New Roman" panose="02020603050405020304" pitchFamily="18" charset="0"/>
                  </a:rPr>
                  <a:t>Two </a:t>
                </a:r>
                <a:r>
                  <a:rPr lang="en-US" i="1" dirty="0" smtClean="0">
                    <a:latin typeface="Times New Roman" panose="02020603050405020304" pitchFamily="18" charset="0"/>
                  </a:rPr>
                  <a:t>real poles</a:t>
                </a:r>
                <a:endParaRPr 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7" y="1554637"/>
                <a:ext cx="6875363" cy="369332"/>
              </a:xfrm>
              <a:prstGeom prst="rect">
                <a:avLst/>
              </a:prstGeom>
              <a:blipFill>
                <a:blip r:embed="rId3"/>
                <a:stretch>
                  <a:fillRect l="-79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42" y="2372875"/>
            <a:ext cx="4292762" cy="647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/>
              <p:cNvSpPr/>
              <p:nvPr/>
            </p:nvSpPr>
            <p:spPr>
              <a:xfrm>
                <a:off x="2703853" y="2016091"/>
                <a:ext cx="1422239" cy="276031"/>
              </a:xfrm>
              <a:prstGeom prst="wedgeRoundRectCallout">
                <a:avLst>
                  <a:gd name="adj1" fmla="val -81145"/>
                  <a:gd name="adj2" fmla="val 141816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=9 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Rounded Rectangular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853" y="2016091"/>
                <a:ext cx="1422239" cy="276031"/>
              </a:xfrm>
              <a:prstGeom prst="wedgeRoundRectCallout">
                <a:avLst>
                  <a:gd name="adj1" fmla="val -81145"/>
                  <a:gd name="adj2" fmla="val 141816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43" y="4768512"/>
            <a:ext cx="3250452" cy="14633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1924" y="4061868"/>
            <a:ext cx="2420852" cy="20810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3018018"/>
            <a:ext cx="3342270" cy="2879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ular Callout 22"/>
              <p:cNvSpPr/>
              <p:nvPr/>
            </p:nvSpPr>
            <p:spPr>
              <a:xfrm>
                <a:off x="3105579" y="6142951"/>
                <a:ext cx="1741994" cy="301970"/>
              </a:xfrm>
              <a:prstGeom prst="wedgeRoundRectCallout">
                <a:avLst>
                  <a:gd name="adj1" fmla="val 41459"/>
                  <a:gd name="adj2" fmla="val -152220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𝑇𝑤𝑜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𝑟𝑒𝑎𝑙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𝑝𝑜𝑙𝑒𝑠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Rounded 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79" y="6142951"/>
                <a:ext cx="1741994" cy="301970"/>
              </a:xfrm>
              <a:prstGeom prst="wedgeRoundRectCallout">
                <a:avLst>
                  <a:gd name="adj1" fmla="val 41459"/>
                  <a:gd name="adj2" fmla="val -152220"/>
                  <a:gd name="adj3" fmla="val 16667"/>
                </a:avLst>
              </a:prstGeom>
              <a:blipFill rotWithShape="0">
                <a:blip r:embed="rId9"/>
                <a:stretch>
                  <a:fillRect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00387" y="3989184"/>
                <a:ext cx="4210383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=1+0.171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−7.854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.171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1.146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87" y="3989184"/>
                <a:ext cx="4210383" cy="280077"/>
              </a:xfrm>
              <a:prstGeom prst="rect">
                <a:avLst/>
              </a:prstGeom>
              <a:blipFill>
                <a:blip r:embed="rId10"/>
                <a:stretch>
                  <a:fillRect l="-289" t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542527" y="4043080"/>
            <a:ext cx="203201" cy="17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68387" y="3140654"/>
                <a:ext cx="338349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0.171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+7.854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.171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+1.146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87" y="3140654"/>
                <a:ext cx="3383490" cy="5250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/>
          <p:cNvSpPr/>
          <p:nvPr/>
        </p:nvSpPr>
        <p:spPr>
          <a:xfrm>
            <a:off x="583717" y="3316392"/>
            <a:ext cx="203201" cy="17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9441" y="516793"/>
                <a:ext cx="9842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The sign of the discriminant of the denominator polynomial depends on the damping ratio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𝛏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three cases.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1" y="516793"/>
                <a:ext cx="9842759" cy="369332"/>
              </a:xfrm>
              <a:prstGeom prst="rect">
                <a:avLst/>
              </a:prstGeom>
              <a:blipFill>
                <a:blip r:embed="rId12"/>
                <a:stretch>
                  <a:fillRect l="-55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378932" y="4681112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Overdamped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13338" y="873373"/>
                <a:ext cx="2239138" cy="591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338" y="873373"/>
                <a:ext cx="2239138" cy="5910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Arrow 27"/>
          <p:cNvSpPr/>
          <p:nvPr/>
        </p:nvSpPr>
        <p:spPr>
          <a:xfrm>
            <a:off x="4126092" y="1146131"/>
            <a:ext cx="784778" cy="148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3739" y="992527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System poles</a:t>
            </a:r>
            <a:endParaRPr lang="en-US" sz="1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357336" y="949106"/>
            <a:ext cx="2433167" cy="475662"/>
            <a:chOff x="3635481" y="1403576"/>
            <a:chExt cx="2433167" cy="47566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35481" y="1406207"/>
              <a:ext cx="2239786" cy="45888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635481" y="1403576"/>
              <a:ext cx="2433167" cy="4756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034151" y="1263551"/>
                <a:ext cx="11305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51" y="1263551"/>
                <a:ext cx="113056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938295" y="769347"/>
                <a:ext cx="1310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ξ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295" y="769347"/>
                <a:ext cx="1310743" cy="369332"/>
              </a:xfrm>
              <a:prstGeom prst="rect">
                <a:avLst/>
              </a:prstGeom>
              <a:blipFill>
                <a:blip r:embed="rId1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9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665" y="3859646"/>
            <a:ext cx="4321023" cy="286182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8600" y="0"/>
            <a:ext cx="4116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920"/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Second-Order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460" y="544618"/>
                <a:ext cx="11557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56470"/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Case 2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 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Under-damped Response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𝛏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: (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Two complex poles that come from the system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" y="544618"/>
                <a:ext cx="11557349" cy="369332"/>
              </a:xfrm>
              <a:prstGeom prst="rect">
                <a:avLst/>
              </a:prstGeom>
              <a:blipFill>
                <a:blip r:embed="rId3"/>
                <a:stretch>
                  <a:fillRect l="-47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821" y="981813"/>
            <a:ext cx="5441300" cy="767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>
              <a:xfrm>
                <a:off x="685768" y="1706695"/>
                <a:ext cx="1373689" cy="313183"/>
              </a:xfrm>
              <a:prstGeom prst="wedgeRoundRectCallout">
                <a:avLst>
                  <a:gd name="adj1" fmla="val 62847"/>
                  <a:gd name="adj2" fmla="val -61095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68" y="1706695"/>
                <a:ext cx="1373689" cy="313183"/>
              </a:xfrm>
              <a:prstGeom prst="wedgeRoundRectCallout">
                <a:avLst>
                  <a:gd name="adj1" fmla="val 62847"/>
                  <a:gd name="adj2" fmla="val -6109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005595" y="1105168"/>
            <a:ext cx="2325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Poles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from the system: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9635" y="1066321"/>
            <a:ext cx="1568566" cy="410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78" y="2106638"/>
            <a:ext cx="3000832" cy="1195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3709" y="1829410"/>
            <a:ext cx="1987920" cy="1835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2153" y="1655873"/>
            <a:ext cx="3526048" cy="2380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480" y="4805409"/>
            <a:ext cx="4160229" cy="8506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646" y="5808471"/>
            <a:ext cx="3780793" cy="7606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203" y="5611345"/>
            <a:ext cx="973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Where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268882" y="4805409"/>
            <a:ext cx="0" cy="14052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06945" y="4487142"/>
            <a:ext cx="154287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Second-order</a:t>
            </a:r>
          </a:p>
          <a:p>
            <a:pPr marR="0"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step response </a:t>
            </a:r>
          </a:p>
          <a:p>
            <a:pPr marR="0"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components</a:t>
            </a:r>
          </a:p>
          <a:p>
            <a:pPr marR="0"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generated by</a:t>
            </a:r>
          </a:p>
          <a:p>
            <a:pPr marR="0"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complex poles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>
              <a:xfrm>
                <a:off x="2398858" y="3257113"/>
                <a:ext cx="2212703" cy="301970"/>
              </a:xfrm>
              <a:prstGeom prst="wedgeRoundRectCallout">
                <a:avLst>
                  <a:gd name="adj1" fmla="val 66472"/>
                  <a:gd name="adj2" fmla="val -64564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𝑇𝑤𝑜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𝑐𝑜𝑚𝑝𝑙𝑒𝑥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𝑝𝑜𝑙𝑒𝑠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858" y="3257113"/>
                <a:ext cx="2212703" cy="301970"/>
              </a:xfrm>
              <a:prstGeom prst="wedgeRoundRectCallout">
                <a:avLst>
                  <a:gd name="adj1" fmla="val 66472"/>
                  <a:gd name="adj2" fmla="val -64564"/>
                  <a:gd name="adj3" fmla="val 16667"/>
                </a:avLst>
              </a:prstGeom>
              <a:blipFill>
                <a:blip r:embed="rId12"/>
                <a:stretch>
                  <a:fillRect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8994979" y="1394714"/>
            <a:ext cx="929185" cy="289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402076" y="1365749"/>
            <a:ext cx="1117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</a:rPr>
              <a:t>exponential decay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9533632" y="1442464"/>
            <a:ext cx="1000275" cy="2413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0420580" y="1442464"/>
            <a:ext cx="148744" cy="264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0640538" y="1374524"/>
            <a:ext cx="1402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</a:rPr>
              <a:t>frequency of the </a:t>
            </a:r>
            <a:endParaRPr lang="en-US" sz="1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sinusoidal </a:t>
            </a:r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</a:rPr>
              <a:t>oscillation</a:t>
            </a:r>
            <a:r>
              <a:rPr lang="en-US" sz="1000" dirty="0">
                <a:latin typeface="Times New Roman" panose="02020603050405020304" pitchFamily="18" charset="0"/>
              </a:rPr>
              <a:t>.</a:t>
            </a:r>
            <a:endParaRPr lang="en-US" sz="1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83460" y="3891111"/>
            <a:ext cx="5110307" cy="369332"/>
            <a:chOff x="83460" y="4180621"/>
            <a:chExt cx="5110307" cy="369332"/>
          </a:xfrm>
        </p:grpSpPr>
        <p:sp>
          <p:nvSpPr>
            <p:cNvPr id="13" name="Rectangle 12"/>
            <p:cNvSpPr/>
            <p:nvPr/>
          </p:nvSpPr>
          <p:spPr>
            <a:xfrm>
              <a:off x="83460" y="4180621"/>
              <a:ext cx="7425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From,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05359" y="4246389"/>
                  <a:ext cx="44884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359" y="4246389"/>
                  <a:ext cx="4488408" cy="276999"/>
                </a:xfrm>
                <a:prstGeom prst="rect">
                  <a:avLst/>
                </a:prstGeom>
                <a:blipFill>
                  <a:blip r:embed="rId13"/>
                  <a:stretch>
                    <a:fillRect t="-2174" r="-1495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-35453" y="4219713"/>
                <a:ext cx="5134354" cy="42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453" y="4219713"/>
                <a:ext cx="5134354" cy="42421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83460" y="3726504"/>
            <a:ext cx="6012540" cy="393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3460" y="3726504"/>
            <a:ext cx="0" cy="9174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523220"/>
                <a:ext cx="52859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Case 3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Un-damped Response (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𝛏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=0)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: </a:t>
                </a:r>
                <a:r>
                  <a:rPr lang="en-US" dirty="0">
                    <a:latin typeface="Times New Roman" panose="02020603050405020304" pitchFamily="18" charset="0"/>
                  </a:rPr>
                  <a:t>pole at the origin that comes from the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input </a:t>
                </a:r>
                <a:r>
                  <a:rPr lang="en-US" dirty="0">
                    <a:latin typeface="Times New Roman" panose="02020603050405020304" pitchFamily="18" charset="0"/>
                  </a:rPr>
                  <a:t>and </a:t>
                </a:r>
                <a:r>
                  <a:rPr lang="en-US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two imaginary </a:t>
                </a:r>
                <a:r>
                  <a:rPr lang="en-US" i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poles </a:t>
                </a:r>
                <a:r>
                  <a:rPr lang="en-US" dirty="0">
                    <a:latin typeface="Times New Roman" panose="02020603050405020304" pitchFamily="18" charset="0"/>
                  </a:rPr>
                  <a:t>that come from the system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.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220"/>
                <a:ext cx="5285984" cy="923330"/>
              </a:xfrm>
              <a:prstGeom prst="rect">
                <a:avLst/>
              </a:prstGeom>
              <a:blipFill>
                <a:blip r:embed="rId2"/>
                <a:stretch>
                  <a:fillRect l="-923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038600" y="0"/>
            <a:ext cx="4116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920"/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Second-Order System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7252" y="1485052"/>
            <a:ext cx="2185002" cy="1100626"/>
            <a:chOff x="197252" y="1022050"/>
            <a:chExt cx="2185002" cy="11006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142" y="1022050"/>
              <a:ext cx="1901112" cy="78744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ular Callout 7"/>
                <p:cNvSpPr/>
                <p:nvPr/>
              </p:nvSpPr>
              <p:spPr>
                <a:xfrm>
                  <a:off x="197252" y="1809493"/>
                  <a:ext cx="1373689" cy="313183"/>
                </a:xfrm>
                <a:prstGeom prst="wedgeRoundRectCallout">
                  <a:avLst>
                    <a:gd name="adj1" fmla="val 62847"/>
                    <a:gd name="adj2" fmla="val -61095"/>
                    <a:gd name="adj3" fmla="val 16667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oMath>
                    </m:oMathPara>
                  </a14:m>
                  <a:endParaRPr lang="en-US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ounded Rectangular Callout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52" y="1809493"/>
                  <a:ext cx="1373689" cy="313183"/>
                </a:xfrm>
                <a:prstGeom prst="wedgeRoundRectCallout">
                  <a:avLst>
                    <a:gd name="adj1" fmla="val 62847"/>
                    <a:gd name="adj2" fmla="val -61095"/>
                    <a:gd name="adj3" fmla="val 16667"/>
                  </a:avLst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2460671" y="1615804"/>
            <a:ext cx="2374127" cy="1076407"/>
            <a:chOff x="2335659" y="1389726"/>
            <a:chExt cx="2374127" cy="10764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9777" y="1389726"/>
              <a:ext cx="1170009" cy="3900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ular Callout 10"/>
                <p:cNvSpPr/>
                <p:nvPr/>
              </p:nvSpPr>
              <p:spPr>
                <a:xfrm>
                  <a:off x="2335659" y="1966084"/>
                  <a:ext cx="1702941" cy="500049"/>
                </a:xfrm>
                <a:prstGeom prst="wedgeRoundRectCallout">
                  <a:avLst>
                    <a:gd name="adj1" fmla="val 49607"/>
                    <a:gd name="adj2" fmla="val -101174"/>
                    <a:gd name="adj3" fmla="val 16667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m:t>two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m:t>system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m:t>poles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m:t>on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m:t>imaginary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m:t>axis</m:t>
                        </m:r>
                      </m:oMath>
                    </m:oMathPara>
                  </a14:m>
                  <a:endParaRPr lang="en-US" sz="1400" dirty="0">
                    <a:solidFill>
                      <a:srgbClr val="0070C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ounded Rectangular Callout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5659" y="1966084"/>
                  <a:ext cx="1702941" cy="500049"/>
                </a:xfrm>
                <a:prstGeom prst="wedgeRoundRectCallout">
                  <a:avLst>
                    <a:gd name="adj1" fmla="val 49607"/>
                    <a:gd name="adj2" fmla="val -101174"/>
                    <a:gd name="adj3" fmla="val 16667"/>
                  </a:avLst>
                </a:prstGeom>
                <a:blipFill rotWithShape="0">
                  <a:blip r:embed="rId6"/>
                  <a:stretch>
                    <a:fillRect b="-3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142" y="2883025"/>
            <a:ext cx="3400196" cy="4734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513786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6920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There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 no exponential term, so no decay.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252" y="4177806"/>
            <a:ext cx="1869901" cy="18838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5659" y="3937874"/>
            <a:ext cx="2499139" cy="236371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285984" y="876160"/>
            <a:ext cx="0" cy="49118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69491" y="613678"/>
                <a:ext cx="682250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Case 4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Critically Damped Response (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𝛏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:  </a:t>
                </a:r>
                <a:r>
                  <a:rPr lang="en-US" dirty="0">
                    <a:latin typeface="Times New Roman" panose="02020603050405020304" pitchFamily="18" charset="0"/>
                  </a:rPr>
                  <a:t>pole at the origin that comes from the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input </a:t>
                </a:r>
                <a:r>
                  <a:rPr lang="en-US" dirty="0">
                    <a:latin typeface="Times New Roman" panose="02020603050405020304" pitchFamily="18" charset="0"/>
                  </a:rPr>
                  <a:t>and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two multiple </a:t>
                </a:r>
                <a:r>
                  <a:rPr lang="en-US" dirty="0">
                    <a:latin typeface="Times New Roman" panose="02020603050405020304" pitchFamily="18" charset="0"/>
                  </a:rPr>
                  <a:t>real poles that come from the system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91" y="613678"/>
                <a:ext cx="6822509" cy="923330"/>
              </a:xfrm>
              <a:prstGeom prst="rect">
                <a:avLst/>
              </a:prstGeom>
              <a:blipFill>
                <a:blip r:embed="rId10"/>
                <a:stretch>
                  <a:fillRect l="-80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9588" y="1269888"/>
            <a:ext cx="3523431" cy="7089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9219" y="2093017"/>
            <a:ext cx="1296377" cy="333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ular Callout 23"/>
              <p:cNvSpPr/>
              <p:nvPr/>
            </p:nvSpPr>
            <p:spPr>
              <a:xfrm>
                <a:off x="5438817" y="1992951"/>
                <a:ext cx="1373689" cy="313183"/>
              </a:xfrm>
              <a:prstGeom prst="wedgeRoundRectCallout">
                <a:avLst>
                  <a:gd name="adj1" fmla="val 62847"/>
                  <a:gd name="adj2" fmla="val -61095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Rounded 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817" y="1992951"/>
                <a:ext cx="1373689" cy="313183"/>
              </a:xfrm>
              <a:prstGeom prst="wedgeRoundRectCallout">
                <a:avLst>
                  <a:gd name="adj1" fmla="val 62847"/>
                  <a:gd name="adj2" fmla="val -61095"/>
                  <a:gd name="adj3" fmla="val 16667"/>
                </a:avLst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4"/>
              <p:cNvSpPr/>
              <p:nvPr/>
            </p:nvSpPr>
            <p:spPr>
              <a:xfrm>
                <a:off x="10120782" y="1409226"/>
                <a:ext cx="1702941" cy="500049"/>
              </a:xfrm>
              <a:prstGeom prst="wedgeRoundRectCallout">
                <a:avLst>
                  <a:gd name="adj1" fmla="val -33153"/>
                  <a:gd name="adj2" fmla="val 76604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two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poles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 (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0070C0"/>
                        </a:solidFill>
                      </a:rPr>
                      <m:t>double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0070C0"/>
                        </a:solidFill>
                      </a:rPr>
                      <m:t>) 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on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real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axis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at</m:t>
                    </m:r>
                    <m:r>
                      <m:rPr>
                        <m:nor/>
                      </m:rPr>
                      <a:rPr lang="en-US" sz="1400" smtClean="0">
                        <a:solidFill>
                          <a:srgbClr val="0070C0"/>
                        </a:solidFill>
                      </a:rPr>
                      <m:t> —</m:t>
                    </m:r>
                  </m:oMath>
                </a14:m>
                <a:r>
                  <a:rPr lang="en-US" sz="1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sz="1400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ounded 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782" y="1409226"/>
                <a:ext cx="1702941" cy="500049"/>
              </a:xfrm>
              <a:prstGeom prst="wedgeRoundRectCallout">
                <a:avLst>
                  <a:gd name="adj1" fmla="val -33153"/>
                  <a:gd name="adj2" fmla="val 76604"/>
                  <a:gd name="adj3" fmla="val 16667"/>
                </a:avLst>
              </a:prstGeom>
              <a:blipFill rotWithShape="0">
                <a:blip r:embed="rId14"/>
                <a:stretch>
                  <a:fillRect l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21676" y="2469373"/>
            <a:ext cx="1904259" cy="18766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45604" y="3892844"/>
            <a:ext cx="3122604" cy="239771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311036" y="3647166"/>
            <a:ext cx="4580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350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There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 no sinusoidal term, so no oscillation.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ular Callout 29"/>
              <p:cNvSpPr/>
              <p:nvPr/>
            </p:nvSpPr>
            <p:spPr>
              <a:xfrm>
                <a:off x="5311036" y="2528485"/>
                <a:ext cx="1049306" cy="313183"/>
              </a:xfrm>
              <a:prstGeom prst="wedgeRoundRectCallout">
                <a:avLst>
                  <a:gd name="adj1" fmla="val 66428"/>
                  <a:gd name="adj2" fmla="val 98889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𝑖𝑛𝑝𝑢𝑡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𝑝𝑜𝑙𝑒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Rounded Rectangular Callou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036" y="2528485"/>
                <a:ext cx="1049306" cy="313183"/>
              </a:xfrm>
              <a:prstGeom prst="wedgeRoundRectCallout">
                <a:avLst>
                  <a:gd name="adj1" fmla="val 66428"/>
                  <a:gd name="adj2" fmla="val 98889"/>
                  <a:gd name="adj3" fmla="val 16667"/>
                </a:avLst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ular Callout 30"/>
              <p:cNvSpPr/>
              <p:nvPr/>
            </p:nvSpPr>
            <p:spPr>
              <a:xfrm>
                <a:off x="6690631" y="2404633"/>
                <a:ext cx="1138136" cy="313183"/>
              </a:xfrm>
              <a:prstGeom prst="wedgeRoundRectCallout">
                <a:avLst>
                  <a:gd name="adj1" fmla="val 66428"/>
                  <a:gd name="adj2" fmla="val 98889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𝑠𝑦𝑠𝑡𝑒𝑚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𝑝𝑜𝑙𝑒𝑠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Rounded Rectangular Callout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631" y="2404633"/>
                <a:ext cx="1138136" cy="313183"/>
              </a:xfrm>
              <a:prstGeom prst="wedgeRoundRectCallout">
                <a:avLst>
                  <a:gd name="adj1" fmla="val 66428"/>
                  <a:gd name="adj2" fmla="val 98889"/>
                  <a:gd name="adj3" fmla="val 16667"/>
                </a:avLst>
              </a:prstGeom>
              <a:blipFill rotWithShape="0">
                <a:blip r:embed="rId18"/>
                <a:stretch>
                  <a:fillRect l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38817" y="2961339"/>
            <a:ext cx="3981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13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73795" y="225404"/>
            <a:ext cx="11526347" cy="5106152"/>
            <a:chOff x="573795" y="225404"/>
            <a:chExt cx="11526347" cy="51061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5654" y="1080986"/>
              <a:ext cx="6634488" cy="425057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588723" y="291846"/>
              <a:ext cx="3079014" cy="921652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Two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69642" y="476512"/>
                  <a:ext cx="26974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 New Roman" panose="02020603050405020304" pitchFamily="18" charset="0"/>
                    </a:rPr>
                    <a:t>Two real poles 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42" y="476512"/>
                  <a:ext cx="269747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36"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08175" y="225404"/>
              <a:ext cx="2409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Over-damped </a:t>
              </a:r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responses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492" y="779402"/>
              <a:ext cx="2507620" cy="365977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3644866" y="752672"/>
              <a:ext cx="4384318" cy="30552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573795" y="1516388"/>
              <a:ext cx="3079014" cy="921652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Two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52822" y="1525081"/>
              <a:ext cx="25374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Under-damped </a:t>
              </a:r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responses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600751" y="1760605"/>
                  <a:ext cx="307007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latin typeface="Times New Roman" panose="02020603050405020304" pitchFamily="18" charset="0"/>
                    </a:rPr>
                    <a:t>Two complex poles at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751" y="1760605"/>
                  <a:ext cx="3070071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93" t="-7273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037" y="2067743"/>
              <a:ext cx="2661075" cy="334306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3667737" y="1998912"/>
              <a:ext cx="3421995" cy="140816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600751" y="2745445"/>
              <a:ext cx="3079014" cy="921652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Two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01212" y="2679003"/>
              <a:ext cx="2234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Un-damped responses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69642" y="2988384"/>
                  <a:ext cx="31079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 New Roman" panose="02020603050405020304" pitchFamily="18" charset="0"/>
                    </a:rPr>
                    <a:t>Two imaginary poles at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42" y="2988384"/>
                  <a:ext cx="310790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765"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3323" y="3297576"/>
              <a:ext cx="2014537" cy="318756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3656877" y="3173050"/>
              <a:ext cx="2831605" cy="4391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665185" y="3973760"/>
              <a:ext cx="3079014" cy="921652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Two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3721311" y="4100745"/>
              <a:ext cx="3168004" cy="3006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778377" y="3922995"/>
              <a:ext cx="2817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Critically damped responses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706037" y="4189907"/>
                  <a:ext cx="22168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</a:rPr>
                    <a:t>Two </a:t>
                  </a:r>
                  <a:r>
                    <a:rPr lang="en-US" dirty="0" smtClean="0">
                      <a:latin typeface="Times New Roman" panose="02020603050405020304" pitchFamily="18" charset="0"/>
                    </a:rPr>
                    <a:t>real poles at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037" y="4189907"/>
                  <a:ext cx="221688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479"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1212" y="4464526"/>
              <a:ext cx="2423547" cy="364835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2686898" y="57087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Step responses for second-order system damping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cases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038600" y="0"/>
            <a:ext cx="4116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920"/>
            <a:r>
              <a:rPr lang="en-US" sz="28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Second-Order System</a:t>
            </a:r>
            <a:endParaRPr lang="en-US" sz="2800" b="1" dirty="0">
              <a:solidFill>
                <a:srgbClr val="3333CD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51227" y="523220"/>
            <a:ext cx="1687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CD"/>
                </a:solidFill>
                <a:latin typeface="Comic Sans MS" panose="030F0702030302020204" pitchFamily="66" charset="0"/>
              </a:rPr>
              <a:t>All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58774" y="3999719"/>
                <a:ext cx="6403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𝛏</m:t>
                      </m:r>
                      <m:r>
                        <a:rPr lang="en-US" sz="1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774" y="3999719"/>
                <a:ext cx="640303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063168" y="1945270"/>
                <a:ext cx="97411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14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𝛏</m:t>
                      </m:r>
                      <m:r>
                        <a:rPr lang="en-US" sz="1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168" y="1945270"/>
                <a:ext cx="974113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117252" y="2988384"/>
                <a:ext cx="6403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𝛏</m:t>
                      </m:r>
                      <m:r>
                        <a:rPr lang="en-US" sz="14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252" y="2988384"/>
                <a:ext cx="640303" cy="307777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509211" y="1074567"/>
                <a:ext cx="6403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𝛏</m:t>
                      </m:r>
                      <m:r>
                        <a:rPr lang="en-US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11" y="1074567"/>
                <a:ext cx="640303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9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422533"/>
            <a:ext cx="4114800" cy="365125"/>
          </a:xfrm>
        </p:spPr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14817" y="0"/>
            <a:ext cx="10521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470" algn="ctr"/>
            <a:r>
              <a:rPr lang="en-US" sz="28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Second-Order </a:t>
            </a:r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System As a Function of Damping Ratio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486629"/>
                <a:ext cx="78736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</a:rPr>
                  <a:t>Relationship between the quantities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</a:rPr>
                  <a:t> and the pole location</a:t>
                </a:r>
                <a:r>
                  <a:rPr lang="en-US" dirty="0">
                    <a:latin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6629"/>
                <a:ext cx="787365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64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0333" y="969121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Solving for the poles of the transfer function</a:t>
            </a:r>
            <a:endParaRPr lang="en-US" dirty="0"/>
          </a:p>
        </p:txBody>
      </p:sp>
      <p:pic>
        <p:nvPicPr>
          <p:cNvPr id="10" name="Picture 2" descr="fig_04_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4277"/>
            <a:ext cx="5711870" cy="49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15379" y="6422533"/>
            <a:ext cx="3506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Second-order response as a function of damping ratio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751" y="2739805"/>
            <a:ext cx="3695700" cy="94297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566022" y="1588699"/>
            <a:ext cx="3555157" cy="63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5997" y="1387297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7756" y="1994853"/>
                <a:ext cx="587656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</a:rPr>
                  <a:t>For the system find the </a:t>
                </a:r>
                <a:r>
                  <a:rPr lang="en-US" dirty="0">
                    <a:latin typeface="Times New Roman" panose="02020603050405020304" pitchFamily="18" charset="0"/>
                  </a:rPr>
                  <a:t>value of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 and report the kind of response expected.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6" y="1994853"/>
                <a:ext cx="5876560" cy="646331"/>
              </a:xfrm>
              <a:prstGeom prst="rect">
                <a:avLst/>
              </a:prstGeom>
              <a:blipFill>
                <a:blip r:embed="rId6"/>
                <a:stretch>
                  <a:fillRect l="-93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79639" y="3908196"/>
            <a:ext cx="980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We have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95751" y="3743652"/>
                <a:ext cx="4119013" cy="612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𝛏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751" y="3743652"/>
                <a:ext cx="4119013" cy="6126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>
          <a:xfrm>
            <a:off x="432507" y="4572000"/>
            <a:ext cx="331581" cy="26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57595" y="4491589"/>
                <a:ext cx="10745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95" y="4491589"/>
                <a:ext cx="107452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/>
          <p:cNvSpPr/>
          <p:nvPr/>
        </p:nvSpPr>
        <p:spPr>
          <a:xfrm>
            <a:off x="1987062" y="4572000"/>
            <a:ext cx="331581" cy="26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373585" y="4492411"/>
                <a:ext cx="122610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585" y="4492411"/>
                <a:ext cx="1226105" cy="4019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245997" y="5061703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and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64088" y="5059725"/>
                <a:ext cx="1178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𝛏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8" y="5059725"/>
                <a:ext cx="1178721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Arrow 30"/>
          <p:cNvSpPr/>
          <p:nvPr/>
        </p:nvSpPr>
        <p:spPr>
          <a:xfrm>
            <a:off x="2042004" y="5110125"/>
            <a:ext cx="331581" cy="26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80732" y="5048021"/>
                <a:ext cx="2190215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732" y="5048021"/>
                <a:ext cx="2190215" cy="6646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32" idx="3"/>
          </p:cNvCxnSpPr>
          <p:nvPr/>
        </p:nvCxnSpPr>
        <p:spPr>
          <a:xfrm>
            <a:off x="4670947" y="5380324"/>
            <a:ext cx="1425053" cy="4317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844901" y="5911431"/>
            <a:ext cx="249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System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over-damped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338661" y="5935267"/>
            <a:ext cx="1757339" cy="264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0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073" y="4913673"/>
            <a:ext cx="3197238" cy="6373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71797" y="6415340"/>
            <a:ext cx="4114800" cy="365125"/>
          </a:xfrm>
        </p:spPr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22322" y="0"/>
            <a:ext cx="7373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420"/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Underdamped Second-Order Systems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523220"/>
                <a:ext cx="118579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</a:rPr>
                  <a:t>The </a:t>
                </a:r>
                <a:r>
                  <a:rPr lang="en-US" dirty="0">
                    <a:latin typeface="Times New Roman" panose="02020603050405020304" pitchFamily="18" charset="0"/>
                  </a:rPr>
                  <a:t>nature of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the response </a:t>
                </a:r>
                <a:r>
                  <a:rPr lang="en-US" dirty="0">
                    <a:latin typeface="Times New Roman" panose="02020603050405020304" pitchFamily="18" charset="0"/>
                  </a:rPr>
                  <a:t>obtained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is </a:t>
                </a:r>
                <a:r>
                  <a:rPr lang="en-US" dirty="0">
                    <a:latin typeface="Times New Roman" panose="02020603050405020304" pitchFamily="18" charset="0"/>
                  </a:rPr>
                  <a:t>related to the value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of the </a:t>
                </a:r>
                <a:r>
                  <a:rPr lang="en-US" dirty="0">
                    <a:latin typeface="Times New Roman" panose="02020603050405020304" pitchFamily="18" charset="0"/>
                  </a:rPr>
                  <a:t>damping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ratio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𝛏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</a:rPr>
                  <a:t>(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over-damped</a:t>
                </a:r>
                <a:r>
                  <a:rPr lang="en-US" dirty="0">
                    <a:latin typeface="Times New Roman" panose="02020603050405020304" pitchFamily="18" charset="0"/>
                  </a:rPr>
                  <a:t>, critically damped, underdamped, and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un-damped </a:t>
                </a:r>
                <a:r>
                  <a:rPr lang="en-US" dirty="0">
                    <a:latin typeface="Times New Roman" panose="02020603050405020304" pitchFamily="18" charset="0"/>
                  </a:rPr>
                  <a:t>responses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.).</a:t>
                </a:r>
                <a:endParaRPr 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220"/>
                <a:ext cx="11857972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30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1323439"/>
            <a:ext cx="5230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</a:rPr>
              <a:t>Step </a:t>
            </a:r>
            <a:r>
              <a:rPr lang="en-US" dirty="0">
                <a:latin typeface="Times New Roman" panose="02020603050405020304" pitchFamily="18" charset="0"/>
              </a:rPr>
              <a:t>response for the general second-order </a:t>
            </a:r>
            <a:r>
              <a:rPr lang="en-US" dirty="0" smtClean="0">
                <a:latin typeface="Times New Roman" panose="02020603050405020304" pitchFamily="18" charset="0"/>
              </a:rPr>
              <a:t>system,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211" y="1805018"/>
            <a:ext cx="5142863" cy="719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304" y="1858481"/>
                <a:ext cx="3974293" cy="612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𝛏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4" y="1858481"/>
                <a:ext cx="3974293" cy="612604"/>
              </a:xfrm>
              <a:prstGeom prst="rect">
                <a:avLst/>
              </a:prstGeom>
              <a:blipFill rotWithShape="0">
                <a:blip r:embed="rId6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4676384" y="2099177"/>
            <a:ext cx="229643" cy="181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2065" y="2609404"/>
                <a:ext cx="59568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</a:rPr>
                  <a:t>Expanding by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partial fractions, </a:t>
                </a:r>
                <a:r>
                  <a:rPr lang="en-US" dirty="0"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&lt; 1 the underdamped case 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65" y="2609404"/>
                <a:ext cx="595683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92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88" y="3117055"/>
            <a:ext cx="4261723" cy="99314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92065" y="4544484"/>
            <a:ext cx="742503" cy="179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6441" y="3925353"/>
            <a:ext cx="781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inverse Laplace transform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023" y="4193503"/>
            <a:ext cx="4900963" cy="807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9779" y="5615965"/>
            <a:ext cx="1860703" cy="6818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1147" y="5748231"/>
            <a:ext cx="1110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Where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US" dirty="0"/>
          </a:p>
        </p:txBody>
      </p:sp>
      <p:pic>
        <p:nvPicPr>
          <p:cNvPr id="18" name="Picture 2" descr="fig_04_1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00" y="2813620"/>
            <a:ext cx="5633591" cy="354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153400" y="3233212"/>
            <a:ext cx="3390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05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lower the value of ζ, the more oscillatory the response is.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24911" y="6400412"/>
            <a:ext cx="4081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Second-order underdamped responses for damping ratio values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07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g_04_1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98" y="1036182"/>
            <a:ext cx="6427276" cy="484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352" y="3886300"/>
            <a:ext cx="2428673" cy="67222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73686" y="6427110"/>
            <a:ext cx="2313214" cy="365125"/>
          </a:xfrm>
        </p:spPr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66664" y="6356350"/>
            <a:ext cx="487136" cy="365125"/>
          </a:xfrm>
        </p:spPr>
        <p:txBody>
          <a:bodyPr/>
          <a:lstStyle/>
          <a:p>
            <a:fld id="{E38499DA-66ED-4969-935F-C60711D8762D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4471" y="-32846"/>
            <a:ext cx="68277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420"/>
            <a:r>
              <a:rPr lang="en-US" sz="28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Underdamped </a:t>
            </a:r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Second-Order Systems</a:t>
            </a:r>
          </a:p>
          <a:p>
            <a:pPr algn="ctr"/>
            <a:r>
              <a:rPr lang="en-US" b="1" dirty="0">
                <a:solidFill>
                  <a:srgbClr val="3333CD"/>
                </a:solidFill>
                <a:latin typeface="Comic Sans MS" panose="030F0702030302020204" pitchFamily="66" charset="0"/>
              </a:rPr>
              <a:t>Specifications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6850"/>
            <a:ext cx="11719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Other parameters associated with the underdamped response are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rise time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peak time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percent overshoot</a:t>
            </a:r>
            <a:r>
              <a:rPr lang="en-US" dirty="0">
                <a:latin typeface="Times New Roman" panose="02020603050405020304" pitchFamily="18" charset="0"/>
              </a:rPr>
              <a:t>,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settling time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6598" y="1250656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Rise 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time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907" y="253640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Peak time</a:t>
            </a:r>
            <a:endParaRPr lang="en-US" dirty="0"/>
          </a:p>
        </p:txBody>
      </p:sp>
      <p:sp>
        <p:nvSpPr>
          <p:cNvPr id="13" name="Left Bracket 12"/>
          <p:cNvSpPr/>
          <p:nvPr/>
        </p:nvSpPr>
        <p:spPr>
          <a:xfrm>
            <a:off x="1288991" y="1158910"/>
            <a:ext cx="62630" cy="971403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35723" y="1141435"/>
            <a:ext cx="357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The time required for the waveform to go from 0.1 of the final value to 0.9 of the final value.</a:t>
            </a:r>
            <a:endParaRPr lang="en-US" dirty="0"/>
          </a:p>
        </p:txBody>
      </p:sp>
      <p:sp>
        <p:nvSpPr>
          <p:cNvPr id="15" name="Left Bracket 14"/>
          <p:cNvSpPr/>
          <p:nvPr/>
        </p:nvSpPr>
        <p:spPr>
          <a:xfrm>
            <a:off x="1320306" y="2344427"/>
            <a:ext cx="62630" cy="971403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26047" y="2270660"/>
            <a:ext cx="3581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The time required to reach the first, or maximum, peak.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022" y="2693384"/>
            <a:ext cx="1581003" cy="6839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3595557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percent </a:t>
            </a:r>
            <a:endParaRPr lang="en-US" i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overshoot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5776" y="4184521"/>
                <a:ext cx="5324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76" y="4184521"/>
                <a:ext cx="532464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ket 19"/>
          <p:cNvSpPr/>
          <p:nvPr/>
        </p:nvSpPr>
        <p:spPr>
          <a:xfrm>
            <a:off x="1044016" y="3432733"/>
            <a:ext cx="70007" cy="1454653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67633" y="3398660"/>
            <a:ext cx="4590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</a:rPr>
              <a:t>The amount that the waveform overshoots the </a:t>
            </a:r>
            <a:r>
              <a:rPr lang="en-US" sz="1600" dirty="0" smtClean="0">
                <a:latin typeface="Times New Roman" panose="02020603050405020304" pitchFamily="18" charset="0"/>
              </a:rPr>
              <a:t>steady-state, or </a:t>
            </a:r>
            <a:r>
              <a:rPr lang="en-US" sz="1600" dirty="0">
                <a:latin typeface="Times New Roman" panose="02020603050405020304" pitchFamily="18" charset="0"/>
              </a:rPr>
              <a:t>final, value at the peak time, expressed as a percentage of the </a:t>
            </a:r>
            <a:r>
              <a:rPr lang="en-US" sz="1600" dirty="0" smtClean="0">
                <a:latin typeface="Times New Roman" panose="02020603050405020304" pitchFamily="18" charset="0"/>
              </a:rPr>
              <a:t>steady-state value</a:t>
            </a:r>
            <a:r>
              <a:rPr lang="en-US" sz="1600" dirty="0">
                <a:latin typeface="Times New Roman" panose="02020603050405020304" pitchFamily="18" charset="0"/>
              </a:rPr>
              <a:t>.</a:t>
            </a:r>
            <a:endParaRPr lang="en-US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26" y="4253722"/>
            <a:ext cx="1732018" cy="44579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74936" y="4509329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and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8229" y="4550720"/>
            <a:ext cx="800313" cy="324451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2846490" y="4180721"/>
            <a:ext cx="12596" cy="653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ket 28"/>
          <p:cNvSpPr/>
          <p:nvPr/>
        </p:nvSpPr>
        <p:spPr>
          <a:xfrm>
            <a:off x="1249574" y="5060700"/>
            <a:ext cx="70731" cy="14653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-53373" y="5215914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settling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54739" y="1508671"/>
                <a:ext cx="4485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39" y="1508671"/>
                <a:ext cx="44852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02177" y="2776444"/>
                <a:ext cx="46128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77" y="2776444"/>
                <a:ext cx="461280" cy="390748"/>
              </a:xfrm>
              <a:prstGeom prst="rect">
                <a:avLst/>
              </a:prstGeom>
              <a:blipFill rotWithShape="0"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312205" y="5047169"/>
            <a:ext cx="428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The time required for the transient's damped oscillations </a:t>
            </a:r>
            <a:r>
              <a:rPr lang="en-US" dirty="0" smtClean="0">
                <a:latin typeface="Times New Roman" panose="02020603050405020304" pitchFamily="18" charset="0"/>
              </a:rPr>
              <a:t>to reach </a:t>
            </a:r>
            <a:r>
              <a:rPr lang="en-US" dirty="0">
                <a:latin typeface="Times New Roman" panose="02020603050405020304" pitchFamily="18" charset="0"/>
              </a:rPr>
              <a:t>and stay within ±2% of the steady-state value.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69479" y="5527879"/>
                <a:ext cx="438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79" y="5527879"/>
                <a:ext cx="43864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2748" y="5940390"/>
            <a:ext cx="2807428" cy="756287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472270" y="5867070"/>
            <a:ext cx="2489529" cy="459538"/>
            <a:chOff x="4472270" y="5867070"/>
            <a:chExt cx="2489529" cy="459538"/>
          </a:xfrm>
        </p:grpSpPr>
        <p:sp>
          <p:nvSpPr>
            <p:cNvPr id="36" name="Rectangle 35"/>
            <p:cNvSpPr/>
            <p:nvPr/>
          </p:nvSpPr>
          <p:spPr>
            <a:xfrm>
              <a:off x="4571312" y="5918637"/>
              <a:ext cx="23904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Derivation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: </a:t>
              </a:r>
              <a:r>
                <a: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self study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.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72270" y="5867070"/>
              <a:ext cx="2463276" cy="4595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9034116" y="1583294"/>
            <a:ext cx="2685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</a:rPr>
              <a:t>Second-order underdamped response specifications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569372" y="2589872"/>
            <a:ext cx="1709373" cy="812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456006" y="4470787"/>
            <a:ext cx="2293384" cy="531563"/>
            <a:chOff x="4544469" y="4476968"/>
            <a:chExt cx="2293384" cy="5315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544469" y="4476968"/>
                  <a:ext cx="2293384" cy="5220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𝑂𝑆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𝛏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𝛏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469" y="4476968"/>
                  <a:ext cx="2293384" cy="52200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/>
            <p:cNvSpPr/>
            <p:nvPr/>
          </p:nvSpPr>
          <p:spPr>
            <a:xfrm>
              <a:off x="4662609" y="4491609"/>
              <a:ext cx="2127499" cy="5169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4247692" y="4803938"/>
            <a:ext cx="243500" cy="12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4200" y="0"/>
            <a:ext cx="7213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420"/>
            <a:r>
              <a:rPr lang="en-US" sz="28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Under-damped Second-Order </a:t>
            </a:r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Systems</a:t>
            </a:r>
          </a:p>
          <a:p>
            <a:pPr algn="ctr"/>
            <a:r>
              <a:rPr lang="en-US" b="1" dirty="0">
                <a:solidFill>
                  <a:srgbClr val="3333CD"/>
                </a:solidFill>
                <a:latin typeface="Comic Sans MS" panose="030F0702030302020204" pitchFamily="66" charset="0"/>
              </a:rPr>
              <a:t>Specifications (continued)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994" y="3871205"/>
            <a:ext cx="2114550" cy="664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693" y="5108669"/>
            <a:ext cx="1379778" cy="6588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138" y="749320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from the Pythagorean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9016" y="2528095"/>
                <a:ext cx="2388924" cy="573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6" y="2528095"/>
                <a:ext cx="2388924" cy="5731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5366" y="1376881"/>
                <a:ext cx="1463478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6" y="1376881"/>
                <a:ext cx="1463478" cy="287964"/>
              </a:xfrm>
              <a:prstGeom prst="rect">
                <a:avLst/>
              </a:prstGeom>
              <a:blipFill rotWithShape="0">
                <a:blip r:embed="rId6"/>
                <a:stretch>
                  <a:fillRect l="-1667" t="-2128" r="-833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96" y="3910719"/>
            <a:ext cx="1581003" cy="683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193" y="5003447"/>
            <a:ext cx="2807428" cy="756287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827940" y="3905688"/>
            <a:ext cx="412737" cy="297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378567" y="5239122"/>
            <a:ext cx="412737" cy="297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114349" y="1636312"/>
            <a:ext cx="412737" cy="297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97448" y="1468500"/>
                <a:ext cx="5438348" cy="582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𝛏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𝛏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448" y="1468500"/>
                <a:ext cx="5438348" cy="582660"/>
              </a:xfrm>
              <a:prstGeom prst="rect">
                <a:avLst/>
              </a:prstGeom>
              <a:blipFill rotWithShape="0">
                <a:blip r:embed="rId9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84273" y="1721749"/>
                <a:ext cx="11633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73" y="1721749"/>
                <a:ext cx="1163395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1838844" y="1376881"/>
            <a:ext cx="45719" cy="8168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731000" y="2252644"/>
            <a:ext cx="5192295" cy="3604080"/>
            <a:chOff x="6624769" y="1828801"/>
            <a:chExt cx="5192295" cy="3604080"/>
          </a:xfrm>
        </p:grpSpPr>
        <p:pic>
          <p:nvPicPr>
            <p:cNvPr id="5" name="Picture 2" descr="fig_04_17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324" y="1828801"/>
              <a:ext cx="4727575" cy="3604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ounded Rectangular Callout 9"/>
            <p:cNvSpPr/>
            <p:nvPr/>
          </p:nvSpPr>
          <p:spPr>
            <a:xfrm>
              <a:off x="7334159" y="2269505"/>
              <a:ext cx="1190811" cy="158366"/>
            </a:xfrm>
            <a:prstGeom prst="wedgeRoundRectCallout">
              <a:avLst>
                <a:gd name="adj1" fmla="val 13500"/>
                <a:gd name="adj2" fmla="val 37980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Natural frequency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9746455" y="2042812"/>
              <a:ext cx="2070609" cy="193164"/>
            </a:xfrm>
            <a:prstGeom prst="wedgeRoundRectCallout">
              <a:avLst>
                <a:gd name="adj1" fmla="val -13835"/>
                <a:gd name="adj2" fmla="val 19605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rgbClr val="0070C0"/>
                  </a:solidFill>
                </a:rPr>
                <a:t>damped frequency </a:t>
              </a:r>
              <a:r>
                <a:rPr lang="en-US" sz="1200" i="1" dirty="0" smtClean="0">
                  <a:solidFill>
                    <a:srgbClr val="0070C0"/>
                  </a:solidFill>
                </a:rPr>
                <a:t>of oscillation</a:t>
              </a:r>
              <a:r>
                <a:rPr lang="en-US" sz="1200" i="1" dirty="0">
                  <a:solidFill>
                    <a:srgbClr val="0070C0"/>
                  </a:solidFill>
                </a:rPr>
                <a:t>,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6624769" y="5014232"/>
              <a:ext cx="2023771" cy="329561"/>
            </a:xfrm>
            <a:prstGeom prst="wedgeRoundRectCallout">
              <a:avLst>
                <a:gd name="adj1" fmla="val 13119"/>
                <a:gd name="adj2" fmla="val -36441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rgbClr val="0070C0"/>
                  </a:solidFill>
                </a:rPr>
                <a:t>exponential damping </a:t>
              </a:r>
              <a:r>
                <a:rPr lang="en-US" sz="1200" i="1" dirty="0">
                  <a:solidFill>
                    <a:srgbClr val="0070C0"/>
                  </a:solidFill>
                </a:rPr>
                <a:t>frequency.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3" name="Rounded Rectangular Callout 22"/>
          <p:cNvSpPr/>
          <p:nvPr/>
        </p:nvSpPr>
        <p:spPr>
          <a:xfrm>
            <a:off x="3675242" y="3320240"/>
            <a:ext cx="1841500" cy="329561"/>
          </a:xfrm>
          <a:prstGeom prst="wedgeRoundRectCallout">
            <a:avLst>
              <a:gd name="adj1" fmla="val 46325"/>
              <a:gd name="adj2" fmla="val 10917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>
                <a:solidFill>
                  <a:srgbClr val="0070C0"/>
                </a:solidFill>
              </a:rPr>
              <a:t>inversely proportional to the </a:t>
            </a:r>
            <a:r>
              <a:rPr lang="en-US" sz="1200" dirty="0" smtClean="0">
                <a:solidFill>
                  <a:srgbClr val="0070C0"/>
                </a:solidFill>
              </a:rPr>
              <a:t>imaginary part </a:t>
            </a:r>
            <a:r>
              <a:rPr lang="en-US" sz="1200" dirty="0">
                <a:solidFill>
                  <a:srgbClr val="0070C0"/>
                </a:solidFill>
              </a:rPr>
              <a:t>of the pole</a:t>
            </a:r>
            <a:r>
              <a:rPr lang="en-US" sz="1200" i="1" dirty="0" smtClean="0">
                <a:solidFill>
                  <a:srgbClr val="0070C0"/>
                </a:solidFill>
              </a:rPr>
              <a:t>.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3213246" y="4627768"/>
            <a:ext cx="1841500" cy="329561"/>
          </a:xfrm>
          <a:prstGeom prst="wedgeRoundRectCallout">
            <a:avLst>
              <a:gd name="adj1" fmla="val 57360"/>
              <a:gd name="adj2" fmla="val 10917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>
                <a:solidFill>
                  <a:srgbClr val="0070C0"/>
                </a:solidFill>
              </a:rPr>
              <a:t>inversely proportional to the </a:t>
            </a:r>
            <a:r>
              <a:rPr lang="en-US" sz="1200" dirty="0" smtClean="0">
                <a:solidFill>
                  <a:srgbClr val="0070C0"/>
                </a:solidFill>
              </a:rPr>
              <a:t>real part </a:t>
            </a:r>
            <a:r>
              <a:rPr lang="en-US" sz="1200" dirty="0">
                <a:solidFill>
                  <a:srgbClr val="0070C0"/>
                </a:solidFill>
              </a:rPr>
              <a:t>of the pole</a:t>
            </a:r>
            <a:r>
              <a:rPr lang="en-US" sz="1200" i="1" dirty="0" smtClean="0">
                <a:solidFill>
                  <a:srgbClr val="0070C0"/>
                </a:solidFill>
              </a:rPr>
              <a:t>.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1583" y="5071432"/>
            <a:ext cx="1555159" cy="69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84935" y="3827702"/>
            <a:ext cx="2190498" cy="69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7184" y="2466655"/>
            <a:ext cx="2425503" cy="69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78472" y="1413464"/>
            <a:ext cx="1874928" cy="69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179159" y="1175091"/>
            <a:ext cx="21707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Damped </a:t>
            </a:r>
            <a:r>
              <a:rPr lang="en-US" sz="1200" i="1" dirty="0">
                <a:solidFill>
                  <a:srgbClr val="FF0000"/>
                </a:solidFill>
              </a:rPr>
              <a:t>frequency of oscillation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4541" y="2207223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Damping Ratio</a:t>
            </a:r>
          </a:p>
        </p:txBody>
      </p:sp>
    </p:spTree>
    <p:extLst>
      <p:ext uri="{BB962C8B-B14F-4D97-AF65-F5344CB8AC3E}">
        <p14:creationId xmlns:p14="http://schemas.microsoft.com/office/powerpoint/2010/main" val="14809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g_04_1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800797"/>
            <a:ext cx="4889500" cy="573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32200" y="0"/>
            <a:ext cx="6985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420"/>
            <a:r>
              <a:rPr lang="en-US" sz="28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Under-damped Second-Order </a:t>
            </a:r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Systems</a:t>
            </a:r>
          </a:p>
          <a:p>
            <a:pPr marR="49070" algn="ctr"/>
            <a:r>
              <a:rPr lang="en-US" b="1" dirty="0">
                <a:solidFill>
                  <a:srgbClr val="3333CD"/>
                </a:solidFill>
                <a:latin typeface="Comic Sans MS" panose="030F0702030302020204" pitchFamily="66" charset="0"/>
              </a:rPr>
              <a:t>Step Response as Pole moves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841" y="2715747"/>
            <a:ext cx="1785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poles move in a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horizontal direction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(with constant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imaginary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part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07059" y="1524520"/>
            <a:ext cx="304800" cy="165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710648" y="1130118"/>
            <a:ext cx="3868002" cy="1052148"/>
            <a:chOff x="2710648" y="1130118"/>
            <a:chExt cx="3868002" cy="1052148"/>
          </a:xfrm>
        </p:grpSpPr>
        <p:sp>
          <p:nvSpPr>
            <p:cNvPr id="9" name="Rectangle 8"/>
            <p:cNvSpPr/>
            <p:nvPr/>
          </p:nvSpPr>
          <p:spPr>
            <a:xfrm>
              <a:off x="2710648" y="1130118"/>
              <a:ext cx="28519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frequency increases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16695" y="1370631"/>
              <a:ext cx="38619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envelope remains the </a:t>
              </a:r>
              <a:r>
                <a:rPr lang="en-US" sz="1400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same (</a:t>
              </a:r>
              <a:r>
                <a:rPr lang="en-US" sz="14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constant real part 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43200" y="1622560"/>
              <a:ext cx="28632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settling time is virtually the same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43200" y="1874489"/>
              <a:ext cx="36432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overshoot increases</a:t>
              </a:r>
              <a:r>
                <a:rPr lang="en-US" sz="1400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, the </a:t>
              </a:r>
              <a:r>
                <a:rPr lang="en-US" sz="14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rise time decreases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38186" y="1129672"/>
            <a:ext cx="1785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poles move in a vertical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direction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(with constant real part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790" y="4890177"/>
            <a:ext cx="1785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poles move in along a constant radial line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direction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07059" y="3027700"/>
            <a:ext cx="304800" cy="165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67042" y="2724773"/>
            <a:ext cx="38796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As the poles move to the left, response damps out more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rapidly.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peak time is the same for all waveforms (constant imaginary part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207059" y="5259509"/>
            <a:ext cx="304800" cy="165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54910" y="4890177"/>
            <a:ext cx="4187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percent overshoot remains the same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sz="14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The farther the poles are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from the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origin, the more rapid the response.</a:t>
            </a:r>
          </a:p>
        </p:txBody>
      </p:sp>
    </p:spTree>
    <p:extLst>
      <p:ext uri="{BB962C8B-B14F-4D97-AF65-F5344CB8AC3E}">
        <p14:creationId xmlns:p14="http://schemas.microsoft.com/office/powerpoint/2010/main" val="2812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03500" y="0"/>
            <a:ext cx="8293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250"/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Finding TP, %OS, and TS From Pole Location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675" y="97139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181"/>
                </a:solidFill>
                <a:latin typeface="TimesNewRomanPSMT"/>
              </a:rPr>
              <a:t>Problem: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8467" y="1440988"/>
            <a:ext cx="8432133" cy="369332"/>
            <a:chOff x="178467" y="2046015"/>
            <a:chExt cx="8432133" cy="369332"/>
          </a:xfrm>
        </p:grpSpPr>
        <p:sp>
          <p:nvSpPr>
            <p:cNvPr id="6" name="Rectangle 5"/>
            <p:cNvSpPr/>
            <p:nvPr/>
          </p:nvSpPr>
          <p:spPr>
            <a:xfrm>
              <a:off x="178467" y="2046015"/>
              <a:ext cx="1082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181"/>
                  </a:solidFill>
                  <a:latin typeface="TimesNewRomanPSMT"/>
                </a:rPr>
                <a:t>Solution:</a:t>
              </a: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60815" y="2230681"/>
              <a:ext cx="73497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86671" y="971396"/>
                <a:ext cx="6487329" cy="39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</a:rPr>
                  <a:t>Given the pole plot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i="1" dirty="0" smtClean="0"/>
                  <a:t>, %</a:t>
                </a:r>
                <a:r>
                  <a:rPr lang="en-US" i="1" dirty="0"/>
                  <a:t>OS,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i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671" y="971396"/>
                <a:ext cx="6487329" cy="390748"/>
              </a:xfrm>
              <a:prstGeom prst="rect">
                <a:avLst/>
              </a:prstGeom>
              <a:blipFill rotWithShape="0">
                <a:blip r:embed="rId3"/>
                <a:stretch>
                  <a:fillRect l="-751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fig_04_20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472" y="1067716"/>
            <a:ext cx="3923198" cy="479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6252" y="2072771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Damping ration,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619" y="2089928"/>
            <a:ext cx="4000727" cy="3746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70" y="2770340"/>
            <a:ext cx="1958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Natural frequency,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58414" y="2633101"/>
                <a:ext cx="3761864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.616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14" y="2633101"/>
                <a:ext cx="3761864" cy="563680"/>
              </a:xfrm>
              <a:prstGeom prst="rect">
                <a:avLst/>
              </a:prstGeom>
              <a:blipFill>
                <a:blip r:embed="rId6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09270" y="3358159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Peak time,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6774" y="3416268"/>
            <a:ext cx="2592210" cy="51844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9270" y="4200438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Percent overshoot,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01169" y="4017375"/>
                <a:ext cx="3474862" cy="552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𝛏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=26%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169" y="4017375"/>
                <a:ext cx="3474862" cy="5523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11554" y="5044023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approximate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settling time,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1170" y="4886400"/>
            <a:ext cx="3138488" cy="677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38619" y="2727542"/>
                <a:ext cx="1638269" cy="380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19" y="2727542"/>
                <a:ext cx="1638269" cy="380297"/>
              </a:xfrm>
              <a:prstGeom prst="rect">
                <a:avLst/>
              </a:prstGeom>
              <a:blipFill>
                <a:blip r:embed="rId10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3819646" y="2845348"/>
            <a:ext cx="277586" cy="190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21718" y="140479"/>
            <a:ext cx="4346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1 Time </a:t>
            </a:r>
            <a:r>
              <a:rPr lang="en-US" sz="40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Response</a:t>
            </a:r>
            <a:endParaRPr lang="en-US" sz="4000" b="1" dirty="0">
              <a:solidFill>
                <a:srgbClr val="3333CD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4723" y="2451091"/>
                <a:ext cx="11658306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Performance of controlled systems can be tested and compared by their responses to certain test signals (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Step</a:t>
                </a:r>
                <a:r>
                  <a:rPr lang="en-US" sz="2400" dirty="0" smtClean="0"/>
                  <a:t> functions, </a:t>
                </a:r>
                <a:r>
                  <a:rPr lang="en-US" sz="2400" i="1" dirty="0" smtClean="0">
                    <a:solidFill>
                      <a:srgbClr val="0070C0"/>
                    </a:solidFill>
                  </a:rPr>
                  <a:t>impulse</a:t>
                </a:r>
                <a:r>
                  <a:rPr lang="en-US" sz="2400" dirty="0" smtClean="0"/>
                  <a:t> functions,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ramp</a:t>
                </a:r>
                <a:r>
                  <a:rPr lang="en-US" sz="2400" dirty="0" smtClean="0"/>
                  <a:t> functions,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sinusoidal</a:t>
                </a:r>
                <a:r>
                  <a:rPr lang="en-US" sz="2400" dirty="0" smtClean="0"/>
                  <a:t> functions,  etc.).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 response of a dynamic system can be analyzed in two parts: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Steady-state response</a:t>
                </a:r>
                <a:r>
                  <a:rPr lang="en-US" sz="2400" dirty="0" smtClean="0"/>
                  <a:t>: </a:t>
                </a:r>
                <a:r>
                  <a:rPr lang="en-US" dirty="0" smtClean="0"/>
                  <a:t>The behavior of the output as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 smtClean="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Transient response: </a:t>
                </a:r>
                <a:r>
                  <a:rPr lang="en-US" dirty="0"/>
                  <a:t>The behavior of the output as </a:t>
                </a:r>
                <a:r>
                  <a:rPr lang="en-US" dirty="0" smtClean="0"/>
                  <a:t>it goes from an initial state to a final state.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This </a:t>
                </a:r>
                <a:r>
                  <a:rPr lang="en-US" sz="2400" dirty="0"/>
                  <a:t>chapter </a:t>
                </a:r>
                <a:r>
                  <a:rPr lang="en-US" sz="2400" dirty="0" smtClean="0"/>
                  <a:t>is devoted </a:t>
                </a:r>
                <a:r>
                  <a:rPr lang="en-US" sz="2400" dirty="0"/>
                  <a:t>to the analysis of 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system transient response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23" y="2451091"/>
                <a:ext cx="11658306" cy="3416320"/>
              </a:xfrm>
              <a:prstGeom prst="rect">
                <a:avLst/>
              </a:prstGeom>
              <a:blipFill>
                <a:blip r:embed="rId3"/>
                <a:stretch>
                  <a:fillRect l="-680" t="-1426" r="-78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996437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mathematical representation of </a:t>
            </a:r>
            <a:r>
              <a:rPr lang="en-US" sz="2400" dirty="0"/>
              <a:t>a </a:t>
            </a:r>
            <a:r>
              <a:rPr lang="en-US" sz="2400" dirty="0" smtClean="0"/>
              <a:t>system (</a:t>
            </a:r>
            <a:r>
              <a:rPr lang="en-US" sz="2400" i="1" dirty="0" smtClean="0">
                <a:solidFill>
                  <a:srgbClr val="0070C0"/>
                </a:solidFill>
              </a:rPr>
              <a:t>Transfer function or State space</a:t>
            </a:r>
            <a:r>
              <a:rPr lang="en-US" sz="2400" dirty="0" smtClean="0"/>
              <a:t>) is used to analyze its </a:t>
            </a:r>
            <a:r>
              <a:rPr lang="en-US" sz="2400" dirty="0"/>
              <a:t>transient and </a:t>
            </a:r>
            <a:r>
              <a:rPr lang="en-US" sz="2400" dirty="0" smtClean="0"/>
              <a:t>steady-state responses </a:t>
            </a:r>
            <a:r>
              <a:rPr lang="en-US" sz="2400" dirty="0"/>
              <a:t>to see if these characteristics yield the desired behavior.</a:t>
            </a:r>
          </a:p>
        </p:txBody>
      </p:sp>
    </p:spTree>
    <p:extLst>
      <p:ext uri="{BB962C8B-B14F-4D97-AF65-F5344CB8AC3E}">
        <p14:creationId xmlns:p14="http://schemas.microsoft.com/office/powerpoint/2010/main" val="3961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3762" y="6412817"/>
            <a:ext cx="4114800" cy="365125"/>
          </a:xfrm>
        </p:spPr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97200" y="0"/>
            <a:ext cx="698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500"/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System Response with Additional Poles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538504"/>
            <a:ext cx="1096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If 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system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more than two poles or has zeros, we cannot use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formulas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to calculate the performance specifications that we derived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marR="56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need to approximate that system to a second-order system that has just two dominant complex poles.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1957" y="1827570"/>
            <a:ext cx="5148558" cy="459934"/>
            <a:chOff x="534692" y="2240790"/>
            <a:chExt cx="5148558" cy="459934"/>
          </a:xfrm>
        </p:grpSpPr>
        <p:sp>
          <p:nvSpPr>
            <p:cNvPr id="6" name="Rectangle 5"/>
            <p:cNvSpPr/>
            <p:nvPr/>
          </p:nvSpPr>
          <p:spPr>
            <a:xfrm>
              <a:off x="534692" y="2331392"/>
              <a:ext cx="3147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Assuming two complex poles at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0950" y="2240790"/>
              <a:ext cx="1892300" cy="45993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150512" y="1868670"/>
            <a:ext cx="2460088" cy="369332"/>
            <a:chOff x="6344421" y="2266024"/>
            <a:chExt cx="2460088" cy="369332"/>
          </a:xfrm>
        </p:grpSpPr>
        <p:sp>
          <p:nvSpPr>
            <p:cNvPr id="8" name="Rectangle 7"/>
            <p:cNvSpPr/>
            <p:nvPr/>
          </p:nvSpPr>
          <p:spPr>
            <a:xfrm>
              <a:off x="6344421" y="2266024"/>
              <a:ext cx="2005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And the real pole </a:t>
              </a:r>
              <a:r>
                <a: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at</a:t>
              </a:r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0098" y="2331392"/>
              <a:ext cx="454411" cy="27963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88935" y="2401193"/>
            <a:ext cx="7978643" cy="441325"/>
            <a:chOff x="572792" y="2814785"/>
            <a:chExt cx="7978643" cy="441325"/>
          </a:xfrm>
        </p:grpSpPr>
        <p:sp>
          <p:nvSpPr>
            <p:cNvPr id="12" name="Rectangle 11"/>
            <p:cNvSpPr/>
            <p:nvPr/>
          </p:nvSpPr>
          <p:spPr>
            <a:xfrm>
              <a:off x="572792" y="2846108"/>
              <a:ext cx="28246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Time domain step response, 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76" y="2814785"/>
              <a:ext cx="5192059" cy="44132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899" y="2977254"/>
            <a:ext cx="4006466" cy="3422891"/>
          </a:xfrm>
          <a:prstGeom prst="rect">
            <a:avLst/>
          </a:prstGeom>
        </p:spPr>
      </p:pic>
      <p:pic>
        <p:nvPicPr>
          <p:cNvPr id="16" name="Picture 2" descr="fig_04_2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2862633"/>
            <a:ext cx="4673600" cy="391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4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52812" y="6478699"/>
            <a:ext cx="4114800" cy="365125"/>
          </a:xfrm>
        </p:spPr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04810" y="0"/>
            <a:ext cx="8568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00"/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Comparing Responses of Three-Pole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46" y="648370"/>
            <a:ext cx="3391438" cy="214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742602"/>
            <a:ext cx="6143224" cy="2051912"/>
          </a:xfrm>
          <a:prstGeom prst="rect">
            <a:avLst/>
          </a:prstGeom>
        </p:spPr>
      </p:pic>
      <p:pic>
        <p:nvPicPr>
          <p:cNvPr id="8" name="Picture 2" descr="fig_04_2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" y="2794514"/>
            <a:ext cx="5378431" cy="392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537" y="3277166"/>
            <a:ext cx="3843467" cy="3723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53345" y="4428308"/>
            <a:ext cx="3031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if the real pole is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five times </a:t>
            </a:r>
            <a:r>
              <a:rPr lang="en-US" dirty="0">
                <a:latin typeface="Times New Roman" panose="02020603050405020304" pitchFamily="18" charset="0"/>
              </a:rPr>
              <a:t>farther to the left than the dominant </a:t>
            </a:r>
            <a:r>
              <a:rPr lang="en-US" dirty="0" smtClean="0">
                <a:latin typeface="Times New Roman" panose="02020603050405020304" pitchFamily="18" charset="0"/>
              </a:rPr>
              <a:t>poles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535633" y="4448590"/>
            <a:ext cx="2479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system </a:t>
            </a:r>
            <a:r>
              <a:rPr lang="en-US" dirty="0">
                <a:latin typeface="Times New Roman" panose="02020603050405020304" pitchFamily="18" charset="0"/>
              </a:rPr>
              <a:t>is represented by its dominant second-order pair of poles.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8771860" y="4723844"/>
            <a:ext cx="499731" cy="454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41581" y="4136065"/>
            <a:ext cx="6273210" cy="1403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129" y="2039841"/>
            <a:ext cx="3362325" cy="26955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41598" y="6330950"/>
            <a:ext cx="485775" cy="365125"/>
          </a:xfrm>
        </p:spPr>
        <p:txBody>
          <a:bodyPr/>
          <a:lstStyle/>
          <a:p>
            <a:fld id="{E38499DA-66ED-4969-935F-C60711D8762D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R="29520"/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Evaluating Pole-Zero Cancellation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570" y="1707906"/>
            <a:ext cx="11061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Problem:   </a:t>
            </a:r>
            <a:r>
              <a:rPr lang="en-US" sz="1600" dirty="0" smtClean="0">
                <a:latin typeface="Times New Roman" panose="02020603050405020304" pitchFamily="18" charset="0"/>
              </a:rPr>
              <a:t>For </a:t>
            </a:r>
            <a:r>
              <a:rPr lang="en-US" sz="1600" dirty="0">
                <a:latin typeface="Times New Roman" panose="02020603050405020304" pitchFamily="18" charset="0"/>
              </a:rPr>
              <a:t>any function for which </a:t>
            </a:r>
            <a:r>
              <a:rPr lang="en-US" sz="1600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pole-zero cancellation </a:t>
            </a:r>
            <a:r>
              <a:rPr lang="en-US" sz="1600" dirty="0">
                <a:latin typeface="Times New Roman" panose="02020603050405020304" pitchFamily="18" charset="0"/>
              </a:rPr>
              <a:t>is valid, find the approximate response.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612" y="2056831"/>
            <a:ext cx="4651990" cy="12562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4770" y="2877016"/>
            <a:ext cx="1163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1920" y="3382920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R="77820"/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The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partial-fraction expansion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is 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20" y="3382920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l="-900" t="-1147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48" y="3209372"/>
            <a:ext cx="4165674" cy="664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952" y="3902203"/>
            <a:ext cx="2450142" cy="440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9751" y="4104817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That residue (1) is not negligible. So a 2</a:t>
                </a:r>
                <a:r>
                  <a:rPr lang="en-US" sz="12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nd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-order step response approximation cannot be made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1" y="4104817"/>
                <a:ext cx="6096000" cy="646331"/>
              </a:xfrm>
              <a:prstGeom prst="rect">
                <a:avLst/>
              </a:prstGeom>
              <a:blipFill>
                <a:blip r:embed="rId7"/>
                <a:stretch>
                  <a:fillRect l="-9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3132" y="4943886"/>
                <a:ext cx="40997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77820"/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The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partial-fraction expansion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is 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32" y="4943886"/>
                <a:ext cx="4099775" cy="369332"/>
              </a:xfrm>
              <a:prstGeom prst="rect">
                <a:avLst/>
              </a:prstGeom>
              <a:blipFill>
                <a:blip r:embed="rId8"/>
                <a:stretch>
                  <a:fillRect l="-1339" t="-9836" r="-1339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4942" y="4720836"/>
            <a:ext cx="5089514" cy="9375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3132" y="56096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R="54700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That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residue (0.033) is negligible, so cancel zero and that pole.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8865" y="6048424"/>
            <a:ext cx="35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970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Hence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the approximate response,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4848" y="5986269"/>
            <a:ext cx="3373329" cy="4388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488464"/>
            <a:ext cx="11715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  <a:latin typeface="Times" panose="02020603060405020304" pitchFamily="18" charset="0"/>
              </a:rPr>
              <a:t>Effect of a zero on the system: </a:t>
            </a:r>
            <a:r>
              <a:rPr lang="en-US" sz="1600" dirty="0" smtClean="0">
                <a:latin typeface="Times" panose="02020603060405020304" pitchFamily="18" charset="0"/>
              </a:rPr>
              <a:t>A system </a:t>
            </a:r>
            <a:r>
              <a:rPr lang="en-US" sz="1600" dirty="0">
                <a:latin typeface="Times" panose="02020603060405020304" pitchFamily="18" charset="0"/>
              </a:rPr>
              <a:t>with a zero consists of </a:t>
            </a:r>
            <a:r>
              <a:rPr lang="en-US" sz="1600" dirty="0" smtClean="0">
                <a:latin typeface="Times" panose="02020603060405020304" pitchFamily="18" charset="0"/>
              </a:rPr>
              <a:t>the </a:t>
            </a:r>
            <a:r>
              <a:rPr lang="en-US" sz="1600" dirty="0">
                <a:latin typeface="Times" panose="02020603060405020304" pitchFamily="18" charset="0"/>
              </a:rPr>
              <a:t>derivative of </a:t>
            </a:r>
            <a:r>
              <a:rPr lang="en-US" sz="1600" dirty="0" smtClean="0">
                <a:latin typeface="Times" panose="02020603060405020304" pitchFamily="18" charset="0"/>
              </a:rPr>
              <a:t>the original </a:t>
            </a:r>
            <a:r>
              <a:rPr lang="en-US" sz="1600" dirty="0">
                <a:latin typeface="Times" panose="02020603060405020304" pitchFamily="18" charset="0"/>
              </a:rPr>
              <a:t>response and  </a:t>
            </a:r>
            <a:r>
              <a:rPr lang="en-US" sz="1600" dirty="0" smtClean="0">
                <a:latin typeface="Times" panose="02020603060405020304" pitchFamily="18" charset="0"/>
              </a:rPr>
              <a:t>the scaled </a:t>
            </a:r>
            <a:r>
              <a:rPr lang="en-US" sz="1600" dirty="0">
                <a:latin typeface="Times" panose="02020603060405020304" pitchFamily="18" charset="0"/>
              </a:rPr>
              <a:t>version of the original response. </a:t>
            </a:r>
            <a:r>
              <a:rPr lang="en-US" sz="1600" dirty="0" smtClean="0">
                <a:latin typeface="Times" panose="02020603060405020304" pitchFamily="18" charset="0"/>
              </a:rPr>
              <a:t>If the zero is </a:t>
            </a:r>
            <a:r>
              <a:rPr lang="en-US" sz="1600" dirty="0">
                <a:latin typeface="Times" panose="02020603060405020304" pitchFamily="18" charset="0"/>
              </a:rPr>
              <a:t>very large, the Laplace transform of the response is approximately </a:t>
            </a:r>
            <a:r>
              <a:rPr lang="en-US" sz="1600" dirty="0" smtClean="0">
                <a:latin typeface="Times" panose="02020603060405020304" pitchFamily="18" charset="0"/>
              </a:rPr>
              <a:t>the scaled </a:t>
            </a:r>
            <a:r>
              <a:rPr lang="en-US" sz="1600" dirty="0">
                <a:latin typeface="Times" panose="02020603060405020304" pitchFamily="18" charset="0"/>
              </a:rPr>
              <a:t>version of the original response. </a:t>
            </a:r>
            <a:r>
              <a:rPr lang="en-US" sz="1600" dirty="0" smtClean="0">
                <a:latin typeface="Times" panose="02020603060405020304" pitchFamily="18" charset="0"/>
              </a:rPr>
              <a:t>As </a:t>
            </a:r>
            <a:r>
              <a:rPr lang="en-US" sz="1600" dirty="0">
                <a:latin typeface="Times" panose="02020603060405020304" pitchFamily="18" charset="0"/>
              </a:rPr>
              <a:t>the zero</a:t>
            </a:r>
            <a:r>
              <a:rPr lang="en-US" sz="1600" i="1" dirty="0">
                <a:latin typeface="Times" panose="02020603060405020304" pitchFamily="18" charset="0"/>
              </a:rPr>
              <a:t> </a:t>
            </a:r>
            <a:r>
              <a:rPr lang="en-US" sz="1600" dirty="0" smtClean="0">
                <a:latin typeface="Times" panose="02020603060405020304" pitchFamily="18" charset="0"/>
              </a:rPr>
              <a:t>becomes </a:t>
            </a:r>
            <a:r>
              <a:rPr lang="en-US" sz="1600" dirty="0">
                <a:latin typeface="Times" panose="02020603060405020304" pitchFamily="18" charset="0"/>
              </a:rPr>
              <a:t>smaller, the derivative term contributes more to the response and </a:t>
            </a:r>
            <a:r>
              <a:rPr lang="en-US" sz="1600" dirty="0" smtClean="0">
                <a:latin typeface="Times" panose="02020603060405020304" pitchFamily="18" charset="0"/>
              </a:rPr>
              <a:t>has a </a:t>
            </a:r>
            <a:r>
              <a:rPr lang="en-US" sz="1600" dirty="0">
                <a:latin typeface="Times" panose="02020603060405020304" pitchFamily="18" charset="0"/>
              </a:rPr>
              <a:t>greater effect.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9751" y="1343629"/>
            <a:ext cx="8594264" cy="234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056941" y="2293699"/>
            <a:ext cx="1658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Effect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of adding a zero to a two-pole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084095" y="1088095"/>
                <a:ext cx="26003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𝑠𝐶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095" y="1088095"/>
                <a:ext cx="2600391" cy="246221"/>
              </a:xfrm>
              <a:prstGeom prst="rect">
                <a:avLst/>
              </a:prstGeom>
              <a:blipFill>
                <a:blip r:embed="rId11"/>
                <a:stretch>
                  <a:fillRect r="-2342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547920" y="1313170"/>
            <a:ext cx="852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derivative </a:t>
            </a:r>
            <a:r>
              <a:rPr lang="en-US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response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377828" y="1313170"/>
            <a:ext cx="947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scaled </a:t>
            </a:r>
            <a:r>
              <a:rPr lang="en-US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response</a:t>
            </a: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0297015" y="1334316"/>
            <a:ext cx="224339" cy="12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1209900" y="1324280"/>
            <a:ext cx="121098" cy="211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25921" y="1386165"/>
            <a:ext cx="2304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pole-zero cancellation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3075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9372600" y="6400800"/>
            <a:ext cx="609600" cy="3048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D81042-9540-47FA-A069-EC723F82DCA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724400" y="26194"/>
            <a:ext cx="2743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2. </a:t>
            </a: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Stability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495800" y="1042989"/>
          <a:ext cx="26098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562100" imgH="241300" progId="Equation.3">
                  <p:embed/>
                </p:oleObj>
              </mc:Choice>
              <mc:Fallback>
                <p:oleObj name="Equation" r:id="rId3" imgW="1562100" imgH="241300" progId="Equation.3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042989"/>
                        <a:ext cx="26098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05000" y="1568450"/>
            <a:ext cx="7848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0070C0"/>
                </a:solidFill>
              </a:rPr>
              <a:t>Stable system</a:t>
            </a:r>
            <a:r>
              <a:rPr lang="en-US" altLang="en-US" sz="1600"/>
              <a:t>:  If natural response approaches zero as time approaches infinity (LTI System).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905000" y="2101851"/>
            <a:ext cx="845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0070C0"/>
                </a:solidFill>
              </a:rPr>
              <a:t>Marginally stable system</a:t>
            </a:r>
            <a:r>
              <a:rPr lang="en-US" altLang="en-US" sz="1600"/>
              <a:t>:  If natural response neither decays nor grows but remains constant or oscillates as time approaches infinity.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81200" y="2971800"/>
            <a:ext cx="533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0070C0"/>
                </a:solidFill>
              </a:rPr>
              <a:t>BIBO</a:t>
            </a:r>
            <a:r>
              <a:rPr lang="en-US" altLang="en-US" sz="1600"/>
              <a:t> (Bounded Input, Bounded Output) yields stable system.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981200" y="3581400"/>
            <a:ext cx="739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Stable systems have closed-loop transfer functions with poles only in the left-half plane.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5" b="54324"/>
          <a:stretch>
            <a:fillRect/>
          </a:stretch>
        </p:blipFill>
        <p:spPr bwMode="auto">
          <a:xfrm>
            <a:off x="1524000" y="4419600"/>
            <a:ext cx="44656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6019800" y="4114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5" b="3114"/>
          <a:stretch>
            <a:fillRect/>
          </a:stretch>
        </p:blipFill>
        <p:spPr bwMode="auto">
          <a:xfrm>
            <a:off x="6126164" y="4267200"/>
            <a:ext cx="44656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5" name="Rectangle 1"/>
          <p:cNvSpPr>
            <a:spLocks noChangeArrowheads="1"/>
          </p:cNvSpPr>
          <p:nvPr/>
        </p:nvSpPr>
        <p:spPr bwMode="auto">
          <a:xfrm>
            <a:off x="1981200" y="669925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70C0"/>
                </a:solidFill>
              </a:rPr>
              <a:t>Stability</a:t>
            </a:r>
            <a:r>
              <a:rPr lang="en-US" altLang="en-US" sz="1600"/>
              <a:t> is the most important system specification.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620000" y="914400"/>
            <a:ext cx="1219200" cy="414338"/>
          </a:xfrm>
          <a:prstGeom prst="wedgeRoundRectCallout">
            <a:avLst>
              <a:gd name="adj1" fmla="val -75641"/>
              <a:gd name="adj2" fmla="val -805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i="1" dirty="0">
                <a:solidFill>
                  <a:srgbClr val="0070C0"/>
                </a:solidFill>
              </a:rPr>
              <a:t>the total response of a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38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4099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7B4F39-B35B-4677-A16D-51AAA4B9F7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81400" y="1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Routh-Hurwitz Criterion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828800" y="838200"/>
            <a:ext cx="830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This method Provides stability information with solving for system poles.</a:t>
            </a:r>
          </a:p>
        </p:txBody>
      </p:sp>
      <p:grpSp>
        <p:nvGrpSpPr>
          <p:cNvPr id="4102" name="Group 1"/>
          <p:cNvGrpSpPr>
            <a:grpSpLocks/>
          </p:cNvGrpSpPr>
          <p:nvPr/>
        </p:nvGrpSpPr>
        <p:grpSpPr bwMode="auto">
          <a:xfrm>
            <a:off x="3295650" y="1149350"/>
            <a:ext cx="838200" cy="381000"/>
            <a:chOff x="1752600" y="1143000"/>
            <a:chExt cx="838200" cy="381000"/>
          </a:xfrm>
        </p:grpSpPr>
        <p:sp>
          <p:nvSpPr>
            <p:cNvPr id="4116" name="Line 8"/>
            <p:cNvSpPr>
              <a:spLocks noChangeShapeType="1"/>
            </p:cNvSpPr>
            <p:nvPr/>
          </p:nvSpPr>
          <p:spPr bwMode="auto">
            <a:xfrm>
              <a:off x="1752600" y="11430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9"/>
            <p:cNvSpPr>
              <a:spLocks noChangeShapeType="1"/>
            </p:cNvSpPr>
            <p:nvPr/>
          </p:nvSpPr>
          <p:spPr bwMode="auto">
            <a:xfrm>
              <a:off x="1752600" y="15240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4267200" y="1362075"/>
            <a:ext cx="571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FF0000"/>
                </a:solidFill>
              </a:rPr>
              <a:t>How many</a:t>
            </a:r>
            <a:r>
              <a:rPr lang="en-US" altLang="en-US" sz="1600"/>
              <a:t> poles are in left / right plane or in </a:t>
            </a:r>
            <a:r>
              <a:rPr lang="en-US" altLang="en-US" sz="1600" i="1"/>
              <a:t>jw</a:t>
            </a:r>
            <a:r>
              <a:rPr lang="en-US" altLang="en-US" sz="1600"/>
              <a:t> axis, </a:t>
            </a:r>
            <a:r>
              <a:rPr lang="en-US" altLang="en-US" sz="1600" i="1">
                <a:solidFill>
                  <a:srgbClr val="FF0000"/>
                </a:solidFill>
              </a:rPr>
              <a:t>not where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1562100" y="1706564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Routh Table Generation:</a:t>
            </a:r>
          </a:p>
        </p:txBody>
      </p:sp>
      <p:pic>
        <p:nvPicPr>
          <p:cNvPr id="41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201863"/>
            <a:ext cx="3657600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3590925"/>
            <a:ext cx="300990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782888"/>
            <a:ext cx="4683125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200400" y="39624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95650" y="3994150"/>
            <a:ext cx="495300" cy="293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10000" y="3994150"/>
            <a:ext cx="0" cy="293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19538" y="3994151"/>
            <a:ext cx="500062" cy="252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19600" y="4051300"/>
            <a:ext cx="0" cy="29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3" name="Rectangle 10"/>
          <p:cNvSpPr>
            <a:spLocks noChangeArrowheads="1"/>
          </p:cNvSpPr>
          <p:nvPr/>
        </p:nvSpPr>
        <p:spPr bwMode="auto">
          <a:xfrm>
            <a:off x="1752600" y="3065464"/>
            <a:ext cx="1347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70C0"/>
                </a:solidFill>
              </a:rPr>
              <a:t>Denominator:</a:t>
            </a:r>
          </a:p>
        </p:txBody>
      </p:sp>
      <p:pic>
        <p:nvPicPr>
          <p:cNvPr id="411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3122614"/>
            <a:ext cx="21240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Rectangle 12"/>
          <p:cNvSpPr>
            <a:spLocks noChangeArrowheads="1"/>
          </p:cNvSpPr>
          <p:nvPr/>
        </p:nvSpPr>
        <p:spPr bwMode="auto">
          <a:xfrm>
            <a:off x="6958014" y="2444750"/>
            <a:ext cx="2092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Completed Routh table</a:t>
            </a:r>
          </a:p>
        </p:txBody>
      </p:sp>
    </p:spTree>
    <p:extLst>
      <p:ext uri="{BB962C8B-B14F-4D97-AF65-F5344CB8AC3E}">
        <p14:creationId xmlns:p14="http://schemas.microsoft.com/office/powerpoint/2010/main" val="498054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5123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9601200" y="6248400"/>
            <a:ext cx="381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955965-02DB-4FCC-AB38-1AA85D8218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1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Routh-Hurwitz Criterion: Example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4" y="695325"/>
            <a:ext cx="3000375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938464"/>
            <a:ext cx="6499225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866900" y="1947864"/>
            <a:ext cx="4114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How many </a:t>
            </a:r>
            <a:r>
              <a:rPr lang="en-US" altLang="en-US" sz="1600" i="1">
                <a:solidFill>
                  <a:srgbClr val="0070C0"/>
                </a:solidFill>
              </a:rPr>
              <a:t>sign</a:t>
            </a:r>
            <a:r>
              <a:rPr lang="en-US" altLang="en-US" sz="1600">
                <a:solidFill>
                  <a:srgbClr val="FF0000"/>
                </a:solidFill>
              </a:rPr>
              <a:t> </a:t>
            </a:r>
            <a:r>
              <a:rPr lang="en-US" altLang="en-US" sz="1600" i="1">
                <a:solidFill>
                  <a:srgbClr val="0070C0"/>
                </a:solidFill>
              </a:rPr>
              <a:t>changes</a:t>
            </a:r>
            <a:r>
              <a:rPr lang="en-US" altLang="en-US" sz="1600">
                <a:solidFill>
                  <a:srgbClr val="FF0000"/>
                </a:solidFill>
              </a:rPr>
              <a:t> in the first column </a:t>
            </a:r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 the number of poles in the right-half plane</a:t>
            </a:r>
            <a:endParaRPr lang="en-US" altLang="en-US" sz="1600">
              <a:solidFill>
                <a:srgbClr val="FF0000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3733800" y="2459038"/>
            <a:ext cx="0" cy="2905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AutoShape 10"/>
          <p:cNvSpPr>
            <a:spLocks noChangeArrowheads="1"/>
          </p:cNvSpPr>
          <p:nvPr/>
        </p:nvSpPr>
        <p:spPr bwMode="auto">
          <a:xfrm>
            <a:off x="4343400" y="3657600"/>
            <a:ext cx="228600" cy="6858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30" name="AutoShape 11"/>
          <p:cNvSpPr>
            <a:spLocks noChangeArrowheads="1"/>
          </p:cNvSpPr>
          <p:nvPr/>
        </p:nvSpPr>
        <p:spPr bwMode="auto">
          <a:xfrm>
            <a:off x="4343400" y="4724400"/>
            <a:ext cx="228600" cy="6858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5543550" y="2471738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Two such poles : unstable system.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8915400" y="3438526"/>
            <a:ext cx="1676400" cy="512763"/>
          </a:xfrm>
          <a:prstGeom prst="wedgeRoundRectCallout">
            <a:avLst>
              <a:gd name="adj1" fmla="val -75641"/>
              <a:gd name="adj2" fmla="val -805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i="1" dirty="0">
                <a:solidFill>
                  <a:srgbClr val="0070C0"/>
                </a:solidFill>
              </a:rPr>
              <a:t>Any row can be multiplied by a positive number. the row was multiplied by 1/10</a:t>
            </a:r>
          </a:p>
        </p:txBody>
      </p:sp>
      <p:sp>
        <p:nvSpPr>
          <p:cNvPr id="5133" name="Rectangle 1"/>
          <p:cNvSpPr>
            <a:spLocks noChangeArrowheads="1"/>
          </p:cNvSpPr>
          <p:nvPr/>
        </p:nvSpPr>
        <p:spPr bwMode="auto">
          <a:xfrm>
            <a:off x="1638300" y="1590675"/>
            <a:ext cx="552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Interpreting the Basic Routh Table</a:t>
            </a:r>
            <a:endParaRPr lang="en-US" altLang="en-US" sz="1800" i="1">
              <a:solidFill>
                <a:srgbClr val="00B0F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90800" y="2795588"/>
            <a:ext cx="2057400" cy="34528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5" name="Rectangle 3"/>
          <p:cNvSpPr>
            <a:spLocks noChangeArrowheads="1"/>
          </p:cNvSpPr>
          <p:nvPr/>
        </p:nvSpPr>
        <p:spPr bwMode="auto">
          <a:xfrm>
            <a:off x="2747964" y="5942013"/>
            <a:ext cx="170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the first column </a:t>
            </a:r>
          </a:p>
        </p:txBody>
      </p:sp>
      <p:sp>
        <p:nvSpPr>
          <p:cNvPr id="5136" name="Rectangle 4"/>
          <p:cNvSpPr>
            <a:spLocks noChangeArrowheads="1"/>
          </p:cNvSpPr>
          <p:nvPr/>
        </p:nvSpPr>
        <p:spPr bwMode="auto">
          <a:xfrm>
            <a:off x="2868613" y="52705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Make the Routh table for the system shown in Figure</a:t>
            </a:r>
          </a:p>
        </p:txBody>
      </p:sp>
      <p:sp>
        <p:nvSpPr>
          <p:cNvPr id="5137" name="Rectangle 5"/>
          <p:cNvSpPr>
            <a:spLocks noChangeArrowheads="1"/>
          </p:cNvSpPr>
          <p:nvPr/>
        </p:nvSpPr>
        <p:spPr bwMode="auto">
          <a:xfrm>
            <a:off x="1562100" y="546100"/>
            <a:ext cx="1339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PROBLEM:</a:t>
            </a:r>
          </a:p>
        </p:txBody>
      </p:sp>
      <p:sp>
        <p:nvSpPr>
          <p:cNvPr id="5138" name="Rectangle 6"/>
          <p:cNvSpPr>
            <a:spLocks noChangeArrowheads="1"/>
          </p:cNvSpPr>
          <p:nvPr/>
        </p:nvSpPr>
        <p:spPr bwMode="auto">
          <a:xfrm>
            <a:off x="1562100" y="998539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SOLUTION:</a:t>
            </a:r>
          </a:p>
        </p:txBody>
      </p:sp>
      <p:sp>
        <p:nvSpPr>
          <p:cNvPr id="5139" name="Rectangle 7"/>
          <p:cNvSpPr>
            <a:spLocks noChangeArrowheads="1"/>
          </p:cNvSpPr>
          <p:nvPr/>
        </p:nvSpPr>
        <p:spPr bwMode="auto">
          <a:xfrm>
            <a:off x="2871788" y="9906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The first step is to find the equivalent closed-loop system</a:t>
            </a:r>
          </a:p>
        </p:txBody>
      </p:sp>
      <p:sp>
        <p:nvSpPr>
          <p:cNvPr id="5140" name="Line 8"/>
          <p:cNvSpPr>
            <a:spLocks noChangeShapeType="1"/>
          </p:cNvSpPr>
          <p:nvPr/>
        </p:nvSpPr>
        <p:spPr bwMode="auto">
          <a:xfrm>
            <a:off x="5029200" y="2528889"/>
            <a:ext cx="381000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Rectangle 8"/>
          <p:cNvSpPr>
            <a:spLocks noChangeArrowheads="1"/>
          </p:cNvSpPr>
          <p:nvPr/>
        </p:nvSpPr>
        <p:spPr bwMode="auto">
          <a:xfrm>
            <a:off x="8542338" y="4179888"/>
            <a:ext cx="21256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FF0000"/>
                </a:solidFill>
              </a:rPr>
              <a:t>the number of roots of the polynomial that are in the right half-plane is equal to the number of sign changes in the first column.</a:t>
            </a:r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2512" y="1288342"/>
            <a:ext cx="612027" cy="384464"/>
          </a:xfrm>
          <a:prstGeom prst="rect">
            <a:avLst/>
          </a:prstGeom>
          <a:blipFill>
            <a:blip r:embed="rId4"/>
            <a:stretch>
              <a:fillRect l="-5000" t="-4762" r="-8000" b="-2063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U-Turn Arrow 4"/>
          <p:cNvSpPr/>
          <p:nvPr/>
        </p:nvSpPr>
        <p:spPr>
          <a:xfrm rot="5400000" flipV="1">
            <a:off x="7289801" y="1409701"/>
            <a:ext cx="868362" cy="23018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09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6147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2F0FF7-BCFC-4981-A7AD-4E5F3F0303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438400" y="1"/>
            <a:ext cx="800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Routh-Hurwitz Criterion: Special Cases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114800" y="533400"/>
            <a:ext cx="472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</a:rPr>
              <a:t>1. Zero Only in the First Column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03550"/>
            <a:ext cx="358140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644776"/>
            <a:ext cx="4953000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581400" y="1917700"/>
          <a:ext cx="36576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2133600" imgH="393700" progId="Equation.3">
                  <p:embed/>
                </p:oleObj>
              </mc:Choice>
              <mc:Fallback>
                <p:oleObj name="Equation" r:id="rId5" imgW="2133600" imgH="393700" progId="Equation.3">
                  <p:embed/>
                  <p:pic>
                    <p:nvPicPr>
                      <p:cNvPr id="6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17700"/>
                        <a:ext cx="36576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1524000" y="906463"/>
            <a:ext cx="381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If the first element of a row is </a:t>
            </a:r>
            <a:r>
              <a:rPr lang="en-US" altLang="en-US" sz="1800" i="1">
                <a:solidFill>
                  <a:srgbClr val="00B0F0"/>
                </a:solidFill>
              </a:rPr>
              <a:t>zero</a:t>
            </a:r>
            <a:r>
              <a:rPr lang="en-US" altLang="en-US" sz="1800"/>
              <a:t>, </a:t>
            </a:r>
            <a:r>
              <a:rPr lang="en-US" altLang="en-US" sz="1800" i="1">
                <a:solidFill>
                  <a:srgbClr val="00B0F0"/>
                </a:solidFill>
              </a:rPr>
              <a:t>division by zero </a:t>
            </a:r>
            <a:r>
              <a:rPr lang="en-US" altLang="en-US" sz="1800"/>
              <a:t>in the next row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219700" y="1239838"/>
            <a:ext cx="304800" cy="1524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200" y="943691"/>
            <a:ext cx="4876800" cy="646331"/>
          </a:xfrm>
          <a:prstGeom prst="rect">
            <a:avLst/>
          </a:prstGeom>
          <a:blipFill rotWithShape="0">
            <a:blip r:embed="rId7"/>
            <a:stretch>
              <a:fillRect l="-1000" t="-5660" b="-1415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156" name="Rectangle 4"/>
          <p:cNvSpPr>
            <a:spLocks noChangeArrowheads="1"/>
          </p:cNvSpPr>
          <p:nvPr/>
        </p:nvSpPr>
        <p:spPr bwMode="auto">
          <a:xfrm>
            <a:off x="1862138" y="2055813"/>
            <a:ext cx="123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443171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7171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124990-3098-407C-9C9E-336330136D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438400" y="1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Routh-Hurwitz Criterion: Special Cases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0" y="533401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Zero Only in the First Column: reverse coefficients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393950" y="4602164"/>
          <a:ext cx="32766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2133600" imgH="393700" progId="Equation.3">
                  <p:embed/>
                </p:oleObj>
              </mc:Choice>
              <mc:Fallback>
                <p:oleObj name="Equation" r:id="rId3" imgW="2133600" imgH="393700" progId="Equation.3">
                  <p:embed/>
                  <p:pic>
                    <p:nvPicPr>
                      <p:cNvPr id="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4602164"/>
                        <a:ext cx="327660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2284413" y="5808664"/>
          <a:ext cx="32194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2171700" imgH="228600" progId="Equation.3">
                  <p:embed/>
                </p:oleObj>
              </mc:Choice>
              <mc:Fallback>
                <p:oleObj name="Equation" r:id="rId5" imgW="2171700" imgH="228600" progId="Equation.3">
                  <p:embed/>
                  <p:pic>
                    <p:nvPicPr>
                      <p:cNvPr id="7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5808664"/>
                        <a:ext cx="32194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660525" y="54229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Reverse coefficients: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2873376"/>
            <a:ext cx="3962400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1660525" y="4173538"/>
            <a:ext cx="123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</a:rPr>
              <a:t>Example:</a:t>
            </a:r>
          </a:p>
        </p:txBody>
      </p:sp>
      <p:sp>
        <p:nvSpPr>
          <p:cNvPr id="7179" name="Rectangle 1"/>
          <p:cNvSpPr>
            <a:spLocks noChangeArrowheads="1"/>
          </p:cNvSpPr>
          <p:nvPr/>
        </p:nvSpPr>
        <p:spPr bwMode="auto">
          <a:xfrm>
            <a:off x="1562100" y="944564"/>
            <a:ext cx="8953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polynomial that has the reciprocal roots of the original, is another method that can be used when a zero appears only in the first column of a row</a:t>
            </a:r>
            <a:r>
              <a:rPr lang="en-US" altLang="en-US" sz="2400"/>
              <a:t>.</a:t>
            </a:r>
          </a:p>
        </p:txBody>
      </p:sp>
      <p:sp>
        <p:nvSpPr>
          <p:cNvPr id="7180" name="Rectangle 3"/>
          <p:cNvSpPr>
            <a:spLocks noChangeArrowheads="1"/>
          </p:cNvSpPr>
          <p:nvPr/>
        </p:nvSpPr>
        <p:spPr bwMode="auto">
          <a:xfrm>
            <a:off x="3060700" y="1728789"/>
            <a:ext cx="191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(s is replaced by l/d),</a:t>
            </a:r>
          </a:p>
        </p:txBody>
      </p:sp>
      <p:sp>
        <p:nvSpPr>
          <p:cNvPr id="7181" name="Rectangle 4"/>
          <p:cNvSpPr>
            <a:spLocks noChangeArrowheads="1"/>
          </p:cNvSpPr>
          <p:nvPr/>
        </p:nvSpPr>
        <p:spPr bwMode="auto">
          <a:xfrm>
            <a:off x="1585913" y="1701801"/>
            <a:ext cx="152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reciprocal roots </a:t>
            </a:r>
          </a:p>
        </p:txBody>
      </p:sp>
      <p:pic>
        <p:nvPicPr>
          <p:cNvPr id="718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749425"/>
            <a:ext cx="33099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219325"/>
            <a:ext cx="3048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1" y="2690814"/>
            <a:ext cx="3571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1" y="3351213"/>
            <a:ext cx="39735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Rectangle 10"/>
          <p:cNvSpPr>
            <a:spLocks noChangeArrowheads="1"/>
          </p:cNvSpPr>
          <p:nvPr/>
        </p:nvSpPr>
        <p:spPr bwMode="auto">
          <a:xfrm>
            <a:off x="6248400" y="2173288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Since there are </a:t>
            </a:r>
            <a:r>
              <a:rPr lang="en-US" altLang="en-US" sz="1800" i="1">
                <a:solidFill>
                  <a:srgbClr val="0070C0"/>
                </a:solidFill>
              </a:rPr>
              <a:t>two sign changes</a:t>
            </a:r>
            <a:r>
              <a:rPr lang="en-US" altLang="en-US" sz="1800">
                <a:solidFill>
                  <a:srgbClr val="FF0000"/>
                </a:solidFill>
              </a:rPr>
              <a:t>, the system is </a:t>
            </a:r>
            <a:r>
              <a:rPr lang="en-US" altLang="en-US" sz="1800" i="1">
                <a:solidFill>
                  <a:srgbClr val="0070C0"/>
                </a:solidFill>
              </a:rPr>
              <a:t>unstable</a:t>
            </a:r>
            <a:r>
              <a:rPr lang="en-US" altLang="en-US" sz="1800">
                <a:solidFill>
                  <a:srgbClr val="FF0000"/>
                </a:solidFill>
              </a:rPr>
              <a:t> and has </a:t>
            </a:r>
            <a:r>
              <a:rPr lang="en-US" altLang="en-US" sz="1800" i="1">
                <a:solidFill>
                  <a:srgbClr val="0070C0"/>
                </a:solidFill>
              </a:rPr>
              <a:t>two right-half-plane poles</a:t>
            </a:r>
          </a:p>
        </p:txBody>
      </p:sp>
      <p:sp>
        <p:nvSpPr>
          <p:cNvPr id="3" name="U-Turn Arrow 2"/>
          <p:cNvSpPr/>
          <p:nvPr/>
        </p:nvSpPr>
        <p:spPr>
          <a:xfrm rot="16200000" flipH="1">
            <a:off x="7538245" y="5045870"/>
            <a:ext cx="334963" cy="212725"/>
          </a:xfrm>
          <a:prstGeom prst="uturnArrow">
            <a:avLst>
              <a:gd name="adj1" fmla="val 4568"/>
              <a:gd name="adj2" fmla="val 25000"/>
              <a:gd name="adj3" fmla="val 18189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U-Turn Arrow 21"/>
          <p:cNvSpPr/>
          <p:nvPr/>
        </p:nvSpPr>
        <p:spPr>
          <a:xfrm rot="16200000" flipH="1">
            <a:off x="7555707" y="5652295"/>
            <a:ext cx="334963" cy="212725"/>
          </a:xfrm>
          <a:prstGeom prst="uturnArrow">
            <a:avLst>
              <a:gd name="adj1" fmla="val 4568"/>
              <a:gd name="adj2" fmla="val 25000"/>
              <a:gd name="adj3" fmla="val 18189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16200000">
            <a:off x="4640263" y="3821113"/>
            <a:ext cx="2925762" cy="277812"/>
          </a:xfrm>
          <a:prstGeom prst="uturnArrow">
            <a:avLst>
              <a:gd name="adj1" fmla="val 0"/>
              <a:gd name="adj2" fmla="val 25000"/>
              <a:gd name="adj3" fmla="val 18189"/>
              <a:gd name="adj4" fmla="val 81811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1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8195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C58575-36F5-4167-A86F-6D8F63F7398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438400" y="1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Routh-Hurwitz Criterion: Special Cases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48200" y="395288"/>
            <a:ext cx="3429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</a:rPr>
              <a:t>2. Entire Row is Zero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224214"/>
            <a:ext cx="64166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416425" y="1806575"/>
          <a:ext cx="30543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4" imgW="2298700" imgH="393700" progId="Equation.3">
                  <p:embed/>
                </p:oleObj>
              </mc:Choice>
              <mc:Fallback>
                <p:oleObj name="Equation" r:id="rId4" imgW="2298700" imgH="393700" progId="Equation.3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1806575"/>
                        <a:ext cx="30543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9"/>
          <p:cNvGraphicFramePr>
            <a:graphicFrameLocks noChangeAspect="1"/>
          </p:cNvGraphicFramePr>
          <p:nvPr/>
        </p:nvGraphicFramePr>
        <p:xfrm>
          <a:off x="1752600" y="2043114"/>
          <a:ext cx="16129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6" imgW="1155700" imgH="228600" progId="Equation.3">
                  <p:embed/>
                </p:oleObj>
              </mc:Choice>
              <mc:Fallback>
                <p:oleObj name="Equation" r:id="rId6" imgW="1155700" imgH="228600" progId="Equation.3">
                  <p:embed/>
                  <p:pic>
                    <p:nvPicPr>
                      <p:cNvPr id="820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43114"/>
                        <a:ext cx="16129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1905000" y="2362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1905000" y="3886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203" name="Object 12"/>
          <p:cNvGraphicFramePr>
            <a:graphicFrameLocks noChangeAspect="1"/>
          </p:cNvGraphicFramePr>
          <p:nvPr/>
        </p:nvGraphicFramePr>
        <p:xfrm>
          <a:off x="2514600" y="2454276"/>
          <a:ext cx="17526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8" imgW="1333500" imgH="393700" progId="Equation.3">
                  <p:embed/>
                </p:oleObj>
              </mc:Choice>
              <mc:Fallback>
                <p:oleObj name="Equation" r:id="rId8" imgW="1333500" imgH="393700" progId="Equation.3">
                  <p:embed/>
                  <p:pic>
                    <p:nvPicPr>
                      <p:cNvPr id="820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54276"/>
                        <a:ext cx="17526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Line 13"/>
          <p:cNvSpPr>
            <a:spLocks noChangeShapeType="1"/>
          </p:cNvSpPr>
          <p:nvPr/>
        </p:nvSpPr>
        <p:spPr bwMode="auto">
          <a:xfrm>
            <a:off x="2667000" y="3124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26670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1828800" y="6172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Stable system.</a:t>
            </a:r>
          </a:p>
        </p:txBody>
      </p:sp>
      <p:sp>
        <p:nvSpPr>
          <p:cNvPr id="8207" name="Rectangle 1"/>
          <p:cNvSpPr>
            <a:spLocks noChangeArrowheads="1"/>
          </p:cNvSpPr>
          <p:nvPr/>
        </p:nvSpPr>
        <p:spPr bwMode="auto">
          <a:xfrm>
            <a:off x="1512888" y="815976"/>
            <a:ext cx="9155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An </a:t>
            </a:r>
            <a:r>
              <a:rPr lang="en-US" altLang="en-US" sz="1800" i="1">
                <a:solidFill>
                  <a:srgbClr val="0070C0"/>
                </a:solidFill>
              </a:rPr>
              <a:t>entire row </a:t>
            </a:r>
            <a:r>
              <a:rPr lang="en-US" altLang="en-US" sz="1800"/>
              <a:t>consists of </a:t>
            </a:r>
            <a:r>
              <a:rPr lang="en-US" altLang="en-US" sz="1800" i="1">
                <a:solidFill>
                  <a:srgbClr val="0070C0"/>
                </a:solidFill>
              </a:rPr>
              <a:t>zeros</a:t>
            </a:r>
            <a:r>
              <a:rPr lang="en-US" altLang="en-US" sz="1800"/>
              <a:t> because there is an </a:t>
            </a:r>
            <a:r>
              <a:rPr lang="en-US" altLang="en-US" sz="1800" i="1">
                <a:solidFill>
                  <a:srgbClr val="0070C0"/>
                </a:solidFill>
              </a:rPr>
              <a:t>even polynomial</a:t>
            </a:r>
            <a:r>
              <a:rPr lang="en-US" altLang="en-US" sz="1800" i="1"/>
              <a:t> </a:t>
            </a:r>
            <a:r>
              <a:rPr lang="en-US" altLang="en-US" sz="1800"/>
              <a:t>that is a factor of the original polynomial (only even powers of </a:t>
            </a:r>
            <a:r>
              <a:rPr lang="en-US" altLang="en-US" sz="1800" i="1"/>
              <a:t>s and have </a:t>
            </a:r>
            <a:r>
              <a:rPr lang="en-US" altLang="en-US" sz="1800"/>
              <a:t>roots that are symmetrical about the origin.)</a:t>
            </a:r>
          </a:p>
        </p:txBody>
      </p:sp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1581150" y="1576388"/>
            <a:ext cx="123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</a:rPr>
              <a:t>Example: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9477375" y="3586164"/>
            <a:ext cx="1081088" cy="371475"/>
          </a:xfrm>
          <a:prstGeom prst="wedgeRoundRectCallout">
            <a:avLst>
              <a:gd name="adj1" fmla="val -62242"/>
              <a:gd name="adj2" fmla="val 18846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i="1" dirty="0">
                <a:solidFill>
                  <a:srgbClr val="0070C0"/>
                </a:solidFill>
              </a:rPr>
              <a:t> the row was multiplied by 1/7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9477375" y="4119564"/>
            <a:ext cx="1081088" cy="369887"/>
          </a:xfrm>
          <a:prstGeom prst="wedgeRoundRectCallout">
            <a:avLst>
              <a:gd name="adj1" fmla="val -62242"/>
              <a:gd name="adj2" fmla="val 18846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i="1" dirty="0">
                <a:solidFill>
                  <a:srgbClr val="0070C0"/>
                </a:solidFill>
              </a:rPr>
              <a:t> entire row consists of zeros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800601" y="2487613"/>
            <a:ext cx="3382963" cy="322262"/>
          </a:xfrm>
          <a:prstGeom prst="wedgeRoundRectCallout">
            <a:avLst>
              <a:gd name="adj1" fmla="val -62242"/>
              <a:gd name="adj2" fmla="val 18846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i="1" dirty="0">
                <a:solidFill>
                  <a:srgbClr val="0070C0"/>
                </a:solidFill>
              </a:rPr>
              <a:t> Derivative of the polynomial of the row above the zeros row</a:t>
            </a:r>
          </a:p>
        </p:txBody>
      </p:sp>
    </p:spTree>
    <p:extLst>
      <p:ext uri="{BB962C8B-B14F-4D97-AF65-F5344CB8AC3E}">
        <p14:creationId xmlns:p14="http://schemas.microsoft.com/office/powerpoint/2010/main" val="3660271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524500" y="6418263"/>
            <a:ext cx="2895600" cy="3048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9219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1C8F06-081B-4A83-B5DB-B388FE1615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0" y="0"/>
            <a:ext cx="594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Pole Distribution via Routh Table with Row of Zeros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411413"/>
            <a:ext cx="52578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584325" y="1550989"/>
          <a:ext cx="45720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3619500" imgH="393700" progId="Equation.3">
                  <p:embed/>
                </p:oleObj>
              </mc:Choice>
              <mc:Fallback>
                <p:oleObj name="Equation" r:id="rId4" imgW="3619500" imgH="393700" progId="Equation.3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1550989"/>
                        <a:ext cx="45720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600200" y="2133601"/>
          <a:ext cx="17526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6" imgW="1155700" imgH="228600" progId="Equation.3">
                  <p:embed/>
                </p:oleObj>
              </mc:Choice>
              <mc:Fallback>
                <p:oleObj name="Equation" r:id="rId6" imgW="1155700" imgH="228600" progId="Equation.3">
                  <p:embed/>
                  <p:pic>
                    <p:nvPicPr>
                      <p:cNvPr id="9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1"/>
                        <a:ext cx="17526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2027238" y="2670175"/>
          <a:ext cx="18288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8" imgW="1269449" imgH="393529" progId="Equation.3">
                  <p:embed/>
                </p:oleObj>
              </mc:Choice>
              <mc:Fallback>
                <p:oleObj name="Equation" r:id="rId8" imgW="1269449" imgH="393529" progId="Equation.3">
                  <p:embed/>
                  <p:pic>
                    <p:nvPicPr>
                      <p:cNvPr id="92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2670175"/>
                        <a:ext cx="18288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468688" y="21336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:Even polynomial</a:t>
            </a:r>
          </a:p>
        </p:txBody>
      </p:sp>
      <p:grpSp>
        <p:nvGrpSpPr>
          <p:cNvPr id="9226" name="Group 1"/>
          <p:cNvGrpSpPr>
            <a:grpSpLocks/>
          </p:cNvGrpSpPr>
          <p:nvPr/>
        </p:nvGrpSpPr>
        <p:grpSpPr bwMode="auto">
          <a:xfrm>
            <a:off x="6172200" y="900114"/>
            <a:ext cx="4419600" cy="1538287"/>
            <a:chOff x="4648200" y="900150"/>
            <a:chExt cx="4419600" cy="1538250"/>
          </a:xfrm>
        </p:grpSpPr>
        <p:pic>
          <p:nvPicPr>
            <p:cNvPr id="9252" name="Picture 18" descr="6-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" t="17705" r="1802" b="7507"/>
            <a:stretch>
              <a:fillRect/>
            </a:stretch>
          </p:blipFill>
          <p:spPr bwMode="auto">
            <a:xfrm>
              <a:off x="4724400" y="900150"/>
              <a:ext cx="434340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3" name="Line 19"/>
            <p:cNvSpPr>
              <a:spLocks noChangeShapeType="1"/>
            </p:cNvSpPr>
            <p:nvPr/>
          </p:nvSpPr>
          <p:spPr bwMode="auto">
            <a:xfrm>
              <a:off x="4648200" y="990600"/>
              <a:ext cx="0" cy="144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7" name="Group 3"/>
          <p:cNvGrpSpPr>
            <a:grpSpLocks/>
          </p:cNvGrpSpPr>
          <p:nvPr/>
        </p:nvGrpSpPr>
        <p:grpSpPr bwMode="auto">
          <a:xfrm>
            <a:off x="1981201" y="2476500"/>
            <a:ext cx="3248025" cy="3409950"/>
            <a:chOff x="457200" y="2476500"/>
            <a:chExt cx="3248025" cy="3409950"/>
          </a:xfrm>
        </p:grpSpPr>
        <p:grpSp>
          <p:nvGrpSpPr>
            <p:cNvPr id="9238" name="Group 15"/>
            <p:cNvGrpSpPr>
              <a:grpSpLocks/>
            </p:cNvGrpSpPr>
            <p:nvPr/>
          </p:nvGrpSpPr>
          <p:grpSpPr bwMode="auto">
            <a:xfrm>
              <a:off x="3368675" y="3989388"/>
              <a:ext cx="336550" cy="1897062"/>
              <a:chOff x="3368675" y="3988865"/>
              <a:chExt cx="336550" cy="1898328"/>
            </a:xfrm>
          </p:grpSpPr>
          <p:sp>
            <p:nvSpPr>
              <p:cNvPr id="9248" name="Line 10"/>
              <p:cNvSpPr>
                <a:spLocks noChangeShapeType="1"/>
              </p:cNvSpPr>
              <p:nvPr/>
            </p:nvSpPr>
            <p:spPr bwMode="auto">
              <a:xfrm>
                <a:off x="3397407" y="3988865"/>
                <a:ext cx="0" cy="18983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Line 11"/>
              <p:cNvSpPr>
                <a:spLocks noChangeShapeType="1"/>
              </p:cNvSpPr>
              <p:nvPr/>
            </p:nvSpPr>
            <p:spPr bwMode="auto">
              <a:xfrm>
                <a:off x="3384550" y="4000347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12"/>
              <p:cNvSpPr>
                <a:spLocks noChangeShapeType="1"/>
              </p:cNvSpPr>
              <p:nvPr/>
            </p:nvSpPr>
            <p:spPr bwMode="auto">
              <a:xfrm>
                <a:off x="3397407" y="5887193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2774950" y="4925491"/>
                <a:ext cx="15240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No sign change</a:t>
                </a:r>
              </a:p>
            </p:txBody>
          </p:sp>
        </p:grpSp>
        <p:grpSp>
          <p:nvGrpSpPr>
            <p:cNvPr id="9239" name="Group 16"/>
            <p:cNvGrpSpPr>
              <a:grpSpLocks/>
            </p:cNvGrpSpPr>
            <p:nvPr/>
          </p:nvGrpSpPr>
          <p:grpSpPr bwMode="auto">
            <a:xfrm>
              <a:off x="3057525" y="2476500"/>
              <a:ext cx="336550" cy="1752600"/>
              <a:chOff x="2812932" y="2667000"/>
              <a:chExt cx="336550" cy="1752600"/>
            </a:xfrm>
          </p:grpSpPr>
          <p:sp>
            <p:nvSpPr>
              <p:cNvPr id="9244" name="Line 14"/>
              <p:cNvSpPr>
                <a:spLocks noChangeShapeType="1"/>
              </p:cNvSpPr>
              <p:nvPr/>
            </p:nvSpPr>
            <p:spPr bwMode="auto">
              <a:xfrm>
                <a:off x="2851150" y="2667000"/>
                <a:ext cx="0" cy="1752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15"/>
              <p:cNvSpPr>
                <a:spLocks noChangeShapeType="1"/>
              </p:cNvSpPr>
              <p:nvPr/>
            </p:nvSpPr>
            <p:spPr bwMode="auto">
              <a:xfrm>
                <a:off x="2851150" y="26670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16"/>
              <p:cNvSpPr>
                <a:spLocks noChangeShapeType="1"/>
              </p:cNvSpPr>
              <p:nvPr/>
            </p:nvSpPr>
            <p:spPr bwMode="auto">
              <a:xfrm>
                <a:off x="2851150" y="44196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Text Box 17"/>
              <p:cNvSpPr txBox="1">
                <a:spLocks noChangeArrowheads="1"/>
              </p:cNvSpPr>
              <p:nvPr/>
            </p:nvSpPr>
            <p:spPr bwMode="auto">
              <a:xfrm rot="-5400000">
                <a:off x="2143007" y="3350671"/>
                <a:ext cx="16764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Two sign changes</a:t>
                </a:r>
              </a:p>
            </p:txBody>
          </p:sp>
        </p:grpSp>
        <p:sp>
          <p:nvSpPr>
            <p:cNvPr id="20" name="Rounded Rectangular Callout 19"/>
            <p:cNvSpPr/>
            <p:nvPr/>
          </p:nvSpPr>
          <p:spPr>
            <a:xfrm>
              <a:off x="1076325" y="3779838"/>
              <a:ext cx="1641475" cy="179387"/>
            </a:xfrm>
            <a:prstGeom prst="wedgeRoundRectCallout">
              <a:avLst>
                <a:gd name="adj1" fmla="val 106289"/>
                <a:gd name="adj2" fmla="val 226346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i="1" dirty="0">
                  <a:solidFill>
                    <a:srgbClr val="0070C0"/>
                  </a:solidFill>
                </a:rPr>
                <a:t> </a:t>
              </a:r>
              <a:r>
                <a:rPr lang="en-US" sz="1000" i="1" dirty="0">
                  <a:solidFill>
                    <a:srgbClr val="FF0000"/>
                  </a:solidFill>
                </a:rPr>
                <a:t>entire row consists of zeros</a:t>
              </a: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1127125" y="3141663"/>
              <a:ext cx="1831975" cy="211137"/>
            </a:xfrm>
            <a:prstGeom prst="wedgeRoundRectCallout">
              <a:avLst>
                <a:gd name="adj1" fmla="val 91630"/>
                <a:gd name="adj2" fmla="val 19613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i="1" dirty="0">
                  <a:solidFill>
                    <a:srgbClr val="0070C0"/>
                  </a:solidFill>
                </a:rPr>
                <a:t> the row was multiplied by 1/10</a:t>
              </a:r>
            </a:p>
          </p:txBody>
        </p:sp>
        <p:sp>
          <p:nvSpPr>
            <p:cNvPr id="22" name="Rounded Rectangular Callout 21"/>
            <p:cNvSpPr/>
            <p:nvPr/>
          </p:nvSpPr>
          <p:spPr>
            <a:xfrm>
              <a:off x="987425" y="3436938"/>
              <a:ext cx="1965325" cy="239712"/>
            </a:xfrm>
            <a:prstGeom prst="wedgeRoundRectCallout">
              <a:avLst>
                <a:gd name="adj1" fmla="val 92070"/>
                <a:gd name="adj2" fmla="val 33200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i="1" dirty="0">
                  <a:solidFill>
                    <a:srgbClr val="0070C0"/>
                  </a:solidFill>
                </a:rPr>
                <a:t> the row was multiplied by 1/20</a:t>
              </a: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457200" y="4005263"/>
              <a:ext cx="1860550" cy="227012"/>
            </a:xfrm>
            <a:prstGeom prst="wedgeRoundRectCallout">
              <a:avLst>
                <a:gd name="adj1" fmla="val 127386"/>
                <a:gd name="adj2" fmla="val 221609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i="1" dirty="0">
                  <a:solidFill>
                    <a:srgbClr val="0070C0"/>
                  </a:solidFill>
                </a:rPr>
                <a:t> the row was multiplied by 1/2</a:t>
              </a:r>
            </a:p>
          </p:txBody>
        </p:sp>
      </p:grpSp>
      <p:grpSp>
        <p:nvGrpSpPr>
          <p:cNvPr id="9228" name="Group 8"/>
          <p:cNvGrpSpPr>
            <a:grpSpLocks/>
          </p:cNvGrpSpPr>
          <p:nvPr/>
        </p:nvGrpSpPr>
        <p:grpSpPr bwMode="auto">
          <a:xfrm>
            <a:off x="1874839" y="2519363"/>
            <a:ext cx="623887" cy="1357312"/>
            <a:chOff x="351575" y="2519616"/>
            <a:chExt cx="1135488" cy="2093395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351575" y="2519616"/>
              <a:ext cx="14446" cy="209339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66021" y="4613011"/>
              <a:ext cx="112104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04949" y="4636164"/>
            <a:ext cx="3387726" cy="2031325"/>
          </a:xfrm>
          <a:prstGeom prst="rect">
            <a:avLst/>
          </a:prstGeom>
          <a:blipFill rotWithShape="0">
            <a:blip r:embed="rId11"/>
            <a:stretch>
              <a:fillRect l="-540" t="-601" r="-1619" b="-210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1716089" y="711200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PROBLEM:</a:t>
            </a: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1584325" y="93186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Tell </a:t>
            </a:r>
            <a:r>
              <a:rPr lang="en-US" altLang="en-US" sz="1600" i="1">
                <a:solidFill>
                  <a:srgbClr val="00B0F0"/>
                </a:solidFill>
              </a:rPr>
              <a:t>how many poles </a:t>
            </a:r>
            <a:r>
              <a:rPr lang="en-US" altLang="en-US" sz="1600"/>
              <a:t>are in the </a:t>
            </a:r>
            <a:r>
              <a:rPr lang="en-US" altLang="en-US" sz="1600" i="1">
                <a:solidFill>
                  <a:srgbClr val="00B0F0"/>
                </a:solidFill>
              </a:rPr>
              <a:t>right half-plane</a:t>
            </a:r>
            <a:r>
              <a:rPr lang="en-US" altLang="en-US" sz="1600"/>
              <a:t>, in the </a:t>
            </a:r>
            <a:r>
              <a:rPr lang="en-US" altLang="en-US" sz="1600" i="1">
                <a:solidFill>
                  <a:srgbClr val="00B0F0"/>
                </a:solidFill>
              </a:rPr>
              <a:t>left half-plane</a:t>
            </a:r>
            <a:r>
              <a:rPr lang="en-US" altLang="en-US" sz="1600"/>
              <a:t>, and on the </a:t>
            </a:r>
            <a:r>
              <a:rPr lang="en-US" altLang="en-US" sz="1600" i="1">
                <a:solidFill>
                  <a:srgbClr val="00B0F0"/>
                </a:solidFill>
              </a:rPr>
              <a:t>jw-axis</a:t>
            </a:r>
            <a:r>
              <a:rPr lang="en-US" altLang="en-US" sz="1600" i="1"/>
              <a:t>.</a:t>
            </a:r>
            <a:endParaRPr lang="en-US" alt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5267326" y="4167189"/>
            <a:ext cx="5356225" cy="23653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33" name="Rectangle 14"/>
          <p:cNvSpPr>
            <a:spLocks noChangeArrowheads="1"/>
          </p:cNvSpPr>
          <p:nvPr/>
        </p:nvSpPr>
        <p:spPr bwMode="auto">
          <a:xfrm>
            <a:off x="2505075" y="2447925"/>
            <a:ext cx="193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Taking the derivative</a:t>
            </a:r>
          </a:p>
        </p:txBody>
      </p:sp>
      <p:sp>
        <p:nvSpPr>
          <p:cNvPr id="9234" name="Rectangle 17"/>
          <p:cNvSpPr>
            <a:spLocks noChangeArrowheads="1"/>
          </p:cNvSpPr>
          <p:nvPr/>
        </p:nvSpPr>
        <p:spPr bwMode="auto">
          <a:xfrm>
            <a:off x="1608138" y="4333876"/>
            <a:ext cx="1295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interpretation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84325" y="4403726"/>
            <a:ext cx="3263900" cy="23018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5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4803" y="548999"/>
            <a:ext cx="5485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3333CD"/>
                </a:solidFill>
                <a:latin typeface="Comic Sans MS" panose="030F0702030302020204" pitchFamily="66" charset="0"/>
              </a:rPr>
              <a:t>Poles, Zeros, and System Response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6684" y="25779"/>
            <a:ext cx="2719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Time Response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936" y="1134069"/>
            <a:ext cx="11685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output response of a system is the sum of two responses: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the forced response </a:t>
            </a:r>
            <a:r>
              <a:rPr lang="en-US" dirty="0" smtClean="0"/>
              <a:t>(</a:t>
            </a:r>
            <a:r>
              <a:rPr lang="en-US" dirty="0"/>
              <a:t>steady-state response or particular solution</a:t>
            </a:r>
            <a:r>
              <a:rPr lang="en-US" dirty="0" smtClean="0"/>
              <a:t>),</a:t>
            </a:r>
          </a:p>
          <a:p>
            <a:r>
              <a:rPr lang="en-US" dirty="0"/>
              <a:t>	</a:t>
            </a:r>
            <a:r>
              <a:rPr lang="en-US" dirty="0" smtClean="0"/>
              <a:t>2. 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the natural response </a:t>
            </a:r>
            <a:r>
              <a:rPr lang="en-US" dirty="0" smtClean="0"/>
              <a:t>(</a:t>
            </a:r>
            <a:r>
              <a:rPr lang="en-US" dirty="0"/>
              <a:t>the homogeneous solution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94565" y="2227203"/>
            <a:ext cx="8300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Output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response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forced response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(e.g. constant) +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natural response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(e.g. exponential)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3162" y="2719940"/>
                <a:ext cx="68914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Poles</a:t>
                </a:r>
                <a:r>
                  <a:rPr lang="en-US" dirty="0"/>
                  <a:t> of a Transfer Function (TF</a:t>
                </a:r>
                <a:r>
                  <a:rPr lang="en-US" dirty="0" smtClean="0"/>
                  <a:t>): The values </a:t>
                </a:r>
                <a:r>
                  <a:rPr lang="en-US" dirty="0"/>
                  <a:t>of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that </a:t>
                </a:r>
                <a:r>
                  <a:rPr lang="en-US" dirty="0" smtClean="0"/>
                  <a:t>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62" y="2719940"/>
                <a:ext cx="689143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61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ular Callout 12"/>
          <p:cNvSpPr/>
          <p:nvPr/>
        </p:nvSpPr>
        <p:spPr>
          <a:xfrm>
            <a:off x="8153400" y="2633327"/>
            <a:ext cx="2669088" cy="435550"/>
          </a:xfrm>
          <a:prstGeom prst="wedgeRoundRectCallout">
            <a:avLst>
              <a:gd name="adj1" fmla="val -86040"/>
              <a:gd name="adj2" fmla="val 245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>
                <a:solidFill>
                  <a:srgbClr val="0070C0"/>
                </a:solidFill>
              </a:rPr>
              <a:t>roots of </a:t>
            </a:r>
            <a:r>
              <a:rPr lang="en-US" sz="1200" dirty="0" smtClean="0">
                <a:solidFill>
                  <a:srgbClr val="0070C0"/>
                </a:solidFill>
              </a:rPr>
              <a:t>the denominator (</a:t>
            </a:r>
            <a:r>
              <a:rPr lang="en-US" sz="1200" dirty="0">
                <a:solidFill>
                  <a:srgbClr val="0070C0"/>
                </a:solidFill>
              </a:rPr>
              <a:t>characteristic </a:t>
            </a:r>
            <a:r>
              <a:rPr lang="en-US" sz="1200" dirty="0" smtClean="0">
                <a:solidFill>
                  <a:srgbClr val="0070C0"/>
                </a:solidFill>
              </a:rPr>
              <a:t> polynomial) of the transfer function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3162" y="314209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7287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Zeros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of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 TF: the values of </a:t>
            </a:r>
            <a:r>
              <a:rPr lang="en-US" sz="2400" b="1" i="1" dirty="0">
                <a:solidFill>
                  <a:srgbClr val="FF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that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cause TF = 0.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310052" y="3142098"/>
            <a:ext cx="3264545" cy="352249"/>
          </a:xfrm>
          <a:prstGeom prst="wedgeRoundRectCallout">
            <a:avLst>
              <a:gd name="adj1" fmla="val -86040"/>
              <a:gd name="adj2" fmla="val 245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>
                <a:solidFill>
                  <a:srgbClr val="0070C0"/>
                </a:solidFill>
              </a:rPr>
              <a:t>roots of </a:t>
            </a:r>
            <a:r>
              <a:rPr lang="en-US" sz="1200" dirty="0" smtClean="0">
                <a:solidFill>
                  <a:srgbClr val="0070C0"/>
                </a:solidFill>
              </a:rPr>
              <a:t>the numerator </a:t>
            </a:r>
            <a:r>
              <a:rPr lang="en-US" sz="1200" dirty="0">
                <a:solidFill>
                  <a:srgbClr val="0070C0"/>
                </a:solidFill>
              </a:rPr>
              <a:t>of the transfer function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24428" y="3715643"/>
            <a:ext cx="5686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Example: Poles </a:t>
            </a:r>
            <a:r>
              <a:rPr lang="en-US" b="1" dirty="0">
                <a:latin typeface="Arial" panose="020B0604020202020204" pitchFamily="34" charset="0"/>
              </a:rPr>
              <a:t>and Zeros of a First-Order System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53" y="4084975"/>
            <a:ext cx="4503280" cy="7542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7830" y="5907405"/>
            <a:ext cx="2673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Inverse Laplace transform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282" y="5688449"/>
            <a:ext cx="2039351" cy="8072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357" y="4508605"/>
            <a:ext cx="2702682" cy="1025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3626227"/>
            <a:ext cx="3177010" cy="232734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20734" y="5524941"/>
            <a:ext cx="2247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System showing input and output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9245157" y="5953572"/>
            <a:ext cx="19078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</a:rPr>
              <a:t>pole-zero plot of the system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732" y="4970896"/>
            <a:ext cx="1804778" cy="5633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282" y="4941230"/>
            <a:ext cx="1760504" cy="53535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964" y="5023885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where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558040" y="5023885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and</a:t>
            </a:r>
            <a:endParaRPr lang="en-US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5386033" y="4244657"/>
            <a:ext cx="2357996" cy="256918"/>
          </a:xfrm>
          <a:prstGeom prst="wedgeRoundRectCallout">
            <a:avLst>
              <a:gd name="adj1" fmla="val -63799"/>
              <a:gd name="adj2" fmla="val 88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 smtClean="0">
                <a:solidFill>
                  <a:srgbClr val="0070C0"/>
                </a:solidFill>
              </a:rPr>
              <a:t>System Output (unit step response)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5452329" y="5923975"/>
            <a:ext cx="1593369" cy="352761"/>
          </a:xfrm>
          <a:prstGeom prst="wedgeRoundRectCallout">
            <a:avLst>
              <a:gd name="adj1" fmla="val -63799"/>
              <a:gd name="adj2" fmla="val 88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 smtClean="0">
                <a:solidFill>
                  <a:srgbClr val="0070C0"/>
                </a:solidFill>
              </a:rPr>
              <a:t>System Output in time domain (time response)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1460" y="5688449"/>
            <a:ext cx="2230140" cy="8072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191000" y="6481763"/>
            <a:ext cx="2895600" cy="33496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10243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9931400" y="6340475"/>
            <a:ext cx="4572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25A177-E2EA-4924-8530-507329D03A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048000" y="1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Stability Design via Routh-Hurwitz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09788"/>
            <a:ext cx="31623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622676"/>
            <a:ext cx="304800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47" name="Object 8"/>
          <p:cNvGraphicFramePr>
            <a:graphicFrameLocks noChangeAspect="1"/>
          </p:cNvGraphicFramePr>
          <p:nvPr/>
        </p:nvGraphicFramePr>
        <p:xfrm>
          <a:off x="2652713" y="3052764"/>
          <a:ext cx="22733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5" imgW="1651000" imgH="393700" progId="Equation.3">
                  <p:embed/>
                </p:oleObj>
              </mc:Choice>
              <mc:Fallback>
                <p:oleObj name="Equation" r:id="rId5" imgW="1651000" imgH="393700" progId="Equation.3">
                  <p:embed/>
                  <p:pic>
                    <p:nvPicPr>
                      <p:cNvPr id="102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3052764"/>
                        <a:ext cx="22733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8" name="Group 4"/>
          <p:cNvGrpSpPr>
            <a:grpSpLocks/>
          </p:cNvGrpSpPr>
          <p:nvPr/>
        </p:nvGrpSpPr>
        <p:grpSpPr bwMode="auto">
          <a:xfrm>
            <a:off x="5584826" y="1939926"/>
            <a:ext cx="5083175" cy="1230313"/>
            <a:chOff x="4038600" y="2136992"/>
            <a:chExt cx="5083741" cy="1229831"/>
          </a:xfrm>
        </p:grpSpPr>
        <p:sp>
          <p:nvSpPr>
            <p:cNvPr id="10275" name="Text Box 9"/>
            <p:cNvSpPr txBox="1">
              <a:spLocks noChangeArrowheads="1"/>
            </p:cNvSpPr>
            <p:nvPr/>
          </p:nvSpPr>
          <p:spPr bwMode="auto">
            <a:xfrm>
              <a:off x="4093141" y="2136992"/>
              <a:ext cx="3200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1. If </a:t>
              </a:r>
              <a:r>
                <a:rPr lang="en-US" altLang="en-US" sz="1600" i="1"/>
                <a:t>K</a:t>
              </a:r>
              <a:r>
                <a:rPr lang="en-US" altLang="en-US" sz="1600"/>
                <a:t> &lt; 1386, then </a:t>
              </a:r>
              <a:r>
                <a:rPr lang="en-US" altLang="en-US" sz="1600" i="1">
                  <a:solidFill>
                    <a:srgbClr val="0070C0"/>
                  </a:solidFill>
                </a:rPr>
                <a:t>stable system</a:t>
              </a:r>
              <a:r>
                <a:rPr lang="en-US" altLang="en-US" sz="1600"/>
                <a:t>.</a:t>
              </a:r>
            </a:p>
          </p:txBody>
        </p:sp>
        <p:sp>
          <p:nvSpPr>
            <p:cNvPr id="10276" name="Text Box 10"/>
            <p:cNvSpPr txBox="1">
              <a:spLocks noChangeArrowheads="1"/>
            </p:cNvSpPr>
            <p:nvPr/>
          </p:nvSpPr>
          <p:spPr bwMode="auto">
            <a:xfrm>
              <a:off x="4093141" y="2419390"/>
              <a:ext cx="50292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2. If </a:t>
              </a:r>
              <a:r>
                <a:rPr lang="en-US" altLang="en-US" sz="1600" i="1"/>
                <a:t>K</a:t>
              </a:r>
              <a:r>
                <a:rPr lang="en-US" altLang="en-US" sz="1600"/>
                <a:t> &gt; 1386, then two sign changes; two right-half plane poles and one left-half plane pole. </a:t>
              </a:r>
              <a:r>
                <a:rPr lang="en-US" altLang="en-US" sz="1600" i="1">
                  <a:solidFill>
                    <a:srgbClr val="0070C0"/>
                  </a:solidFill>
                </a:rPr>
                <a:t>Unstable system</a:t>
              </a:r>
              <a:r>
                <a:rPr lang="en-US" altLang="en-US" sz="1600"/>
                <a:t>.</a:t>
              </a:r>
            </a:p>
          </p:txBody>
        </p:sp>
        <p:sp>
          <p:nvSpPr>
            <p:cNvPr id="10277" name="Text Box 11"/>
            <p:cNvSpPr txBox="1">
              <a:spLocks noChangeArrowheads="1"/>
            </p:cNvSpPr>
            <p:nvPr/>
          </p:nvSpPr>
          <p:spPr bwMode="auto">
            <a:xfrm>
              <a:off x="4038600" y="3030273"/>
              <a:ext cx="4724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3. If </a:t>
              </a:r>
              <a:r>
                <a:rPr lang="en-US" altLang="en-US" sz="1600" i="1"/>
                <a:t>K</a:t>
              </a:r>
              <a:r>
                <a:rPr lang="en-US" altLang="en-US" sz="1600"/>
                <a:t> = 1386, an entire row of zeros </a:t>
              </a:r>
              <a:r>
                <a:rPr lang="en-US" altLang="en-US" sz="1600">
                  <a:sym typeface="Wingdings" panose="05000000000000000000" pitchFamily="2" charset="2"/>
                </a:rPr>
                <a:t> </a:t>
              </a:r>
              <a:r>
                <a:rPr lang="en-US" altLang="en-US" sz="1600" i="1">
                  <a:sym typeface="Wingdings" panose="05000000000000000000" pitchFamily="2" charset="2"/>
                </a:rPr>
                <a:t>j</a:t>
              </a:r>
              <a:r>
                <a:rPr lang="en-US" altLang="en-US" sz="1600">
                  <a:sym typeface="Symbol" panose="05050102010706020507" pitchFamily="18" charset="2"/>
                </a:rPr>
                <a:t> poles.</a:t>
              </a:r>
            </a:p>
          </p:txBody>
        </p:sp>
      </p:grpSp>
      <p:graphicFrame>
        <p:nvGraphicFramePr>
          <p:cNvPr id="10249" name="Object 13"/>
          <p:cNvGraphicFramePr>
            <a:graphicFrameLocks noChangeAspect="1"/>
          </p:cNvGraphicFramePr>
          <p:nvPr/>
        </p:nvGraphicFramePr>
        <p:xfrm>
          <a:off x="6897688" y="3487739"/>
          <a:ext cx="2997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7" imgW="2336800" imgH="393700" progId="Equation.3">
                  <p:embed/>
                </p:oleObj>
              </mc:Choice>
              <mc:Fallback>
                <p:oleObj name="Equation" r:id="rId7" imgW="2336800" imgH="393700" progId="Equation.3">
                  <p:embed/>
                  <p:pic>
                    <p:nvPicPr>
                      <p:cNvPr id="102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3487739"/>
                        <a:ext cx="29972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50" name="Group 3"/>
          <p:cNvGrpSpPr>
            <a:grpSpLocks/>
          </p:cNvGrpSpPr>
          <p:nvPr/>
        </p:nvGrpSpPr>
        <p:grpSpPr bwMode="auto">
          <a:xfrm>
            <a:off x="6484938" y="4095750"/>
            <a:ext cx="3497262" cy="1900238"/>
            <a:chOff x="5302250" y="3586163"/>
            <a:chExt cx="3496712" cy="1900237"/>
          </a:xfrm>
        </p:grpSpPr>
        <p:pic>
          <p:nvPicPr>
            <p:cNvPr id="1027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562" y="3586163"/>
              <a:ext cx="2819400" cy="1900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71" name="Line 14"/>
            <p:cNvSpPr>
              <a:spLocks noChangeShapeType="1"/>
            </p:cNvSpPr>
            <p:nvPr/>
          </p:nvSpPr>
          <p:spPr bwMode="auto">
            <a:xfrm>
              <a:off x="5715000" y="40386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15"/>
            <p:cNvSpPr>
              <a:spLocks noChangeShapeType="1"/>
            </p:cNvSpPr>
            <p:nvPr/>
          </p:nvSpPr>
          <p:spPr bwMode="auto">
            <a:xfrm>
              <a:off x="5715000" y="40386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16"/>
            <p:cNvSpPr>
              <a:spLocks noChangeShapeType="1"/>
            </p:cNvSpPr>
            <p:nvPr/>
          </p:nvSpPr>
          <p:spPr bwMode="auto">
            <a:xfrm>
              <a:off x="5715000" y="54102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Text Box 17"/>
            <p:cNvSpPr txBox="1">
              <a:spLocks noChangeArrowheads="1"/>
            </p:cNvSpPr>
            <p:nvPr/>
          </p:nvSpPr>
          <p:spPr bwMode="auto">
            <a:xfrm rot="-5400000">
              <a:off x="4708525" y="4556125"/>
              <a:ext cx="1524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No sign change</a:t>
              </a:r>
            </a:p>
          </p:txBody>
        </p:sp>
      </p:grpSp>
      <p:sp>
        <p:nvSpPr>
          <p:cNvPr id="10251" name="Text Box 18"/>
          <p:cNvSpPr txBox="1">
            <a:spLocks noChangeArrowheads="1"/>
          </p:cNvSpPr>
          <p:nvPr/>
        </p:nvSpPr>
        <p:spPr bwMode="auto">
          <a:xfrm>
            <a:off x="6202363" y="5970588"/>
            <a:ext cx="419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2 poles in </a:t>
            </a:r>
            <a:r>
              <a:rPr lang="en-US" altLang="en-US" sz="1600" i="1">
                <a:solidFill>
                  <a:srgbClr val="FF0000"/>
                </a:solidFill>
                <a:sym typeface="Wingdings" panose="05000000000000000000" pitchFamily="2" charset="2"/>
              </a:rPr>
              <a:t>j</a:t>
            </a:r>
            <a:r>
              <a:rPr lang="en-US" altLang="en-US" sz="1600">
                <a:solidFill>
                  <a:srgbClr val="FF0000"/>
                </a:solidFill>
                <a:sym typeface="Symbol" panose="05050102010706020507" pitchFamily="18" charset="2"/>
              </a:rPr>
              <a:t> axis and one left-half plane pole</a:t>
            </a:r>
          </a:p>
        </p:txBody>
      </p:sp>
      <p:sp>
        <p:nvSpPr>
          <p:cNvPr id="10252" name="Rectangle 1"/>
          <p:cNvSpPr>
            <a:spLocks noChangeArrowheads="1"/>
          </p:cNvSpPr>
          <p:nvPr/>
        </p:nvSpPr>
        <p:spPr bwMode="auto">
          <a:xfrm>
            <a:off x="1651000" y="466725"/>
            <a:ext cx="901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Changes in the gain </a:t>
            </a:r>
            <a:r>
              <a:rPr lang="en-US" altLang="en-US" sz="1600" i="1">
                <a:solidFill>
                  <a:srgbClr val="0070C0"/>
                </a:solidFill>
              </a:rPr>
              <a:t>K</a:t>
            </a:r>
            <a:r>
              <a:rPr lang="en-US" altLang="en-US" sz="1600"/>
              <a:t> of a feedback control system change the closed-loop pole locations (can move poles from region to another region on the </a:t>
            </a:r>
            <a:r>
              <a:rPr lang="en-US" altLang="en-US" sz="1600" i="1"/>
              <a:t>S</a:t>
            </a:r>
            <a:r>
              <a:rPr lang="en-US" altLang="en-US" sz="1600"/>
              <a:t>-plane).</a:t>
            </a:r>
          </a:p>
        </p:txBody>
      </p:sp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1517651" y="1106488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PROBLEM:</a:t>
            </a:r>
          </a:p>
        </p:txBody>
      </p:sp>
      <p:sp>
        <p:nvSpPr>
          <p:cNvPr id="10254" name="Rectangle 2"/>
          <p:cNvSpPr>
            <a:spLocks noChangeArrowheads="1"/>
          </p:cNvSpPr>
          <p:nvPr/>
        </p:nvSpPr>
        <p:spPr bwMode="auto">
          <a:xfrm>
            <a:off x="2778125" y="1096963"/>
            <a:ext cx="786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Find the range of gain,</a:t>
            </a:r>
            <a:r>
              <a:rPr lang="en-US" altLang="en-US" sz="1600" i="1"/>
              <a:t> K</a:t>
            </a:r>
            <a:r>
              <a:rPr lang="en-US" altLang="en-US" sz="1600"/>
              <a:t>, for the system that will cause the system to be stable, unstable, and marginally stable. Assume K &gt; 0.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52600" y="1681163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1576388" y="4614863"/>
            <a:ext cx="1211262" cy="430212"/>
          </a:xfrm>
          <a:prstGeom prst="wedgeRoundRectCallout">
            <a:avLst>
              <a:gd name="adj1" fmla="val 62477"/>
              <a:gd name="adj2" fmla="val 12039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70C0"/>
                </a:solidFill>
              </a:rPr>
              <a:t>can be positive, zero, </a:t>
            </a:r>
            <a:r>
              <a:rPr lang="en-US" sz="1100" dirty="0">
                <a:solidFill>
                  <a:srgbClr val="0070C0"/>
                </a:solidFill>
              </a:rPr>
              <a:t>or negative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1717675" y="1851025"/>
            <a:ext cx="1212850" cy="285750"/>
          </a:xfrm>
          <a:prstGeom prst="wedgeRoundRectCallout">
            <a:avLst>
              <a:gd name="adj1" fmla="val 81893"/>
              <a:gd name="adj2" fmla="val 7301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70C0"/>
                </a:solidFill>
              </a:rPr>
              <a:t>Variable gain K</a:t>
            </a:r>
            <a:endParaRPr lang="en-US" sz="11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79951" y="3024189"/>
            <a:ext cx="866775" cy="158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9" name="Group 20"/>
          <p:cNvGrpSpPr>
            <a:grpSpLocks/>
          </p:cNvGrpSpPr>
          <p:nvPr/>
        </p:nvGrpSpPr>
        <p:grpSpPr bwMode="auto">
          <a:xfrm>
            <a:off x="7004050" y="3903664"/>
            <a:ext cx="120650" cy="896937"/>
            <a:chOff x="5480050" y="3902964"/>
            <a:chExt cx="120650" cy="897636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5480050" y="3902964"/>
              <a:ext cx="7938" cy="8976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486400" y="4800600"/>
              <a:ext cx="1143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ular Callout 38"/>
          <p:cNvSpPr/>
          <p:nvPr/>
        </p:nvSpPr>
        <p:spPr>
          <a:xfrm>
            <a:off x="9982201" y="5075238"/>
            <a:ext cx="663575" cy="374650"/>
          </a:xfrm>
          <a:prstGeom prst="wedgeRoundRectCallout">
            <a:avLst>
              <a:gd name="adj1" fmla="val -92889"/>
              <a:gd name="adj2" fmla="val 7834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70C0"/>
                </a:solidFill>
              </a:rPr>
              <a:t>Row of zeros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821488" y="3182939"/>
            <a:ext cx="1676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replacing K=1386</a:t>
            </a:r>
          </a:p>
        </p:txBody>
      </p:sp>
      <p:cxnSp>
        <p:nvCxnSpPr>
          <p:cNvPr id="24" name="Straight Connector 23"/>
          <p:cNvCxnSpPr>
            <a:stCxn id="10261" idx="1"/>
          </p:cNvCxnSpPr>
          <p:nvPr/>
        </p:nvCxnSpPr>
        <p:spPr>
          <a:xfrm>
            <a:off x="6821488" y="3351214"/>
            <a:ext cx="0" cy="388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3" name="Rectangle 24"/>
          <p:cNvSpPr>
            <a:spLocks noChangeArrowheads="1"/>
          </p:cNvSpPr>
          <p:nvPr/>
        </p:nvSpPr>
        <p:spPr bwMode="auto">
          <a:xfrm>
            <a:off x="6792914" y="6216650"/>
            <a:ext cx="2720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the system is marginally stable</a:t>
            </a:r>
          </a:p>
        </p:txBody>
      </p:sp>
      <p:sp>
        <p:nvSpPr>
          <p:cNvPr id="10264" name="Rectangle 26"/>
          <p:cNvSpPr>
            <a:spLocks noChangeArrowheads="1"/>
          </p:cNvSpPr>
          <p:nvPr/>
        </p:nvSpPr>
        <p:spPr bwMode="auto">
          <a:xfrm>
            <a:off x="1576389" y="6124576"/>
            <a:ext cx="3876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no sign changes above the even polynomial</a:t>
            </a:r>
          </a:p>
        </p:txBody>
      </p:sp>
      <p:sp>
        <p:nvSpPr>
          <p:cNvPr id="28" name="Rectangle 2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62100" y="5904438"/>
            <a:ext cx="4458966" cy="307777"/>
          </a:xfrm>
          <a:prstGeom prst="rect">
            <a:avLst/>
          </a:prstGeom>
          <a:blipFill rotWithShape="0">
            <a:blip r:embed="rId10"/>
            <a:stretch>
              <a:fillRect l="-410" t="-4000" b="-20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603875" y="5995988"/>
            <a:ext cx="0" cy="387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5786438" y="6124576"/>
            <a:ext cx="16351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0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610100" y="6324600"/>
            <a:ext cx="2895600" cy="3048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11267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10252075" y="6402388"/>
            <a:ext cx="152400" cy="2286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44B46B-4B51-4C41-9095-FB25C42D2AE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0" y="-49213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Factoring via Routh-Hurwitz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687514"/>
            <a:ext cx="5029200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5111750" y="1111250"/>
          <a:ext cx="27305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4" imgW="1651000" imgH="203200" progId="Equation.3">
                  <p:embed/>
                </p:oleObj>
              </mc:Choice>
              <mc:Fallback>
                <p:oleObj name="Equation" r:id="rId4" imgW="1651000" imgH="203200" progId="Equation.3">
                  <p:embed/>
                  <p:pic>
                    <p:nvPicPr>
                      <p:cNvPr id="11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1111250"/>
                        <a:ext cx="27305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865438" y="1103313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Factor the polynomial</a:t>
            </a:r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255838" y="3365500"/>
          <a:ext cx="1219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6" imgW="876300" imgH="228600" progId="Equation.3">
                  <p:embed/>
                </p:oleObj>
              </mc:Choice>
              <mc:Fallback>
                <p:oleObj name="Equation" r:id="rId6" imgW="876300" imgH="228600" progId="Equation.3">
                  <p:embed/>
                  <p:pic>
                    <p:nvPicPr>
                      <p:cNvPr id="11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365500"/>
                        <a:ext cx="1219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1701800" y="4765676"/>
          <a:ext cx="605948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8" imgW="3937000" imgH="457200" progId="Equation.3">
                  <p:embed/>
                </p:oleObj>
              </mc:Choice>
              <mc:Fallback>
                <p:oleObj name="Equation" r:id="rId8" imgW="3937000" imgH="457200" progId="Equation.3">
                  <p:embed/>
                  <p:pic>
                    <p:nvPicPr>
                      <p:cNvPr id="112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4765676"/>
                        <a:ext cx="605948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"/>
          <p:cNvSpPr>
            <a:spLocks noChangeArrowheads="1"/>
          </p:cNvSpPr>
          <p:nvPr/>
        </p:nvSpPr>
        <p:spPr bwMode="auto">
          <a:xfrm>
            <a:off x="1524000" y="4921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The Routh-Hurwitz criterion is often used in limited applications to factor polynomials containing even factors.</a:t>
            </a:r>
          </a:p>
        </p:txBody>
      </p:sp>
      <p:sp>
        <p:nvSpPr>
          <p:cNvPr id="11275" name="Rectangle 2"/>
          <p:cNvSpPr>
            <a:spLocks noChangeArrowheads="1"/>
          </p:cNvSpPr>
          <p:nvPr/>
        </p:nvSpPr>
        <p:spPr bwMode="auto">
          <a:xfrm>
            <a:off x="1657350" y="1074739"/>
            <a:ext cx="1208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PROBLEM: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01800" y="1524000"/>
            <a:ext cx="8783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660411" y="3200771"/>
            <a:ext cx="946150" cy="328618"/>
          </a:xfrm>
          <a:prstGeom prst="wedgeRoundRectCallout">
            <a:avLst>
              <a:gd name="adj1" fmla="val -72393"/>
              <a:gd name="adj2" fmla="val 30685"/>
              <a:gd name="adj3" fmla="val 16667"/>
            </a:avLst>
          </a:prstGeom>
          <a:blipFill rotWithShape="0">
            <a:blip r:embed="rId10"/>
            <a:stretch>
              <a:fillRect t="-17857" b="-32143"/>
            </a:stretch>
          </a:blipFill>
          <a:ln>
            <a:solidFill>
              <a:srgbClr val="0070C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56784" y="2559330"/>
            <a:ext cx="2909354" cy="605871"/>
          </a:xfrm>
          <a:prstGeom prst="rect">
            <a:avLst/>
          </a:prstGeom>
          <a:blipFill rotWithShape="0">
            <a:blip r:embed="rId11"/>
            <a:stretch>
              <a:fillRect l="-839" t="-3030" b="-909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02052" y="1659076"/>
            <a:ext cx="2567241" cy="344133"/>
          </a:xfrm>
          <a:prstGeom prst="rect">
            <a:avLst/>
          </a:prstGeom>
          <a:blipFill rotWithShape="0">
            <a:blip r:embed="rId12"/>
            <a:stretch>
              <a:fillRect l="-950" t="-3509" b="-2105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280" name="Rectangle 7"/>
          <p:cNvSpPr>
            <a:spLocks noChangeArrowheads="1"/>
          </p:cNvSpPr>
          <p:nvPr/>
        </p:nvSpPr>
        <p:spPr bwMode="auto">
          <a:xfrm>
            <a:off x="1524000" y="4200525"/>
            <a:ext cx="3633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/>
              <a:t>Dividing polynomial (1) by (2) yields:</a:t>
            </a:r>
          </a:p>
        </p:txBody>
      </p:sp>
      <p:sp>
        <p:nvSpPr>
          <p:cNvPr id="11281" name="TextBox 8"/>
          <p:cNvSpPr txBox="1">
            <a:spLocks noChangeArrowheads="1"/>
          </p:cNvSpPr>
          <p:nvPr/>
        </p:nvSpPr>
        <p:spPr bwMode="auto">
          <a:xfrm>
            <a:off x="7850189" y="1106488"/>
            <a:ext cx="45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(1)</a:t>
            </a:r>
          </a:p>
        </p:txBody>
      </p:sp>
      <p:sp>
        <p:nvSpPr>
          <p:cNvPr id="11282" name="TextBox 18"/>
          <p:cNvSpPr txBox="1">
            <a:spLocks noChangeArrowheads="1"/>
          </p:cNvSpPr>
          <p:nvPr/>
        </p:nvSpPr>
        <p:spPr bwMode="auto">
          <a:xfrm>
            <a:off x="3595689" y="3343275"/>
            <a:ext cx="45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(2)</a:t>
            </a:r>
          </a:p>
        </p:txBody>
      </p:sp>
      <p:grpSp>
        <p:nvGrpSpPr>
          <p:cNvPr id="11283" name="Group 12"/>
          <p:cNvGrpSpPr>
            <a:grpSpLocks/>
          </p:cNvGrpSpPr>
          <p:nvPr/>
        </p:nvGrpSpPr>
        <p:grpSpPr bwMode="auto">
          <a:xfrm>
            <a:off x="8124825" y="4549775"/>
            <a:ext cx="2444750" cy="1995488"/>
            <a:chOff x="6600232" y="4550341"/>
            <a:chExt cx="2445627" cy="199560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162409" y="5791840"/>
              <a:ext cx="16770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162409" y="4766254"/>
              <a:ext cx="0" cy="2460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226963" y="4842605"/>
              <a:ext cx="1818896" cy="169277"/>
            </a:xfrm>
            <a:prstGeom prst="rect">
              <a:avLst/>
            </a:prstGeom>
            <a:blipFill>
              <a:blip r:embed="rId13"/>
              <a:stretch>
                <a:fillRect l="-671" r="-1678" b="-7143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5" name="TextBox 2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296018" y="4550341"/>
              <a:ext cx="814069" cy="169277"/>
            </a:xfrm>
            <a:prstGeom prst="rect">
              <a:avLst/>
            </a:prstGeom>
            <a:blipFill>
              <a:blip r:embed="rId14"/>
              <a:stretch>
                <a:fillRect l="-2256" r="-3759" b="-7143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" name="TextBox 2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600232" y="4804255"/>
              <a:ext cx="498406" cy="169277"/>
            </a:xfrm>
            <a:prstGeom prst="rect">
              <a:avLst/>
            </a:prstGeom>
            <a:blipFill>
              <a:blip r:embed="rId15"/>
              <a:stretch>
                <a:fillRect l="-3704" r="-7407" b="-7143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162409" y="4766254"/>
              <a:ext cx="16770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134829" y="5050202"/>
              <a:ext cx="741742" cy="169277"/>
            </a:xfrm>
            <a:prstGeom prst="rect">
              <a:avLst/>
            </a:prstGeom>
            <a:blipFill>
              <a:blip r:embed="rId16"/>
              <a:stretch>
                <a:fillRect l="-820" r="-1639" b="-7143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9" name="TextBox 2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180971" y="5337904"/>
              <a:ext cx="1512850" cy="169277"/>
            </a:xfrm>
            <a:prstGeom prst="rect">
              <a:avLst/>
            </a:prstGeom>
            <a:blipFill>
              <a:blip r:embed="rId17"/>
              <a:stretch>
                <a:fillRect l="-1613" t="-3704" r="-2016" b="-11111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30" name="TextBox 2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098638" y="5566503"/>
              <a:ext cx="751360" cy="169277"/>
            </a:xfrm>
            <a:prstGeom prst="rect">
              <a:avLst/>
            </a:prstGeom>
            <a:blipFill>
              <a:blip r:embed="rId18"/>
              <a:stretch>
                <a:fillRect l="-806" r="-3226" b="-7143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205287" y="5258408"/>
              <a:ext cx="1675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087096" y="5821194"/>
              <a:ext cx="913904" cy="261610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33" name="Rectangle 3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980620" y="6029655"/>
              <a:ext cx="1050159" cy="261610"/>
            </a:xfrm>
            <a:prstGeom prst="rect">
              <a:avLst/>
            </a:pr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162409" y="6291933"/>
              <a:ext cx="16770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231119" y="6284338"/>
              <a:ext cx="293670" cy="261610"/>
            </a:xfrm>
            <a:prstGeom prst="rect">
              <a:avLst/>
            </a:pr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12" name="Right Arrow 11"/>
          <p:cNvSpPr/>
          <p:nvPr/>
        </p:nvSpPr>
        <p:spPr>
          <a:xfrm flipH="1">
            <a:off x="7010400" y="4841876"/>
            <a:ext cx="876300" cy="13176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38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262688" y="6435725"/>
            <a:ext cx="2895600" cy="31908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12291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440243-49A8-48AB-9AFD-D84BB05F5FB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0" y="1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Stability in State Space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828800" y="1617664"/>
          <a:ext cx="28194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1866900" imgH="939800" progId="Equation.3">
                  <p:embed/>
                </p:oleObj>
              </mc:Choice>
              <mc:Fallback>
                <p:oleObj name="Equation" r:id="rId3" imgW="1866900" imgH="939800" progId="Equation.3">
                  <p:embed/>
                  <p:pic>
                    <p:nvPicPr>
                      <p:cNvPr id="12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17664"/>
                        <a:ext cx="281940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865438" y="3195638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690688" y="3338514"/>
          <a:ext cx="52451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5" imgW="3784600" imgH="711200" progId="Equation.3">
                  <p:embed/>
                </p:oleObj>
              </mc:Choice>
              <mc:Fallback>
                <p:oleObj name="Equation" r:id="rId5" imgW="3784600" imgH="711200" progId="Equation.3">
                  <p:embed/>
                  <p:pic>
                    <p:nvPicPr>
                      <p:cNvPr id="12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338514"/>
                        <a:ext cx="5245100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7626350" y="3513139"/>
          <a:ext cx="2806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7" imgW="1892300" imgH="228600" progId="Equation.3">
                  <p:embed/>
                </p:oleObj>
              </mc:Choice>
              <mc:Fallback>
                <p:oleObj name="Equation" r:id="rId7" imgW="1892300" imgH="228600" progId="Equation.3">
                  <p:embed/>
                  <p:pic>
                    <p:nvPicPr>
                      <p:cNvPr id="122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50" y="3513139"/>
                        <a:ext cx="2806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03763"/>
            <a:ext cx="3657600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705600" y="5486400"/>
            <a:ext cx="3390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FF0000"/>
                </a:solidFill>
              </a:rPr>
              <a:t>Unstable</a:t>
            </a:r>
            <a:r>
              <a:rPr lang="en-US" altLang="en-US" sz="1600">
                <a:solidFill>
                  <a:srgbClr val="FF0000"/>
                </a:solidFill>
              </a:rPr>
              <a:t> system.</a:t>
            </a:r>
          </a:p>
        </p:txBody>
      </p:sp>
      <p:sp>
        <p:nvSpPr>
          <p:cNvPr id="12299" name="Rectangle 1"/>
          <p:cNvSpPr>
            <a:spLocks noChangeArrowheads="1"/>
          </p:cNvSpPr>
          <p:nvPr/>
        </p:nvSpPr>
        <p:spPr bwMode="auto">
          <a:xfrm>
            <a:off x="1562100" y="442914"/>
            <a:ext cx="899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/>
              <a:t>The values of the system's poles are equal to the</a:t>
            </a:r>
            <a:r>
              <a:rPr lang="en-US" altLang="en-US" sz="1600" i="1">
                <a:solidFill>
                  <a:srgbClr val="0070C0"/>
                </a:solidFill>
              </a:rPr>
              <a:t> eigenvalues </a:t>
            </a:r>
            <a:r>
              <a:rPr lang="en-US" altLang="en-US" sz="1600"/>
              <a:t>of the system matrix, A.</a:t>
            </a: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91408" y="726905"/>
            <a:ext cx="7476392" cy="338554"/>
          </a:xfrm>
          <a:prstGeom prst="rect">
            <a:avLst/>
          </a:prstGeom>
          <a:blipFill rotWithShape="0">
            <a:blip r:embed="rId10"/>
            <a:stretch>
              <a:fillRect l="-326" t="-5357" b="-2142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301" name="Rectangle 3"/>
          <p:cNvSpPr>
            <a:spLocks noChangeArrowheads="1"/>
          </p:cNvSpPr>
          <p:nvPr/>
        </p:nvSpPr>
        <p:spPr bwMode="auto">
          <a:xfrm>
            <a:off x="1600200" y="1117601"/>
            <a:ext cx="8953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PROBLEM: </a:t>
            </a:r>
            <a:r>
              <a:rPr lang="en-US" altLang="en-US" sz="1600"/>
              <a:t>find out how many poles are in the left half-plane, in the right half-plane, and on the </a:t>
            </a:r>
            <a:r>
              <a:rPr lang="en-US" altLang="en-US" sz="1600" i="1"/>
              <a:t>jw-axis.</a:t>
            </a:r>
            <a:endParaRPr lang="en-US" altLang="en-US" sz="1600">
              <a:solidFill>
                <a:srgbClr val="00B050"/>
              </a:solidFill>
            </a:endParaRPr>
          </a:p>
        </p:txBody>
      </p:sp>
      <p:sp>
        <p:nvSpPr>
          <p:cNvPr id="12302" name="Rectangle 4"/>
          <p:cNvSpPr>
            <a:spLocks noChangeArrowheads="1"/>
          </p:cNvSpPr>
          <p:nvPr/>
        </p:nvSpPr>
        <p:spPr bwMode="auto">
          <a:xfrm>
            <a:off x="1600200" y="3027364"/>
            <a:ext cx="1265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SOLUTION: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059613" y="3568701"/>
            <a:ext cx="304800" cy="309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04" name="Rectangle 6"/>
          <p:cNvSpPr>
            <a:spLocks noChangeArrowheads="1"/>
          </p:cNvSpPr>
          <p:nvPr/>
        </p:nvSpPr>
        <p:spPr bwMode="auto">
          <a:xfrm>
            <a:off x="1631950" y="430530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Using this polynomial, form the Routh table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6286500" y="5514976"/>
            <a:ext cx="304800" cy="309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06" name="Rectangle 7"/>
          <p:cNvSpPr>
            <a:spLocks noChangeArrowheads="1"/>
          </p:cNvSpPr>
          <p:nvPr/>
        </p:nvSpPr>
        <p:spPr bwMode="auto">
          <a:xfrm>
            <a:off x="5861050" y="4887914"/>
            <a:ext cx="457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70C0"/>
                </a:solidFill>
              </a:rPr>
              <a:t>one sign change</a:t>
            </a:r>
            <a:r>
              <a:rPr lang="en-US" altLang="en-US" sz="1600"/>
              <a:t>: One right-half-plane pole and two left-half-plane poles. </a:t>
            </a:r>
          </a:p>
        </p:txBody>
      </p:sp>
    </p:spTree>
    <p:extLst>
      <p:ext uri="{BB962C8B-B14F-4D97-AF65-F5344CB8AC3E}">
        <p14:creationId xmlns:p14="http://schemas.microsoft.com/office/powerpoint/2010/main" val="3031027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13315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334A39-F33D-4121-B687-634D3758A7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62400" y="1"/>
            <a:ext cx="579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3. Steady-State Errors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76400" y="795339"/>
            <a:ext cx="899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0070C0"/>
                </a:solidFill>
              </a:rPr>
              <a:t>Steady-State Error:  </a:t>
            </a:r>
            <a:r>
              <a:rPr lang="en-US" altLang="en-US" sz="1600"/>
              <a:t>The difference between the input and the output for a prescribed test input (step / ramp / parabola) as </a:t>
            </a:r>
            <a:r>
              <a:rPr lang="en-US" altLang="en-US" sz="1600" i="1"/>
              <a:t>t</a:t>
            </a:r>
            <a:r>
              <a:rPr lang="en-US" altLang="en-US" sz="1600"/>
              <a:t> </a:t>
            </a:r>
            <a:r>
              <a:rPr lang="en-US" altLang="en-US" sz="1600">
                <a:sym typeface="Wingdings" panose="05000000000000000000" pitchFamily="2" charset="2"/>
              </a:rPr>
              <a:t></a:t>
            </a:r>
            <a:r>
              <a:rPr lang="en-US" altLang="en-US" sz="1600">
                <a:sym typeface="Symbol" panose="05050102010706020507" pitchFamily="18" charset="2"/>
              </a:rPr>
              <a:t>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543051"/>
            <a:ext cx="3713162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2895600" y="6143626"/>
            <a:ext cx="1277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Steady-state error</a:t>
            </a: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3533775" y="3048000"/>
            <a:ext cx="992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</a:rPr>
              <a:t>step input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209801" y="4240214"/>
            <a:ext cx="108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</a:rPr>
              <a:t>ramp input</a:t>
            </a:r>
          </a:p>
        </p:txBody>
      </p:sp>
      <p:pic>
        <p:nvPicPr>
          <p:cNvPr id="133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2166939"/>
            <a:ext cx="43561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4"/>
          <p:cNvSpPr>
            <a:spLocks noChangeArrowheads="1"/>
          </p:cNvSpPr>
          <p:nvPr/>
        </p:nvSpPr>
        <p:spPr bwMode="auto">
          <a:xfrm>
            <a:off x="5932488" y="1643064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</a:rPr>
              <a:t>Test waveforms for evaluating steady-state errors of position 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3831864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14339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7F8007-855C-4F39-8E88-C11C18FF82D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635250" y="-635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Evaluating Steady-State </a:t>
            </a:r>
            <a:r>
              <a:rPr lang="en-US" altLang="en-US" sz="28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Errors</a:t>
            </a:r>
            <a:r>
              <a:rPr lang="en-US" altLang="en-US" sz="2800" b="1" baseline="-25000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1</a:t>
            </a:r>
            <a:endParaRPr lang="en-US" altLang="en-US" sz="2800" b="1" baseline="-25000" dirty="0">
              <a:solidFill>
                <a:srgbClr val="3333CD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1862138" y="3117851"/>
          <a:ext cx="4572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2882900" imgH="203200" progId="Equation.3">
                  <p:embed/>
                </p:oleObj>
              </mc:Choice>
              <mc:Fallback>
                <p:oleObj name="Equation" r:id="rId3" imgW="2882900" imgH="203200" progId="Equation.3">
                  <p:embed/>
                  <p:pic>
                    <p:nvPicPr>
                      <p:cNvPr id="1434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117851"/>
                        <a:ext cx="45720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5"/>
          <p:cNvGrpSpPr>
            <a:grpSpLocks/>
          </p:cNvGrpSpPr>
          <p:nvPr/>
        </p:nvGrpSpPr>
        <p:grpSpPr bwMode="auto">
          <a:xfrm>
            <a:off x="1936750" y="4279900"/>
            <a:ext cx="4343400" cy="414338"/>
            <a:chOff x="304800" y="3581400"/>
            <a:chExt cx="4343400" cy="414338"/>
          </a:xfrm>
        </p:grpSpPr>
        <p:sp>
          <p:nvSpPr>
            <p:cNvPr id="14371" name="Text Box 8"/>
            <p:cNvSpPr txBox="1">
              <a:spLocks noChangeArrowheads="1"/>
            </p:cNvSpPr>
            <p:nvPr/>
          </p:nvSpPr>
          <p:spPr bwMode="auto">
            <a:xfrm>
              <a:off x="304800" y="3581400"/>
              <a:ext cx="2590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Applying final value theorem </a:t>
              </a:r>
            </a:p>
          </p:txBody>
        </p:sp>
        <p:graphicFrame>
          <p:nvGraphicFramePr>
            <p:cNvPr id="14372" name="Object 9"/>
            <p:cNvGraphicFramePr>
              <a:graphicFrameLocks noChangeAspect="1"/>
            </p:cNvGraphicFramePr>
            <p:nvPr/>
          </p:nvGraphicFramePr>
          <p:xfrm>
            <a:off x="2895600" y="3581400"/>
            <a:ext cx="175260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name="Equation" r:id="rId5" imgW="1180588" imgH="279279" progId="Equation.3">
                    <p:embed/>
                  </p:oleObj>
                </mc:Choice>
                <mc:Fallback>
                  <p:oleObj name="Equation" r:id="rId5" imgW="1180588" imgH="279279" progId="Equation.3">
                    <p:embed/>
                    <p:pic>
                      <p:nvPicPr>
                        <p:cNvPr id="1437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3581400"/>
                          <a:ext cx="1752600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343" name="Object 10"/>
          <p:cNvGraphicFramePr>
            <a:graphicFrameLocks noChangeAspect="1"/>
          </p:cNvGraphicFramePr>
          <p:nvPr/>
        </p:nvGraphicFramePr>
        <p:xfrm>
          <a:off x="1724026" y="5016501"/>
          <a:ext cx="48482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7" imgW="2895600" imgH="279400" progId="Equation.3">
                  <p:embed/>
                </p:oleObj>
              </mc:Choice>
              <mc:Fallback>
                <p:oleObj name="Equation" r:id="rId7" imgW="2895600" imgH="279400" progId="Equation.3">
                  <p:embed/>
                  <p:pic>
                    <p:nvPicPr>
                      <p:cNvPr id="1434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6" y="5016501"/>
                        <a:ext cx="48482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6629400" y="1701800"/>
            <a:ext cx="0" cy="447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6799263" y="1701801"/>
            <a:ext cx="3581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Problem: </a:t>
            </a:r>
            <a:r>
              <a:rPr lang="en-US" altLang="en-US" sz="1600"/>
              <a:t>Find the steady-state error for the following system with </a:t>
            </a:r>
            <a:endParaRPr lang="en-US" alt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14346" name="Object 13"/>
          <p:cNvGraphicFramePr>
            <a:graphicFrameLocks noChangeAspect="1"/>
          </p:cNvGraphicFramePr>
          <p:nvPr/>
        </p:nvGraphicFramePr>
        <p:xfrm>
          <a:off x="7758113" y="2297113"/>
          <a:ext cx="156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9" imgW="1180588" imgH="393529" progId="Equation.3">
                  <p:embed/>
                </p:oleObj>
              </mc:Choice>
              <mc:Fallback>
                <p:oleObj name="Equation" r:id="rId9" imgW="1180588" imgH="393529" progId="Equation.3">
                  <p:embed/>
                  <p:pic>
                    <p:nvPicPr>
                      <p:cNvPr id="1434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113" y="2297113"/>
                        <a:ext cx="1562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7350125" y="283686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and input is step response.</a:t>
            </a:r>
          </a:p>
        </p:txBody>
      </p: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6778625" y="31242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Solution:</a:t>
            </a:r>
          </a:p>
        </p:txBody>
      </p:sp>
      <p:graphicFrame>
        <p:nvGraphicFramePr>
          <p:cNvPr id="14349" name="Object 16"/>
          <p:cNvGraphicFramePr>
            <a:graphicFrameLocks noChangeAspect="1"/>
          </p:cNvGraphicFramePr>
          <p:nvPr/>
        </p:nvGraphicFramePr>
        <p:xfrm>
          <a:off x="8077200" y="4119564"/>
          <a:ext cx="18288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11" imgW="1371600" imgH="444500" progId="Equation.3">
                  <p:embed/>
                </p:oleObj>
              </mc:Choice>
              <mc:Fallback>
                <p:oleObj name="Equation" r:id="rId11" imgW="1371600" imgH="444500" progId="Equation.3">
                  <p:embed/>
                  <p:pic>
                    <p:nvPicPr>
                      <p:cNvPr id="1434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9564"/>
                        <a:ext cx="18288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6835775" y="4668838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/>
              <a:t>T</a:t>
            </a:r>
            <a:r>
              <a:rPr lang="en-US" altLang="en-US" sz="1600"/>
              <a:t>(s) is stable, hence </a:t>
            </a:r>
            <a:r>
              <a:rPr lang="en-US" altLang="en-US" sz="1600" i="1"/>
              <a:t>E</a:t>
            </a:r>
            <a:r>
              <a:rPr lang="en-US" altLang="en-US" sz="1600"/>
              <a:t>(s) is stable.</a:t>
            </a:r>
            <a:endParaRPr lang="en-US" altLang="en-US" sz="1600" i="1"/>
          </a:p>
        </p:txBody>
      </p:sp>
      <p:graphicFrame>
        <p:nvGraphicFramePr>
          <p:cNvPr id="14351" name="Object 18"/>
          <p:cNvGraphicFramePr>
            <a:graphicFrameLocks noChangeAspect="1"/>
          </p:cNvGraphicFramePr>
          <p:nvPr/>
        </p:nvGraphicFramePr>
        <p:xfrm>
          <a:off x="7835900" y="5911850"/>
          <a:ext cx="11557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13" imgW="698197" imgH="203112" progId="Equation.3">
                  <p:embed/>
                </p:oleObj>
              </mc:Choice>
              <mc:Fallback>
                <p:oleObj name="Equation" r:id="rId13" imgW="698197" imgH="203112" progId="Equation.3">
                  <p:embed/>
                  <p:pic>
                    <p:nvPicPr>
                      <p:cNvPr id="1435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5911850"/>
                        <a:ext cx="11557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6799263" y="5048250"/>
            <a:ext cx="304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Applying final value theorem,</a:t>
            </a:r>
          </a:p>
        </p:txBody>
      </p:sp>
      <p:grpSp>
        <p:nvGrpSpPr>
          <p:cNvPr id="14353" name="Group 3"/>
          <p:cNvGrpSpPr>
            <a:grpSpLocks/>
          </p:cNvGrpSpPr>
          <p:nvPr/>
        </p:nvGrpSpPr>
        <p:grpSpPr bwMode="auto">
          <a:xfrm>
            <a:off x="2001838" y="1328738"/>
            <a:ext cx="4006850" cy="1441450"/>
            <a:chOff x="2185092" y="626656"/>
            <a:chExt cx="4006158" cy="1442144"/>
          </a:xfrm>
        </p:grpSpPr>
        <p:pic>
          <p:nvPicPr>
            <p:cNvPr id="14366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852" b="36633"/>
            <a:stretch>
              <a:fillRect/>
            </a:stretch>
          </p:blipFill>
          <p:spPr bwMode="auto">
            <a:xfrm>
              <a:off x="2185092" y="626656"/>
              <a:ext cx="39624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67" name="Rectangle 1"/>
            <p:cNvSpPr>
              <a:spLocks noChangeArrowheads="1"/>
            </p:cNvSpPr>
            <p:nvPr/>
          </p:nvSpPr>
          <p:spPr bwMode="auto">
            <a:xfrm>
              <a:off x="3200400" y="1791801"/>
              <a:ext cx="2438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Closed-loop control system error</a:t>
              </a:r>
            </a:p>
          </p:txBody>
        </p:sp>
        <p:sp>
          <p:nvSpPr>
            <p:cNvPr id="14368" name="Rectangle 2"/>
            <p:cNvSpPr>
              <a:spLocks noChangeArrowheads="1"/>
            </p:cNvSpPr>
            <p:nvPr/>
          </p:nvSpPr>
          <p:spPr bwMode="auto">
            <a:xfrm>
              <a:off x="2395257" y="1412044"/>
              <a:ext cx="6527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accent1"/>
                  </a:solidFill>
                </a:rPr>
                <a:t>input</a:t>
              </a:r>
            </a:p>
          </p:txBody>
        </p:sp>
        <p:sp>
          <p:nvSpPr>
            <p:cNvPr id="14369" name="Rectangle 23"/>
            <p:cNvSpPr>
              <a:spLocks noChangeArrowheads="1"/>
            </p:cNvSpPr>
            <p:nvPr/>
          </p:nvSpPr>
          <p:spPr bwMode="auto">
            <a:xfrm>
              <a:off x="4304893" y="1403341"/>
              <a:ext cx="7665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accent1"/>
                  </a:solidFill>
                </a:rPr>
                <a:t>output</a:t>
              </a:r>
            </a:p>
          </p:txBody>
        </p:sp>
        <p:sp>
          <p:nvSpPr>
            <p:cNvPr id="14370" name="Rectangle 24"/>
            <p:cNvSpPr>
              <a:spLocks noChangeArrowheads="1"/>
            </p:cNvSpPr>
            <p:nvPr/>
          </p:nvSpPr>
          <p:spPr bwMode="auto">
            <a:xfrm>
              <a:off x="5497342" y="1371600"/>
              <a:ext cx="6939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accent1"/>
                  </a:solidFill>
                </a:rPr>
                <a:t>Error</a:t>
              </a:r>
            </a:p>
          </p:txBody>
        </p:sp>
      </p:grp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91558" y="596892"/>
            <a:ext cx="8382000" cy="584775"/>
          </a:xfrm>
          <a:prstGeom prst="rect">
            <a:avLst/>
          </a:prstGeom>
          <a:blipFill rotWithShape="0">
            <a:blip r:embed="rId16"/>
            <a:stretch>
              <a:fillRect l="-291" t="-3125" b="-125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355" name="Rectangle 8"/>
          <p:cNvSpPr>
            <a:spLocks noChangeArrowheads="1"/>
          </p:cNvSpPr>
          <p:nvPr/>
        </p:nvSpPr>
        <p:spPr bwMode="auto">
          <a:xfrm>
            <a:off x="6772276" y="3448051"/>
            <a:ext cx="91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Step input</a:t>
            </a:r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86362" y="5374465"/>
            <a:ext cx="3989682" cy="470450"/>
          </a:xfrm>
          <a:prstGeom prst="rect">
            <a:avLst/>
          </a:prstGeom>
          <a:blipFill rotWithShape="0"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27200" y="5005389"/>
            <a:ext cx="4845050" cy="485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358" name="Group 2"/>
          <p:cNvGrpSpPr>
            <a:grpSpLocks/>
          </p:cNvGrpSpPr>
          <p:nvPr/>
        </p:nvGrpSpPr>
        <p:grpSpPr bwMode="auto">
          <a:xfrm>
            <a:off x="2020888" y="3606801"/>
            <a:ext cx="2443162" cy="434975"/>
            <a:chOff x="496888" y="3607431"/>
            <a:chExt cx="2443332" cy="433990"/>
          </a:xfrm>
        </p:grpSpPr>
        <p:graphicFrame>
          <p:nvGraphicFramePr>
            <p:cNvPr id="14364" name="Object 7"/>
            <p:cNvGraphicFramePr>
              <a:graphicFrameLocks noChangeAspect="1"/>
            </p:cNvGraphicFramePr>
            <p:nvPr/>
          </p:nvGraphicFramePr>
          <p:xfrm>
            <a:off x="496888" y="3700463"/>
            <a:ext cx="24193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" name="Equation" r:id="rId18" imgW="1485900" imgH="203200" progId="Equation.3">
                    <p:embed/>
                  </p:oleObj>
                </mc:Choice>
                <mc:Fallback>
                  <p:oleObj name="Equation" r:id="rId18" imgW="1485900" imgH="203200" progId="Equation.3">
                    <p:embed/>
                    <p:pic>
                      <p:nvPicPr>
                        <p:cNvPr id="1436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888" y="3700463"/>
                          <a:ext cx="241935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804884" y="3607431"/>
              <a:ext cx="2135336" cy="4339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4359" name="Object 7"/>
          <p:cNvGraphicFramePr>
            <a:graphicFrameLocks noChangeAspect="1"/>
          </p:cNvGraphicFramePr>
          <p:nvPr/>
        </p:nvGraphicFramePr>
        <p:xfrm>
          <a:off x="8323263" y="3844926"/>
          <a:ext cx="1465262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20" imgW="1307880" imgH="203040" progId="Equation.3">
                  <p:embed/>
                </p:oleObj>
              </mc:Choice>
              <mc:Fallback>
                <p:oleObj name="Equation" r:id="rId20" imgW="1307880" imgH="203040" progId="Equation.3">
                  <p:embed/>
                  <p:pic>
                    <p:nvPicPr>
                      <p:cNvPr id="143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263" y="3844926"/>
                        <a:ext cx="1465262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0" name="Rectangle 2"/>
          <p:cNvSpPr>
            <a:spLocks noChangeArrowheads="1"/>
          </p:cNvSpPr>
          <p:nvPr/>
        </p:nvSpPr>
        <p:spPr bwMode="auto">
          <a:xfrm>
            <a:off x="6732589" y="3789364"/>
            <a:ext cx="1463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We have the error</a:t>
            </a:r>
          </a:p>
        </p:txBody>
      </p:sp>
      <p:pic>
        <p:nvPicPr>
          <p:cNvPr id="14361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4" y="3302001"/>
            <a:ext cx="7318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7689850" y="4343401"/>
            <a:ext cx="311150" cy="14446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772025" y="3911601"/>
            <a:ext cx="1974850" cy="23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324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15363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DB3E80-A32E-40BF-B963-2905D6B300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819400" y="1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ja-JP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Evaluating Steady-State </a:t>
            </a:r>
            <a:r>
              <a:rPr lang="en-US" altLang="ja-JP" sz="28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Errors</a:t>
            </a:r>
            <a:r>
              <a:rPr lang="en-US" altLang="ja-JP" sz="2800" b="1" baseline="-25000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2</a:t>
            </a:r>
            <a:endParaRPr lang="en-US" altLang="ja-JP" sz="2800" b="1" baseline="-25000" dirty="0">
              <a:solidFill>
                <a:srgbClr val="3333C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6" t="19801" b="20792"/>
          <a:stretch>
            <a:fillRect/>
          </a:stretch>
        </p:blipFill>
        <p:spPr bwMode="auto">
          <a:xfrm>
            <a:off x="3416300" y="889000"/>
            <a:ext cx="403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676400" y="2209801"/>
          <a:ext cx="39497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4" imgW="2717800" imgH="203200" progId="Equation.3">
                  <p:embed/>
                </p:oleObj>
              </mc:Choice>
              <mc:Fallback>
                <p:oleObj name="Equation" r:id="rId4" imgW="2717800" imgH="203200" progId="Equation.3">
                  <p:embed/>
                  <p:pic>
                    <p:nvPicPr>
                      <p:cNvPr id="15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1"/>
                        <a:ext cx="39497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676400" y="2667000"/>
          <a:ext cx="16446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6" imgW="1155700" imgH="419100" progId="Equation.3">
                  <p:embed/>
                </p:oleObj>
              </mc:Choice>
              <mc:Fallback>
                <p:oleObj name="Equation" r:id="rId6" imgW="1155700" imgH="419100" progId="Equation.3">
                  <p:embed/>
                  <p:pic>
                    <p:nvPicPr>
                      <p:cNvPr id="15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67000"/>
                        <a:ext cx="16446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752600" y="3505200"/>
          <a:ext cx="1663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8" imgW="1193800" imgH="419100" progId="Equation.3">
                  <p:embed/>
                </p:oleObj>
              </mc:Choice>
              <mc:Fallback>
                <p:oleObj name="Equation" r:id="rId8" imgW="1193800" imgH="419100" progId="Equation.3">
                  <p:embed/>
                  <p:pic>
                    <p:nvPicPr>
                      <p:cNvPr id="15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05200"/>
                        <a:ext cx="1663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581400" y="35814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>
                <a:ea typeface="ＭＳ Ｐゴシック" panose="020B0600070205080204" pitchFamily="34" charset="-128"/>
              </a:rPr>
              <a:t>[Final-value theorem]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752600" y="44196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Step input: </a:t>
            </a:r>
            <a:r>
              <a:rPr lang="en-US" altLang="ja-JP" sz="16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u</a:t>
            </a:r>
            <a:r>
              <a:rPr lang="en-US" altLang="ja-JP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(t)</a:t>
            </a:r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1981200" y="4803776"/>
          <a:ext cx="37719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10" imgW="2667000" imgH="482600" progId="Equation.3">
                  <p:embed/>
                </p:oleObj>
              </mc:Choice>
              <mc:Fallback>
                <p:oleObj name="Equation" r:id="rId10" imgW="2667000" imgH="482600" progId="Equation.3">
                  <p:embed/>
                  <p:pic>
                    <p:nvPicPr>
                      <p:cNvPr id="153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03776"/>
                        <a:ext cx="37719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905000" y="571500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>
                <a:ea typeface="ＭＳ Ｐゴシック" panose="020B0600070205080204" pitchFamily="34" charset="-128"/>
              </a:rPr>
              <a:t>For zero steady-state error,</a:t>
            </a:r>
          </a:p>
        </p:txBody>
      </p:sp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4343400" y="5778500"/>
          <a:ext cx="1143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12" imgW="812447" imgH="279279" progId="Equation.3">
                  <p:embed/>
                </p:oleObj>
              </mc:Choice>
              <mc:Fallback>
                <p:oleObj name="Equation" r:id="rId12" imgW="812447" imgH="279279" progId="Equation.3">
                  <p:embed/>
                  <p:pic>
                    <p:nvPicPr>
                      <p:cNvPr id="153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78500"/>
                        <a:ext cx="1143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1752600" y="4191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5791200" y="21336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172200" y="21336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Ramp input: t</a:t>
            </a:r>
            <a:r>
              <a:rPr lang="en-US" altLang="ja-JP" sz="16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u</a:t>
            </a:r>
            <a:r>
              <a:rPr lang="en-US" altLang="ja-JP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(t)</a:t>
            </a:r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5913439" y="2420939"/>
          <a:ext cx="45497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معادلة" r:id="rId14" imgW="3543300" imgH="508000" progId="Equation.3">
                  <p:embed/>
                </p:oleObj>
              </mc:Choice>
              <mc:Fallback>
                <p:oleObj name="معادلة" r:id="rId14" imgW="3543300" imgH="508000" progId="Equation.3">
                  <p:embed/>
                  <p:pic>
                    <p:nvPicPr>
                      <p:cNvPr id="153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9" y="2420939"/>
                        <a:ext cx="45497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943600" y="342900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>
                <a:ea typeface="ＭＳ Ｐゴシック" panose="020B0600070205080204" pitchFamily="34" charset="-128"/>
              </a:rPr>
              <a:t>For zero steady-state error,</a:t>
            </a:r>
          </a:p>
        </p:txBody>
      </p:sp>
      <p:graphicFrame>
        <p:nvGraphicFramePr>
          <p:cNvPr id="15379" name="Object 19"/>
          <p:cNvGraphicFramePr>
            <a:graphicFrameLocks noChangeAspect="1"/>
          </p:cNvGraphicFramePr>
          <p:nvPr/>
        </p:nvGraphicFramePr>
        <p:xfrm>
          <a:off x="8328025" y="3436939"/>
          <a:ext cx="12509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16" imgW="888614" imgH="266584" progId="Equation.3">
                  <p:embed/>
                </p:oleObj>
              </mc:Choice>
              <mc:Fallback>
                <p:oleObj name="Equation" r:id="rId16" imgW="888614" imgH="266584" progId="Equation.3">
                  <p:embed/>
                  <p:pic>
                    <p:nvPicPr>
                      <p:cNvPr id="1537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025" y="3436939"/>
                        <a:ext cx="12509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172200" y="4267200"/>
            <a:ext cx="304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Parabolic input: (1/2)t</a:t>
            </a:r>
            <a:r>
              <a:rPr lang="en-US" altLang="ja-JP" sz="1600" b="1" baseline="3000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ja-JP" sz="16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u</a:t>
            </a:r>
            <a:r>
              <a:rPr lang="en-US" altLang="ja-JP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(t)</a:t>
            </a:r>
          </a:p>
        </p:txBody>
      </p:sp>
      <p:graphicFrame>
        <p:nvGraphicFramePr>
          <p:cNvPr id="15381" name="Object 21"/>
          <p:cNvGraphicFramePr>
            <a:graphicFrameLocks noChangeAspect="1"/>
          </p:cNvGraphicFramePr>
          <p:nvPr/>
        </p:nvGraphicFramePr>
        <p:xfrm>
          <a:off x="5859464" y="4562476"/>
          <a:ext cx="47593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معادلة" r:id="rId18" imgW="3898900" imgH="508000" progId="Equation.3">
                  <p:embed/>
                </p:oleObj>
              </mc:Choice>
              <mc:Fallback>
                <p:oleObj name="معادلة" r:id="rId18" imgW="3898900" imgH="508000" progId="Equation.3">
                  <p:embed/>
                  <p:pic>
                    <p:nvPicPr>
                      <p:cNvPr id="1538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4" y="4562476"/>
                        <a:ext cx="47593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943600" y="541020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>
                <a:ea typeface="ＭＳ Ｐゴシック" panose="020B0600070205080204" pitchFamily="34" charset="-128"/>
              </a:rPr>
              <a:t>For zero steady-state error,</a:t>
            </a:r>
          </a:p>
        </p:txBody>
      </p:sp>
      <p:graphicFrame>
        <p:nvGraphicFramePr>
          <p:cNvPr id="15383" name="Object 23"/>
          <p:cNvGraphicFramePr>
            <a:graphicFrameLocks noChangeAspect="1"/>
          </p:cNvGraphicFramePr>
          <p:nvPr/>
        </p:nvGraphicFramePr>
        <p:xfrm>
          <a:off x="8355014" y="5486400"/>
          <a:ext cx="13223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20" imgW="939392" imgH="266584" progId="Equation.3">
                  <p:embed/>
                </p:oleObj>
              </mc:Choice>
              <mc:Fallback>
                <p:oleObj name="Equation" r:id="rId20" imgW="939392" imgH="266584" progId="Equation.3">
                  <p:embed/>
                  <p:pic>
                    <p:nvPicPr>
                      <p:cNvPr id="1538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5014" y="5486400"/>
                        <a:ext cx="13223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1" y="582613"/>
            <a:ext cx="4925579" cy="338554"/>
          </a:xfrm>
          <a:prstGeom prst="rect">
            <a:avLst/>
          </a:prstGeom>
          <a:blipFill rotWithShape="0">
            <a:blip r:embed="rId22"/>
            <a:stretch>
              <a:fillRect l="-495" t="-5455" b="-2363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3436938"/>
            <a:ext cx="1663700" cy="6524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43100" y="4811713"/>
            <a:ext cx="3779838" cy="6524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56301" y="2457451"/>
            <a:ext cx="4506913" cy="6905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29301" y="4565651"/>
            <a:ext cx="4772025" cy="6651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96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16387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71C85B-E1B8-4E1B-9997-E54D387CAB2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590799" y="1"/>
            <a:ext cx="8068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Evaluating Steady-State </a:t>
            </a:r>
            <a:r>
              <a:rPr lang="en-US" altLang="ja-JP" sz="28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Errors example1</a:t>
            </a:r>
            <a:endParaRPr lang="en-US" altLang="ja-JP" sz="2800" b="1" dirty="0">
              <a:solidFill>
                <a:srgbClr val="3333C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1"/>
            <a:ext cx="3810000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752600" y="19050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6666"/>
                </a:solidFill>
                <a:ea typeface="ＭＳ Ｐゴシック" panose="020B0600070205080204" pitchFamily="34" charset="-128"/>
              </a:rPr>
              <a:t>Problem: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2819400" y="1933575"/>
            <a:ext cx="678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>
                <a:ea typeface="ＭＳ Ｐゴシック" panose="020B0600070205080204" pitchFamily="34" charset="-128"/>
              </a:rPr>
              <a:t>Find steady-state errors for inputs 5</a:t>
            </a:r>
            <a:r>
              <a:rPr lang="en-US" altLang="ja-JP" sz="1600" i="1">
                <a:ea typeface="ＭＳ Ｐゴシック" panose="020B0600070205080204" pitchFamily="34" charset="-128"/>
              </a:rPr>
              <a:t>u</a:t>
            </a:r>
            <a:r>
              <a:rPr lang="en-US" altLang="ja-JP" sz="1600">
                <a:ea typeface="ＭＳ Ｐゴシック" panose="020B0600070205080204" pitchFamily="34" charset="-128"/>
              </a:rPr>
              <a:t>(t), 5t</a:t>
            </a:r>
            <a:r>
              <a:rPr lang="en-US" altLang="ja-JP" sz="1600" i="1">
                <a:ea typeface="ＭＳ Ｐゴシック" panose="020B0600070205080204" pitchFamily="34" charset="-128"/>
              </a:rPr>
              <a:t>u</a:t>
            </a:r>
            <a:r>
              <a:rPr lang="en-US" altLang="ja-JP" sz="1600">
                <a:ea typeface="ＭＳ Ｐゴシック" panose="020B0600070205080204" pitchFamily="34" charset="-128"/>
              </a:rPr>
              <a:t>(t), and 5t</a:t>
            </a:r>
            <a:r>
              <a:rPr lang="en-US" altLang="ja-JP" sz="1600" baseline="30000">
                <a:ea typeface="ＭＳ Ｐゴシック" panose="020B0600070205080204" pitchFamily="34" charset="-128"/>
              </a:rPr>
              <a:t>2</a:t>
            </a:r>
            <a:r>
              <a:rPr lang="en-US" altLang="ja-JP" sz="1600" i="1">
                <a:ea typeface="ＭＳ Ｐゴシック" panose="020B0600070205080204" pitchFamily="34" charset="-128"/>
              </a:rPr>
              <a:t>u</a:t>
            </a:r>
            <a:r>
              <a:rPr lang="en-US" altLang="ja-JP" sz="1600">
                <a:ea typeface="ＭＳ Ｐゴシック" panose="020B0600070205080204" pitchFamily="34" charset="-128"/>
              </a:rPr>
              <a:t>(t) to the above system. 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1752600" y="233045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6666"/>
                </a:solidFill>
                <a:ea typeface="ＭＳ Ｐゴシック" panose="020B0600070205080204" pitchFamily="34" charset="-128"/>
              </a:rPr>
              <a:t>Solution: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8305800" y="12954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/>
              <a:t>u</a:t>
            </a:r>
            <a:r>
              <a:rPr lang="en-US" altLang="en-US" sz="1600"/>
              <a:t>(t): unity step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2819400" y="23622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Let, the system is stable.</a:t>
            </a:r>
          </a:p>
        </p:txBody>
      </p:sp>
      <p:graphicFrame>
        <p:nvGraphicFramePr>
          <p:cNvPr id="16395" name="Object 12"/>
          <p:cNvGraphicFramePr>
            <a:graphicFrameLocks noChangeAspect="1"/>
          </p:cNvGraphicFramePr>
          <p:nvPr/>
        </p:nvGraphicFramePr>
        <p:xfrm>
          <a:off x="2446338" y="2782888"/>
          <a:ext cx="34290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4" imgW="2489200" imgH="482600" progId="Equation.3">
                  <p:embed/>
                </p:oleObj>
              </mc:Choice>
              <mc:Fallback>
                <p:oleObj name="Equation" r:id="rId4" imgW="2489200" imgH="482600" progId="Equation.3">
                  <p:embed/>
                  <p:pic>
                    <p:nvPicPr>
                      <p:cNvPr id="1639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2782888"/>
                        <a:ext cx="34290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3"/>
          <p:cNvGraphicFramePr>
            <a:graphicFrameLocks noChangeAspect="1"/>
          </p:cNvGraphicFramePr>
          <p:nvPr/>
        </p:nvGraphicFramePr>
        <p:xfrm>
          <a:off x="2306638" y="3476625"/>
          <a:ext cx="3276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6" imgW="2146300" imgH="482600" progId="Equation.3">
                  <p:embed/>
                </p:oleObj>
              </mc:Choice>
              <mc:Fallback>
                <p:oleObj name="Equation" r:id="rId6" imgW="2146300" imgH="482600" progId="Equation.3">
                  <p:embed/>
                  <p:pic>
                    <p:nvPicPr>
                      <p:cNvPr id="1639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3476625"/>
                        <a:ext cx="32766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4"/>
          <p:cNvGraphicFramePr>
            <a:graphicFrameLocks noChangeAspect="1"/>
          </p:cNvGraphicFramePr>
          <p:nvPr/>
        </p:nvGraphicFramePr>
        <p:xfrm>
          <a:off x="2306638" y="4243388"/>
          <a:ext cx="33528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8" imgW="2362200" imgH="482600" progId="Equation.3">
                  <p:embed/>
                </p:oleObj>
              </mc:Choice>
              <mc:Fallback>
                <p:oleObj name="Equation" r:id="rId8" imgW="2362200" imgH="482600" progId="Equation.3">
                  <p:embed/>
                  <p:pic>
                    <p:nvPicPr>
                      <p:cNvPr id="1639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4243388"/>
                        <a:ext cx="3352800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8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6" y="2514600"/>
            <a:ext cx="3076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9" name="Line 18"/>
          <p:cNvSpPr>
            <a:spLocks noChangeShapeType="1"/>
          </p:cNvSpPr>
          <p:nvPr/>
        </p:nvSpPr>
        <p:spPr bwMode="auto">
          <a:xfrm>
            <a:off x="6477000" y="3200400"/>
            <a:ext cx="1447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9"/>
          <p:cNvSpPr>
            <a:spLocks noChangeShapeType="1"/>
          </p:cNvSpPr>
          <p:nvPr/>
        </p:nvSpPr>
        <p:spPr bwMode="auto">
          <a:xfrm>
            <a:off x="6248400" y="4114800"/>
            <a:ext cx="22860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38370" y="5181778"/>
            <a:ext cx="1971630" cy="484043"/>
          </a:xfrm>
          <a:prstGeom prst="rect">
            <a:avLst/>
          </a:prstGeom>
          <a:blipFill>
            <a:blip r:embed="rId11"/>
            <a:stretch>
              <a:fillRect l="-185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24595" y="5314416"/>
            <a:ext cx="1004886" cy="324384"/>
          </a:xfrm>
          <a:prstGeom prst="rect">
            <a:avLst/>
          </a:prstGeom>
          <a:blipFill>
            <a:blip r:embed="rId12"/>
            <a:stretch>
              <a:fillRect r="-38182" b="-377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495800" y="4927601"/>
            <a:ext cx="152400" cy="42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3894138" y="5410201"/>
            <a:ext cx="457200" cy="15557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57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17411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00D80E-C216-4A8C-BD95-790DED6AD5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90800" y="1"/>
            <a:ext cx="83956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Evaluating Steady-State Errors-example2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731839"/>
            <a:ext cx="38862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92800" y="1970088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One integration, s</a:t>
            </a:r>
            <a:r>
              <a:rPr lang="en-US" altLang="en-US" sz="1600" baseline="30000"/>
              <a:t>1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3132138" y="2155825"/>
            <a:ext cx="27432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 flipV="1">
            <a:off x="3132138" y="20764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3114675" y="2514601"/>
          <a:ext cx="29908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4" imgW="2171700" imgH="482600" progId="Equation.3">
                  <p:embed/>
                </p:oleObj>
              </mc:Choice>
              <mc:Fallback>
                <p:oleObj name="Equation" r:id="rId4" imgW="2171700" imgH="482600" progId="Equation.3">
                  <p:embed/>
                  <p:pic>
                    <p:nvPicPr>
                      <p:cNvPr id="174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2514601"/>
                        <a:ext cx="299085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2741613" y="3433763"/>
          <a:ext cx="35861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6" imgW="2349500" imgH="482600" progId="Equation.3">
                  <p:embed/>
                </p:oleObj>
              </mc:Choice>
              <mc:Fallback>
                <p:oleObj name="Equation" r:id="rId6" imgW="2349500" imgH="482600" progId="Equation.3">
                  <p:embed/>
                  <p:pic>
                    <p:nvPicPr>
                      <p:cNvPr id="174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3433763"/>
                        <a:ext cx="3586162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2895600" y="4400551"/>
          <a:ext cx="33528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8" imgW="2362200" imgH="482600" progId="Equation.3">
                  <p:embed/>
                </p:oleObj>
              </mc:Choice>
              <mc:Fallback>
                <p:oleObj name="Equation" r:id="rId8" imgW="2362200" imgH="482600" progId="Equation.3">
                  <p:embed/>
                  <p:pic>
                    <p:nvPicPr>
                      <p:cNvPr id="174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00551"/>
                        <a:ext cx="33528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102475" y="4376739"/>
            <a:ext cx="335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</a:rPr>
              <a:t>Two integrations will make it constant and 3 or more will make it zero.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6427788" y="47005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Rectangle 1"/>
          <p:cNvSpPr>
            <a:spLocks noChangeArrowheads="1"/>
          </p:cNvSpPr>
          <p:nvPr/>
        </p:nvSpPr>
        <p:spPr bwMode="auto">
          <a:xfrm>
            <a:off x="7102475" y="3509963"/>
            <a:ext cx="321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</a:rPr>
              <a:t>No integration will make it infinity.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</a:rPr>
              <a:t>one integration makes it constant.</a:t>
            </a:r>
            <a:r>
              <a:rPr lang="en-US" altLang="en-US" sz="1600"/>
              <a:t> </a:t>
            </a:r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7085014" y="2536825"/>
            <a:ext cx="3254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</a:rPr>
              <a:t>No integration will make it constant,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</a:rPr>
              <a:t>one integration makes it zero.</a:t>
            </a:r>
          </a:p>
        </p:txBody>
      </p:sp>
      <p:sp>
        <p:nvSpPr>
          <p:cNvPr id="17424" name="Line 13"/>
          <p:cNvSpPr>
            <a:spLocks noChangeShapeType="1"/>
          </p:cNvSpPr>
          <p:nvPr/>
        </p:nvSpPr>
        <p:spPr bwMode="auto">
          <a:xfrm flipH="1">
            <a:off x="6469063" y="380206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3"/>
          <p:cNvSpPr>
            <a:spLocks noChangeShapeType="1"/>
          </p:cNvSpPr>
          <p:nvPr/>
        </p:nvSpPr>
        <p:spPr bwMode="auto">
          <a:xfrm flipH="1">
            <a:off x="6469063" y="283051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6" name="Group 4"/>
          <p:cNvGrpSpPr>
            <a:grpSpLocks/>
          </p:cNvGrpSpPr>
          <p:nvPr/>
        </p:nvGrpSpPr>
        <p:grpSpPr bwMode="auto">
          <a:xfrm>
            <a:off x="2298700" y="1573213"/>
            <a:ext cx="1879600" cy="469900"/>
            <a:chOff x="1217613" y="1886348"/>
            <a:chExt cx="1878961" cy="469106"/>
          </a:xfrm>
        </p:grpSpPr>
        <p:pic>
          <p:nvPicPr>
            <p:cNvPr id="17427" name="Pictur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613" y="1970882"/>
              <a:ext cx="4667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338" y="2025651"/>
              <a:ext cx="21907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413" y="1886348"/>
              <a:ext cx="1193161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553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18435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C7894A-1F66-4FC3-BE5A-309D6A8CD6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62400" y="1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Static Error Constants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22425" y="3571875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0070C0"/>
                </a:solidFill>
              </a:rPr>
              <a:t>Position constant</a:t>
            </a:r>
            <a:r>
              <a:rPr lang="en-US" altLang="en-US" sz="1600"/>
              <a:t>, </a:t>
            </a:r>
            <a:r>
              <a:rPr lang="en-US" altLang="en-US" sz="1600" i="1"/>
              <a:t>K</a:t>
            </a:r>
            <a:r>
              <a:rPr lang="en-US" altLang="en-US" sz="1600" baseline="-25000"/>
              <a:t>p</a:t>
            </a:r>
            <a:r>
              <a:rPr lang="en-US" altLang="en-US" sz="1600"/>
              <a:t>: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2030413" y="4044950"/>
          <a:ext cx="1289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3" imgW="901309" imgH="279279" progId="Equation.3">
                  <p:embed/>
                </p:oleObj>
              </mc:Choice>
              <mc:Fallback>
                <p:oleObj name="Equation" r:id="rId3" imgW="901309" imgH="279279" progId="Equation.3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4044950"/>
                        <a:ext cx="1289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617663" y="4651375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0070C0"/>
                </a:solidFill>
              </a:rPr>
              <a:t>Velocity constant</a:t>
            </a:r>
            <a:r>
              <a:rPr lang="en-US" altLang="en-US" sz="1600"/>
              <a:t>, </a:t>
            </a:r>
            <a:r>
              <a:rPr lang="en-US" altLang="en-US" sz="1600" i="1"/>
              <a:t>K</a:t>
            </a:r>
            <a:r>
              <a:rPr lang="en-US" altLang="en-US" sz="1600" i="1" baseline="-25000"/>
              <a:t>v</a:t>
            </a:r>
            <a:r>
              <a:rPr lang="en-US" altLang="en-US" sz="1600"/>
              <a:t>:</a:t>
            </a:r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2062164" y="5124450"/>
          <a:ext cx="13604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5" imgW="952087" imgH="279279" progId="Equation.3">
                  <p:embed/>
                </p:oleObj>
              </mc:Choice>
              <mc:Fallback>
                <p:oleObj name="Equation" r:id="rId5" imgW="952087" imgH="279279" progId="Equation.3">
                  <p:embed/>
                  <p:pic>
                    <p:nvPicPr>
                      <p:cNvPr id="18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4" y="5124450"/>
                        <a:ext cx="13604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625600" y="5553075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0070C0"/>
                </a:solidFill>
              </a:rPr>
              <a:t>Acceleration constant</a:t>
            </a:r>
            <a:r>
              <a:rPr lang="en-US" altLang="en-US" sz="1600"/>
              <a:t>, </a:t>
            </a:r>
            <a:r>
              <a:rPr lang="en-US" altLang="en-US" sz="1600" i="1"/>
              <a:t>K</a:t>
            </a:r>
            <a:r>
              <a:rPr lang="en-US" altLang="en-US" sz="1600" i="1" baseline="-25000"/>
              <a:t>a</a:t>
            </a:r>
            <a:r>
              <a:rPr lang="en-US" altLang="en-US" sz="1600"/>
              <a:t>: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1992314" y="6097588"/>
          <a:ext cx="14509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7" imgW="1016000" imgH="292100" progId="Equation.3">
                  <p:embed/>
                </p:oleObj>
              </mc:Choice>
              <mc:Fallback>
                <p:oleObj name="Equation" r:id="rId7" imgW="1016000" imgH="292100" progId="Equation.3">
                  <p:embed/>
                  <p:pic>
                    <p:nvPicPr>
                      <p:cNvPr id="184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6097588"/>
                        <a:ext cx="14509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6096000" y="1128713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44" name="Object 14"/>
          <p:cNvGraphicFramePr>
            <a:graphicFrameLocks noChangeAspect="1"/>
          </p:cNvGraphicFramePr>
          <p:nvPr/>
        </p:nvGraphicFramePr>
        <p:xfrm>
          <a:off x="6215063" y="2822575"/>
          <a:ext cx="31877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9" imgW="2413000" imgH="990600" progId="Equation.3">
                  <p:embed/>
                </p:oleObj>
              </mc:Choice>
              <mc:Fallback>
                <p:oleObj name="Equation" r:id="rId9" imgW="2413000" imgH="990600" progId="Equation.3">
                  <p:embed/>
                  <p:pic>
                    <p:nvPicPr>
                      <p:cNvPr id="1844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2822575"/>
                        <a:ext cx="318770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5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2" b="41171"/>
          <a:stretch>
            <a:fillRect/>
          </a:stretch>
        </p:blipFill>
        <p:spPr bwMode="auto">
          <a:xfrm>
            <a:off x="6116638" y="1666876"/>
            <a:ext cx="44958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46" name="Object 16"/>
          <p:cNvGraphicFramePr>
            <a:graphicFrameLocks noChangeAspect="1"/>
          </p:cNvGraphicFramePr>
          <p:nvPr/>
        </p:nvGraphicFramePr>
        <p:xfrm>
          <a:off x="6330950" y="4283075"/>
          <a:ext cx="34925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12" imgW="2654300" imgH="1346200" progId="Equation.3">
                  <p:embed/>
                </p:oleObj>
              </mc:Choice>
              <mc:Fallback>
                <p:oleObj name="Equation" r:id="rId12" imgW="2654300" imgH="1346200" progId="Equation.3">
                  <p:embed/>
                  <p:pic>
                    <p:nvPicPr>
                      <p:cNvPr id="1844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50" y="4283075"/>
                        <a:ext cx="3492500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"/>
          <p:cNvSpPr>
            <a:spLocks noChangeArrowheads="1"/>
          </p:cNvSpPr>
          <p:nvPr/>
        </p:nvSpPr>
        <p:spPr bwMode="auto">
          <a:xfrm>
            <a:off x="1524000" y="33020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</a:t>
            </a:r>
            <a:r>
              <a:rPr lang="en-US" altLang="en-US" sz="1800">
                <a:solidFill>
                  <a:srgbClr val="0070C0"/>
                </a:solidFill>
              </a:rPr>
              <a:t>steady-state error </a:t>
            </a:r>
            <a:r>
              <a:rPr lang="en-US" altLang="en-US" sz="1800" i="1">
                <a:solidFill>
                  <a:srgbClr val="0070C0"/>
                </a:solidFill>
              </a:rPr>
              <a:t>performance specifications </a:t>
            </a:r>
            <a:r>
              <a:rPr lang="en-US" altLang="en-US" sz="1800"/>
              <a:t>are called </a:t>
            </a:r>
            <a:r>
              <a:rPr lang="en-US" altLang="en-US" sz="1800" i="1">
                <a:solidFill>
                  <a:srgbClr val="0070C0"/>
                </a:solidFill>
              </a:rPr>
              <a:t>static</a:t>
            </a:r>
            <a:r>
              <a:rPr lang="en-US" altLang="en-US" sz="1800"/>
              <a:t> </a:t>
            </a:r>
            <a:r>
              <a:rPr lang="en-US" altLang="en-US" sz="1800" i="1">
                <a:solidFill>
                  <a:srgbClr val="0070C0"/>
                </a:solidFill>
              </a:rPr>
              <a:t>error constants</a:t>
            </a:r>
            <a:r>
              <a:rPr lang="en-US" altLang="en-US" sz="2400" i="1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8448" name="Rectangle 3"/>
          <p:cNvSpPr>
            <a:spLocks noChangeArrowheads="1"/>
          </p:cNvSpPr>
          <p:nvPr/>
        </p:nvSpPr>
        <p:spPr bwMode="auto">
          <a:xfrm>
            <a:off x="2865439" y="801688"/>
            <a:ext cx="182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steady-state error.</a:t>
            </a:r>
          </a:p>
        </p:txBody>
      </p:sp>
      <p:sp>
        <p:nvSpPr>
          <p:cNvPr id="18449" name="Rectangle 5"/>
          <p:cNvSpPr>
            <a:spLocks noChangeArrowheads="1"/>
          </p:cNvSpPr>
          <p:nvPr/>
        </p:nvSpPr>
        <p:spPr bwMode="auto">
          <a:xfrm>
            <a:off x="4473576" y="1409700"/>
            <a:ext cx="12366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B050"/>
                </a:solidFill>
              </a:rPr>
              <a:t>step input, u(t)</a:t>
            </a:r>
          </a:p>
        </p:txBody>
      </p:sp>
      <p:sp>
        <p:nvSpPr>
          <p:cNvPr id="18450" name="Rectangle 21"/>
          <p:cNvSpPr>
            <a:spLocks noChangeArrowheads="1"/>
          </p:cNvSpPr>
          <p:nvPr/>
        </p:nvSpPr>
        <p:spPr bwMode="auto">
          <a:xfrm>
            <a:off x="4386263" y="2066925"/>
            <a:ext cx="1409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B050"/>
                </a:solidFill>
              </a:rPr>
              <a:t>ramp input, t u(t)</a:t>
            </a:r>
          </a:p>
        </p:txBody>
      </p:sp>
      <p:sp>
        <p:nvSpPr>
          <p:cNvPr id="24" name="Rectangle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58165" y="2963474"/>
            <a:ext cx="1937710" cy="396519"/>
          </a:xfrm>
          <a:prstGeom prst="rect">
            <a:avLst/>
          </a:prstGeom>
          <a:blipFill rotWithShape="0">
            <a:blip r:embed="rId14"/>
            <a:stretch>
              <a:fillRect l="-946" b="-461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7826" y="1377950"/>
            <a:ext cx="4410075" cy="19827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53" name="Rectangle 7"/>
          <p:cNvSpPr>
            <a:spLocks noChangeArrowheads="1"/>
          </p:cNvSpPr>
          <p:nvPr/>
        </p:nvSpPr>
        <p:spPr bwMode="auto">
          <a:xfrm>
            <a:off x="6076951" y="825500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PROBLEM:</a:t>
            </a:r>
          </a:p>
        </p:txBody>
      </p:sp>
      <p:sp>
        <p:nvSpPr>
          <p:cNvPr id="18454" name="Rectangle 8"/>
          <p:cNvSpPr>
            <a:spLocks noChangeArrowheads="1"/>
          </p:cNvSpPr>
          <p:nvPr/>
        </p:nvSpPr>
        <p:spPr bwMode="auto">
          <a:xfrm>
            <a:off x="6096000" y="1009651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evaluate the static error constants and find the expected error for the standard step, ramp, and parabolic inputs.</a:t>
            </a:r>
          </a:p>
        </p:txBody>
      </p:sp>
      <p:pic>
        <p:nvPicPr>
          <p:cNvPr id="18455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029076"/>
            <a:ext cx="1047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1409700"/>
            <a:ext cx="2362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6" y="2043114"/>
            <a:ext cx="2009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611439"/>
            <a:ext cx="2190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5065713"/>
            <a:ext cx="781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054726"/>
            <a:ext cx="7239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470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967288" y="6494463"/>
            <a:ext cx="2895600" cy="34766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19459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C9CE5A-6B22-463B-8359-6D99CB797A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267200" y="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System Type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4" y="1036639"/>
            <a:ext cx="4695825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05000" y="2438401"/>
            <a:ext cx="3124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Type 0:  if </a:t>
            </a:r>
            <a:r>
              <a:rPr lang="en-US" altLang="en-US" sz="1600" i="1"/>
              <a:t>n</a:t>
            </a:r>
            <a:r>
              <a:rPr lang="en-US" altLang="en-US" sz="1600"/>
              <a:t> = 0; (no integration)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Type 1:  if </a:t>
            </a:r>
            <a:r>
              <a:rPr lang="en-US" altLang="en-US" sz="1600" i="1"/>
              <a:t>n</a:t>
            </a:r>
            <a:r>
              <a:rPr lang="en-US" altLang="en-US" sz="1600"/>
              <a:t> = 1; (one integration)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Type 2:  if </a:t>
            </a:r>
            <a:r>
              <a:rPr lang="en-US" altLang="en-US" sz="1600" i="1"/>
              <a:t>n</a:t>
            </a:r>
            <a:r>
              <a:rPr lang="en-US" altLang="en-US" sz="1600"/>
              <a:t> = 2; (two integrations)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2971801" y="1600200"/>
            <a:ext cx="2195513" cy="914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2667000"/>
            <a:ext cx="4100512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562600" y="2209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5562600" y="2209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981200" y="3962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752600" y="41910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6666"/>
                </a:solidFill>
                <a:ea typeface="ＭＳ Ｐゴシック" panose="020B0600070205080204" pitchFamily="34" charset="-128"/>
              </a:rPr>
              <a:t>Problem: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752600" y="484505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6666"/>
                </a:solidFill>
                <a:ea typeface="ＭＳ Ｐゴシック" panose="020B0600070205080204" pitchFamily="34" charset="-128"/>
              </a:rPr>
              <a:t>Solution: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819400" y="4191001"/>
            <a:ext cx="388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Find the value of </a:t>
            </a:r>
            <a:r>
              <a:rPr lang="en-US" altLang="en-US" sz="1600" i="1"/>
              <a:t>K</a:t>
            </a:r>
            <a:r>
              <a:rPr lang="en-US" altLang="en-US" sz="1600"/>
              <a:t> so that there is 10% error in the steady state.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5867400" y="3581400"/>
            <a:ext cx="457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819400" y="48768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Type 1.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838700" y="4778376"/>
            <a:ext cx="373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Input should be ramp, because only ramp yields a finite error in Type 1 system.</a:t>
            </a: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484465"/>
            <a:ext cx="8991600" cy="369332"/>
          </a:xfrm>
          <a:prstGeom prst="rect">
            <a:avLst/>
          </a:prstGeom>
          <a:blipFill rotWithShape="0">
            <a:blip r:embed="rId4"/>
            <a:stretch>
              <a:fillRect l="-610" t="-8197" b="-2459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3408" y="5867713"/>
            <a:ext cx="4043992" cy="467629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97441" y="5977974"/>
            <a:ext cx="1222707" cy="338554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9477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5294313"/>
            <a:ext cx="1619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256088" y="5294314"/>
            <a:ext cx="544512" cy="25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38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51348" y="0"/>
            <a:ext cx="88893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R="4670"/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Example: Poles and Zeros of First Order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15" y="1126530"/>
            <a:ext cx="6299675" cy="4525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19999" y="5883342"/>
            <a:ext cx="3127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Evolution of </a:t>
            </a:r>
            <a:r>
              <a:rPr lang="en-US" dirty="0">
                <a:latin typeface="Times New Roman" panose="02020603050405020304" pitchFamily="18" charset="0"/>
              </a:rPr>
              <a:t>a system response. 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08988" y="1649935"/>
            <a:ext cx="3909054" cy="495016"/>
            <a:chOff x="92154" y="1700543"/>
            <a:chExt cx="3909054" cy="495016"/>
          </a:xfrm>
        </p:grpSpPr>
        <p:sp>
          <p:nvSpPr>
            <p:cNvPr id="7" name="Rectangle 6"/>
            <p:cNvSpPr/>
            <p:nvPr/>
          </p:nvSpPr>
          <p:spPr>
            <a:xfrm>
              <a:off x="92154" y="1826227"/>
              <a:ext cx="1217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</a:rPr>
                <a:t>Input poles</a:t>
              </a:r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325671" y="1907217"/>
              <a:ext cx="940384" cy="23915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25671" y="1700543"/>
              <a:ext cx="8643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generates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8431" y="1826227"/>
              <a:ext cx="1712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</a:rPr>
                <a:t>Forced </a:t>
              </a:r>
              <a:r>
                <a:rPr lang="en-US" i="1" dirty="0">
                  <a:latin typeface="Times New Roman" panose="02020603050405020304" pitchFamily="18" charset="0"/>
                </a:rPr>
                <a:t>response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36921" y="2236282"/>
            <a:ext cx="4358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( pole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at the origin generated a step function at the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output)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03594" y="1191044"/>
            <a:ext cx="997920" cy="277853"/>
          </a:xfrm>
          <a:prstGeom prst="wedgeRoundRectCallout">
            <a:avLst>
              <a:gd name="adj1" fmla="val -35832"/>
              <a:gd name="adj2" fmla="val 1596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 smtClean="0">
                <a:solidFill>
                  <a:srgbClr val="0070C0"/>
                </a:solidFill>
              </a:rPr>
              <a:t>Input function</a:t>
            </a:r>
            <a:endParaRPr lang="en-US" sz="1200" dirty="0">
              <a:solidFill>
                <a:srgbClr val="0070C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2154" y="2741617"/>
            <a:ext cx="4129033" cy="515373"/>
            <a:chOff x="92154" y="2638547"/>
            <a:chExt cx="4129033" cy="515373"/>
          </a:xfrm>
        </p:grpSpPr>
        <p:sp>
          <p:nvSpPr>
            <p:cNvPr id="12" name="Rectangle 11"/>
            <p:cNvSpPr/>
            <p:nvPr/>
          </p:nvSpPr>
          <p:spPr>
            <a:xfrm>
              <a:off x="92154" y="2784588"/>
              <a:ext cx="14093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</a:rPr>
                <a:t>System poles</a:t>
              </a:r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473198" y="2849675"/>
              <a:ext cx="940384" cy="23915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59625" y="2638547"/>
              <a:ext cx="8643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generates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48522" y="2784588"/>
              <a:ext cx="1772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</a:rPr>
                <a:t>Natural </a:t>
              </a:r>
              <a:r>
                <a:rPr lang="en-US" i="1" dirty="0">
                  <a:latin typeface="Times New Roman" panose="02020603050405020304" pitchFamily="18" charset="0"/>
                </a:rPr>
                <a:t>response</a:t>
              </a:r>
              <a:endParaRPr lang="en-US" dirty="0"/>
            </a:p>
          </p:txBody>
        </p:sp>
      </p:grpSp>
      <p:sp>
        <p:nvSpPr>
          <p:cNvPr id="17" name="Rounded Rectangular Callout 16"/>
          <p:cNvSpPr/>
          <p:nvPr/>
        </p:nvSpPr>
        <p:spPr>
          <a:xfrm>
            <a:off x="686040" y="3389468"/>
            <a:ext cx="1147754" cy="210972"/>
          </a:xfrm>
          <a:prstGeom prst="wedgeRoundRectCallout">
            <a:avLst>
              <a:gd name="adj1" fmla="val -37087"/>
              <a:gd name="adj2" fmla="val -999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 smtClean="0">
                <a:solidFill>
                  <a:srgbClr val="0070C0"/>
                </a:solidFill>
              </a:rPr>
              <a:t>Transfer function</a:t>
            </a:r>
            <a:endParaRPr lang="en-US" sz="1200" dirty="0">
              <a:solidFill>
                <a:srgbClr val="0070C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8988" y="4634240"/>
            <a:ext cx="5585317" cy="680971"/>
            <a:chOff x="109221" y="4449216"/>
            <a:chExt cx="5585317" cy="680971"/>
          </a:xfrm>
        </p:grpSpPr>
        <p:sp>
          <p:nvSpPr>
            <p:cNvPr id="18" name="Rectangle 17"/>
            <p:cNvSpPr/>
            <p:nvPr/>
          </p:nvSpPr>
          <p:spPr>
            <a:xfrm>
              <a:off x="109221" y="4449216"/>
              <a:ext cx="14093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</a:rPr>
                <a:t>System </a:t>
              </a:r>
              <a:r>
                <a:rPr lang="en-US" dirty="0" smtClean="0">
                  <a:latin typeface="Times New Roman" panose="02020603050405020304" pitchFamily="18" charset="0"/>
                </a:rPr>
                <a:t>poles</a:t>
              </a:r>
            </a:p>
            <a:p>
              <a:r>
                <a:rPr lang="en-US" dirty="0" smtClean="0">
                  <a:latin typeface="Times New Roman" panose="02020603050405020304" pitchFamily="18" charset="0"/>
                </a:rPr>
                <a:t>And zeros</a:t>
              </a:r>
              <a:endParaRPr lang="en-US" dirty="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576213" y="4687441"/>
              <a:ext cx="940384" cy="23915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4183" y="4479845"/>
              <a:ext cx="8643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generates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26078" y="4483856"/>
              <a:ext cx="29684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Amplitudes</a:t>
              </a:r>
              <a:r>
                <a:rPr lang="en-US" i="1" dirty="0" smtClean="0">
                  <a:latin typeface="Times New Roman" panose="02020603050405020304" pitchFamily="18" charset="0"/>
                </a:rPr>
                <a:t> </a:t>
              </a:r>
              <a:r>
                <a:rPr lang="en-US" dirty="0"/>
                <a:t>for both the forced and </a:t>
              </a:r>
              <a:r>
                <a:rPr lang="en-US" dirty="0" smtClean="0"/>
                <a:t>natural responses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08239" y="3742949"/>
                <a:ext cx="48352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(A </a:t>
                </a:r>
                <a:r>
                  <a:rPr lang="en-US" sz="14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pole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on the real axis generates an exponential response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that </a:t>
                </a:r>
                <a:r>
                  <a:rPr lang="en-US" sz="14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will decay to </a:t>
                </a:r>
                <a:r>
                  <a:rPr lang="en-US" sz="1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zero).</a:t>
                </a:r>
                <a:endParaRPr lang="en-US" sz="1400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39" y="3742949"/>
                <a:ext cx="4835211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378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889" y="698148"/>
            <a:ext cx="2702682" cy="10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CEN455: Dr. Ghulam Muhammad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D2032E-4D75-4654-94EB-D9C5933BD9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6738"/>
            <a:ext cx="86820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819275" y="11430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Relationships between input, system type, static error constants, and steady-state errors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267200" y="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System Type</a:t>
            </a:r>
          </a:p>
        </p:txBody>
      </p:sp>
    </p:spTree>
    <p:extLst>
      <p:ext uri="{BB962C8B-B14F-4D97-AF65-F5344CB8AC3E}">
        <p14:creationId xmlns:p14="http://schemas.microsoft.com/office/powerpoint/2010/main" val="3298647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21507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66D3BE-9DFB-4B73-80AD-468D10ABD7B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438400" y="1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Steady-State Error for Disturbances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909638"/>
            <a:ext cx="365760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510" name="Object 7"/>
          <p:cNvGraphicFramePr>
            <a:graphicFrameLocks noChangeAspect="1"/>
          </p:cNvGraphicFramePr>
          <p:nvPr/>
        </p:nvGraphicFramePr>
        <p:xfrm>
          <a:off x="1820863" y="4125914"/>
          <a:ext cx="32004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4" imgW="2057400" imgH="279400" progId="Equation.3">
                  <p:embed/>
                </p:oleObj>
              </mc:Choice>
              <mc:Fallback>
                <p:oleObj name="Equation" r:id="rId4" imgW="2057400" imgH="279400" progId="Equation.3">
                  <p:embed/>
                  <p:pic>
                    <p:nvPicPr>
                      <p:cNvPr id="215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4125914"/>
                        <a:ext cx="32004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8"/>
          <p:cNvGraphicFramePr>
            <a:graphicFrameLocks noChangeAspect="1"/>
          </p:cNvGraphicFramePr>
          <p:nvPr/>
        </p:nvGraphicFramePr>
        <p:xfrm>
          <a:off x="1628775" y="5224464"/>
          <a:ext cx="4311650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6" imgW="3289300" imgH="1066800" progId="Equation.3">
                  <p:embed/>
                </p:oleObj>
              </mc:Choice>
              <mc:Fallback>
                <p:oleObj name="Equation" r:id="rId6" imgW="3289300" imgH="1066800" progId="Equation.3">
                  <p:embed/>
                  <p:pic>
                    <p:nvPicPr>
                      <p:cNvPr id="215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5224464"/>
                        <a:ext cx="4311650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6400800" y="22098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3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3055939"/>
            <a:ext cx="41148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4" name="Rectangle 1"/>
          <p:cNvSpPr>
            <a:spLocks noChangeArrowheads="1"/>
          </p:cNvSpPr>
          <p:nvPr/>
        </p:nvSpPr>
        <p:spPr bwMode="auto">
          <a:xfrm>
            <a:off x="1568450" y="587376"/>
            <a:ext cx="909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Feedback control systems are used to</a:t>
            </a:r>
            <a:r>
              <a:rPr lang="en-US" altLang="en-US" sz="1800" i="1">
                <a:solidFill>
                  <a:srgbClr val="0070C0"/>
                </a:solidFill>
              </a:rPr>
              <a:t> compensate </a:t>
            </a:r>
            <a:r>
              <a:rPr lang="en-US" altLang="en-US" sz="1800"/>
              <a:t>for disturbances or unwanted inputs that enter a system.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477000" y="930276"/>
            <a:ext cx="1066800" cy="244475"/>
          </a:xfrm>
          <a:prstGeom prst="wedgeRoundRectCallout">
            <a:avLst>
              <a:gd name="adj1" fmla="val -120126"/>
              <a:gd name="adj2" fmla="val -7861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70C0"/>
                </a:solidFill>
              </a:rPr>
              <a:t>disturbance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95314" y="2013637"/>
            <a:ext cx="3271280" cy="276999"/>
          </a:xfrm>
          <a:prstGeom prst="rect">
            <a:avLst/>
          </a:prstGeom>
          <a:blipFill rotWithShape="0">
            <a:blip r:embed="rId9"/>
            <a:stretch>
              <a:fillRect l="-1304" r="-2048" b="-3913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757364" y="2363789"/>
            <a:ext cx="142875" cy="136525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18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3517901"/>
            <a:ext cx="4216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343150"/>
            <a:ext cx="3086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85950" y="2962567"/>
            <a:ext cx="4526104" cy="215444"/>
          </a:xfrm>
          <a:prstGeom prst="rect">
            <a:avLst/>
          </a:prstGeom>
          <a:blipFill rotWithShape="0">
            <a:blip r:embed="rId12"/>
            <a:stretch>
              <a:fillRect l="-1346" b="-3428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628776" y="2968626"/>
            <a:ext cx="142875" cy="136525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9415" y="3277190"/>
            <a:ext cx="4526104" cy="215444"/>
          </a:xfrm>
          <a:prstGeom prst="rect">
            <a:avLst/>
          </a:prstGeom>
          <a:blipFill rotWithShape="0">
            <a:blip r:embed="rId13"/>
            <a:stretch>
              <a:fillRect l="-1348" b="-3428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628776" y="3276601"/>
            <a:ext cx="142875" cy="136525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94574" y="4690265"/>
            <a:ext cx="2596427" cy="404085"/>
          </a:xfrm>
          <a:prstGeom prst="rect">
            <a:avLst/>
          </a:prstGeom>
          <a:blipFill rotWithShape="0">
            <a:blip r:embed="rId14"/>
            <a:stretch>
              <a:fillRect l="-1878" r="-235" b="-746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4891088" y="4630738"/>
            <a:ext cx="1363662" cy="366712"/>
          </a:xfrm>
          <a:prstGeom prst="wedgeRoundRectCallout">
            <a:avLst>
              <a:gd name="adj1" fmla="val -86920"/>
              <a:gd name="adj2" fmla="val 29127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70C0"/>
                </a:solidFill>
              </a:rPr>
              <a:t>steady-state error due to </a:t>
            </a:r>
            <a:r>
              <a:rPr lang="en-US" sz="1200" i="1" dirty="0">
                <a:solidFill>
                  <a:srgbClr val="0070C0"/>
                </a:solidFill>
              </a:rPr>
              <a:t>R(s),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797425" y="5321301"/>
            <a:ext cx="1614488" cy="366713"/>
          </a:xfrm>
          <a:prstGeom prst="wedgeRoundRectCallout">
            <a:avLst>
              <a:gd name="adj1" fmla="val -70971"/>
              <a:gd name="adj2" fmla="val 940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70C0"/>
                </a:solidFill>
              </a:rPr>
              <a:t>steady-state error due to disturbance </a:t>
            </a:r>
            <a:r>
              <a:rPr lang="en-US" sz="1200" i="1" dirty="0">
                <a:solidFill>
                  <a:srgbClr val="0070C0"/>
                </a:solidFill>
              </a:rPr>
              <a:t>D(s),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742114" y="5876926"/>
            <a:ext cx="2035175" cy="366713"/>
          </a:xfrm>
          <a:prstGeom prst="wedgeRoundRectCallout">
            <a:avLst>
              <a:gd name="adj1" fmla="val -87238"/>
              <a:gd name="adj2" fmla="val 1680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70C0"/>
                </a:solidFill>
              </a:rPr>
              <a:t>steady-state error due to step disturbance </a:t>
            </a:r>
            <a:r>
              <a:rPr lang="en-US" sz="1200" i="1" dirty="0">
                <a:solidFill>
                  <a:srgbClr val="0070C0"/>
                </a:solidFill>
              </a:rPr>
              <a:t>D(s)=1/s,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1528" name="Text Box 12"/>
          <p:cNvSpPr txBox="1">
            <a:spLocks noChangeArrowheads="1"/>
          </p:cNvSpPr>
          <p:nvPr/>
        </p:nvSpPr>
        <p:spPr bwMode="auto">
          <a:xfrm>
            <a:off x="6459538" y="20701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6666"/>
                </a:solidFill>
                <a:ea typeface="ＭＳ Ｐゴシック" panose="020B0600070205080204" pitchFamily="34" charset="-128"/>
              </a:rPr>
              <a:t>Problem:</a:t>
            </a:r>
          </a:p>
        </p:txBody>
      </p:sp>
      <p:sp>
        <p:nvSpPr>
          <p:cNvPr id="21529" name="Rectangle 8"/>
          <p:cNvSpPr>
            <a:spLocks noChangeArrowheads="1"/>
          </p:cNvSpPr>
          <p:nvPr/>
        </p:nvSpPr>
        <p:spPr bwMode="auto">
          <a:xfrm>
            <a:off x="6432550" y="2376488"/>
            <a:ext cx="398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Find the steady-state error component due to a step disturbance</a:t>
            </a:r>
          </a:p>
        </p:txBody>
      </p:sp>
      <p:sp>
        <p:nvSpPr>
          <p:cNvPr id="21530" name="Text Box 12"/>
          <p:cNvSpPr txBox="1">
            <a:spLocks noChangeArrowheads="1"/>
          </p:cNvSpPr>
          <p:nvPr/>
        </p:nvSpPr>
        <p:spPr bwMode="auto">
          <a:xfrm>
            <a:off x="6459538" y="433546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6666"/>
                </a:solidFill>
                <a:ea typeface="ＭＳ Ｐゴシック" panose="020B0600070205080204" pitchFamily="34" charset="-128"/>
              </a:rPr>
              <a:t>Solution:</a:t>
            </a:r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22153" y="4690264"/>
            <a:ext cx="3798888" cy="534890"/>
          </a:xfrm>
          <a:prstGeom prst="rect">
            <a:avLst/>
          </a:prstGeom>
          <a:blipFill rotWithShape="0">
            <a:blip r:embed="rId15"/>
            <a:stretch>
              <a:fillRect l="-963" t="-1136" b="-568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68450" y="4749801"/>
            <a:ext cx="0" cy="8985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050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400"/>
              <a:t>CEN455: Dr. Nassim Ammour</a:t>
            </a:r>
          </a:p>
        </p:txBody>
      </p:sp>
      <p:sp>
        <p:nvSpPr>
          <p:cNvPr id="22531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765F2-4D6C-4B06-B071-0B99AD323E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0" y="1"/>
            <a:ext cx="929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Steady-State Error for </a:t>
            </a:r>
            <a:r>
              <a:rPr lang="en-US" altLang="en-US" sz="2800" b="1" dirty="0" err="1">
                <a:solidFill>
                  <a:srgbClr val="3333CD"/>
                </a:solidFill>
                <a:latin typeface="Comic Sans MS" panose="030F0702030302020204" pitchFamily="66" charset="0"/>
              </a:rPr>
              <a:t>Nonunity</a:t>
            </a:r>
            <a:r>
              <a:rPr lang="en-US" alt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 Feedback System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61" b="70897"/>
          <a:stretch>
            <a:fillRect/>
          </a:stretch>
        </p:blipFill>
        <p:spPr bwMode="auto">
          <a:xfrm>
            <a:off x="1676400" y="1173164"/>
            <a:ext cx="28194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3" t="58208" b="6453"/>
          <a:stretch>
            <a:fillRect/>
          </a:stretch>
        </p:blipFill>
        <p:spPr bwMode="auto">
          <a:xfrm>
            <a:off x="7137400" y="1060451"/>
            <a:ext cx="3352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6881813" y="1771651"/>
            <a:ext cx="762000" cy="276225"/>
          </a:xfrm>
          <a:prstGeom prst="rightArrow">
            <a:avLst>
              <a:gd name="adj1" fmla="val 50000"/>
              <a:gd name="adj2" fmla="val 57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2590800" y="2771775"/>
            <a:ext cx="7581900" cy="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57551"/>
            <a:ext cx="365760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5978525" y="3325814"/>
          <a:ext cx="4572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5" imgW="3187700" imgH="419100" progId="Equation.3">
                  <p:embed/>
                </p:oleObj>
              </mc:Choice>
              <mc:Fallback>
                <p:oleObj name="Equation" r:id="rId5" imgW="3187700" imgH="419100" progId="Equation.3">
                  <p:embed/>
                  <p:pic>
                    <p:nvPicPr>
                      <p:cNvPr id="225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3325814"/>
                        <a:ext cx="45720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828800" y="4802189"/>
            <a:ext cx="4038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0070C0"/>
                </a:solidFill>
              </a:rPr>
              <a:t>Type 0</a:t>
            </a:r>
            <a:r>
              <a:rPr lang="en-US" altLang="en-US" sz="1600"/>
              <a:t> (as no integration).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For step input, static </a:t>
            </a:r>
            <a:r>
              <a:rPr lang="en-US" altLang="en-US" sz="1600" i="1">
                <a:solidFill>
                  <a:srgbClr val="0070C0"/>
                </a:solidFill>
              </a:rPr>
              <a:t>error constant </a:t>
            </a:r>
            <a:r>
              <a:rPr lang="en-US" altLang="en-US" sz="1600"/>
              <a:t>is K</a:t>
            </a:r>
            <a:r>
              <a:rPr lang="en-US" altLang="en-US" sz="1600" baseline="-25000"/>
              <a:t>p</a:t>
            </a:r>
            <a:r>
              <a:rPr lang="en-US" altLang="en-US" sz="1600"/>
              <a:t>.</a:t>
            </a:r>
            <a:endParaRPr lang="en-US" altLang="en-US" sz="1600" baseline="-25000"/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6400800" y="4978400"/>
          <a:ext cx="26416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7" imgW="1879600" imgH="393700" progId="Equation.3">
                  <p:embed/>
                </p:oleObj>
              </mc:Choice>
              <mc:Fallback>
                <p:oleObj name="Equation" r:id="rId7" imgW="1879600" imgH="393700" progId="Equation.3">
                  <p:embed/>
                  <p:pic>
                    <p:nvPicPr>
                      <p:cNvPr id="225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78400"/>
                        <a:ext cx="26416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6589713" y="5581651"/>
          <a:ext cx="21082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9" imgW="1651000" imgH="584200" progId="Equation.3">
                  <p:embed/>
                </p:oleObj>
              </mc:Choice>
              <mc:Fallback>
                <p:oleObj name="Equation" r:id="rId9" imgW="1651000" imgH="584200" progId="Equation.3">
                  <p:embed/>
                  <p:pic>
                    <p:nvPicPr>
                      <p:cNvPr id="225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5581651"/>
                        <a:ext cx="21082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828800" y="5638801"/>
            <a:ext cx="426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Negative value means the output step is larger than the input step.</a:t>
            </a: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H="1">
            <a:off x="5867400" y="5867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Rectangle 1"/>
          <p:cNvSpPr>
            <a:spLocks noChangeArrowheads="1"/>
          </p:cNvSpPr>
          <p:nvPr/>
        </p:nvSpPr>
        <p:spPr bwMode="auto">
          <a:xfrm>
            <a:off x="1600200" y="481014"/>
            <a:ext cx="891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Form a unity feedback system by adding and subtracting unity feedback paths (input and output units must be same.).</a:t>
            </a:r>
          </a:p>
        </p:txBody>
      </p:sp>
      <p:pic>
        <p:nvPicPr>
          <p:cNvPr id="22545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914401"/>
            <a:ext cx="2095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AutoShape 7"/>
          <p:cNvSpPr>
            <a:spLocks noChangeArrowheads="1"/>
          </p:cNvSpPr>
          <p:nvPr/>
        </p:nvSpPr>
        <p:spPr bwMode="auto">
          <a:xfrm>
            <a:off x="4348163" y="1795464"/>
            <a:ext cx="762000" cy="276225"/>
          </a:xfrm>
          <a:prstGeom prst="rightArrow">
            <a:avLst>
              <a:gd name="adj1" fmla="val 50000"/>
              <a:gd name="adj2" fmla="val 57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47" name="Rectangle 7"/>
          <p:cNvSpPr>
            <a:spLocks noChangeArrowheads="1"/>
          </p:cNvSpPr>
          <p:nvPr/>
        </p:nvSpPr>
        <p:spPr bwMode="auto">
          <a:xfrm>
            <a:off x="1460501" y="2562225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PROBLEM:</a:t>
            </a:r>
          </a:p>
        </p:txBody>
      </p:sp>
      <p:sp>
        <p:nvSpPr>
          <p:cNvPr id="22548" name="Rectangle 1"/>
          <p:cNvSpPr>
            <a:spLocks noChangeArrowheads="1"/>
          </p:cNvSpPr>
          <p:nvPr/>
        </p:nvSpPr>
        <p:spPr bwMode="auto">
          <a:xfrm>
            <a:off x="1828801" y="2854326"/>
            <a:ext cx="883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Find the system type, error constant, and the steady-state error for a unit step input.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486400" y="3552826"/>
            <a:ext cx="381000" cy="265113"/>
          </a:xfrm>
          <a:prstGeom prst="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791200" y="5119688"/>
            <a:ext cx="381000" cy="265112"/>
          </a:xfrm>
          <a:prstGeom prst="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4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82671" y="0"/>
            <a:ext cx="5622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Evaluating </a:t>
            </a:r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Response using Poles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675" y="97139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181"/>
                </a:solidFill>
                <a:latin typeface="TimesNewRomanPSMT"/>
              </a:rPr>
              <a:t>Problem: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2802" y="1328884"/>
            <a:ext cx="6840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/>
              <a:t>the following system, write the output,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in general terms</a:t>
            </a:r>
            <a:r>
              <a:rPr lang="en-US" dirty="0" smtClean="0"/>
              <a:t>. </a:t>
            </a:r>
            <a:r>
              <a:rPr lang="en-US" dirty="0"/>
              <a:t>Specify the forced and natural parts of the solution.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467" y="204601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181"/>
                </a:solidFill>
                <a:latin typeface="TimesNewRomanPSMT"/>
              </a:rPr>
              <a:t>Solution: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60815" y="2230681"/>
            <a:ext cx="104216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067" y="905122"/>
            <a:ext cx="4095750" cy="115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73" y="2691833"/>
            <a:ext cx="4119647" cy="5885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787" y="4385337"/>
            <a:ext cx="4518163" cy="143055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3809137"/>
            <a:ext cx="3454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0350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Taking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inverse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Laplace transform,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78675" y="4332978"/>
            <a:ext cx="5771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</a:rPr>
              <a:t>Each </a:t>
            </a:r>
            <a:r>
              <a:rPr lang="en-US" dirty="0">
                <a:latin typeface="Times New Roman" panose="02020603050405020304" pitchFamily="18" charset="0"/>
              </a:rPr>
              <a:t>system pole generates an </a:t>
            </a:r>
            <a:r>
              <a:rPr lang="en-US" dirty="0" smtClean="0">
                <a:latin typeface="Times New Roman" panose="02020603050405020304" pitchFamily="18" charset="0"/>
              </a:rPr>
              <a:t>exponential as </a:t>
            </a:r>
            <a:r>
              <a:rPr lang="en-US" dirty="0">
                <a:latin typeface="Times New Roman" panose="02020603050405020304" pitchFamily="18" charset="0"/>
              </a:rPr>
              <a:t>part of the natural </a:t>
            </a:r>
            <a:r>
              <a:rPr lang="en-US" dirty="0" smtClean="0">
                <a:latin typeface="Times New Roman" panose="02020603050405020304" pitchFamily="18" charset="0"/>
              </a:rPr>
              <a:t>response.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The input's pole generates </a:t>
            </a:r>
            <a:r>
              <a:rPr lang="en-US" dirty="0" smtClean="0">
                <a:latin typeface="Times New Roman" panose="02020603050405020304" pitchFamily="18" charset="0"/>
              </a:rPr>
              <a:t>the forced </a:t>
            </a:r>
            <a:r>
              <a:rPr lang="en-US" dirty="0">
                <a:latin typeface="Times New Roman" panose="02020603050405020304" pitchFamily="18" charset="0"/>
              </a:rPr>
              <a:t>response.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4062600" y="3150846"/>
            <a:ext cx="157511" cy="5606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16200000">
            <a:off x="5784655" y="2114718"/>
            <a:ext cx="142531" cy="26179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60481" y="3494954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Forced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response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80041" y="3519825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Natural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response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977723" y="6022983"/>
            <a:ext cx="2654419" cy="393507"/>
          </a:xfrm>
          <a:prstGeom prst="wedgeRoundRectCallout">
            <a:avLst>
              <a:gd name="adj1" fmla="val 22748"/>
              <a:gd name="adj2" fmla="val -2568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 smtClean="0">
                <a:solidFill>
                  <a:srgbClr val="0070C0"/>
                </a:solidFill>
              </a:rPr>
              <a:t>Poles of the system produce the 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Natural response that Will decay to zero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75124" y="6356350"/>
            <a:ext cx="2078276" cy="365125"/>
          </a:xfrm>
        </p:spPr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68628" y="6356350"/>
            <a:ext cx="485172" cy="365125"/>
          </a:xfrm>
        </p:spPr>
        <p:txBody>
          <a:bodyPr/>
          <a:lstStyle/>
          <a:p>
            <a:fld id="{E38499DA-66ED-4969-935F-C60711D8762D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5368" y="111039"/>
            <a:ext cx="6509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700"/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First-Order System: </a:t>
            </a:r>
            <a:r>
              <a:rPr lang="en-US" sz="28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Time Constant</a:t>
            </a:r>
            <a:endParaRPr lang="en-US" sz="2800" b="1" dirty="0">
              <a:solidFill>
                <a:srgbClr val="3333C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57000" y="707058"/>
            <a:ext cx="4238358" cy="1753957"/>
            <a:chOff x="425232" y="1248034"/>
            <a:chExt cx="4238358" cy="17539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232" y="1876359"/>
              <a:ext cx="2411319" cy="8167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6551" y="1248034"/>
              <a:ext cx="1827039" cy="175395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124" y="818858"/>
            <a:ext cx="5999967" cy="5107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647" y="756480"/>
            <a:ext cx="4154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52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first-order system without zero: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7647" y="2510437"/>
                <a:ext cx="5337808" cy="761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</a:rPr>
                  <a:t>If the input is a unit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  then the Laplace</a:t>
                </a:r>
              </a:p>
              <a:p>
                <a:r>
                  <a:rPr lang="en-US" dirty="0">
                    <a:latin typeface="Times New Roman" panose="02020603050405020304" pitchFamily="18" charset="0"/>
                  </a:rPr>
                  <a:t>transform of the step response is :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7" y="2510437"/>
                <a:ext cx="5337808" cy="761940"/>
              </a:xfrm>
              <a:prstGeom prst="rect">
                <a:avLst/>
              </a:prstGeom>
              <a:blipFill rotWithShape="0">
                <a:blip r:embed="rId5"/>
                <a:stretch>
                  <a:fillRect l="-102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026" y="3271149"/>
            <a:ext cx="2645037" cy="5829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9888" y="3733529"/>
            <a:ext cx="313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Taking the inverse transform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3627" y="5571330"/>
            <a:ext cx="3452619" cy="581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7789" y="6147728"/>
            <a:ext cx="3184296" cy="5737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10897" y="570918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When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0897" y="6284379"/>
            <a:ext cx="85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Hence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75124" y="803971"/>
            <a:ext cx="0" cy="54407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211090" y="3428893"/>
            <a:ext cx="4580161" cy="1593870"/>
            <a:chOff x="1211090" y="3428893"/>
            <a:chExt cx="4580161" cy="15938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11090" y="4104688"/>
              <a:ext cx="3111023" cy="402866"/>
            </a:xfrm>
            <a:prstGeom prst="rect">
              <a:avLst/>
            </a:prstGeom>
          </p:spPr>
        </p:pic>
        <p:sp>
          <p:nvSpPr>
            <p:cNvPr id="21" name="Rounded Rectangular Callout 20"/>
            <p:cNvSpPr/>
            <p:nvPr/>
          </p:nvSpPr>
          <p:spPr>
            <a:xfrm>
              <a:off x="4454398" y="3428893"/>
              <a:ext cx="1116652" cy="632537"/>
            </a:xfrm>
            <a:prstGeom prst="wedgeRoundRectCallout">
              <a:avLst>
                <a:gd name="adj1" fmla="val -120161"/>
                <a:gd name="adj2" fmla="val 584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0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the input pole at the origin generated the forced response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22" name="Rounded Rectangular Callout 21"/>
            <p:cNvSpPr/>
            <p:nvPr/>
          </p:nvSpPr>
          <p:spPr>
            <a:xfrm>
              <a:off x="4699521" y="4390226"/>
              <a:ext cx="1091730" cy="632537"/>
            </a:xfrm>
            <a:prstGeom prst="wedgeRoundRectCallout">
              <a:avLst>
                <a:gd name="adj1" fmla="val -98994"/>
                <a:gd name="adj2" fmla="val -5317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000" dirty="0" smtClean="0">
                  <a:solidFill>
                    <a:srgbClr val="0070C0"/>
                  </a:solidFill>
                </a:rPr>
                <a:t>The system pole at –a </a:t>
              </a:r>
              <a:r>
                <a:rPr lang="en-US" sz="1000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generated </a:t>
              </a:r>
              <a:r>
                <a:rPr lang="en-US" sz="10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the </a:t>
              </a:r>
              <a:r>
                <a:rPr lang="en-US" sz="1000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n</a:t>
              </a:r>
              <a:r>
                <a:rPr lang="en-US" sz="1000" dirty="0" smtClean="0">
                  <a:solidFill>
                    <a:srgbClr val="0070C0"/>
                  </a:solidFill>
                </a:rPr>
                <a:t>atural </a:t>
              </a:r>
              <a:r>
                <a:rPr lang="en-US" sz="1000" dirty="0">
                  <a:solidFill>
                    <a:srgbClr val="0070C0"/>
                  </a:solidFill>
                </a:rPr>
                <a:t>response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32921" y="4587537"/>
            <a:ext cx="4607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</a:rPr>
              <a:t>Significance </a:t>
            </a:r>
            <a:r>
              <a:rPr lang="en-US" dirty="0">
                <a:latin typeface="Times New Roman" panose="02020603050405020304" pitchFamily="18" charset="0"/>
              </a:rPr>
              <a:t>of parameter 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i="1" dirty="0">
                <a:latin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system pole</a:t>
            </a:r>
            <a:r>
              <a:rPr lang="en-US" dirty="0">
                <a:latin typeface="Times New Roman" panose="02020603050405020304" pitchFamily="18" charset="0"/>
              </a:rPr>
              <a:t>) (only parameter needed to describe the transient response),</a:t>
            </a:r>
          </a:p>
        </p:txBody>
      </p:sp>
      <p:sp>
        <p:nvSpPr>
          <p:cNvPr id="20" name="Oval 19"/>
          <p:cNvSpPr/>
          <p:nvPr/>
        </p:nvSpPr>
        <p:spPr>
          <a:xfrm>
            <a:off x="7503459" y="2622070"/>
            <a:ext cx="7171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7575179" y="2667790"/>
            <a:ext cx="367550" cy="18459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575177" y="3055648"/>
            <a:ext cx="714592" cy="164567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0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37763" y="136090"/>
            <a:ext cx="3415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1750"/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Some Terminology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1149" y="659310"/>
            <a:ext cx="4968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(three </a:t>
            </a:r>
            <a:r>
              <a:rPr lang="en-US" sz="1400" b="1" dirty="0">
                <a:solidFill>
                  <a:srgbClr val="3333CD"/>
                </a:solidFill>
                <a:latin typeface="Comic Sans MS" panose="030F0702030302020204" pitchFamily="66" charset="0"/>
              </a:rPr>
              <a:t>transient response performance </a:t>
            </a:r>
            <a:r>
              <a:rPr lang="en-US" sz="14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specifications).</a:t>
            </a:r>
            <a:endParaRPr lang="en-US" sz="1400" b="1" dirty="0">
              <a:solidFill>
                <a:srgbClr val="3333CD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4177" y="1105839"/>
                <a:ext cx="86763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1. </a:t>
                </a:r>
                <a:r>
                  <a:rPr lang="en-US" sz="20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Time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000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:  </a:t>
                </a:r>
                <a:r>
                  <a:rPr lang="en-US" dirty="0"/>
                  <a:t>Ti</a:t>
                </a:r>
                <a:r>
                  <a:rPr lang="en-US" dirty="0" smtClean="0"/>
                  <a:t>me </a:t>
                </a:r>
                <a:r>
                  <a:rPr lang="en-US" dirty="0"/>
                  <a:t>it takes for the step response to rise to 63% of its final </a:t>
                </a:r>
                <a:r>
                  <a:rPr lang="en-US" dirty="0" smtClean="0"/>
                  <a:t>value.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77" y="1105839"/>
                <a:ext cx="86763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70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4205" y="1522617"/>
                <a:ext cx="102272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</a:rPr>
                  <a:t>we can call the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</a:rPr>
                  <a:t>(</a:t>
                </a:r>
                <a:r>
                  <a:rPr lang="en-US" i="1" dirty="0"/>
                  <a:t>system pole</a:t>
                </a:r>
                <a:r>
                  <a:rPr lang="en-US" dirty="0">
                    <a:latin typeface="Times New Roman" panose="02020603050405020304" pitchFamily="18" charset="0"/>
                  </a:rPr>
                  <a:t>) the </a:t>
                </a:r>
                <a:r>
                  <a:rPr lang="en-US" i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exponential </a:t>
                </a:r>
                <a:r>
                  <a:rPr lang="en-US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frequency </a:t>
                </a:r>
                <a:r>
                  <a:rPr lang="en-US" i="1" dirty="0" smtClean="0">
                    <a:latin typeface="Times New Roman" panose="02020603050405020304" pitchFamily="18" charset="0"/>
                  </a:rPr>
                  <a:t>(</a:t>
                </a:r>
                <a:r>
                  <a:rPr lang="en-US" dirty="0"/>
                  <a:t>The reciprocal of the time </a:t>
                </a:r>
                <a:r>
                  <a:rPr lang="en-US" dirty="0" smtClean="0"/>
                  <a:t>constant)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is </a:t>
                </a:r>
                <a:r>
                  <a:rPr lang="en-US" dirty="0"/>
                  <a:t>related to the speed at which the system responds to </a:t>
                </a:r>
                <a:r>
                  <a:rPr lang="en-US" dirty="0" smtClean="0"/>
                  <a:t>a step </a:t>
                </a:r>
                <a:r>
                  <a:rPr lang="en-US" dirty="0"/>
                  <a:t>input.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05" y="1522617"/>
                <a:ext cx="10227287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417" t="-66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454" y="2265996"/>
                <a:ext cx="115980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2. </a:t>
                </a:r>
                <a:r>
                  <a:rPr lang="en-US" sz="20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Rise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000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: </a:t>
                </a:r>
                <a:r>
                  <a:rPr lang="en-US" dirty="0"/>
                  <a:t>Rise time is defined as the time for the </a:t>
                </a:r>
                <a:r>
                  <a:rPr lang="en-US" dirty="0" smtClean="0"/>
                  <a:t>response </a:t>
                </a:r>
                <a:r>
                  <a:rPr lang="en-US" dirty="0"/>
                  <a:t>to go from</a:t>
                </a:r>
                <a:r>
                  <a:rPr lang="en-US" i="1" dirty="0">
                    <a:solidFill>
                      <a:srgbClr val="0070C0"/>
                    </a:solidFill>
                  </a:rPr>
                  <a:t> 0.1 </a:t>
                </a:r>
                <a:r>
                  <a:rPr lang="en-US" dirty="0"/>
                  <a:t>to</a:t>
                </a:r>
                <a:r>
                  <a:rPr lang="en-US" i="1" dirty="0">
                    <a:solidFill>
                      <a:srgbClr val="0070C0"/>
                    </a:solidFill>
                  </a:rPr>
                  <a:t> 0.9 </a:t>
                </a:r>
                <a:r>
                  <a:rPr lang="en-US" dirty="0"/>
                  <a:t>of its </a:t>
                </a:r>
                <a:r>
                  <a:rPr lang="en-US" dirty="0" smtClean="0"/>
                  <a:t>final value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4" y="2265996"/>
                <a:ext cx="11598047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57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0649638" y="1056538"/>
            <a:ext cx="1034436" cy="733866"/>
            <a:chOff x="4702484" y="1984282"/>
            <a:chExt cx="1034436" cy="733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826695" y="2064745"/>
                  <a:ext cx="694293" cy="520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695" y="2064745"/>
                  <a:ext cx="694293" cy="5203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4702484" y="1984282"/>
              <a:ext cx="1034436" cy="733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588052" y="3600454"/>
            <a:ext cx="1185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Rise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time: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6176" y="2749469"/>
                <a:ext cx="679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</a:rPr>
                  <a:t>found </a:t>
                </a:r>
                <a:r>
                  <a:rPr lang="en-US" dirty="0">
                    <a:latin typeface="Times New Roman" panose="02020603050405020304" pitchFamily="18" charset="0"/>
                  </a:rPr>
                  <a:t>by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solving </a:t>
                </a:r>
                <a:r>
                  <a:rPr lang="en-US" dirty="0"/>
                  <a:t>for the difference in time </a:t>
                </a:r>
                <a:r>
                  <a:rPr lang="en-US" dirty="0" smtClean="0"/>
                  <a:t>at </a:t>
                </a:r>
                <a:r>
                  <a:rPr lang="en-US" i="1" dirty="0"/>
                  <a:t>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) = </a:t>
                </a:r>
                <a:r>
                  <a:rPr lang="en-US" dirty="0" smtClean="0"/>
                  <a:t>0.9 and </a:t>
                </a:r>
                <a:r>
                  <a:rPr lang="en-US" i="1" dirty="0"/>
                  <a:t>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) </a:t>
                </a:r>
                <a:r>
                  <a:rPr lang="en-US" dirty="0"/>
                  <a:t>= 0.1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76" y="2749469"/>
                <a:ext cx="679243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-4177" y="4596118"/>
                <a:ext cx="1196858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3. Settling </a:t>
                </a:r>
                <a:r>
                  <a:rPr lang="en-US" sz="2000" b="1" i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0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:  </a:t>
                </a:r>
                <a:r>
                  <a:rPr lang="en-US" dirty="0"/>
                  <a:t>The time for the response to reach, and stay within, 2% of </a:t>
                </a:r>
                <a:r>
                  <a:rPr lang="en-US" dirty="0" smtClean="0"/>
                  <a:t>its final </a:t>
                </a:r>
                <a:r>
                  <a:rPr lang="en-US" dirty="0"/>
                  <a:t>value.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77" y="4596118"/>
                <a:ext cx="11968587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509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21446" y="5060645"/>
                <a:ext cx="72343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</a:rPr>
                  <a:t>Letting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=0.98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</a:rPr>
                  <a:t>and solving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</a:rPr>
                  <a:t>for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</a:rPr>
                  <a:t>, w</a:t>
                </a:r>
                <a:r>
                  <a:rPr lang="en-US" dirty="0" smtClean="0"/>
                  <a:t>e </a:t>
                </a:r>
                <a:r>
                  <a:rPr lang="en-US" dirty="0"/>
                  <a:t>find </a:t>
                </a:r>
                <a:r>
                  <a:rPr lang="en-US" dirty="0" smtClean="0"/>
                  <a:t>the settling time to be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46" y="5060645"/>
                <a:ext cx="7234308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674" t="-5660" r="-109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662257" y="5462401"/>
            <a:ext cx="1034436" cy="733866"/>
            <a:chOff x="4702484" y="1984282"/>
            <a:chExt cx="1034436" cy="733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826695" y="2064745"/>
                  <a:ext cx="694293" cy="520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695" y="2064745"/>
                  <a:ext cx="694293" cy="5203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4702484" y="1984282"/>
              <a:ext cx="1034436" cy="733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649638" y="3402688"/>
            <a:ext cx="1034436" cy="733866"/>
            <a:chOff x="4702484" y="1984282"/>
            <a:chExt cx="1034436" cy="733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826695" y="2064745"/>
                  <a:ext cx="869790" cy="520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695" y="2064745"/>
                  <a:ext cx="869790" cy="5203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4702484" y="1984282"/>
              <a:ext cx="1034436" cy="733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ular Callout 31"/>
              <p:cNvSpPr/>
              <p:nvPr/>
            </p:nvSpPr>
            <p:spPr>
              <a:xfrm>
                <a:off x="6096891" y="4076885"/>
                <a:ext cx="1180625" cy="249334"/>
              </a:xfrm>
              <a:prstGeom prst="wedgeRoundRectCallout">
                <a:avLst>
                  <a:gd name="adj1" fmla="val 12092"/>
                  <a:gd name="adj2" fmla="val -117145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1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)=0.9</m:t>
                      </m:r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Rounded Rectangular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91" y="4076885"/>
                <a:ext cx="1180625" cy="249334"/>
              </a:xfrm>
              <a:prstGeom prst="wedgeRoundRectCallout">
                <a:avLst>
                  <a:gd name="adj1" fmla="val 12092"/>
                  <a:gd name="adj2" fmla="val -117145"/>
                  <a:gd name="adj3" fmla="val 16667"/>
                </a:avLst>
              </a:prstGeom>
              <a:blipFill rotWithShape="0">
                <a:blip r:embed="rId12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ular Callout 32"/>
              <p:cNvSpPr/>
              <p:nvPr/>
            </p:nvSpPr>
            <p:spPr>
              <a:xfrm>
                <a:off x="7237733" y="3082343"/>
                <a:ext cx="1276453" cy="259654"/>
              </a:xfrm>
              <a:prstGeom prst="wedgeRoundRectCallout">
                <a:avLst>
                  <a:gd name="adj1" fmla="val -47078"/>
                  <a:gd name="adj2" fmla="val 175548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1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)=0.1</m:t>
                      </m:r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Rounded 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733" y="3082343"/>
                <a:ext cx="1276453" cy="259654"/>
              </a:xfrm>
              <a:prstGeom prst="wedgeRoundRectCallout">
                <a:avLst>
                  <a:gd name="adj1" fmla="val -47078"/>
                  <a:gd name="adj2" fmla="val 175548"/>
                  <a:gd name="adj3" fmla="val 16667"/>
                </a:avLst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61495" y="3287246"/>
            <a:ext cx="9561625" cy="1184346"/>
            <a:chOff x="298431" y="5358445"/>
            <a:chExt cx="9561625" cy="11843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14205" y="5529005"/>
                  <a:ext cx="24738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=0.9=1−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205" y="5529005"/>
                  <a:ext cx="2473882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988" t="-2174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98431" y="6051927"/>
                  <a:ext cx="2505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=0.1=1−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31" y="6051927"/>
                  <a:ext cx="2505429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ight Arrow 18"/>
            <p:cNvSpPr/>
            <p:nvPr/>
          </p:nvSpPr>
          <p:spPr>
            <a:xfrm>
              <a:off x="2842659" y="5613708"/>
              <a:ext cx="362455" cy="1493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221838" y="5922878"/>
                  <a:ext cx="2362378" cy="6199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(0.9)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0.11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1838" y="5922878"/>
                  <a:ext cx="2362378" cy="61991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3329325" y="5358445"/>
                  <a:ext cx="2366930" cy="6298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0.1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2.31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9325" y="5358445"/>
                  <a:ext cx="2366930" cy="62985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ight Arrow 35"/>
            <p:cNvSpPr/>
            <p:nvPr/>
          </p:nvSpPr>
          <p:spPr>
            <a:xfrm>
              <a:off x="2842659" y="6076123"/>
              <a:ext cx="362455" cy="1493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944226" y="5777843"/>
              <a:ext cx="362455" cy="1493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Brace 21"/>
            <p:cNvSpPr/>
            <p:nvPr/>
          </p:nvSpPr>
          <p:spPr>
            <a:xfrm>
              <a:off x="5600940" y="5391778"/>
              <a:ext cx="244537" cy="93714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6272279" y="5497676"/>
                  <a:ext cx="3587777" cy="612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2.13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0.11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79" y="5497676"/>
                  <a:ext cx="3587777" cy="6127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86374" y="5715780"/>
                <a:ext cx="2747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=0.98=1−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74" y="5715780"/>
                <a:ext cx="2747675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Arrow 39"/>
          <p:cNvSpPr/>
          <p:nvPr/>
        </p:nvSpPr>
        <p:spPr>
          <a:xfrm>
            <a:off x="3034049" y="5818468"/>
            <a:ext cx="362455" cy="149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521587" y="5503542"/>
                <a:ext cx="2202013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98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587" y="5503542"/>
                <a:ext cx="2202013" cy="62985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9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436653" y="6435041"/>
            <a:ext cx="2034123" cy="365125"/>
          </a:xfrm>
        </p:spPr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05266" y="6356350"/>
            <a:ext cx="448533" cy="365125"/>
          </a:xfrm>
        </p:spPr>
        <p:txBody>
          <a:bodyPr/>
          <a:lstStyle/>
          <a:p>
            <a:fld id="{E38499DA-66ED-4969-935F-C60711D8762D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3974" y="75649"/>
            <a:ext cx="763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750"/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First-Order Transfer Function via Testing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80" y="578426"/>
            <a:ext cx="12037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a step input, we can measure the time constant and the steady-state value, from which the transfer function can be calculated.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92" y="1275479"/>
            <a:ext cx="3553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7557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simple first order system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has :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060" y="1210057"/>
            <a:ext cx="1935347" cy="4026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772" y="1761762"/>
            <a:ext cx="233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5570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step response is: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950" y="1618491"/>
            <a:ext cx="3101383" cy="6157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757661"/>
            <a:ext cx="58830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6902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From</a:t>
            </a:r>
            <a:r>
              <a:rPr lang="en-US" i="1" dirty="0">
                <a:solidFill>
                  <a:srgbClr val="0070C0"/>
                </a:solidFill>
              </a:rPr>
              <a:t> the </a:t>
            </a:r>
            <a:r>
              <a:rPr lang="en-US" i="1" dirty="0" smtClean="0">
                <a:solidFill>
                  <a:srgbClr val="0070C0"/>
                </a:solidFill>
              </a:rPr>
              <a:t>response</a:t>
            </a:r>
            <a:r>
              <a:rPr lang="en-US" dirty="0" smtClean="0"/>
              <a:t>, we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identify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K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obtain the transfer function.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9019" y="3768295"/>
                <a:ext cx="36698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(0.63×0.72)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19" y="3768295"/>
                <a:ext cx="366985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495" t="-2174" r="-232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83190" y="4146596"/>
                <a:ext cx="2948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𝑠𝑒𝑐𝑜𝑛𝑑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190" y="4146596"/>
                <a:ext cx="294830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14" r="-165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/>
              <p:cNvSpPr/>
              <p:nvPr/>
            </p:nvSpPr>
            <p:spPr>
              <a:xfrm>
                <a:off x="3652837" y="3386343"/>
                <a:ext cx="1378661" cy="164501"/>
              </a:xfrm>
              <a:prstGeom prst="wedgeRoundRectCallout">
                <a:avLst>
                  <a:gd name="adj1" fmla="val -30873"/>
                  <a:gd name="adj2" fmla="val 186880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𝑓𝑖𝑛𝑎𝑙</m:t>
                      </m:r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𝑎𝑏𝑜𝑢𝑡</m:t>
                      </m:r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0.72</m:t>
                      </m:r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837" y="3386343"/>
                <a:ext cx="1378661" cy="164501"/>
              </a:xfrm>
              <a:prstGeom prst="wedgeRoundRectCallout">
                <a:avLst>
                  <a:gd name="adj1" fmla="val -30873"/>
                  <a:gd name="adj2" fmla="val 186880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/>
              <p:cNvSpPr/>
              <p:nvPr/>
            </p:nvSpPr>
            <p:spPr>
              <a:xfrm>
                <a:off x="2894517" y="3362428"/>
                <a:ext cx="621543" cy="170479"/>
              </a:xfrm>
              <a:prstGeom prst="wedgeRoundRectCallout">
                <a:avLst>
                  <a:gd name="adj1" fmla="val -20879"/>
                  <a:gd name="adj2" fmla="val 186880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63%</m:t>
                      </m:r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517" y="3362428"/>
                <a:ext cx="621543" cy="170479"/>
              </a:xfrm>
              <a:prstGeom prst="wedgeRoundRectCallout">
                <a:avLst>
                  <a:gd name="adj1" fmla="val -20879"/>
                  <a:gd name="adj2" fmla="val 186880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91331" y="4534461"/>
                <a:ext cx="1745286" cy="361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331" y="4534461"/>
                <a:ext cx="1745286" cy="361959"/>
              </a:xfrm>
              <a:prstGeom prst="rect">
                <a:avLst/>
              </a:prstGeom>
              <a:blipFill rotWithShape="0">
                <a:blip r:embed="rId9"/>
                <a:stretch>
                  <a:fillRect l="-1399" t="-164407" r="-2797" b="-247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0" y="3330261"/>
            <a:ext cx="1208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>
                <a:latin typeface="Times New Roman" panose="02020603050405020304" pitchFamily="18" charset="0"/>
              </a:rPr>
              <a:t>To find </a:t>
            </a:r>
            <a:r>
              <a:rPr lang="en-US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en-US" b="1" u="sng" dirty="0"/>
          </a:p>
        </p:txBody>
      </p:sp>
      <p:grpSp>
        <p:nvGrpSpPr>
          <p:cNvPr id="20" name="Group 19"/>
          <p:cNvGrpSpPr/>
          <p:nvPr/>
        </p:nvGrpSpPr>
        <p:grpSpPr>
          <a:xfrm>
            <a:off x="134470" y="4987670"/>
            <a:ext cx="6717744" cy="646331"/>
            <a:chOff x="97003" y="5066807"/>
            <a:chExt cx="6096000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97003" y="5066807"/>
                  <a:ext cx="6096000" cy="64633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R="55470"/>
                  <a:r>
                    <a:rPr lang="en-US" b="1" i="1" u="sng" dirty="0" smtClean="0">
                      <a:latin typeface="Times New Roman" panose="02020603050405020304" pitchFamily="18" charset="0"/>
                    </a:rPr>
                    <a:t>To find </a:t>
                  </a:r>
                  <a:r>
                    <a:rPr lang="en-US" b="1" i="1" u="sng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</a:rPr>
                    <a:t>K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: From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𝑒𝑞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.1)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, 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the </a:t>
                  </a:r>
                  <a:r>
                    <a:rPr lang="en-US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forced response reaches a steady-state value 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of   </a:t>
                  </a:r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=0.72</m:t>
                      </m:r>
                    </m:oMath>
                  </a14:m>
                  <a:r>
                    <a:rPr lang="en-US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      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=5.54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03" y="5066807"/>
                  <a:ext cx="6096000" cy="646331"/>
                </a:xfrm>
                <a:prstGeom prst="rect">
                  <a:avLst/>
                </a:prstGeom>
                <a:blipFill>
                  <a:blip r:embed="rId10"/>
                  <a:stretch>
                    <a:fillRect l="-726" t="-25472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ight Arrow 18"/>
            <p:cNvSpPr/>
            <p:nvPr/>
          </p:nvSpPr>
          <p:spPr>
            <a:xfrm>
              <a:off x="2092910" y="5379602"/>
              <a:ext cx="278977" cy="2533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737991" y="5829984"/>
            <a:ext cx="18945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Transfer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function, 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353516" y="5735314"/>
            <a:ext cx="2040753" cy="942887"/>
            <a:chOff x="2301414" y="5713138"/>
            <a:chExt cx="2040753" cy="94288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63974" y="5805929"/>
              <a:ext cx="1852341" cy="79904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301414" y="5713138"/>
              <a:ext cx="2040753" cy="9428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32233" y="1101646"/>
            <a:ext cx="5657544" cy="4520809"/>
            <a:chOff x="6432233" y="1101646"/>
            <a:chExt cx="5657544" cy="45208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32233" y="1101646"/>
              <a:ext cx="5657544" cy="4520809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7132488" y="3079772"/>
              <a:ext cx="815183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947671" y="3114561"/>
              <a:ext cx="0" cy="20311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283091" y="1251703"/>
            <a:ext cx="3154622" cy="3114961"/>
            <a:chOff x="7346035" y="1281818"/>
            <a:chExt cx="3154622" cy="31149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ular Callout 24"/>
                <p:cNvSpPr/>
                <p:nvPr/>
              </p:nvSpPr>
              <p:spPr>
                <a:xfrm>
                  <a:off x="7812463" y="1281818"/>
                  <a:ext cx="1374268" cy="252898"/>
                </a:xfrm>
                <a:prstGeom prst="wedgeRoundRectCallout">
                  <a:avLst>
                    <a:gd name="adj1" fmla="val -90555"/>
                    <a:gd name="adj2" fmla="val 172701"/>
                    <a:gd name="adj3" fmla="val 16667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𝑓𝑖𝑛𝑎𝑙</m:t>
                        </m:r>
                        <m:r>
                          <a:rPr lang="en-US" sz="1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sz="1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𝑎𝑏𝑜𝑢𝑡</m:t>
                        </m:r>
                        <m:r>
                          <a:rPr lang="en-US" sz="1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0.72</m:t>
                        </m:r>
                      </m:oMath>
                    </m:oMathPara>
                  </a14:m>
                  <a:endParaRPr lang="en-US" sz="10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Rounded Rectangular Callout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2463" y="1281818"/>
                  <a:ext cx="1374268" cy="252898"/>
                </a:xfrm>
                <a:prstGeom prst="wedgeRoundRectCallout">
                  <a:avLst>
                    <a:gd name="adj1" fmla="val -90555"/>
                    <a:gd name="adj2" fmla="val 172701"/>
                    <a:gd name="adj3" fmla="val 16667"/>
                  </a:avLst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ular Callout 31"/>
                <p:cNvSpPr/>
                <p:nvPr/>
              </p:nvSpPr>
              <p:spPr>
                <a:xfrm>
                  <a:off x="7346035" y="2333606"/>
                  <a:ext cx="1378661" cy="164501"/>
                </a:xfrm>
                <a:prstGeom prst="wedgeRoundRectCallout">
                  <a:avLst>
                    <a:gd name="adj1" fmla="val -59789"/>
                    <a:gd name="adj2" fmla="val 416697"/>
                    <a:gd name="adj3" fmla="val 16667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63% </m:t>
                        </m:r>
                        <m:r>
                          <a:rPr lang="en-US" sz="1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0.72=0.45</m:t>
                        </m:r>
                      </m:oMath>
                    </m:oMathPara>
                  </a14:m>
                  <a:endParaRPr lang="en-US" sz="10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ounded Rectangular Callout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6035" y="2333606"/>
                  <a:ext cx="1378661" cy="164501"/>
                </a:xfrm>
                <a:prstGeom prst="wedgeRoundRectCallout">
                  <a:avLst>
                    <a:gd name="adj1" fmla="val -59789"/>
                    <a:gd name="adj2" fmla="val 416697"/>
                    <a:gd name="adj3" fmla="val 16667"/>
                  </a:avLst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ular Callout 32"/>
                <p:cNvSpPr/>
                <p:nvPr/>
              </p:nvSpPr>
              <p:spPr>
                <a:xfrm>
                  <a:off x="8205990" y="4233640"/>
                  <a:ext cx="2294667" cy="163139"/>
                </a:xfrm>
                <a:prstGeom prst="wedgeRoundRectCallout">
                  <a:avLst>
                    <a:gd name="adj1" fmla="val -56780"/>
                    <a:gd name="adj2" fmla="val 489113"/>
                    <a:gd name="adj3" fmla="val 16667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1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𝑎𝑚𝑝𝑙𝑖𝑡𝑢𝑑𝑒</m:t>
                            </m:r>
                            <m:r>
                              <a:rPr lang="en-US" sz="1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=0.45</m:t>
                            </m:r>
                          </m:e>
                        </m:d>
                        <m:r>
                          <a:rPr lang="en-US" sz="1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=0.13 </m:t>
                        </m:r>
                        <m:r>
                          <a:rPr lang="en-US" sz="1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0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ounded Rectangular Callout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5990" y="4233640"/>
                  <a:ext cx="2294667" cy="163139"/>
                </a:xfrm>
                <a:prstGeom prst="wedgeRoundRectCallout">
                  <a:avLst>
                    <a:gd name="adj1" fmla="val -56780"/>
                    <a:gd name="adj2" fmla="val 489113"/>
                    <a:gd name="adj3" fmla="val 16667"/>
                  </a:avLst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ular Callout 33"/>
              <p:cNvSpPr/>
              <p:nvPr/>
            </p:nvSpPr>
            <p:spPr>
              <a:xfrm>
                <a:off x="5034658" y="3874547"/>
                <a:ext cx="1195812" cy="244025"/>
              </a:xfrm>
              <a:prstGeom prst="wedgeRoundRectCallout">
                <a:avLst>
                  <a:gd name="adj1" fmla="val -51200"/>
                  <a:gd name="adj2" fmla="val 96758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𝑔𝑟𝑎𝑝h</m:t>
                      </m:r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Rounded 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58" y="3874547"/>
                <a:ext cx="1195812" cy="244025"/>
              </a:xfrm>
              <a:prstGeom prst="wedgeRoundRectCallout">
                <a:avLst>
                  <a:gd name="adj1" fmla="val -51200"/>
                  <a:gd name="adj2" fmla="val 96758"/>
                  <a:gd name="adj3" fmla="val 16667"/>
                </a:avLst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37114" y="2272254"/>
            <a:ext cx="254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the time domain (ILT):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11545" y="2256947"/>
                <a:ext cx="2707729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𝑒𝑞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.1)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545" y="2256947"/>
                <a:ext cx="2707729" cy="51854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72084" y="5735046"/>
                <a:ext cx="11964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554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=5.54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84" y="5735046"/>
                <a:ext cx="119641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95652" y="6205423"/>
                <a:ext cx="977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=7.7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52" y="6205423"/>
                <a:ext cx="97738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80293" y="5860421"/>
                <a:ext cx="1335750" cy="52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293" y="5860421"/>
                <a:ext cx="1335750" cy="52315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Arrow 37"/>
          <p:cNvSpPr/>
          <p:nvPr/>
        </p:nvSpPr>
        <p:spPr>
          <a:xfrm>
            <a:off x="3930884" y="6181673"/>
            <a:ext cx="1127574" cy="253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668124" y="5956796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95652" y="5765518"/>
            <a:ext cx="0" cy="773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CEN455: Dr. Nassim Ammour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99DA-66ED-4969-935F-C60711D8762D}" type="slidenum">
              <a:rPr lang="en-US" smtClean="0"/>
              <a:t>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415588" y="251159"/>
            <a:ext cx="3157514" cy="1356310"/>
            <a:chOff x="8338132" y="2073579"/>
            <a:chExt cx="3157514" cy="13563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8132" y="2073579"/>
              <a:ext cx="3157514" cy="104853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338132" y="3122112"/>
              <a:ext cx="31575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General case of second order system</a:t>
              </a:r>
            </a:p>
          </p:txBody>
        </p:sp>
      </p:grpSp>
      <p:sp>
        <p:nvSpPr>
          <p:cNvPr id="7" name="Right Arrow 6"/>
          <p:cNvSpPr/>
          <p:nvPr/>
        </p:nvSpPr>
        <p:spPr>
          <a:xfrm>
            <a:off x="6872221" y="5592661"/>
            <a:ext cx="684581" cy="303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66126" y="6174601"/>
            <a:ext cx="2993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Canonical form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(two finite poles and no zeros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8101" y="0"/>
            <a:ext cx="4794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920"/>
            <a:r>
              <a:rPr lang="en-US" sz="2800" b="1" dirty="0">
                <a:solidFill>
                  <a:srgbClr val="3333CD"/>
                </a:solidFill>
                <a:latin typeface="Comic Sans MS" panose="030F0702030302020204" pitchFamily="66" charset="0"/>
              </a:rPr>
              <a:t>Second-Order </a:t>
            </a:r>
            <a:r>
              <a:rPr lang="en-US" sz="2800" b="1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System</a:t>
            </a:r>
            <a:r>
              <a:rPr lang="en-US" sz="2800" b="1" baseline="-25000" dirty="0" smtClean="0">
                <a:solidFill>
                  <a:srgbClr val="3333CD"/>
                </a:solidFill>
                <a:latin typeface="Comic Sans MS" panose="030F0702030302020204" pitchFamily="66" charset="0"/>
              </a:rPr>
              <a:t>1</a:t>
            </a:r>
            <a:endParaRPr lang="en-US" sz="2800" b="1" baseline="-25000" dirty="0">
              <a:solidFill>
                <a:srgbClr val="3333CD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948" y="450528"/>
            <a:ext cx="10193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Parameters of </a:t>
            </a:r>
            <a:r>
              <a:rPr lang="en-US" dirty="0"/>
              <a:t>First-order system determine the </a:t>
            </a:r>
            <a:r>
              <a:rPr lang="en-US" i="1" dirty="0">
                <a:solidFill>
                  <a:srgbClr val="0070C0"/>
                </a:solidFill>
              </a:rPr>
              <a:t>speed</a:t>
            </a:r>
            <a:r>
              <a:rPr lang="en-US" dirty="0"/>
              <a:t> of the system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Parameters of Second-order system determine the </a:t>
            </a:r>
            <a:r>
              <a:rPr lang="en-US" i="1" dirty="0">
                <a:solidFill>
                  <a:srgbClr val="0070C0"/>
                </a:solidFill>
              </a:rPr>
              <a:t>form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rgbClr val="0070C0"/>
                </a:solidFill>
              </a:rPr>
              <a:t>shape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of the system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2515" y="3897264"/>
                <a:ext cx="1016501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: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(Natural Frequency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the </a:t>
                </a:r>
                <a:r>
                  <a:rPr lang="en-US" dirty="0">
                    <a:latin typeface="Times New Roman" panose="02020603050405020304" pitchFamily="18" charset="0"/>
                  </a:rPr>
                  <a:t>frequency of oscillation of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the system </a:t>
                </a:r>
                <a:r>
                  <a:rPr lang="en-US" dirty="0">
                    <a:latin typeface="Times New Roman" panose="02020603050405020304" pitchFamily="18" charset="0"/>
                  </a:rPr>
                  <a:t>without damping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: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(D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𝐚𝐦𝐩𝐢𝐧𝐠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𝐑𝐚𝐭𝐢𝐨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) dimensionless measure describing how oscillations in a system decay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𝑨𝒕𝒕𝒆𝒏𝒖𝒂𝒕𝒊𝒐𝒏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exponential decay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real </a:t>
                </a:r>
                <a:r>
                  <a:rPr lang="en-US" dirty="0">
                    <a:latin typeface="Times New Roman" panose="02020603050405020304" pitchFamily="18" charset="0"/>
                  </a:rPr>
                  <a:t>part of the pole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5" y="3897264"/>
                <a:ext cx="10165018" cy="1015663"/>
              </a:xfrm>
              <a:prstGeom prst="rect">
                <a:avLst/>
              </a:prstGeom>
              <a:blipFill>
                <a:blip r:embed="rId3"/>
                <a:stretch>
                  <a:fillRect l="-240" t="-2994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3034766" y="5232173"/>
            <a:ext cx="3332564" cy="978469"/>
            <a:chOff x="7178081" y="5184335"/>
            <a:chExt cx="3332564" cy="97846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8081" y="5219004"/>
              <a:ext cx="3318994" cy="90775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191651" y="5184335"/>
              <a:ext cx="3318994" cy="9784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75948" y="1733125"/>
                <a:ext cx="9138381" cy="398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For </a:t>
                </a:r>
                <a:r>
                  <a:rPr lang="en-US" i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un-damped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(without damping) system,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dirty="0"/>
                  <a:t>and the poles are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8" y="1733125"/>
                <a:ext cx="9138381" cy="398186"/>
              </a:xfrm>
              <a:prstGeom prst="rect">
                <a:avLst/>
              </a:prstGeom>
              <a:blipFill>
                <a:blip r:embed="rId5"/>
                <a:stretch>
                  <a:fillRect l="-467" t="-151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331" y="1738535"/>
            <a:ext cx="1400110" cy="619279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endCxn id="26" idx="1"/>
          </p:cNvCxnSpPr>
          <p:nvPr/>
        </p:nvCxnSpPr>
        <p:spPr>
          <a:xfrm>
            <a:off x="9117106" y="2043953"/>
            <a:ext cx="552225" cy="4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9353" y="2220633"/>
            <a:ext cx="1198693" cy="312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145906" y="2230761"/>
                <a:ext cx="18406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Hence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06" y="2230761"/>
                <a:ext cx="1840697" cy="369332"/>
              </a:xfrm>
              <a:prstGeom prst="rect">
                <a:avLst/>
              </a:prstGeom>
              <a:blipFill>
                <a:blip r:embed="rId8"/>
                <a:stretch>
                  <a:fillRect l="-2649" t="-1147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75948" y="2563473"/>
                <a:ext cx="8434652" cy="37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For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an </a:t>
                </a:r>
                <a:r>
                  <a:rPr lang="en-US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under-damped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system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poles have </a:t>
                </a:r>
                <a:r>
                  <a:rPr lang="en-US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real part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(exponential decay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),   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8" y="2563473"/>
                <a:ext cx="8434652" cy="374270"/>
              </a:xfrm>
              <a:prstGeom prst="rect">
                <a:avLst/>
              </a:prstGeom>
              <a:blipFill>
                <a:blip r:embed="rId9"/>
                <a:stretch>
                  <a:fillRect l="-506" t="-124590" b="-20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7886" y="3027482"/>
            <a:ext cx="2965641" cy="89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57413" y="1104756"/>
                <a:ext cx="2239138" cy="59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13" y="1104756"/>
                <a:ext cx="2239138" cy="59105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50237" y="1193531"/>
            <a:ext cx="2968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0670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Consider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general system,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8905" y="1134169"/>
            <a:ext cx="1853388" cy="604366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>
          <a:xfrm>
            <a:off x="5172635" y="1366155"/>
            <a:ext cx="784778" cy="148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480680" y="3074067"/>
                <a:ext cx="291175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𝛏</m:t>
                          </m:r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</a:rPr>
                                <m:t>exponential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</a:rPr>
                                <m:t>decay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𝑛𝑎𝑡𝑢𝑟𝑎𝑙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𝑓𝑟𝑒𝑞𝑢𝑒𝑛𝑐𝑦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680" y="3074067"/>
                <a:ext cx="2911758" cy="714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025378" y="1103783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System poles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9242265" y="225807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un-damped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73595" y="3134929"/>
                <a:ext cx="129875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1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𝐚𝐦𝐩𝐢𝐧𝐠</m:t>
                    </m:r>
                    <m:r>
                      <a:rPr lang="en-US" sz="1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𝐑𝐚𝐭𝐢𝐨</m:t>
                    </m:r>
                    <m:r>
                      <a:rPr lang="en-US" sz="1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5" y="3134929"/>
                <a:ext cx="1298753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>
            <a:off x="1080383" y="3346571"/>
            <a:ext cx="1219519" cy="15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67922" y="2114196"/>
            <a:ext cx="1473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Natural Frequency </a:t>
            </a:r>
            <a:endParaRPr lang="en-US" sz="1200" dirty="0"/>
          </a:p>
        </p:txBody>
      </p:sp>
      <p:sp>
        <p:nvSpPr>
          <p:cNvPr id="40" name="Right Arrow 39"/>
          <p:cNvSpPr/>
          <p:nvPr/>
        </p:nvSpPr>
        <p:spPr>
          <a:xfrm>
            <a:off x="984001" y="2385753"/>
            <a:ext cx="1219519" cy="15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94729" y="2220633"/>
            <a:ext cx="1062684" cy="406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317216" y="3234381"/>
            <a:ext cx="1062684" cy="406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50237" y="4902719"/>
            <a:ext cx="1982242" cy="1453631"/>
            <a:chOff x="47094" y="5009922"/>
            <a:chExt cx="1982242" cy="145363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5948" y="5009922"/>
              <a:ext cx="1853388" cy="6043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81740" y="5614288"/>
                  <a:ext cx="11305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0" y="5614288"/>
                  <a:ext cx="1130566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47094" y="6011744"/>
                  <a:ext cx="13107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1">
                                <a:latin typeface="Cambria Math" panose="02040503050406030204" pitchFamily="18" charset="0"/>
                              </a:rPr>
                              <m:t>ξ</m:t>
                            </m:r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94" y="6011744"/>
                  <a:ext cx="1310743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/>
            <p:cNvCxnSpPr/>
            <p:nvPr/>
          </p:nvCxnSpPr>
          <p:spPr>
            <a:xfrm>
              <a:off x="137183" y="5101362"/>
              <a:ext cx="0" cy="13621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ular Callout 46"/>
          <p:cNvSpPr/>
          <p:nvPr/>
        </p:nvSpPr>
        <p:spPr>
          <a:xfrm>
            <a:off x="3648552" y="2887864"/>
            <a:ext cx="1824396" cy="225543"/>
          </a:xfrm>
          <a:prstGeom prst="wedgeRoundRectCallout">
            <a:avLst>
              <a:gd name="adj1" fmla="val -72952"/>
              <a:gd name="adj2" fmla="val 6513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 smtClean="0">
                <a:solidFill>
                  <a:srgbClr val="0070C0"/>
                </a:solidFill>
              </a:rPr>
              <a:t>Exponential decay frequency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1604887" y="3711321"/>
            <a:ext cx="1223147" cy="215744"/>
          </a:xfrm>
          <a:prstGeom prst="wedgeRoundRectCallout">
            <a:avLst>
              <a:gd name="adj1" fmla="val 51847"/>
              <a:gd name="adj2" fmla="val -816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 smtClean="0">
                <a:solidFill>
                  <a:srgbClr val="0070C0"/>
                </a:solidFill>
              </a:rPr>
              <a:t>Natural frequency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45522" y="5194700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Poles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757434" y="5336413"/>
            <a:ext cx="2890099" cy="646334"/>
            <a:chOff x="3635481" y="1403576"/>
            <a:chExt cx="2433167" cy="47566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35481" y="1406207"/>
              <a:ext cx="2239786" cy="458883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3635481" y="1403576"/>
              <a:ext cx="2433167" cy="4756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3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3397</Words>
  <Application>Microsoft Office PowerPoint</Application>
  <PresentationFormat>Widescreen</PresentationFormat>
  <Paragraphs>589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ＭＳ Ｐゴシック</vt:lpstr>
      <vt:lpstr>Arial</vt:lpstr>
      <vt:lpstr>Calibri</vt:lpstr>
      <vt:lpstr>Calibri Light</vt:lpstr>
      <vt:lpstr>Cambria Math</vt:lpstr>
      <vt:lpstr>Comic Sans MS</vt:lpstr>
      <vt:lpstr>Courier New</vt:lpstr>
      <vt:lpstr>Symbol</vt:lpstr>
      <vt:lpstr>Times</vt:lpstr>
      <vt:lpstr>Times New Roman</vt:lpstr>
      <vt:lpstr>TimesNewRomanPSMT</vt:lpstr>
      <vt:lpstr>Wingdings</vt:lpstr>
      <vt:lpstr>Office Theme</vt:lpstr>
      <vt:lpstr>Equation</vt:lpstr>
      <vt:lpstr>معادلة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nassim ammour</dc:creator>
  <cp:lastModifiedBy>Windows User</cp:lastModifiedBy>
  <cp:revision>189</cp:revision>
  <dcterms:created xsi:type="dcterms:W3CDTF">2016-08-29T11:52:51Z</dcterms:created>
  <dcterms:modified xsi:type="dcterms:W3CDTF">2018-09-26T09:28:00Z</dcterms:modified>
</cp:coreProperties>
</file>