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7"/>
  </p:notesMasterIdLst>
  <p:sldIdLst>
    <p:sldId id="266" r:id="rId2"/>
    <p:sldId id="331" r:id="rId3"/>
    <p:sldId id="280" r:id="rId4"/>
    <p:sldId id="306" r:id="rId5"/>
    <p:sldId id="326" r:id="rId6"/>
    <p:sldId id="307" r:id="rId7"/>
    <p:sldId id="308" r:id="rId8"/>
    <p:sldId id="309" r:id="rId9"/>
    <p:sldId id="327" r:id="rId10"/>
    <p:sldId id="310" r:id="rId11"/>
    <p:sldId id="311" r:id="rId12"/>
    <p:sldId id="312" r:id="rId13"/>
    <p:sldId id="313" r:id="rId14"/>
    <p:sldId id="314" r:id="rId15"/>
    <p:sldId id="329" r:id="rId16"/>
    <p:sldId id="315" r:id="rId17"/>
    <p:sldId id="318" r:id="rId18"/>
    <p:sldId id="316" r:id="rId19"/>
    <p:sldId id="332" r:id="rId20"/>
    <p:sldId id="330" r:id="rId21"/>
    <p:sldId id="317" r:id="rId22"/>
    <p:sldId id="319" r:id="rId23"/>
    <p:sldId id="320" r:id="rId24"/>
    <p:sldId id="267" r:id="rId25"/>
    <p:sldId id="32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FDECD"/>
    <a:srgbClr val="006600"/>
    <a:srgbClr val="FFE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3" d="100"/>
          <a:sy n="83" d="100"/>
        </p:scale>
        <p:origin x="1203"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BA5389-0651-405A-AE23-6D6185152671}" type="datetimeFigureOut">
              <a:rPr lang="en-US" smtClean="0"/>
              <a:pPr/>
              <a:t>9/25/2023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4F0F0E-5B9F-4E7B-BF97-4D47D8A90CDB}" type="slidenum">
              <a:rPr lang="en-US" smtClean="0"/>
              <a:pPr/>
              <a:t>‹#›</a:t>
            </a:fld>
            <a:endParaRPr lang="en-US"/>
          </a:p>
        </p:txBody>
      </p:sp>
    </p:spTree>
    <p:extLst>
      <p:ext uri="{BB962C8B-B14F-4D97-AF65-F5344CB8AC3E}">
        <p14:creationId xmlns:p14="http://schemas.microsoft.com/office/powerpoint/2010/main" val="256413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F0F0E-5B9F-4E7B-BF97-4D47D8A90CDB}" type="slidenum">
              <a:rPr lang="en-US" smtClean="0"/>
              <a:pPr/>
              <a:t>1</a:t>
            </a:fld>
            <a:endParaRPr lang="en-US" dirty="0"/>
          </a:p>
        </p:txBody>
      </p:sp>
    </p:spTree>
    <p:extLst>
      <p:ext uri="{BB962C8B-B14F-4D97-AF65-F5344CB8AC3E}">
        <p14:creationId xmlns:p14="http://schemas.microsoft.com/office/powerpoint/2010/main" val="2845791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12</a:t>
            </a:fld>
            <a:endParaRPr lang="en-US"/>
          </a:p>
        </p:txBody>
      </p:sp>
    </p:spTree>
    <p:extLst>
      <p:ext uri="{BB962C8B-B14F-4D97-AF65-F5344CB8AC3E}">
        <p14:creationId xmlns:p14="http://schemas.microsoft.com/office/powerpoint/2010/main" val="1303143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F0F0E-5B9F-4E7B-BF97-4D47D8A90CDB}" type="slidenum">
              <a:rPr lang="en-US" smtClean="0"/>
              <a:pPr/>
              <a:t>13</a:t>
            </a:fld>
            <a:endParaRPr lang="en-US" dirty="0"/>
          </a:p>
        </p:txBody>
      </p:sp>
    </p:spTree>
    <p:extLst>
      <p:ext uri="{BB962C8B-B14F-4D97-AF65-F5344CB8AC3E}">
        <p14:creationId xmlns:p14="http://schemas.microsoft.com/office/powerpoint/2010/main" val="1986444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14</a:t>
            </a:fld>
            <a:endParaRPr lang="en-US"/>
          </a:p>
        </p:txBody>
      </p:sp>
    </p:spTree>
    <p:extLst>
      <p:ext uri="{BB962C8B-B14F-4D97-AF65-F5344CB8AC3E}">
        <p14:creationId xmlns:p14="http://schemas.microsoft.com/office/powerpoint/2010/main" val="862731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16</a:t>
            </a:fld>
            <a:endParaRPr lang="en-US"/>
          </a:p>
        </p:txBody>
      </p:sp>
    </p:spTree>
    <p:extLst>
      <p:ext uri="{BB962C8B-B14F-4D97-AF65-F5344CB8AC3E}">
        <p14:creationId xmlns:p14="http://schemas.microsoft.com/office/powerpoint/2010/main" val="753038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17</a:t>
            </a:fld>
            <a:endParaRPr lang="en-US"/>
          </a:p>
        </p:txBody>
      </p:sp>
    </p:spTree>
    <p:extLst>
      <p:ext uri="{BB962C8B-B14F-4D97-AF65-F5344CB8AC3E}">
        <p14:creationId xmlns:p14="http://schemas.microsoft.com/office/powerpoint/2010/main" val="2755984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18</a:t>
            </a:fld>
            <a:endParaRPr lang="en-US"/>
          </a:p>
        </p:txBody>
      </p:sp>
    </p:spTree>
    <p:extLst>
      <p:ext uri="{BB962C8B-B14F-4D97-AF65-F5344CB8AC3E}">
        <p14:creationId xmlns:p14="http://schemas.microsoft.com/office/powerpoint/2010/main" val="162630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21</a:t>
            </a:fld>
            <a:endParaRPr lang="en-US"/>
          </a:p>
        </p:txBody>
      </p:sp>
    </p:spTree>
    <p:extLst>
      <p:ext uri="{BB962C8B-B14F-4D97-AF65-F5344CB8AC3E}">
        <p14:creationId xmlns:p14="http://schemas.microsoft.com/office/powerpoint/2010/main" val="3830789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22</a:t>
            </a:fld>
            <a:endParaRPr lang="en-US"/>
          </a:p>
        </p:txBody>
      </p:sp>
    </p:spTree>
    <p:extLst>
      <p:ext uri="{BB962C8B-B14F-4D97-AF65-F5344CB8AC3E}">
        <p14:creationId xmlns:p14="http://schemas.microsoft.com/office/powerpoint/2010/main" val="4031317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23</a:t>
            </a:fld>
            <a:endParaRPr lang="en-US"/>
          </a:p>
        </p:txBody>
      </p:sp>
    </p:spTree>
    <p:extLst>
      <p:ext uri="{BB962C8B-B14F-4D97-AF65-F5344CB8AC3E}">
        <p14:creationId xmlns:p14="http://schemas.microsoft.com/office/powerpoint/2010/main" val="632362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24</a:t>
            </a:fld>
            <a:endParaRPr lang="en-US"/>
          </a:p>
        </p:txBody>
      </p:sp>
    </p:spTree>
    <p:extLst>
      <p:ext uri="{BB962C8B-B14F-4D97-AF65-F5344CB8AC3E}">
        <p14:creationId xmlns:p14="http://schemas.microsoft.com/office/powerpoint/2010/main" val="4236638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F0F0E-5B9F-4E7B-BF97-4D47D8A90CDB}" type="slidenum">
              <a:rPr lang="en-US" smtClean="0"/>
              <a:pPr/>
              <a:t>2</a:t>
            </a:fld>
            <a:endParaRPr lang="en-US" dirty="0"/>
          </a:p>
        </p:txBody>
      </p:sp>
    </p:spTree>
    <p:extLst>
      <p:ext uri="{BB962C8B-B14F-4D97-AF65-F5344CB8AC3E}">
        <p14:creationId xmlns:p14="http://schemas.microsoft.com/office/powerpoint/2010/main" val="4048799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25</a:t>
            </a:fld>
            <a:endParaRPr lang="en-US"/>
          </a:p>
        </p:txBody>
      </p:sp>
    </p:spTree>
    <p:extLst>
      <p:ext uri="{BB962C8B-B14F-4D97-AF65-F5344CB8AC3E}">
        <p14:creationId xmlns:p14="http://schemas.microsoft.com/office/powerpoint/2010/main" val="529889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F0F0E-5B9F-4E7B-BF97-4D47D8A90CDB}" type="slidenum">
              <a:rPr lang="en-US" smtClean="0"/>
              <a:pPr/>
              <a:t>3</a:t>
            </a:fld>
            <a:endParaRPr lang="en-US" dirty="0"/>
          </a:p>
        </p:txBody>
      </p:sp>
    </p:spTree>
    <p:extLst>
      <p:ext uri="{BB962C8B-B14F-4D97-AF65-F5344CB8AC3E}">
        <p14:creationId xmlns:p14="http://schemas.microsoft.com/office/powerpoint/2010/main" val="804353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4F0F0E-5B9F-4E7B-BF97-4D47D8A90CDB}" type="slidenum">
              <a:rPr lang="en-US" smtClean="0"/>
              <a:pPr/>
              <a:t>4</a:t>
            </a:fld>
            <a:endParaRPr lang="en-US" dirty="0"/>
          </a:p>
        </p:txBody>
      </p:sp>
    </p:spTree>
    <p:extLst>
      <p:ext uri="{BB962C8B-B14F-4D97-AF65-F5344CB8AC3E}">
        <p14:creationId xmlns:p14="http://schemas.microsoft.com/office/powerpoint/2010/main" val="1593560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6</a:t>
            </a:fld>
            <a:endParaRPr lang="en-US"/>
          </a:p>
        </p:txBody>
      </p:sp>
    </p:spTree>
    <p:extLst>
      <p:ext uri="{BB962C8B-B14F-4D97-AF65-F5344CB8AC3E}">
        <p14:creationId xmlns:p14="http://schemas.microsoft.com/office/powerpoint/2010/main" val="290769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7</a:t>
            </a:fld>
            <a:endParaRPr lang="en-US"/>
          </a:p>
        </p:txBody>
      </p:sp>
    </p:spTree>
    <p:extLst>
      <p:ext uri="{BB962C8B-B14F-4D97-AF65-F5344CB8AC3E}">
        <p14:creationId xmlns:p14="http://schemas.microsoft.com/office/powerpoint/2010/main" val="3821852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8</a:t>
            </a:fld>
            <a:endParaRPr lang="en-US"/>
          </a:p>
        </p:txBody>
      </p:sp>
    </p:spTree>
    <p:extLst>
      <p:ext uri="{BB962C8B-B14F-4D97-AF65-F5344CB8AC3E}">
        <p14:creationId xmlns:p14="http://schemas.microsoft.com/office/powerpoint/2010/main" val="1331947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10</a:t>
            </a:fld>
            <a:endParaRPr lang="en-US"/>
          </a:p>
        </p:txBody>
      </p:sp>
    </p:spTree>
    <p:extLst>
      <p:ext uri="{BB962C8B-B14F-4D97-AF65-F5344CB8AC3E}">
        <p14:creationId xmlns:p14="http://schemas.microsoft.com/office/powerpoint/2010/main" val="2174026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F0F0E-5B9F-4E7B-BF97-4D47D8A90CDB}" type="slidenum">
              <a:rPr lang="en-US" smtClean="0"/>
              <a:pPr/>
              <a:t>11</a:t>
            </a:fld>
            <a:endParaRPr lang="en-US"/>
          </a:p>
        </p:txBody>
      </p:sp>
    </p:spTree>
    <p:extLst>
      <p:ext uri="{BB962C8B-B14F-4D97-AF65-F5344CB8AC3E}">
        <p14:creationId xmlns:p14="http://schemas.microsoft.com/office/powerpoint/2010/main" val="2614917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4F65C5A7-F27A-4346-8E70-27429983CA65}" type="datetime1">
              <a:rPr lang="en-US" smtClean="0"/>
              <a:t>9/25/2023</a:t>
            </a:fld>
            <a:endParaRPr lang="en-US"/>
          </a:p>
        </p:txBody>
      </p:sp>
      <p:sp>
        <p:nvSpPr>
          <p:cNvPr id="20" name="Footer Placeholder 19"/>
          <p:cNvSpPr>
            <a:spLocks noGrp="1"/>
          </p:cNvSpPr>
          <p:nvPr>
            <p:ph type="ftr" sz="quarter" idx="11"/>
          </p:nvPr>
        </p:nvSpPr>
        <p:spPr/>
        <p:txBody>
          <a:bodyPr/>
          <a:lstStyle/>
          <a:p>
            <a:r>
              <a:rPr lang="en-US"/>
              <a:t>Zoo 424 Lecture 4, Embryonic and cancer cells</a:t>
            </a:r>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3E505C-841F-4575-B0B0-A0A7068BE3CC}" type="datetime1">
              <a:rPr lang="en-US" smtClean="0"/>
              <a:t>9/25/2023</a:t>
            </a:fld>
            <a:endParaRPr lang="en-US"/>
          </a:p>
        </p:txBody>
      </p:sp>
      <p:sp>
        <p:nvSpPr>
          <p:cNvPr id="5" name="Footer Placeholder 4"/>
          <p:cNvSpPr>
            <a:spLocks noGrp="1"/>
          </p:cNvSpPr>
          <p:nvPr>
            <p:ph type="ftr" sz="quarter" idx="11"/>
          </p:nvPr>
        </p:nvSpPr>
        <p:spPr/>
        <p:txBody>
          <a:bodyPr/>
          <a:lstStyle/>
          <a:p>
            <a:r>
              <a:rPr lang="en-US"/>
              <a:t>Zoo 424 Lecture 4, Embryonic and cancer cells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0"/>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1"/>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F05CF8-7669-46E0-9641-559E4666C8B4}" type="datetime1">
              <a:rPr lang="en-US" smtClean="0"/>
              <a:t>9/25/2023</a:t>
            </a:fld>
            <a:endParaRPr lang="en-US"/>
          </a:p>
        </p:txBody>
      </p:sp>
      <p:sp>
        <p:nvSpPr>
          <p:cNvPr id="5" name="Footer Placeholder 4"/>
          <p:cNvSpPr>
            <a:spLocks noGrp="1"/>
          </p:cNvSpPr>
          <p:nvPr>
            <p:ph type="ftr" sz="quarter" idx="11"/>
          </p:nvPr>
        </p:nvSpPr>
        <p:spPr/>
        <p:txBody>
          <a:bodyPr/>
          <a:lstStyle/>
          <a:p>
            <a:r>
              <a:rPr lang="en-US"/>
              <a:t>Zoo 424 Lecture 4, Embryonic and cancer cells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C7DAAF-0B2B-4A5E-9592-E4F876F2842F}" type="datetime1">
              <a:rPr lang="en-US" smtClean="0"/>
              <a:t>9/25/2023</a:t>
            </a:fld>
            <a:endParaRPr lang="en-US"/>
          </a:p>
        </p:txBody>
      </p:sp>
      <p:sp>
        <p:nvSpPr>
          <p:cNvPr id="5" name="Footer Placeholder 4"/>
          <p:cNvSpPr>
            <a:spLocks noGrp="1"/>
          </p:cNvSpPr>
          <p:nvPr>
            <p:ph type="ftr" sz="quarter" idx="11"/>
          </p:nvPr>
        </p:nvSpPr>
        <p:spPr/>
        <p:txBody>
          <a:bodyPr/>
          <a:lstStyle/>
          <a:p>
            <a:r>
              <a:rPr lang="en-US"/>
              <a:t>Zoo 424 Lecture 4, Embryonic and cancer cells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C827CF3-5E30-49D2-A002-24ED7D1FA75C}" type="datetime1">
              <a:rPr lang="en-US" smtClean="0"/>
              <a:t>9/25/2023</a:t>
            </a:fld>
            <a:endParaRPr lang="en-US"/>
          </a:p>
        </p:txBody>
      </p:sp>
      <p:sp>
        <p:nvSpPr>
          <p:cNvPr id="5" name="Footer Placeholder 4"/>
          <p:cNvSpPr>
            <a:spLocks noGrp="1"/>
          </p:cNvSpPr>
          <p:nvPr>
            <p:ph type="ftr" sz="quarter" idx="11"/>
          </p:nvPr>
        </p:nvSpPr>
        <p:spPr/>
        <p:txBody>
          <a:bodyPr/>
          <a:lstStyle/>
          <a:p>
            <a:r>
              <a:rPr lang="en-US"/>
              <a:t>Zoo 424 Lecture 4, Embryonic and cancer cells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8F8AE8-E187-4179-AA70-2958A0CE0CBD}" type="datetime1">
              <a:rPr lang="en-US" smtClean="0"/>
              <a:t>9/25/2023</a:t>
            </a:fld>
            <a:endParaRPr lang="en-US"/>
          </a:p>
        </p:txBody>
      </p:sp>
      <p:sp>
        <p:nvSpPr>
          <p:cNvPr id="6" name="Footer Placeholder 5"/>
          <p:cNvSpPr>
            <a:spLocks noGrp="1"/>
          </p:cNvSpPr>
          <p:nvPr>
            <p:ph type="ftr" sz="quarter" idx="11"/>
          </p:nvPr>
        </p:nvSpPr>
        <p:spPr/>
        <p:txBody>
          <a:bodyPr/>
          <a:lstStyle/>
          <a:p>
            <a:r>
              <a:rPr lang="en-US"/>
              <a:t>Zoo 424 Lecture 4, Embryonic and cancer cells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F0BB15B-06C9-4229-88B6-BC6F077A904F}" type="datetime1">
              <a:rPr lang="en-US" smtClean="0"/>
              <a:t>9/25/2023</a:t>
            </a:fld>
            <a:endParaRPr lang="en-US"/>
          </a:p>
        </p:txBody>
      </p:sp>
      <p:sp>
        <p:nvSpPr>
          <p:cNvPr id="8" name="Footer Placeholder 7"/>
          <p:cNvSpPr>
            <a:spLocks noGrp="1"/>
          </p:cNvSpPr>
          <p:nvPr>
            <p:ph type="ftr" sz="quarter" idx="11"/>
          </p:nvPr>
        </p:nvSpPr>
        <p:spPr/>
        <p:txBody>
          <a:bodyPr/>
          <a:lstStyle/>
          <a:p>
            <a:r>
              <a:rPr lang="en-US"/>
              <a:t>Zoo 424 Lecture 4, Embryonic and cancer cells</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DC4721D9-C02A-4535-92ED-E51EF223A792}" type="datetime1">
              <a:rPr lang="en-US" smtClean="0"/>
              <a:t>9/25/2023</a:t>
            </a:fld>
            <a:endParaRPr lang="en-US"/>
          </a:p>
        </p:txBody>
      </p:sp>
      <p:sp>
        <p:nvSpPr>
          <p:cNvPr id="4" name="Footer Placeholder 3"/>
          <p:cNvSpPr>
            <a:spLocks noGrp="1"/>
          </p:cNvSpPr>
          <p:nvPr>
            <p:ph type="ftr" sz="quarter" idx="11"/>
          </p:nvPr>
        </p:nvSpPr>
        <p:spPr/>
        <p:txBody>
          <a:bodyPr/>
          <a:lstStyle/>
          <a:p>
            <a:r>
              <a:rPr lang="en-US"/>
              <a:t>Zoo 424 Lecture 4, Embryonic and cancer cells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C44C456-FEE3-4145-B8F1-18DB3C3DB3D4}" type="datetime1">
              <a:rPr lang="en-US" smtClean="0"/>
              <a:t>9/25/2023</a:t>
            </a:fld>
            <a:endParaRPr lang="en-US"/>
          </a:p>
        </p:txBody>
      </p:sp>
      <p:sp>
        <p:nvSpPr>
          <p:cNvPr id="3" name="Footer Placeholder 2"/>
          <p:cNvSpPr>
            <a:spLocks noGrp="1"/>
          </p:cNvSpPr>
          <p:nvPr>
            <p:ph type="ftr" sz="quarter" idx="11"/>
          </p:nvPr>
        </p:nvSpPr>
        <p:spPr/>
        <p:txBody>
          <a:bodyPr/>
          <a:lstStyle/>
          <a:p>
            <a:r>
              <a:rPr lang="en-US"/>
              <a:t>Zoo 424 Lecture 4, Embryonic and cancer cells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0220CE-0F92-46C7-9AE9-226D7820898A}" type="datetime1">
              <a:rPr lang="en-US" smtClean="0"/>
              <a:t>9/25/2023</a:t>
            </a:fld>
            <a:endParaRPr lang="en-US"/>
          </a:p>
        </p:txBody>
      </p:sp>
      <p:sp>
        <p:nvSpPr>
          <p:cNvPr id="6" name="Footer Placeholder 5"/>
          <p:cNvSpPr>
            <a:spLocks noGrp="1"/>
          </p:cNvSpPr>
          <p:nvPr>
            <p:ph type="ftr" sz="quarter" idx="11"/>
          </p:nvPr>
        </p:nvSpPr>
        <p:spPr/>
        <p:txBody>
          <a:bodyPr/>
          <a:lstStyle/>
          <a:p>
            <a:r>
              <a:rPr lang="en-US"/>
              <a:t>Zoo 424 Lecture 4, Embryonic and cancer cells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36FDE5A2-1027-4684-9199-EA00740C8D08}" type="datetime1">
              <a:rPr lang="en-US" smtClean="0"/>
              <a:t>9/25/2023</a:t>
            </a:fld>
            <a:endParaRPr lang="en-US"/>
          </a:p>
        </p:txBody>
      </p:sp>
      <p:sp>
        <p:nvSpPr>
          <p:cNvPr id="6" name="Footer Placeholder 5"/>
          <p:cNvSpPr>
            <a:spLocks noGrp="1"/>
          </p:cNvSpPr>
          <p:nvPr>
            <p:ph type="ftr" sz="quarter" idx="11"/>
          </p:nvPr>
        </p:nvSpPr>
        <p:spPr/>
        <p:txBody>
          <a:bodyPr/>
          <a:lstStyle/>
          <a:p>
            <a:r>
              <a:rPr lang="en-US"/>
              <a:t>Zoo 424 Lecture 4, Embryonic and cancer cells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084F532-38D6-498D-828F-C9F107C58139}" type="datetime1">
              <a:rPr lang="en-US" smtClean="0"/>
              <a:t>9/25/2023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a:t>Zoo 424 Lecture 4, Embryonic and cancer cells</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1605677"/>
            <a:ext cx="7467600" cy="2585323"/>
          </a:xfrm>
          <a:prstGeom prst="rect">
            <a:avLst/>
          </a:prstGeom>
          <a:noFill/>
          <a:ln>
            <a:noFill/>
          </a:ln>
          <a:effectLst>
            <a:outerShdw blurRad="50800" dist="38100" dir="5400000" algn="t" rotWithShape="0">
              <a:prstClr val="black">
                <a:alpha val="40000"/>
              </a:prstClr>
            </a:outerShdw>
          </a:effectLst>
          <a:scene3d>
            <a:camera prst="isometricOffAxis1Right"/>
            <a:lightRig rig="balanced" dir="t">
              <a:rot lat="0" lon="0" rev="8700000"/>
            </a:lightRig>
          </a:scene3d>
          <a:sp3d>
            <a:bevelT w="190500" h="38100" prst="angle"/>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5400" b="1" cap="none" spc="0" dirty="0">
                <a:ln w="11430"/>
                <a:blipFill>
                  <a:blip r:embed="rId3"/>
                  <a:tile tx="0" ty="0" sx="100000" sy="100000" flip="none" algn="tl"/>
                </a:blipFill>
                <a:effectLst>
                  <a:outerShdw blurRad="80000" dist="40000" dir="5040000" algn="tl">
                    <a:srgbClr val="000000">
                      <a:alpha val="30000"/>
                    </a:srgbClr>
                  </a:outerShdw>
                </a:effectLst>
              </a:rPr>
              <a:t>ال</a:t>
            </a:r>
            <a:r>
              <a:rPr lang="ar-SA" sz="5400" b="1" dirty="0">
                <a:ln w="11430"/>
                <a:blipFill>
                  <a:blip r:embed="rId3"/>
                  <a:tile tx="0" ty="0" sx="100000" sy="100000" flip="none" algn="tl"/>
                </a:blipFill>
                <a:effectLst>
                  <a:outerShdw blurRad="80000" dist="40000" dir="5040000" algn="tl">
                    <a:srgbClr val="000000">
                      <a:alpha val="30000"/>
                    </a:srgbClr>
                  </a:outerShdw>
                </a:effectLst>
              </a:rPr>
              <a:t>خلايا الجنينية والسرطانية</a:t>
            </a:r>
          </a:p>
          <a:p>
            <a:pPr algn="ctr" rtl="1"/>
            <a:r>
              <a:rPr lang="en-US" sz="5400" b="1" cap="none" spc="0" dirty="0">
                <a:ln w="11430"/>
                <a:blipFill>
                  <a:blip r:embed="rId3"/>
                  <a:tile tx="0" ty="0" sx="100000" sy="100000" flip="none" algn="tl"/>
                </a:blipFill>
                <a:effectLst>
                  <a:outerShdw blurRad="80000" dist="40000" dir="5040000" algn="tl">
                    <a:srgbClr val="000000">
                      <a:alpha val="30000"/>
                    </a:srgbClr>
                  </a:outerShdw>
                </a:effectLst>
              </a:rPr>
              <a:t>Embryonic and Cancer Cells</a:t>
            </a:r>
          </a:p>
        </p:txBody>
      </p:sp>
      <p:sp>
        <p:nvSpPr>
          <p:cNvPr id="5" name="Rectangle 2"/>
          <p:cNvSpPr>
            <a:spLocks noGrp="1" noChangeArrowheads="1"/>
          </p:cNvSpPr>
          <p:nvPr>
            <p:ph type="ctrTitle"/>
          </p:nvPr>
        </p:nvSpPr>
        <p:spPr>
          <a:xfrm>
            <a:off x="914400" y="304800"/>
            <a:ext cx="7772400" cy="1371600"/>
          </a:xfrm>
        </p:spPr>
        <p:txBody>
          <a:bodyPr>
            <a:noAutofit/>
          </a:bodyPr>
          <a:lstStyle/>
          <a:p>
            <a:pPr algn="ctr"/>
            <a:r>
              <a:rPr lang="en-US" sz="4000" b="1" dirty="0">
                <a:solidFill>
                  <a:srgbClr val="FF3399"/>
                </a:solidFill>
                <a:latin typeface="Castellar" pitchFamily="18" charset="0"/>
                <a:cs typeface="Andalus" pitchFamily="2" charset="-78"/>
              </a:rPr>
              <a:t>Experimental Embryology</a:t>
            </a:r>
          </a:p>
        </p:txBody>
      </p:sp>
      <p:pic>
        <p:nvPicPr>
          <p:cNvPr id="6" name="Picture 5" descr="BISMI_A"/>
          <p:cNvPicPr>
            <a:picLocks noChangeAspect="1" noChangeArrowheads="1"/>
          </p:cNvPicPr>
          <p:nvPr/>
        </p:nvPicPr>
        <p:blipFill>
          <a:blip r:embed="rId4"/>
          <a:srcRect/>
          <a:stretch>
            <a:fillRect/>
          </a:stretch>
        </p:blipFill>
        <p:spPr bwMode="auto">
          <a:xfrm>
            <a:off x="98425" y="152400"/>
            <a:ext cx="8893175" cy="6597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61687293"/>
              </p:ext>
            </p:extLst>
          </p:nvPr>
        </p:nvGraphicFramePr>
        <p:xfrm>
          <a:off x="1447800" y="762000"/>
          <a:ext cx="7010400" cy="5600700"/>
        </p:xfrm>
        <a:graphic>
          <a:graphicData uri="http://schemas.openxmlformats.org/drawingml/2006/table">
            <a:tbl>
              <a:tblPr rtl="1"/>
              <a:tblGrid>
                <a:gridCol w="2504536">
                  <a:extLst>
                    <a:ext uri="{9D8B030D-6E8A-4147-A177-3AD203B41FA5}">
                      <a16:colId xmlns:a16="http://schemas.microsoft.com/office/drawing/2014/main" val="20000"/>
                    </a:ext>
                  </a:extLst>
                </a:gridCol>
                <a:gridCol w="2444176">
                  <a:extLst>
                    <a:ext uri="{9D8B030D-6E8A-4147-A177-3AD203B41FA5}">
                      <a16:colId xmlns:a16="http://schemas.microsoft.com/office/drawing/2014/main" val="20001"/>
                    </a:ext>
                  </a:extLst>
                </a:gridCol>
                <a:gridCol w="2061688">
                  <a:extLst>
                    <a:ext uri="{9D8B030D-6E8A-4147-A177-3AD203B41FA5}">
                      <a16:colId xmlns:a16="http://schemas.microsoft.com/office/drawing/2014/main" val="20002"/>
                    </a:ext>
                  </a:extLst>
                </a:gridCol>
              </a:tblGrid>
              <a:tr h="457200">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المادة الكيميائية *</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أجهزة الجسم المتوقع إصابتها بالسرطان</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طريقة وصول المادة  للجسم</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1055716">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قطران السجائرٍ </a:t>
                      </a:r>
                      <a:r>
                        <a:rPr lang="en-US" sz="2000" b="1" dirty="0">
                          <a:latin typeface="Simplified Arabic" pitchFamily="18" charset="-78"/>
                          <a:ea typeface="Times New Roman"/>
                          <a:cs typeface="Simplified Arabic" pitchFamily="18" charset="-78"/>
                        </a:rPr>
                        <a:t>Smoking</a:t>
                      </a:r>
                      <a:endParaRPr lang="en-US" sz="2000" dirty="0">
                        <a:latin typeface="Simplified Arabic" pitchFamily="18" charset="-78"/>
                        <a:ea typeface="Times New Roman"/>
                        <a:cs typeface="Simplified Arabic" pitchFamily="18" charset="-78"/>
                      </a:endParaRPr>
                    </a:p>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أزبستوس</a:t>
                      </a:r>
                      <a:r>
                        <a:rPr lang="en-US" sz="2000" b="1" dirty="0">
                          <a:latin typeface="Simplified Arabic" pitchFamily="18" charset="-78"/>
                          <a:ea typeface="Times New Roman"/>
                          <a:cs typeface="Simplified Arabic" pitchFamily="18" charset="-78"/>
                        </a:rPr>
                        <a:t>)</a:t>
                      </a:r>
                      <a:r>
                        <a:rPr lang="ar-SA" sz="2000" b="1" dirty="0">
                          <a:latin typeface="Simplified Arabic" pitchFamily="18" charset="-78"/>
                          <a:ea typeface="Times New Roman"/>
                          <a:cs typeface="Simplified Arabic" pitchFamily="18" charset="-78"/>
                        </a:rPr>
                        <a:t> أموزايت،</a:t>
                      </a:r>
                      <a:r>
                        <a:rPr lang="en-US" sz="2000" b="1" dirty="0">
                          <a:latin typeface="Simplified Arabic" pitchFamily="18" charset="-78"/>
                          <a:ea typeface="Times New Roman"/>
                          <a:cs typeface="Simplified Arabic" pitchFamily="18" charset="-78"/>
                        </a:rPr>
                        <a:t> </a:t>
                      </a:r>
                      <a:r>
                        <a:rPr lang="ar-SA" sz="2000" b="1" dirty="0">
                          <a:latin typeface="Simplified Arabic" pitchFamily="18" charset="-78"/>
                          <a:ea typeface="Times New Roman"/>
                          <a:cs typeface="Simplified Arabic" pitchFamily="18" charset="-78"/>
                        </a:rPr>
                        <a:t>كرزولايت </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الحنجرة الرئتين </a:t>
                      </a:r>
                      <a:endParaRPr lang="en-US" sz="2000" dirty="0">
                        <a:latin typeface="Simplified Arabic" pitchFamily="18" charset="-78"/>
                        <a:ea typeface="Times New Roman"/>
                        <a:cs typeface="Simplified Arabic" pitchFamily="18" charset="-78"/>
                      </a:endParaRPr>
                    </a:p>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تجويف الرئة والصدر</a:t>
                      </a:r>
                      <a:endParaRPr lang="en-US" sz="2000" dirty="0">
                        <a:latin typeface="Simplified Arabic" pitchFamily="18" charset="-78"/>
                        <a:ea typeface="Times New Roman"/>
                        <a:cs typeface="Simplified Arabic" pitchFamily="18" charset="-78"/>
                      </a:endParaRPr>
                    </a:p>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 المعدة والأمعاء</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 الفم </a:t>
                      </a:r>
                      <a:endParaRPr lang="en-US" sz="2000" dirty="0">
                        <a:latin typeface="Simplified Arabic" pitchFamily="18" charset="-78"/>
                        <a:ea typeface="Times New Roman"/>
                        <a:cs typeface="Simplified Arabic" pitchFamily="18" charset="-78"/>
                      </a:endParaRPr>
                    </a:p>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 الفم</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1905">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البنزين</a:t>
                      </a:r>
                      <a:r>
                        <a:rPr lang="en-US" sz="2000" b="1" dirty="0">
                          <a:latin typeface="Simplified Arabic" pitchFamily="18" charset="-78"/>
                          <a:ea typeface="Times New Roman"/>
                          <a:cs typeface="Simplified Arabic" pitchFamily="18" charset="-78"/>
                        </a:rPr>
                        <a:t>Fuel gas </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a:latin typeface="Simplified Arabic" pitchFamily="18" charset="-78"/>
                          <a:ea typeface="Times New Roman"/>
                          <a:cs typeface="Simplified Arabic" pitchFamily="18" charset="-78"/>
                        </a:rPr>
                        <a:t>نخاع العظام </a:t>
                      </a:r>
                      <a:endParaRPr lang="en-US" sz="200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 الجلد</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1905">
                <a:tc>
                  <a:txBody>
                    <a:bodyPr/>
                    <a:lstStyle/>
                    <a:p>
                      <a:pPr marL="0" marR="0" algn="ctr" rtl="1">
                        <a:lnSpc>
                          <a:spcPct val="150000"/>
                        </a:lnSpc>
                        <a:spcBef>
                          <a:spcPts val="0"/>
                        </a:spcBef>
                        <a:spcAft>
                          <a:spcPts val="0"/>
                        </a:spcAft>
                      </a:pPr>
                      <a:r>
                        <a:rPr lang="ar-SA" sz="1800" b="1" dirty="0">
                          <a:latin typeface="Simplified Arabic" pitchFamily="18" charset="-78"/>
                          <a:ea typeface="Times New Roman"/>
                          <a:cs typeface="Simplified Arabic" pitchFamily="18" charset="-78"/>
                        </a:rPr>
                        <a:t>الكلوروفورم </a:t>
                      </a:r>
                      <a:r>
                        <a:rPr lang="en-US" sz="1800" b="1" dirty="0">
                          <a:latin typeface="Simplified Arabic" pitchFamily="18" charset="-78"/>
                          <a:ea typeface="Times New Roman"/>
                          <a:cs typeface="Simplified Arabic" pitchFamily="18" charset="-78"/>
                        </a:rPr>
                        <a:t>Chloroform</a:t>
                      </a:r>
                      <a:endParaRPr lang="en-US" sz="18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a:latin typeface="Simplified Arabic" pitchFamily="18" charset="-78"/>
                          <a:ea typeface="Times New Roman"/>
                          <a:cs typeface="Simplified Arabic" pitchFamily="18" charset="-78"/>
                        </a:rPr>
                        <a:t>الرئتين</a:t>
                      </a:r>
                      <a:endParaRPr lang="en-US" sz="200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1905">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النفثايل أمين</a:t>
                      </a:r>
                      <a:r>
                        <a:rPr lang="en-US" sz="2000" b="1" dirty="0">
                          <a:latin typeface="Simplified Arabic" pitchFamily="18" charset="-78"/>
                          <a:ea typeface="Times New Roman"/>
                          <a:cs typeface="Simplified Arabic" pitchFamily="18" charset="-78"/>
                        </a:rPr>
                        <a:t>Naphthalin</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سرطان المثانة البولية</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 الفم</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1905">
                <a:tc>
                  <a:txBody>
                    <a:bodyPr/>
                    <a:lstStyle/>
                    <a:p>
                      <a:pPr marL="0" marR="0" algn="ctr" rtl="1">
                        <a:lnSpc>
                          <a:spcPct val="150000"/>
                        </a:lnSpc>
                        <a:spcBef>
                          <a:spcPts val="0"/>
                        </a:spcBef>
                        <a:spcAft>
                          <a:spcPts val="0"/>
                        </a:spcAft>
                      </a:pPr>
                      <a:r>
                        <a:rPr lang="ar-SA" sz="1800" b="1" dirty="0">
                          <a:latin typeface="Times New Roman" panose="02020603050405020304" pitchFamily="18" charset="0"/>
                          <a:ea typeface="Times New Roman"/>
                          <a:cs typeface="Times New Roman" panose="02020603050405020304" pitchFamily="18" charset="0"/>
                        </a:rPr>
                        <a:t>كبريتاتالكادميوم</a:t>
                      </a:r>
                      <a:r>
                        <a:rPr lang="en-US" sz="1800" b="1" dirty="0">
                          <a:latin typeface="Times New Roman" panose="02020603050405020304" pitchFamily="18" charset="0"/>
                          <a:ea typeface="Times New Roman"/>
                          <a:cs typeface="Times New Roman" panose="02020603050405020304" pitchFamily="18" charset="0"/>
                        </a:rPr>
                        <a:t>Cadmium </a:t>
                      </a:r>
                      <a:endParaRPr lang="en-US" sz="18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a:latin typeface="Simplified Arabic" pitchFamily="18" charset="-78"/>
                          <a:ea typeface="Times New Roman"/>
                          <a:cs typeface="Simplified Arabic" pitchFamily="18" charset="-78"/>
                        </a:rPr>
                        <a:t>سرطان البروستاتا</a:t>
                      </a:r>
                      <a:endParaRPr lang="en-US" sz="200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 /الفم</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1905">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النيكل  (تكرير النيكل)</a:t>
                      </a:r>
                      <a:r>
                        <a:rPr lang="en-US" sz="2000" b="1" dirty="0">
                          <a:latin typeface="Simplified Arabic" pitchFamily="18" charset="-78"/>
                          <a:ea typeface="Times New Roman"/>
                          <a:cs typeface="Simplified Arabic" pitchFamily="18" charset="-78"/>
                        </a:rPr>
                        <a:t>Nikel</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سرطان تجاويف الفم و الرئة</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1905">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كلوريد الفينيل</a:t>
                      </a:r>
                      <a:r>
                        <a:rPr lang="en-US" sz="2000" b="1" dirty="0">
                          <a:latin typeface="Simplified Arabic" pitchFamily="18" charset="-78"/>
                          <a:ea typeface="Times New Roman"/>
                          <a:cs typeface="Simplified Arabic" pitchFamily="18" charset="-78"/>
                        </a:rPr>
                        <a:t>Finial </a:t>
                      </a:r>
                      <a:r>
                        <a:rPr lang="en-US" sz="2000" b="1" dirty="0" err="1">
                          <a:latin typeface="Simplified Arabic" pitchFamily="18" charset="-78"/>
                          <a:ea typeface="Times New Roman"/>
                          <a:cs typeface="Simplified Arabic" pitchFamily="18" charset="-78"/>
                        </a:rPr>
                        <a:t>chlorid</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a:latin typeface="Simplified Arabic" pitchFamily="18" charset="-78"/>
                          <a:ea typeface="Times New Roman"/>
                          <a:cs typeface="Simplified Arabic" pitchFamily="18" charset="-78"/>
                        </a:rPr>
                        <a:t>سرطان الكبد، المخ ،الرئة</a:t>
                      </a:r>
                      <a:endParaRPr lang="en-US" sz="200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 /الجلد</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1905">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كلورو ميثايل</a:t>
                      </a:r>
                      <a:r>
                        <a:rPr lang="en-US" sz="2000" b="1" dirty="0">
                          <a:latin typeface="Simplified Arabic" pitchFamily="18" charset="-78"/>
                          <a:ea typeface="Times New Roman"/>
                          <a:cs typeface="Simplified Arabic" pitchFamily="18" charset="-78"/>
                        </a:rPr>
                        <a:t> </a:t>
                      </a:r>
                      <a:r>
                        <a:rPr lang="ar-SA" sz="2000" b="1" dirty="0">
                          <a:latin typeface="Simplified Arabic" pitchFamily="18" charset="-78"/>
                          <a:ea typeface="Times New Roman"/>
                          <a:cs typeface="Simplified Arabic" pitchFamily="18" charset="-78"/>
                        </a:rPr>
                        <a:t>او  إيثر</a:t>
                      </a:r>
                      <a:r>
                        <a:rPr lang="en-US" sz="2000" b="1" dirty="0">
                          <a:latin typeface="Simplified Arabic" pitchFamily="18" charset="-78"/>
                          <a:ea typeface="Times New Roman"/>
                          <a:cs typeface="Simplified Arabic" pitchFamily="18" charset="-78"/>
                        </a:rPr>
                        <a:t>Ether</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a:latin typeface="Simplified Arabic" pitchFamily="18" charset="-78"/>
                          <a:ea typeface="Times New Roman"/>
                          <a:cs typeface="Simplified Arabic" pitchFamily="18" charset="-78"/>
                        </a:rPr>
                        <a:t>الرئة</a:t>
                      </a:r>
                      <a:endParaRPr lang="en-US" sz="200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2000" b="1" dirty="0">
                          <a:latin typeface="Simplified Arabic" pitchFamily="18" charset="-78"/>
                          <a:ea typeface="Times New Roman"/>
                          <a:cs typeface="Simplified Arabic" pitchFamily="18" charset="-78"/>
                        </a:rPr>
                        <a:t>الاستنشاق</a:t>
                      </a:r>
                      <a:endParaRPr lang="en-US" sz="2000" dirty="0">
                        <a:latin typeface="Simplified Arabic" pitchFamily="18" charset="-78"/>
                        <a:ea typeface="Times New Roman"/>
                        <a:cs typeface="Simplified Arabic"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47105" name="Rectangle 1"/>
          <p:cNvSpPr>
            <a:spLocks noChangeArrowheads="1"/>
          </p:cNvSpPr>
          <p:nvPr/>
        </p:nvSpPr>
        <p:spPr bwMode="auto">
          <a:xfrm>
            <a:off x="1371600" y="152400"/>
            <a:ext cx="7010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جدول</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a:t>
            </a:r>
            <a:r>
              <a:rPr kumimoji="0" lang="ar-SA"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يوضح بعض المواد الكيميائية التي تؤدي إلى الإصابة بالسرطان </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
            <a:ext cx="5410200" cy="579967"/>
          </a:xfrm>
          <a:prstGeom prst="rect">
            <a:avLst/>
          </a:prstGeom>
          <a:noFill/>
        </p:spPr>
        <p:txBody>
          <a:bodyPr wrap="square" rtlCol="0">
            <a:spAutoFit/>
          </a:bodyPr>
          <a:lstStyle/>
          <a:p>
            <a:pPr algn="just">
              <a:lnSpc>
                <a:spcPct val="150000"/>
              </a:lnSpc>
            </a:pPr>
            <a:r>
              <a:rPr lang="en-US" sz="24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 Radiation types and sources</a:t>
            </a:r>
          </a:p>
        </p:txBody>
      </p:sp>
      <p:sp>
        <p:nvSpPr>
          <p:cNvPr id="5" name="TextBox 4"/>
          <p:cNvSpPr txBox="1"/>
          <p:nvPr/>
        </p:nvSpPr>
        <p:spPr>
          <a:xfrm>
            <a:off x="990600" y="609600"/>
            <a:ext cx="8001000" cy="4662815"/>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	X-rays (X) for medical diagnosis, gamma rays, which were sometimes issued from some of the devices and radioactive chemicals, and ultraviolet radiation UV from the sun and some lighting sources, radiation from nuclear reactors and nuclear bombs. As was the case when the United States dropped the atomic bomb on Japan and the resulting damaging environmental effects on Japan and deformities of the embryos for several generations, as well as the leakage of radiation from Chernobyl in Russia, and his effects successor on human life and birth in the region that has spread there.</a:t>
            </a:r>
          </a:p>
        </p:txBody>
      </p:sp>
      <p:sp>
        <p:nvSpPr>
          <p:cNvPr id="6" name="TextBox 5"/>
          <p:cNvSpPr txBox="1"/>
          <p:nvPr/>
        </p:nvSpPr>
        <p:spPr>
          <a:xfrm>
            <a:off x="1143000" y="5181600"/>
            <a:ext cx="7162800" cy="1523494"/>
          </a:xfrm>
          <a:prstGeom prst="rect">
            <a:avLst/>
          </a:prstGeom>
          <a:solidFill>
            <a:srgbClr val="EFDECD"/>
          </a:solidFill>
        </p:spPr>
        <p:txBody>
          <a:bodyPr wrap="square" rtlCol="0">
            <a:spAutoFit/>
          </a:bodyPr>
          <a:lstStyle/>
          <a:p>
            <a:pPr algn="just">
              <a:lnSpc>
                <a:spcPct val="150000"/>
              </a:lnSpc>
            </a:pPr>
            <a:r>
              <a:rPr lang="en-US" sz="2200" dirty="0">
                <a:latin typeface="Times New Roman" pitchFamily="18" charset="0"/>
                <a:cs typeface="Times New Roman" pitchFamily="18" charset="0"/>
              </a:rPr>
              <a:t>	</a:t>
            </a:r>
            <a:r>
              <a:rPr lang="en-US" sz="2000" dirty="0">
                <a:latin typeface="Times New Roman" pitchFamily="18" charset="0"/>
                <a:cs typeface="Times New Roman" pitchFamily="18" charset="0"/>
              </a:rPr>
              <a:t>When exposing the cells to sufficient doses of radiation, they turn to cancer cells. UV rays cause skin cancer and the atomic bombs caused blood cancer or leukemia.</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edg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edge">
                                      <p:cBhvr>
                                        <p:cTn id="19" dur="20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52400"/>
            <a:ext cx="5257800" cy="661207"/>
          </a:xfrm>
          <a:prstGeom prst="rect">
            <a:avLst/>
          </a:prstGeom>
          <a:noFill/>
        </p:spPr>
        <p:txBody>
          <a:bodyPr wrap="square" rtlCol="0">
            <a:spAutoFit/>
          </a:bodyPr>
          <a:lstStyle/>
          <a:p>
            <a:pPr algn="just">
              <a:lnSpc>
                <a:spcPct val="150000"/>
              </a:lnSpc>
            </a:pP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Viruses</a:t>
            </a:r>
          </a:p>
        </p:txBody>
      </p:sp>
      <p:sp>
        <p:nvSpPr>
          <p:cNvPr id="3" name="TextBox 2"/>
          <p:cNvSpPr txBox="1"/>
          <p:nvPr/>
        </p:nvSpPr>
        <p:spPr>
          <a:xfrm>
            <a:off x="1066800" y="685800"/>
            <a:ext cx="7620000" cy="4154984"/>
          </a:xfrm>
          <a:prstGeom prst="rect">
            <a:avLst/>
          </a:prstGeom>
          <a:noFill/>
        </p:spPr>
        <p:txBody>
          <a:bodyPr wrap="square" rtlCol="0">
            <a:spAutoFit/>
          </a:bodyPr>
          <a:lstStyle/>
          <a:p>
            <a:pPr algn="just">
              <a:lnSpc>
                <a:spcPct val="200000"/>
              </a:lnSpc>
            </a:pPr>
            <a:r>
              <a:rPr lang="en-US" sz="2200" dirty="0">
                <a:latin typeface="Times New Roman" pitchFamily="18" charset="0"/>
                <a:cs typeface="Times New Roman" pitchFamily="18" charset="0"/>
              </a:rPr>
              <a:t>	Rous in (1911) discovered that the viruses caused the cancer, when isolated the </a:t>
            </a:r>
            <a:r>
              <a:rPr lang="en-US" sz="2200" dirty="0" err="1">
                <a:latin typeface="Times New Roman" pitchFamily="18" charset="0"/>
                <a:cs typeface="Times New Roman" pitchFamily="18" charset="0"/>
              </a:rPr>
              <a:t>virous</a:t>
            </a:r>
            <a:r>
              <a:rPr lang="en-US" sz="2200" dirty="0">
                <a:latin typeface="Times New Roman" pitchFamily="18" charset="0"/>
                <a:cs typeface="Times New Roman" pitchFamily="18" charset="0"/>
              </a:rPr>
              <a:t> and the </a:t>
            </a:r>
            <a:r>
              <a:rPr lang="en-US" sz="2200" dirty="0" err="1">
                <a:latin typeface="Times New Roman" pitchFamily="18" charset="0"/>
                <a:cs typeface="Times New Roman" pitchFamily="18" charset="0"/>
              </a:rPr>
              <a:t>carcenogenic</a:t>
            </a:r>
            <a:r>
              <a:rPr lang="en-US" sz="2200" dirty="0">
                <a:latin typeface="Times New Roman" pitchFamily="18" charset="0"/>
                <a:cs typeface="Times New Roman" pitchFamily="18" charset="0"/>
              </a:rPr>
              <a:t> virus was injected in the chickens which free from cancer, it is causes cancer for injected chickens.</a:t>
            </a:r>
          </a:p>
          <a:p>
            <a:pPr marL="231775" indent="-231775" algn="just">
              <a:lnSpc>
                <a:spcPct val="200000"/>
              </a:lnSpc>
            </a:pPr>
            <a:r>
              <a:rPr lang="en-US" sz="2200" dirty="0">
                <a:latin typeface="Times New Roman" pitchFamily="18" charset="0"/>
                <a:cs typeface="Times New Roman" pitchFamily="18" charset="0"/>
              </a:rPr>
              <a:t>* The virus inject the genetic material (DNA, RNA) into the cell and it is linked with the genetic material of the injected cell.</a:t>
            </a:r>
          </a:p>
        </p:txBody>
      </p:sp>
      <p:sp>
        <p:nvSpPr>
          <p:cNvPr id="4" name="TextBox 3"/>
          <p:cNvSpPr txBox="1"/>
          <p:nvPr/>
        </p:nvSpPr>
        <p:spPr>
          <a:xfrm>
            <a:off x="1143000" y="4590633"/>
            <a:ext cx="7467600" cy="2020553"/>
          </a:xfrm>
          <a:prstGeom prst="rect">
            <a:avLst/>
          </a:prstGeom>
          <a:noFill/>
        </p:spPr>
        <p:txBody>
          <a:bodyPr wrap="square" rtlCol="0">
            <a:spAutoFit/>
          </a:bodyPr>
          <a:lstStyle/>
          <a:p>
            <a:pPr marL="231775" indent="-231775" algn="just">
              <a:lnSpc>
                <a:spcPct val="200000"/>
              </a:lnSpc>
            </a:pPr>
            <a:r>
              <a:rPr lang="en-US" sz="2200" dirty="0">
                <a:latin typeface="Times New Roman" pitchFamily="18" charset="0"/>
                <a:cs typeface="Times New Roman" pitchFamily="18" charset="0"/>
              </a:rPr>
              <a:t>and may change the behavior and function of the cell and thereby creating a disable or change of certain properties within the cell and causes cell to become a cancer cell.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70274"/>
            <a:ext cx="6477000" cy="684803"/>
          </a:xfrm>
          <a:prstGeom prst="rect">
            <a:avLst/>
          </a:prstGeom>
          <a:noFill/>
        </p:spPr>
        <p:txBody>
          <a:bodyPr wrap="square" rtlCol="0">
            <a:spAutoFit/>
          </a:bodyPr>
          <a:lstStyle/>
          <a:p>
            <a:pPr algn="ctr" rtl="1">
              <a:lnSpc>
                <a:spcPct val="150000"/>
              </a:lnSpc>
            </a:pPr>
            <a:r>
              <a:rPr lang="ar-SA" sz="28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5- نظريات السرطان </a:t>
            </a:r>
            <a:r>
              <a:rPr lang="en-US" sz="28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5- Cancer Theories</a:t>
            </a:r>
            <a:endParaRPr lang="en-US" sz="2800"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 name="TextBox 2"/>
          <p:cNvSpPr txBox="1"/>
          <p:nvPr/>
        </p:nvSpPr>
        <p:spPr>
          <a:xfrm>
            <a:off x="1219200" y="741402"/>
            <a:ext cx="7010400" cy="553998"/>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There are three theories explain the cancer as follows: -</a:t>
            </a:r>
          </a:p>
        </p:txBody>
      </p:sp>
      <p:sp>
        <p:nvSpPr>
          <p:cNvPr id="4" name="TextBox 3"/>
          <p:cNvSpPr txBox="1"/>
          <p:nvPr/>
        </p:nvSpPr>
        <p:spPr>
          <a:xfrm>
            <a:off x="1143000" y="1295400"/>
            <a:ext cx="7315200" cy="2169825"/>
          </a:xfrm>
          <a:prstGeom prst="rect">
            <a:avLst/>
          </a:prstGeom>
          <a:noFill/>
        </p:spPr>
        <p:txBody>
          <a:bodyPr wrap="square" rtlCol="0">
            <a:spAutoFit/>
          </a:bodyPr>
          <a:lstStyle/>
          <a:p>
            <a:pPr algn="just" rtl="1">
              <a:lnSpc>
                <a:spcPct val="150000"/>
              </a:lnSpc>
            </a:pPr>
            <a:r>
              <a:rPr lang="ar-SA" sz="2000" b="1" dirty="0">
                <a:solidFill>
                  <a:srgbClr val="0000FF"/>
                </a:solidFill>
                <a:latin typeface="Simplified Arabic" pitchFamily="18" charset="-78"/>
                <a:cs typeface="Simplified Arabic" pitchFamily="18" charset="-78"/>
              </a:rPr>
              <a:t>1</a:t>
            </a:r>
            <a:r>
              <a:rPr lang="ar-SA" sz="20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 نظرية السرطان التهيجي   </a:t>
            </a:r>
            <a:r>
              <a:rPr lang="en-US" sz="20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1- </a:t>
            </a:r>
            <a:r>
              <a:rPr lang="en-US" sz="24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Irritation Cancer Theory</a:t>
            </a:r>
            <a:endParaRPr lang="ar-SA" sz="20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a:lnSpc>
                <a:spcPct val="150000"/>
              </a:lnSpc>
            </a:pPr>
            <a:r>
              <a:rPr lang="en-US" sz="2200" dirty="0">
                <a:latin typeface="Times New Roman" pitchFamily="18" charset="0"/>
                <a:cs typeface="Times New Roman" pitchFamily="18" charset="0"/>
              </a:rPr>
              <a:t>	 Chemicals and radiation causes irritation of cells , they lose the ability to control the normal cell proliferation, then they becomes cancer cells and divide in uncontrolled manners.</a:t>
            </a:r>
          </a:p>
        </p:txBody>
      </p:sp>
      <p:sp>
        <p:nvSpPr>
          <p:cNvPr id="5" name="TextBox 4"/>
          <p:cNvSpPr txBox="1"/>
          <p:nvPr/>
        </p:nvSpPr>
        <p:spPr>
          <a:xfrm>
            <a:off x="990600" y="3352800"/>
            <a:ext cx="7315200" cy="2862322"/>
          </a:xfrm>
          <a:prstGeom prst="rect">
            <a:avLst/>
          </a:prstGeom>
          <a:noFill/>
        </p:spPr>
        <p:txBody>
          <a:bodyPr wrap="square" rtlCol="0">
            <a:spAutoFit/>
          </a:bodyPr>
          <a:lstStyle/>
          <a:p>
            <a:pPr algn="just" rtl="1">
              <a:lnSpc>
                <a:spcPct val="200000"/>
              </a:lnSpc>
            </a:pPr>
            <a:r>
              <a:rPr lang="ar-SA" sz="2000" b="1" dirty="0">
                <a:solidFill>
                  <a:srgbClr val="0000FF"/>
                </a:solidFill>
                <a:latin typeface="Simplified Arabic" pitchFamily="18" charset="-78"/>
                <a:cs typeface="Simplified Arabic" pitchFamily="18" charset="-78"/>
              </a:rPr>
              <a:t>2</a:t>
            </a:r>
            <a:r>
              <a:rPr lang="ar-SA" sz="24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 نظرية السرطان الجنيني    </a:t>
            </a:r>
            <a:r>
              <a:rPr lang="en-US" sz="24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2- Embryonic Tumor</a:t>
            </a:r>
            <a:r>
              <a:rPr lang="en-US" sz="2400" b="1" i="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 </a:t>
            </a:r>
            <a:r>
              <a:rPr lang="en-US" sz="24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Theory</a:t>
            </a:r>
            <a:r>
              <a:rPr lang="ar-SA" sz="24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 </a:t>
            </a:r>
            <a:endParaRPr lang="ar-SA" sz="20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a:lnSpc>
                <a:spcPct val="150000"/>
              </a:lnSpc>
            </a:pPr>
            <a:r>
              <a:rPr lang="en-US" sz="2200" dirty="0">
                <a:latin typeface="Times New Roman" pitchFamily="18" charset="0"/>
                <a:cs typeface="Times New Roman" pitchFamily="18" charset="0"/>
              </a:rPr>
              <a:t>	This theory states that there are cells in the body since the embryonic stage continue without differentiation, and then turn to cancer cells later, this theory is based on the similarities between stem cells and cancer cells.</a:t>
            </a:r>
            <a:endParaRPr lang="en-US" sz="2200" dirty="0">
              <a:solidFill>
                <a:srgbClr val="0000FF"/>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76200"/>
            <a:ext cx="7086600" cy="684803"/>
          </a:xfrm>
          <a:prstGeom prst="rect">
            <a:avLst/>
          </a:prstGeom>
          <a:noFill/>
        </p:spPr>
        <p:txBody>
          <a:bodyPr wrap="square" rtlCol="0">
            <a:spAutoFit/>
          </a:bodyPr>
          <a:lstStyle/>
          <a:p>
            <a:pPr algn="just" rtl="1">
              <a:lnSpc>
                <a:spcPct val="150000"/>
              </a:lnSpc>
            </a:pPr>
            <a:r>
              <a:rPr lang="ar-SA" sz="2000" b="1" dirty="0">
                <a:solidFill>
                  <a:srgbClr val="0000FF"/>
                </a:solidFill>
                <a:latin typeface="Simplified Arabic" pitchFamily="18" charset="-78"/>
                <a:cs typeface="Simplified Arabic" pitchFamily="18" charset="-78"/>
              </a:rPr>
              <a:t>3- </a:t>
            </a:r>
            <a:r>
              <a:rPr lang="ar-SA" sz="28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نظرية الجين الورمي    </a:t>
            </a:r>
            <a:r>
              <a:rPr lang="en-US" sz="2800" b="1"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rPr>
              <a:t>3-Oncogene Theory</a:t>
            </a:r>
            <a:endParaRPr lang="en-US" sz="2000" u="sng" dirty="0">
              <a:solidFill>
                <a:srgbClr val="0000FF"/>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 name="TextBox 2"/>
          <p:cNvSpPr txBox="1"/>
          <p:nvPr/>
        </p:nvSpPr>
        <p:spPr>
          <a:xfrm>
            <a:off x="1371600" y="629696"/>
            <a:ext cx="7315200" cy="2570704"/>
          </a:xfrm>
          <a:prstGeom prst="rect">
            <a:avLst/>
          </a:prstGeom>
          <a:noFill/>
        </p:spPr>
        <p:txBody>
          <a:bodyPr wrap="square" rtlCol="0">
            <a:spAutoFit/>
          </a:bodyPr>
          <a:lstStyle/>
          <a:p>
            <a:pPr marL="465138" indent="-465138" algn="just">
              <a:lnSpc>
                <a:spcPct val="150000"/>
              </a:lnSpc>
            </a:pPr>
            <a:r>
              <a:rPr lang="en-US" sz="2200" dirty="0">
                <a:latin typeface="Times New Roman" pitchFamily="18" charset="0"/>
                <a:cs typeface="Times New Roman" pitchFamily="18" charset="0"/>
              </a:rPr>
              <a:t>A - This theory is closest to the acceptance, where assume that there are already tumor genes in cells, and these genes can be activated by carcinogens. Evidenced the validity of this theory when injected tumor genes isolated from cancer cells in healthy cells, they turned into cancer cells.</a:t>
            </a:r>
          </a:p>
        </p:txBody>
      </p:sp>
      <p:sp>
        <p:nvSpPr>
          <p:cNvPr id="4" name="TextBox 3"/>
          <p:cNvSpPr txBox="1"/>
          <p:nvPr/>
        </p:nvSpPr>
        <p:spPr>
          <a:xfrm>
            <a:off x="1295400" y="3048000"/>
            <a:ext cx="7543800" cy="3647152"/>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B- </a:t>
            </a:r>
            <a:r>
              <a:rPr lang="en-US" sz="2200" b="1" dirty="0">
                <a:effectLst>
                  <a:outerShdw blurRad="38100" dist="38100" dir="2700000" algn="tl">
                    <a:srgbClr val="000000">
                      <a:alpha val="43137"/>
                    </a:srgbClr>
                  </a:outerShdw>
                </a:effectLst>
                <a:latin typeface="Times New Roman" pitchFamily="18" charset="0"/>
                <a:cs typeface="Times New Roman" pitchFamily="18" charset="0"/>
              </a:rPr>
              <a:t>Proto-</a:t>
            </a:r>
            <a:r>
              <a:rPr lang="en-US" sz="2200" b="1" dirty="0" err="1">
                <a:effectLst>
                  <a:outerShdw blurRad="38100" dist="38100" dir="2700000" algn="tl">
                    <a:srgbClr val="000000">
                      <a:alpha val="43137"/>
                    </a:srgbClr>
                  </a:outerShdw>
                </a:effectLst>
                <a:latin typeface="Times New Roman" pitchFamily="18" charset="0"/>
                <a:cs typeface="Times New Roman" pitchFamily="18" charset="0"/>
              </a:rPr>
              <a:t>Oncogene</a:t>
            </a:r>
            <a:r>
              <a:rPr lang="en-US" sz="2200" b="1" dirty="0">
                <a:effectLst>
                  <a:outerShdw blurRad="38100" dist="38100" dir="2700000" algn="tl">
                    <a:srgbClr val="000000">
                      <a:alpha val="43137"/>
                    </a:srgbClr>
                  </a:outerShdw>
                </a:effectLst>
                <a:latin typeface="Times New Roman" pitchFamily="18" charset="0"/>
                <a:cs typeface="Times New Roman" pitchFamily="18" charset="0"/>
              </a:rPr>
              <a:t>-Activation       </a:t>
            </a:r>
            <a:r>
              <a:rPr lang="ar-SA" sz="2000" b="1" dirty="0">
                <a:effectLst>
                  <a:outerShdw blurRad="38100" dist="38100" dir="2700000" algn="tl">
                    <a:srgbClr val="000000">
                      <a:alpha val="43137"/>
                    </a:srgbClr>
                  </a:outerShdw>
                </a:effectLst>
                <a:latin typeface="Simplified Arabic" pitchFamily="18" charset="-78"/>
                <a:cs typeface="Simplified Arabic" pitchFamily="18" charset="-78"/>
              </a:rPr>
              <a:t>تنشيط   طلائع الجينات الورمية </a:t>
            </a:r>
            <a:r>
              <a:rPr lang="en-US" sz="2000" b="1" dirty="0">
                <a:latin typeface="Simplified Arabic" pitchFamily="18" charset="-78"/>
                <a:cs typeface="Simplified Arabic" pitchFamily="18" charset="-78"/>
              </a:rPr>
              <a:t> </a:t>
            </a:r>
            <a:r>
              <a:rPr lang="ar-SA" sz="2000" b="1" dirty="0">
                <a:latin typeface="Simplified Arabic" pitchFamily="18" charset="-78"/>
                <a:cs typeface="Simplified Arabic" pitchFamily="18" charset="-78"/>
              </a:rPr>
              <a:t> </a:t>
            </a:r>
          </a:p>
          <a:p>
            <a:pPr algn="just">
              <a:lnSpc>
                <a:spcPct val="150000"/>
              </a:lnSpc>
            </a:pPr>
            <a:r>
              <a:rPr lang="en-US" sz="2200" dirty="0">
                <a:latin typeface="Times New Roman" pitchFamily="18" charset="0"/>
                <a:cs typeface="Times New Roman" pitchFamily="18" charset="0"/>
              </a:rPr>
              <a:t>	It is the normal genes are present in the cells, but in latent inactive images, and any alteration or change it stimulated genes, and turning it into a tumor genes, there are </a:t>
            </a:r>
            <a:r>
              <a:rPr lang="en-US" sz="2200" u="sng" dirty="0">
                <a:effectLst>
                  <a:outerShdw blurRad="38100" dist="38100" dir="2700000" algn="tl">
                    <a:srgbClr val="000000">
                      <a:alpha val="43137"/>
                    </a:srgbClr>
                  </a:outerShdw>
                </a:effectLst>
                <a:latin typeface="Times New Roman" pitchFamily="18" charset="0"/>
                <a:cs typeface="Times New Roman" pitchFamily="18" charset="0"/>
              </a:rPr>
              <a:t>40 proto </a:t>
            </a:r>
            <a:r>
              <a:rPr lang="en-US" sz="2200" u="sng" dirty="0" err="1">
                <a:effectLst>
                  <a:outerShdw blurRad="38100" dist="38100" dir="2700000" algn="tl">
                    <a:srgbClr val="000000">
                      <a:alpha val="43137"/>
                    </a:srgbClr>
                  </a:outerShdw>
                </a:effectLst>
                <a:latin typeface="Times New Roman" pitchFamily="18" charset="0"/>
                <a:cs typeface="Times New Roman" pitchFamily="18" charset="0"/>
              </a:rPr>
              <a:t>oncogenes</a:t>
            </a:r>
            <a:r>
              <a:rPr lang="en-US" sz="2200" dirty="0">
                <a:latin typeface="Times New Roman" pitchFamily="18" charset="0"/>
                <a:cs typeface="Times New Roman" pitchFamily="18" charset="0"/>
              </a:rPr>
              <a:t>  isolated as tumor genes that are found on </a:t>
            </a:r>
            <a:r>
              <a:rPr lang="en-US" sz="2200" b="1" u="sng" dirty="0">
                <a:latin typeface="Times New Roman" pitchFamily="18" charset="0"/>
                <a:cs typeface="Times New Roman" pitchFamily="18" charset="0"/>
              </a:rPr>
              <a:t>chromosome No. 11,18.</a:t>
            </a:r>
            <a:r>
              <a:rPr lang="en-US" sz="2200" dirty="0">
                <a:latin typeface="Times New Roman" pitchFamily="18" charset="0"/>
                <a:cs typeface="Times New Roman" pitchFamily="18" charset="0"/>
              </a:rPr>
              <a:t> It can activate these genes, in experimental animals by any one of the following ways: -</a:t>
            </a:r>
            <a:endParaRPr lang="en-US" sz="2200" dirty="0">
              <a:solidFill>
                <a:srgbClr val="FF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771942"/>
            <a:ext cx="7162800" cy="2123658"/>
          </a:xfrm>
          <a:prstGeom prst="rect">
            <a:avLst/>
          </a:prstGeom>
          <a:noFill/>
        </p:spPr>
        <p:txBody>
          <a:bodyPr wrap="square" rtlCol="0">
            <a:spAutoFit/>
          </a:bodyPr>
          <a:lstStyle/>
          <a:p>
            <a:pPr algn="just">
              <a:lnSpc>
                <a:spcPct val="150000"/>
              </a:lnSpc>
            </a:pPr>
            <a:r>
              <a:rPr lang="en-US" sz="22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 Viruses              </a:t>
            </a:r>
            <a:r>
              <a:rPr lang="ar-SA" sz="2000" b="1" dirty="0">
                <a:solidFill>
                  <a:srgbClr val="FF0000"/>
                </a:solidFill>
                <a:latin typeface="Simplified Arabic" pitchFamily="18" charset="-78"/>
                <a:cs typeface="Simplified Arabic" pitchFamily="18" charset="-78"/>
              </a:rPr>
              <a:t>الفيروسات</a:t>
            </a:r>
            <a:endParaRPr lang="en-US" sz="2000" dirty="0">
              <a:solidFill>
                <a:srgbClr val="FF0000"/>
              </a:solidFill>
              <a:latin typeface="Simplified Arabic" pitchFamily="18" charset="-78"/>
              <a:cs typeface="Simplified Arabic" pitchFamily="18" charset="-78"/>
            </a:endParaRPr>
          </a:p>
          <a:p>
            <a:pPr algn="just">
              <a:lnSpc>
                <a:spcPct val="150000"/>
              </a:lnSpc>
            </a:pP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Protooncogenes</a:t>
            </a:r>
            <a:r>
              <a:rPr lang="en-US" sz="2200" dirty="0">
                <a:latin typeface="Times New Roman" pitchFamily="18" charset="0"/>
                <a:cs typeface="Times New Roman" pitchFamily="18" charset="0"/>
              </a:rPr>
              <a:t> of tumor genes on chromosomes can be activated by some viruses. When tumor virus were injected inside the normal cells, it turning these cells into cancer cells.</a:t>
            </a:r>
          </a:p>
        </p:txBody>
      </p:sp>
      <p:sp>
        <p:nvSpPr>
          <p:cNvPr id="5" name="TextBox 4"/>
          <p:cNvSpPr txBox="1"/>
          <p:nvPr/>
        </p:nvSpPr>
        <p:spPr>
          <a:xfrm>
            <a:off x="1219200" y="2743200"/>
            <a:ext cx="7391400" cy="3139321"/>
          </a:xfrm>
          <a:prstGeom prst="rect">
            <a:avLst/>
          </a:prstGeom>
          <a:noFill/>
        </p:spPr>
        <p:txBody>
          <a:bodyPr wrap="square" rtlCol="0">
            <a:spAutoFit/>
          </a:bodyPr>
          <a:lstStyle/>
          <a:p>
            <a:pPr algn="just">
              <a:lnSpc>
                <a:spcPct val="150000"/>
              </a:lnSpc>
            </a:pPr>
            <a:r>
              <a:rPr lang="en-US" sz="2200" b="1" u="sng" dirty="0">
                <a:solidFill>
                  <a:srgbClr val="FF0000"/>
                </a:solidFill>
                <a:latin typeface="Times New Roman" pitchFamily="18" charset="0"/>
                <a:cs typeface="Times New Roman" pitchFamily="18" charset="0"/>
              </a:rPr>
              <a:t>2- </a:t>
            </a:r>
            <a:r>
              <a:rPr lang="en-US" sz="22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Mutation</a:t>
            </a:r>
            <a:r>
              <a:rPr lang="en-US" sz="20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0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الطفرة</a:t>
            </a:r>
          </a:p>
          <a:p>
            <a:pPr algn="just">
              <a:lnSpc>
                <a:spcPct val="150000"/>
              </a:lnSpc>
            </a:pPr>
            <a:r>
              <a:rPr lang="en-US" sz="2200" dirty="0">
                <a:latin typeface="Times New Roman" pitchFamily="18" charset="0"/>
                <a:cs typeface="Times New Roman" pitchFamily="18" charset="0"/>
              </a:rPr>
              <a:t>	Mutation can made by by chemical or carcinogen or radiation witch can led to activate the </a:t>
            </a:r>
            <a:r>
              <a:rPr lang="en-US" sz="2200" dirty="0" err="1">
                <a:latin typeface="Times New Roman" pitchFamily="18" charset="0"/>
                <a:cs typeface="Times New Roman" pitchFamily="18" charset="0"/>
              </a:rPr>
              <a:t>protooncogene</a:t>
            </a:r>
            <a:endParaRPr lang="en-US" sz="2200" dirty="0">
              <a:latin typeface="Times New Roman" pitchFamily="18" charset="0"/>
              <a:cs typeface="Times New Roman" pitchFamily="18" charset="0"/>
            </a:endParaRPr>
          </a:p>
          <a:p>
            <a:pPr algn="just">
              <a:lnSpc>
                <a:spcPct val="150000"/>
              </a:lnSpc>
            </a:pPr>
            <a:r>
              <a:rPr lang="en-US" sz="2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a:t>
            </a:r>
            <a:r>
              <a:rPr lang="en-US" sz="22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Amplification</a:t>
            </a:r>
            <a:r>
              <a:rPr lang="en-US" sz="20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0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التفخيم</a:t>
            </a:r>
          </a:p>
          <a:p>
            <a:pPr algn="just">
              <a:lnSpc>
                <a:spcPct val="150000"/>
              </a:lnSpc>
            </a:pPr>
            <a:r>
              <a:rPr lang="en-US" sz="2200" dirty="0">
                <a:latin typeface="Times New Roman" pitchFamily="18" charset="0"/>
                <a:cs typeface="Times New Roman" pitchFamily="18" charset="0"/>
              </a:rPr>
              <a:t>	Repeated copies of the tumor genes makes normal cell turn into a cancer cell (See to next Fig..)</a:t>
            </a:r>
          </a:p>
        </p:txBody>
      </p:sp>
      <p:sp>
        <p:nvSpPr>
          <p:cNvPr id="6" name="Rectangle 5"/>
          <p:cNvSpPr/>
          <p:nvPr/>
        </p:nvSpPr>
        <p:spPr>
          <a:xfrm>
            <a:off x="1219200" y="468868"/>
            <a:ext cx="7696200" cy="369332"/>
          </a:xfrm>
          <a:prstGeom prst="rect">
            <a:avLst/>
          </a:prstGeom>
        </p:spPr>
        <p:txBody>
          <a:bodyPr wrap="square">
            <a:spAutoFit/>
          </a:bodyPr>
          <a:lstStyle/>
          <a:p>
            <a:r>
              <a:rPr lang="en-US" b="1" dirty="0">
                <a:effectLst>
                  <a:outerShdw blurRad="38100" dist="38100" dir="2700000" algn="tl">
                    <a:srgbClr val="000000">
                      <a:alpha val="43137"/>
                    </a:srgbClr>
                  </a:outerShdw>
                </a:effectLst>
                <a:latin typeface="Times New Roman" pitchFamily="18" charset="0"/>
                <a:cs typeface="Times New Roman" pitchFamily="18" charset="0"/>
              </a:rPr>
              <a:t>Proto-</a:t>
            </a:r>
            <a:r>
              <a:rPr lang="en-US" b="1" dirty="0" err="1">
                <a:effectLst>
                  <a:outerShdw blurRad="38100" dist="38100" dir="2700000" algn="tl">
                    <a:srgbClr val="000000">
                      <a:alpha val="43137"/>
                    </a:srgbClr>
                  </a:outerShdw>
                </a:effectLst>
                <a:latin typeface="Times New Roman" pitchFamily="18" charset="0"/>
                <a:cs typeface="Times New Roman" pitchFamily="18" charset="0"/>
              </a:rPr>
              <a:t>Oncogene</a:t>
            </a:r>
            <a:r>
              <a:rPr lang="en-US" b="1" dirty="0">
                <a:effectLst>
                  <a:outerShdw blurRad="38100" dist="38100" dir="2700000" algn="tl">
                    <a:srgbClr val="000000">
                      <a:alpha val="43137"/>
                    </a:srgbClr>
                  </a:outerShdw>
                </a:effectLst>
                <a:latin typeface="Times New Roman" pitchFamily="18" charset="0"/>
                <a:cs typeface="Times New Roman" pitchFamily="18" charset="0"/>
              </a:rPr>
              <a:t>-Activation      </a:t>
            </a:r>
            <a:r>
              <a:rPr lang="ar-SA" b="1" dirty="0">
                <a:effectLst>
                  <a:outerShdw blurRad="38100" dist="38100" dir="2700000" algn="tl">
                    <a:srgbClr val="000000">
                      <a:alpha val="43137"/>
                    </a:srgbClr>
                  </a:outerShdw>
                </a:effectLst>
                <a:latin typeface="Times New Roman" pitchFamily="18" charset="0"/>
                <a:cs typeface="Times New Roman" pitchFamily="18" charset="0"/>
              </a:rPr>
              <a:t>في </a:t>
            </a:r>
            <a:r>
              <a:rPr lang="ar-SA" b="1" dirty="0" err="1">
                <a:effectLst>
                  <a:outerShdw blurRad="38100" dist="38100" dir="2700000" algn="tl">
                    <a:srgbClr val="000000">
                      <a:alpha val="43137"/>
                    </a:srgbClr>
                  </a:outerShdw>
                </a:effectLst>
                <a:latin typeface="Times New Roman" pitchFamily="18" charset="0"/>
                <a:cs typeface="Times New Roman" pitchFamily="18" charset="0"/>
              </a:rPr>
              <a:t>الكرموسومات</a:t>
            </a:r>
            <a:r>
              <a:rPr lang="ar-SA" b="1" dirty="0">
                <a:effectLst>
                  <a:outerShdw blurRad="38100" dist="38100" dir="2700000" algn="tl">
                    <a:srgbClr val="000000">
                      <a:alpha val="43137"/>
                    </a:srgbClr>
                  </a:outerShdw>
                </a:effectLst>
                <a:latin typeface="Times New Roman" pitchFamily="18" charset="0"/>
                <a:cs typeface="Times New Roman" pitchFamily="18" charset="0"/>
              </a:rPr>
              <a:t> </a:t>
            </a:r>
            <a:r>
              <a:rPr lang="en-US" b="1" dirty="0">
                <a:effectLst>
                  <a:outerShdw blurRad="38100" dist="38100" dir="2700000" algn="tl">
                    <a:srgbClr val="000000">
                      <a:alpha val="43137"/>
                    </a:srgbClr>
                  </a:outerShdw>
                </a:effectLst>
                <a:latin typeface="Times New Roman" pitchFamily="18" charset="0"/>
                <a:cs typeface="Times New Roman" pitchFamily="18" charset="0"/>
              </a:rPr>
              <a:t> </a:t>
            </a:r>
            <a:r>
              <a:rPr lang="ar-SA" sz="1600" b="1" dirty="0">
                <a:effectLst>
                  <a:outerShdw blurRad="38100" dist="38100" dir="2700000" algn="tl">
                    <a:srgbClr val="000000">
                      <a:alpha val="43137"/>
                    </a:srgbClr>
                  </a:outerShdw>
                </a:effectLst>
                <a:latin typeface="Times New Roman" pitchFamily="18" charset="0"/>
                <a:cs typeface="Simplified Arabic" pitchFamily="18" charset="-78"/>
              </a:rPr>
              <a:t>منشطات</a:t>
            </a:r>
            <a:r>
              <a:rPr lang="ar-SA" sz="1600" b="1" dirty="0">
                <a:effectLst>
                  <a:outerShdw blurRad="38100" dist="38100" dir="2700000" algn="tl">
                    <a:srgbClr val="000000">
                      <a:alpha val="43137"/>
                    </a:srgbClr>
                  </a:outerShdw>
                </a:effectLst>
                <a:latin typeface="Simplified Arabic" pitchFamily="18" charset="-78"/>
                <a:cs typeface="Simplified Arabic" pitchFamily="18" charset="-78"/>
              </a:rPr>
              <a:t>   طلائع الجينات الورمية </a:t>
            </a:r>
            <a:endParaRPr lang="en-US" dirty="0"/>
          </a:p>
        </p:txBody>
      </p:sp>
      <p:sp>
        <p:nvSpPr>
          <p:cNvPr id="2" name="عنصر نائب للتذييل 1"/>
          <p:cNvSpPr>
            <a:spLocks noGrp="1"/>
          </p:cNvSpPr>
          <p:nvPr>
            <p:ph type="ftr" sz="quarter" idx="11"/>
          </p:nvPr>
        </p:nvSpPr>
        <p:spPr/>
        <p:txBody>
          <a:bodyPr/>
          <a:lstStyle/>
          <a:p>
            <a:r>
              <a:rPr lang="en-US"/>
              <a:t>Zoo 424 Lecture 4, Embryonic and cancer cells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65" name="Picture 1" descr="~LWF00011"/>
          <p:cNvPicPr>
            <a:picLocks noChangeAspect="1" noChangeArrowheads="1"/>
          </p:cNvPicPr>
          <p:nvPr/>
        </p:nvPicPr>
        <p:blipFill>
          <a:blip r:embed="rId3" cstate="print"/>
          <a:srcRect/>
          <a:stretch>
            <a:fillRect/>
          </a:stretch>
        </p:blipFill>
        <p:spPr bwMode="auto">
          <a:xfrm>
            <a:off x="1295400" y="990600"/>
            <a:ext cx="4419600" cy="4648200"/>
          </a:xfrm>
          <a:prstGeom prst="rect">
            <a:avLst/>
          </a:prstGeom>
          <a:noFill/>
        </p:spPr>
      </p:pic>
      <p:sp>
        <p:nvSpPr>
          <p:cNvPr id="5" name="TextBox 4"/>
          <p:cNvSpPr txBox="1"/>
          <p:nvPr/>
        </p:nvSpPr>
        <p:spPr>
          <a:xfrm>
            <a:off x="5715000" y="1853148"/>
            <a:ext cx="2438400" cy="3785652"/>
          </a:xfrm>
          <a:prstGeom prst="rect">
            <a:avLst/>
          </a:prstGeom>
          <a:noFill/>
        </p:spPr>
        <p:txBody>
          <a:bodyPr wrap="square" rtlCol="0">
            <a:spAutoFit/>
          </a:bodyPr>
          <a:lstStyle/>
          <a:p>
            <a:pPr algn="just" rtl="1">
              <a:lnSpc>
                <a:spcPct val="150000"/>
              </a:lnSpc>
            </a:pPr>
            <a:r>
              <a:rPr lang="ar-SA" sz="2000" b="1" dirty="0">
                <a:latin typeface="Simplified Arabic" pitchFamily="18" charset="-78"/>
                <a:cs typeface="Simplified Arabic" pitchFamily="18" charset="-78"/>
              </a:rPr>
              <a:t>رسم تخطيطي يوضح كيف يتم تنشيط طلائع الجينات الورمية في الخلايا السليمة بوساطة بعض العوامل مثل الطفرة، التكرار الجيني أو الفيروسات كلها تحول الخلايا السليمة إلى خلايا سرطانية.</a:t>
            </a:r>
            <a:endParaRPr lang="en-US" sz="2000" dirty="0">
              <a:latin typeface="Simplified Arabic" pitchFamily="18" charset="-78"/>
              <a:cs typeface="Simplified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991600" cy="646331"/>
          </a:xfrm>
          <a:prstGeom prst="rect">
            <a:avLst/>
          </a:prstGeom>
          <a:solidFill>
            <a:schemeClr val="accent2">
              <a:lumMod val="60000"/>
              <a:lumOff val="40000"/>
            </a:schemeClr>
          </a:solidFill>
        </p:spPr>
        <p:txBody>
          <a:bodyPr wrap="square" rtlCol="0">
            <a:spAutoFit/>
          </a:bodyPr>
          <a:lstStyle/>
          <a:p>
            <a:pPr algn="just">
              <a:lnSpc>
                <a:spcPct val="150000"/>
              </a:lnSpc>
            </a:pPr>
            <a:r>
              <a:rPr lang="en-US" sz="2200" b="1" dirty="0">
                <a:solidFill>
                  <a:srgbClr val="0000FF"/>
                </a:solidFill>
                <a:latin typeface="Times New Roman" pitchFamily="18" charset="0"/>
                <a:cs typeface="Times New Roman" pitchFamily="18" charset="0"/>
              </a:rPr>
              <a:t>* </a:t>
            </a:r>
            <a:r>
              <a:rPr lang="en-US" sz="2400" b="1" u="sng" dirty="0">
                <a:effectLst>
                  <a:outerShdw blurRad="38100" dist="38100" dir="2700000" algn="tl">
                    <a:srgbClr val="000000">
                      <a:alpha val="43137"/>
                    </a:srgbClr>
                  </a:outerShdw>
                </a:effectLst>
                <a:latin typeface="Times New Roman" pitchFamily="18" charset="0"/>
                <a:cs typeface="Times New Roman" pitchFamily="18" charset="0"/>
              </a:rPr>
              <a:t>The reasons for the spread of cancer cells:</a:t>
            </a:r>
            <a:r>
              <a:rPr lang="ar-SA" sz="2400" b="1" u="sng" dirty="0">
                <a:effectLst>
                  <a:outerShdw blurRad="38100" dist="38100" dir="2700000" algn="tl">
                    <a:srgbClr val="000000">
                      <a:alpha val="43137"/>
                    </a:srgbClr>
                  </a:outerShdw>
                </a:effectLst>
                <a:latin typeface="Times New Roman" pitchFamily="18" charset="0"/>
                <a:cs typeface="Times New Roman" pitchFamily="18" charset="0"/>
              </a:rPr>
              <a:t>أسباب انتشار الخلايا السرطانية </a:t>
            </a:r>
            <a:endParaRPr lang="en-US" sz="22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990600" y="838200"/>
            <a:ext cx="7924800" cy="5632311"/>
          </a:xfrm>
          <a:prstGeom prst="rect">
            <a:avLst/>
          </a:prstGeom>
          <a:noFill/>
        </p:spPr>
        <p:txBody>
          <a:bodyPr wrap="square" rtlCol="0">
            <a:spAutoFit/>
          </a:bodyPr>
          <a:lstStyle/>
          <a:p>
            <a:pPr marL="398463" indent="-398463" algn="just">
              <a:lnSpc>
                <a:spcPct val="150000"/>
              </a:lnSpc>
            </a:pPr>
            <a:r>
              <a:rPr lang="en-US" sz="2400" dirty="0">
                <a:latin typeface="Times New Roman" pitchFamily="18" charset="0"/>
                <a:cs typeface="Times New Roman" pitchFamily="18" charset="0"/>
              </a:rPr>
              <a:t>1- Increase the rate of division of cancer cells, which helps to disintegration</a:t>
            </a:r>
            <a:r>
              <a:rPr lang="ar-SA" sz="2000" dirty="0">
                <a:latin typeface="Times New Roman" pitchFamily="18" charset="0"/>
                <a:cs typeface="Times New Roman" pitchFamily="18" charset="0"/>
              </a:rPr>
              <a:t>الزيادة في معدل انقسام الخلايا السرطانية يساعد في </a:t>
            </a:r>
            <a:r>
              <a:rPr lang="ar-SA" sz="2000" dirty="0" err="1">
                <a:latin typeface="Times New Roman" pitchFamily="18" charset="0"/>
                <a:cs typeface="Times New Roman" pitchFamily="18" charset="0"/>
              </a:rPr>
              <a:t>الإنتشار</a:t>
            </a:r>
            <a:endParaRPr lang="en-US" sz="2000" b="1" dirty="0">
              <a:latin typeface="Times New Roman" pitchFamily="18" charset="0"/>
              <a:cs typeface="Times New Roman" pitchFamily="18" charset="0"/>
            </a:endParaRPr>
          </a:p>
          <a:p>
            <a:pPr marL="354013" indent="-354013" algn="just">
              <a:lnSpc>
                <a:spcPct val="150000"/>
              </a:lnSpc>
            </a:pPr>
            <a:r>
              <a:rPr lang="en-US" sz="2400" dirty="0">
                <a:latin typeface="Times New Roman" pitchFamily="18" charset="0"/>
                <a:cs typeface="Times New Roman" pitchFamily="18" charset="0"/>
              </a:rPr>
              <a:t>2- Changes in the surface of cancer cells, helping to circumvention of the immune system. </a:t>
            </a:r>
            <a:r>
              <a:rPr lang="ar-SA" sz="2400" dirty="0">
                <a:latin typeface="Times New Roman" pitchFamily="18" charset="0"/>
                <a:cs typeface="Times New Roman" pitchFamily="18" charset="0"/>
              </a:rPr>
              <a:t>التغير في سطح الخلية</a:t>
            </a:r>
            <a:endParaRPr lang="en-US" sz="2400" b="1" dirty="0">
              <a:latin typeface="Times New Roman" pitchFamily="18" charset="0"/>
              <a:cs typeface="Times New Roman" pitchFamily="18" charset="0"/>
            </a:endParaRPr>
          </a:p>
          <a:p>
            <a:pPr marL="354013" indent="-354013" algn="just">
              <a:lnSpc>
                <a:spcPct val="150000"/>
              </a:lnSpc>
            </a:pPr>
            <a:r>
              <a:rPr lang="en-US" sz="2400" dirty="0">
                <a:latin typeface="Times New Roman" pitchFamily="18" charset="0"/>
                <a:cs typeface="Times New Roman" pitchFamily="18" charset="0"/>
              </a:rPr>
              <a:t>3- Rupture of the tissues and separation of cells from each other as a result of enzymatic secretions produced by cancer cells. </a:t>
            </a:r>
            <a:r>
              <a:rPr lang="ar-SA" sz="2400" dirty="0">
                <a:latin typeface="Times New Roman" pitchFamily="18" charset="0"/>
                <a:cs typeface="Times New Roman" pitchFamily="18" charset="0"/>
              </a:rPr>
              <a:t>تمزق الانسجة وانفصال الخلايا عن بعضها</a:t>
            </a:r>
            <a:endParaRPr lang="en-US" sz="2400" b="1" dirty="0">
              <a:latin typeface="Times New Roman" pitchFamily="18" charset="0"/>
              <a:cs typeface="Times New Roman" pitchFamily="18" charset="0"/>
            </a:endParaRPr>
          </a:p>
          <a:p>
            <a:pPr marL="354013" indent="-354013" algn="just">
              <a:lnSpc>
                <a:spcPct val="150000"/>
              </a:lnSpc>
            </a:pPr>
            <a:r>
              <a:rPr lang="en-US" sz="2400" dirty="0">
                <a:latin typeface="Times New Roman" pitchFamily="18" charset="0"/>
                <a:cs typeface="Times New Roman" pitchFamily="18" charset="0"/>
              </a:rPr>
              <a:t>4- loss of Contact Inhibition property </a:t>
            </a:r>
            <a:r>
              <a:rPr lang="ar-SA" sz="2400" dirty="0">
                <a:latin typeface="Times New Roman" pitchFamily="18" charset="0"/>
                <a:cs typeface="Times New Roman" pitchFamily="18" charset="0"/>
              </a:rPr>
              <a:t>فقدان خاصية التثبيط التلامسي </a:t>
            </a:r>
            <a:endParaRPr lang="en-US" sz="2400" b="1" dirty="0">
              <a:latin typeface="Times New Roman" pitchFamily="18" charset="0"/>
              <a:cs typeface="Times New Roman" pitchFamily="18" charset="0"/>
            </a:endParaRPr>
          </a:p>
          <a:p>
            <a:pPr marL="354013" indent="-354013" algn="just">
              <a:lnSpc>
                <a:spcPct val="150000"/>
              </a:lnSpc>
            </a:pPr>
            <a:r>
              <a:rPr lang="en-US" sz="2400" dirty="0">
                <a:latin typeface="Times New Roman" pitchFamily="18" charset="0"/>
                <a:cs typeface="Times New Roman" pitchFamily="18" charset="0"/>
              </a:rPr>
              <a:t>5- Cell proliferation may be due to activate genes specific to that.</a:t>
            </a:r>
            <a:r>
              <a:rPr lang="ar-SA" sz="2400" dirty="0">
                <a:latin typeface="Times New Roman" pitchFamily="18" charset="0"/>
                <a:cs typeface="Times New Roman" pitchFamily="18" charset="0"/>
              </a:rPr>
              <a:t>تنشيط جينات خاصة بالإنقسام الورمي</a:t>
            </a:r>
            <a:endParaRPr lang="en-US"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81000"/>
            <a:ext cx="7772400" cy="830997"/>
          </a:xfrm>
          <a:prstGeom prst="rect">
            <a:avLst/>
          </a:prstGeom>
          <a:noFill/>
        </p:spPr>
        <p:txBody>
          <a:bodyPr wrap="square" rtlCol="0">
            <a:spAutoFit/>
          </a:bodyPr>
          <a:lstStyle/>
          <a:p>
            <a:pPr marL="457200" indent="-457200" algn="just"/>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6- Similarities and differences between embryonic cells </a:t>
            </a:r>
            <a:r>
              <a:rPr lang="en-US" sz="24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and cancer cells</a:t>
            </a:r>
            <a:r>
              <a:rPr lang="ar-SA" sz="24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التشابه </a:t>
            </a:r>
            <a:r>
              <a:rPr lang="ar-SA" sz="2400" b="1" u="sng"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والأختلاف</a:t>
            </a:r>
            <a:r>
              <a:rPr lang="ar-SA" sz="24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بين الخلايا السرطانية والجنينية </a:t>
            </a:r>
            <a:endParaRPr lang="en-US" sz="22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1295400" y="1351002"/>
            <a:ext cx="5410200" cy="579967"/>
          </a:xfrm>
          <a:prstGeom prst="rect">
            <a:avLst/>
          </a:prstGeom>
          <a:noFill/>
        </p:spPr>
        <p:txBody>
          <a:bodyPr wrap="square" rtlCol="0">
            <a:spAutoFit/>
          </a:bodyPr>
          <a:lstStyle/>
          <a:p>
            <a:pPr algn="just">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1- original cells</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أصل الخلايا </a:t>
            </a:r>
            <a:endParaRPr lang="en-US" sz="2400"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Box 3"/>
          <p:cNvSpPr txBox="1"/>
          <p:nvPr/>
        </p:nvSpPr>
        <p:spPr>
          <a:xfrm>
            <a:off x="1447800" y="1752600"/>
            <a:ext cx="7239000" cy="1615827"/>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	The origin of all embryonic cells and cancer cells is one the fertilized egg. But embryonic cells appear in the beginning and while cancer cells appear later.</a:t>
            </a:r>
          </a:p>
        </p:txBody>
      </p:sp>
      <p:sp>
        <p:nvSpPr>
          <p:cNvPr id="5" name="TextBox 4"/>
          <p:cNvSpPr txBox="1"/>
          <p:nvPr/>
        </p:nvSpPr>
        <p:spPr>
          <a:xfrm>
            <a:off x="1295400" y="3446874"/>
            <a:ext cx="5486400" cy="579967"/>
          </a:xfrm>
          <a:prstGeom prst="rect">
            <a:avLst/>
          </a:prstGeom>
          <a:noFill/>
        </p:spPr>
        <p:txBody>
          <a:bodyPr wrap="square" rtlCol="0">
            <a:spAutoFit/>
          </a:bodyPr>
          <a:lstStyle/>
          <a:p>
            <a:pPr algn="just">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2 - Reproduction and growth</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التكاثر والنمو </a:t>
            </a:r>
            <a:endPar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TextBox 5"/>
          <p:cNvSpPr txBox="1"/>
          <p:nvPr/>
        </p:nvSpPr>
        <p:spPr>
          <a:xfrm>
            <a:off x="1447800" y="3997910"/>
            <a:ext cx="7239000" cy="2631490"/>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	Embryonic cells continue in reproduction and growth and then differentiate, as well as cancer cells continue in reproduction and grow but without discipline, and even in cell cultures when the normal cells are crowded, they are stop, while cancer cells are continue.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28600"/>
            <a:ext cx="7708392" cy="1143000"/>
          </a:xfrm>
        </p:spPr>
        <p:txBody>
          <a:bodyPr>
            <a:noAutofit/>
          </a:bodyPr>
          <a:lstStyle/>
          <a:p>
            <a:r>
              <a:rPr lang="en-US" sz="2000" dirty="0">
                <a:effectLst/>
                <a:latin typeface="Traditional Arabic" panose="02020603050405020304" pitchFamily="18" charset="-78"/>
                <a:cs typeface="Traditional Arabic" panose="02020603050405020304" pitchFamily="18" charset="-78"/>
              </a:rPr>
              <a:t>Theoretical similarities between cancer process and ontogenetic development. Correspondence of steps and structures between the cancer process and embryo development.</a:t>
            </a:r>
            <a:endParaRPr lang="ar-SA" sz="2000" dirty="0">
              <a:latin typeface="Traditional Arabic" panose="02020603050405020304" pitchFamily="18" charset="-78"/>
              <a:cs typeface="Traditional Arabic" panose="02020603050405020304" pitchFamily="18" charset="-78"/>
            </a:endParaRPr>
          </a:p>
        </p:txBody>
      </p:sp>
      <p:sp>
        <p:nvSpPr>
          <p:cNvPr id="4" name="عنصر نائب للتذييل 3"/>
          <p:cNvSpPr>
            <a:spLocks noGrp="1"/>
          </p:cNvSpPr>
          <p:nvPr>
            <p:ph type="ftr" sz="quarter" idx="11"/>
          </p:nvPr>
        </p:nvSpPr>
        <p:spPr/>
        <p:txBody>
          <a:bodyPr/>
          <a:lstStyle/>
          <a:p>
            <a:r>
              <a:rPr lang="en-US"/>
              <a:t>Zoo 424 Lecture 4, Embryonic and cancer cells</a:t>
            </a:r>
          </a:p>
        </p:txBody>
      </p:sp>
      <p:pic>
        <p:nvPicPr>
          <p:cNvPr id="1026" name="Picture 2" descr="An external file that holds a picture, illustration, etc.&#10;Object name is fcell-07-00020-g00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417638"/>
            <a:ext cx="7638288" cy="5364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7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605677"/>
            <a:ext cx="7467600" cy="4247317"/>
          </a:xfrm>
          <a:prstGeom prst="rect">
            <a:avLst/>
          </a:prstGeom>
          <a:noFill/>
          <a:ln>
            <a:noFill/>
          </a:ln>
          <a:effectLst>
            <a:outerShdw blurRad="50800" dist="38100" dir="5400000" algn="t" rotWithShape="0">
              <a:prstClr val="black">
                <a:alpha val="40000"/>
              </a:prstClr>
            </a:outerShdw>
          </a:effectLst>
          <a:scene3d>
            <a:camera prst="isometricOffAxis1Right"/>
            <a:lightRig rig="balanced" dir="t">
              <a:rot lat="0" lon="0" rev="8700000"/>
            </a:lightRig>
          </a:scene3d>
          <a:sp3d>
            <a:bevelT w="190500" h="38100" prst="angle"/>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5400" b="1" cap="none" spc="0" dirty="0">
                <a:ln w="11430"/>
                <a:blipFill>
                  <a:blip r:embed="rId3"/>
                  <a:tile tx="0" ty="0" sx="100000" sy="100000" flip="none" algn="tl"/>
                </a:blipFill>
                <a:effectLst>
                  <a:outerShdw blurRad="80000" dist="40000" dir="5040000" algn="tl">
                    <a:srgbClr val="000000">
                      <a:alpha val="30000"/>
                    </a:srgbClr>
                  </a:outerShdw>
                </a:effectLst>
              </a:rPr>
              <a:t>المحاضرة (4) </a:t>
            </a:r>
          </a:p>
          <a:p>
            <a:pPr algn="ctr" rtl="1"/>
            <a:r>
              <a:rPr lang="ar-SA" sz="5400" b="1" cap="none" spc="0" dirty="0">
                <a:ln w="11430"/>
                <a:blipFill>
                  <a:blip r:embed="rId3"/>
                  <a:tile tx="0" ty="0" sx="100000" sy="100000" flip="none" algn="tl"/>
                </a:blipFill>
                <a:effectLst>
                  <a:outerShdw blurRad="80000" dist="40000" dir="5040000" algn="tl">
                    <a:srgbClr val="000000">
                      <a:alpha val="30000"/>
                    </a:srgbClr>
                  </a:outerShdw>
                </a:effectLst>
              </a:rPr>
              <a:t>ال</a:t>
            </a:r>
            <a:r>
              <a:rPr lang="ar-SA" sz="5400" b="1" dirty="0">
                <a:ln w="11430"/>
                <a:blipFill>
                  <a:blip r:embed="rId3"/>
                  <a:tile tx="0" ty="0" sx="100000" sy="100000" flip="none" algn="tl"/>
                </a:blipFill>
                <a:effectLst>
                  <a:outerShdw blurRad="80000" dist="40000" dir="5040000" algn="tl">
                    <a:srgbClr val="000000">
                      <a:alpha val="30000"/>
                    </a:srgbClr>
                  </a:outerShdw>
                </a:effectLst>
              </a:rPr>
              <a:t>خلايا الجنينية والسرطانية </a:t>
            </a:r>
          </a:p>
          <a:p>
            <a:pPr algn="ctr" rtl="1"/>
            <a:r>
              <a:rPr lang="en-US" sz="5400" b="1" cap="none" spc="0" dirty="0">
                <a:ln w="11430"/>
                <a:blipFill>
                  <a:blip r:embed="rId3"/>
                  <a:tile tx="0" ty="0" sx="100000" sy="100000" flip="none" algn="tl"/>
                </a:blipFill>
                <a:effectLst>
                  <a:outerShdw blurRad="80000" dist="40000" dir="5040000" algn="tl">
                    <a:srgbClr val="000000">
                      <a:alpha val="30000"/>
                    </a:srgbClr>
                  </a:outerShdw>
                </a:effectLst>
              </a:rPr>
              <a:t>Lect.(4) </a:t>
            </a:r>
          </a:p>
          <a:p>
            <a:pPr algn="ctr" rtl="1"/>
            <a:r>
              <a:rPr lang="en-US" sz="5400" b="1" cap="none" spc="0" dirty="0">
                <a:ln w="11430"/>
                <a:blipFill>
                  <a:blip r:embed="rId3"/>
                  <a:tile tx="0" ty="0" sx="100000" sy="100000" flip="none" algn="tl"/>
                </a:blipFill>
                <a:effectLst>
                  <a:outerShdw blurRad="80000" dist="40000" dir="5040000" algn="tl">
                    <a:srgbClr val="000000">
                      <a:alpha val="30000"/>
                    </a:srgbClr>
                  </a:outerShdw>
                </a:effectLst>
              </a:rPr>
              <a:t>Embryonic and Cancer Cells</a:t>
            </a:r>
          </a:p>
        </p:txBody>
      </p:sp>
      <p:sp>
        <p:nvSpPr>
          <p:cNvPr id="5" name="Rectangle 2"/>
          <p:cNvSpPr>
            <a:spLocks noGrp="1" noChangeArrowheads="1"/>
          </p:cNvSpPr>
          <p:nvPr>
            <p:ph type="ctrTitle"/>
          </p:nvPr>
        </p:nvSpPr>
        <p:spPr>
          <a:xfrm>
            <a:off x="838200" y="152400"/>
            <a:ext cx="8229600" cy="1371600"/>
          </a:xfrm>
        </p:spPr>
        <p:txBody>
          <a:bodyPr>
            <a:noAutofit/>
          </a:bodyPr>
          <a:lstStyle/>
          <a:p>
            <a:pPr algn="ctr"/>
            <a:r>
              <a:rPr lang="en-US" sz="3600" b="1" dirty="0">
                <a:solidFill>
                  <a:srgbClr val="FF3399"/>
                </a:solidFill>
                <a:latin typeface="Castellar" pitchFamily="18" charset="0"/>
                <a:cs typeface="Andalus" pitchFamily="2" charset="-78"/>
              </a:rPr>
              <a:t>Principals of Experimental Embryology</a:t>
            </a:r>
          </a:p>
        </p:txBody>
      </p:sp>
      <p:pic>
        <p:nvPicPr>
          <p:cNvPr id="2" name="صورة 1"/>
          <p:cNvPicPr>
            <a:picLocks noChangeAspect="1"/>
          </p:cNvPicPr>
          <p:nvPr/>
        </p:nvPicPr>
        <p:blipFill>
          <a:blip r:embed="rId4"/>
          <a:stretch>
            <a:fillRect/>
          </a:stretch>
        </p:blipFill>
        <p:spPr>
          <a:xfrm>
            <a:off x="6553200" y="4038600"/>
            <a:ext cx="2514600" cy="2590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238542"/>
            <a:ext cx="7315200" cy="2123658"/>
          </a:xfrm>
          <a:prstGeom prst="rect">
            <a:avLst/>
          </a:prstGeom>
          <a:noFill/>
        </p:spPr>
        <p:txBody>
          <a:bodyPr wrap="square" rtlCol="0">
            <a:spAutoFit/>
          </a:bodyPr>
          <a:lstStyle/>
          <a:p>
            <a:pPr marL="236538" indent="-236538" algn="just">
              <a:lnSpc>
                <a:spcPct val="150000"/>
              </a:lnSpc>
            </a:pPr>
            <a:r>
              <a:rPr lang="en-US" sz="2200" dirty="0">
                <a:latin typeface="Times New Roman" pitchFamily="18" charset="0"/>
                <a:cs typeface="Times New Roman" pitchFamily="18" charset="0"/>
              </a:rPr>
              <a:t>* </a:t>
            </a:r>
            <a:r>
              <a:rPr lang="en-US" sz="2200" b="1" dirty="0" err="1">
                <a:latin typeface="Times New Roman" pitchFamily="18" charset="0"/>
                <a:cs typeface="Times New Roman" pitchFamily="18" charset="0"/>
              </a:rPr>
              <a:t>AutoWarburg</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 suggested that the increase in growth and reproduction due to the increase in the absorption of food and insertion of the food into the cells and all of this is due to the change in the permeability of the cell membrane.</a:t>
            </a:r>
          </a:p>
        </p:txBody>
      </p:sp>
      <p:sp>
        <p:nvSpPr>
          <p:cNvPr id="5" name="TextBox 4"/>
          <p:cNvSpPr txBox="1"/>
          <p:nvPr/>
        </p:nvSpPr>
        <p:spPr>
          <a:xfrm>
            <a:off x="1295400" y="2570202"/>
            <a:ext cx="7010400" cy="579967"/>
          </a:xfrm>
          <a:prstGeom prst="rect">
            <a:avLst/>
          </a:prstGeom>
          <a:noFill/>
        </p:spPr>
        <p:txBody>
          <a:bodyPr wrap="square" rtlCol="0">
            <a:spAutoFit/>
          </a:bodyPr>
          <a:lstStyle/>
          <a:p>
            <a:pPr algn="just">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3 - Cell migration and transfer</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الهجرة </a:t>
            </a:r>
            <a:r>
              <a:rPr lang="ar-SA" sz="2400" b="1" u="sng" dirty="0" err="1">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والإنتقال</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TextBox 5"/>
          <p:cNvSpPr txBox="1"/>
          <p:nvPr/>
        </p:nvSpPr>
        <p:spPr>
          <a:xfrm>
            <a:off x="1524000" y="3261479"/>
            <a:ext cx="7086600" cy="3139321"/>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	Malignant cancer cells move from the place and spread in other tissues of the body such as cancer of skin cells (melanoma), cells migrate and settle in the lungs (Fig. 50). Also, some embryonic cells move from the place of composition and settle in other tissues such as the primary germ cells and neural crest cells.</a:t>
            </a:r>
          </a:p>
        </p:txBody>
      </p:sp>
      <p:sp>
        <p:nvSpPr>
          <p:cNvPr id="2" name="عنصر نائب للتذييل 1"/>
          <p:cNvSpPr>
            <a:spLocks noGrp="1"/>
          </p:cNvSpPr>
          <p:nvPr>
            <p:ph type="ftr" sz="quarter" idx="11"/>
          </p:nvPr>
        </p:nvSpPr>
        <p:spPr/>
        <p:txBody>
          <a:bodyPr/>
          <a:lstStyle/>
          <a:p>
            <a:r>
              <a:rPr lang="en-US"/>
              <a:t>Zoo 424 Lecture 4, Embryonic and cancer cells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WF00001"/>
          <p:cNvPicPr>
            <a:picLocks noChangeAspect="1" noChangeArrowheads="1"/>
          </p:cNvPicPr>
          <p:nvPr/>
        </p:nvPicPr>
        <p:blipFill>
          <a:blip r:embed="rId3" cstate="print"/>
          <a:srcRect/>
          <a:stretch>
            <a:fillRect/>
          </a:stretch>
        </p:blipFill>
        <p:spPr bwMode="auto">
          <a:xfrm>
            <a:off x="4748561" y="2895599"/>
            <a:ext cx="4166839" cy="2895601"/>
          </a:xfrm>
          <a:prstGeom prst="rect">
            <a:avLst/>
          </a:prstGeom>
          <a:noFill/>
          <a:ln w="9525">
            <a:noFill/>
            <a:miter lim="800000"/>
            <a:headEnd/>
            <a:tailEnd/>
          </a:ln>
        </p:spPr>
      </p:pic>
      <p:pic>
        <p:nvPicPr>
          <p:cNvPr id="1027" name="Picture 3" descr="~LWF00001"/>
          <p:cNvPicPr>
            <a:picLocks noChangeAspect="1" noChangeArrowheads="1"/>
          </p:cNvPicPr>
          <p:nvPr/>
        </p:nvPicPr>
        <p:blipFill>
          <a:blip r:embed="rId4" cstate="print"/>
          <a:srcRect/>
          <a:stretch>
            <a:fillRect/>
          </a:stretch>
        </p:blipFill>
        <p:spPr bwMode="auto">
          <a:xfrm>
            <a:off x="1219200" y="2133600"/>
            <a:ext cx="3429000" cy="4454525"/>
          </a:xfrm>
          <a:prstGeom prst="rect">
            <a:avLst/>
          </a:prstGeom>
          <a:noFill/>
          <a:ln w="9525">
            <a:noFill/>
            <a:miter lim="800000"/>
            <a:headEnd/>
            <a:tailEnd/>
          </a:ln>
        </p:spPr>
      </p:pic>
      <p:sp>
        <p:nvSpPr>
          <p:cNvPr id="4" name="Rectangle 3"/>
          <p:cNvSpPr/>
          <p:nvPr/>
        </p:nvSpPr>
        <p:spPr>
          <a:xfrm>
            <a:off x="5257800" y="5728409"/>
            <a:ext cx="3581400" cy="977191"/>
          </a:xfrm>
          <a:prstGeom prst="rect">
            <a:avLst/>
          </a:prstGeom>
        </p:spPr>
        <p:txBody>
          <a:bodyPr wrap="square">
            <a:spAutoFit/>
          </a:bodyPr>
          <a:lstStyle/>
          <a:p>
            <a:pPr algn="ctr" rtl="1">
              <a:lnSpc>
                <a:spcPct val="150000"/>
              </a:lnSpc>
            </a:pPr>
            <a:r>
              <a:rPr lang="ar-SA" sz="2000" b="1" dirty="0">
                <a:latin typeface="Simplified Arabic" pitchFamily="18" charset="-78"/>
                <a:cs typeface="Simplified Arabic" pitchFamily="18" charset="-78"/>
              </a:rPr>
              <a:t>بعض الخلايا الورمية من الجلد تهاجر عبر الأنسجة وتيار الدم.</a:t>
            </a:r>
            <a:endParaRPr lang="en-US" sz="2000" dirty="0">
              <a:latin typeface="Simplified Arabic" pitchFamily="18" charset="-78"/>
              <a:cs typeface="Simplified Arabic" pitchFamily="18" charset="-78"/>
            </a:endParaRPr>
          </a:p>
        </p:txBody>
      </p:sp>
      <p:sp>
        <p:nvSpPr>
          <p:cNvPr id="1028" name="Rectangle 4"/>
          <p:cNvSpPr>
            <a:spLocks noChangeArrowheads="1"/>
          </p:cNvSpPr>
          <p:nvPr/>
        </p:nvSpPr>
        <p:spPr bwMode="auto">
          <a:xfrm>
            <a:off x="1219200" y="313745"/>
            <a:ext cx="3352800" cy="14388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tabLst>
                <a:tab pos="457200" algn="l"/>
              </a:tabLst>
            </a:pPr>
            <a:r>
              <a:rPr kumimoji="0" lang="ar-SA" sz="20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عند حقن خلايا سرطان الجلد (الميلانوسيت) في الفأر فإنها تهاجر وتستقر في الرئتين.  </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pic>
        <p:nvPicPr>
          <p:cNvPr id="2" name="صورة 1"/>
          <p:cNvPicPr>
            <a:picLocks noChangeAspect="1"/>
          </p:cNvPicPr>
          <p:nvPr/>
        </p:nvPicPr>
        <p:blipFill>
          <a:blip r:embed="rId5"/>
          <a:stretch>
            <a:fillRect/>
          </a:stretch>
        </p:blipFill>
        <p:spPr>
          <a:xfrm>
            <a:off x="5105400" y="76200"/>
            <a:ext cx="3810000" cy="28194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77633"/>
            <a:ext cx="7848600" cy="579967"/>
          </a:xfrm>
          <a:prstGeom prst="rect">
            <a:avLst/>
          </a:prstGeom>
          <a:noFill/>
        </p:spPr>
        <p:txBody>
          <a:bodyPr wrap="square" rtlCol="0">
            <a:spAutoFit/>
          </a:bodyPr>
          <a:lstStyle/>
          <a:p>
            <a:pPr algn="just">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4 - Cell surface and respiration</a:t>
            </a:r>
            <a:r>
              <a:rPr lang="ar-SA" sz="20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خاصية سطح الخلية والتنفس الخلوي </a:t>
            </a:r>
            <a:endPar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1371600" y="3810000"/>
            <a:ext cx="7315200" cy="1615827"/>
          </a:xfrm>
          <a:prstGeom prst="rect">
            <a:avLst/>
          </a:prstGeom>
          <a:noFill/>
        </p:spPr>
        <p:txBody>
          <a:bodyPr wrap="square" rtlCol="0">
            <a:spAutoFit/>
          </a:bodyPr>
          <a:lstStyle/>
          <a:p>
            <a:pPr marL="280988" indent="-280988" algn="just">
              <a:lnSpc>
                <a:spcPct val="150000"/>
              </a:lnSpc>
            </a:pPr>
            <a:r>
              <a:rPr lang="en-US" sz="2200" dirty="0">
                <a:latin typeface="Times New Roman" pitchFamily="18" charset="0"/>
                <a:cs typeface="Times New Roman" pitchFamily="18" charset="0"/>
              </a:rPr>
              <a:t>* Cellular respiration process and glucose consume were increased in cancer and embryonic cells,  where increase of the sugar analysis process (</a:t>
            </a:r>
            <a:r>
              <a:rPr lang="en-US" sz="2200" dirty="0" err="1">
                <a:latin typeface="Times New Roman" pitchFamily="18" charset="0"/>
                <a:cs typeface="Times New Roman" pitchFamily="18" charset="0"/>
              </a:rPr>
              <a:t>Glycolysis</a:t>
            </a:r>
            <a:r>
              <a:rPr lang="en-US" sz="2200" dirty="0">
                <a:latin typeface="Times New Roman" pitchFamily="18" charset="0"/>
                <a:cs typeface="Times New Roman" pitchFamily="18" charset="0"/>
              </a:rPr>
              <a:t>). </a:t>
            </a:r>
          </a:p>
        </p:txBody>
      </p:sp>
      <p:sp>
        <p:nvSpPr>
          <p:cNvPr id="6" name="TextBox 5"/>
          <p:cNvSpPr txBox="1"/>
          <p:nvPr/>
        </p:nvSpPr>
        <p:spPr>
          <a:xfrm>
            <a:off x="1143000" y="838200"/>
            <a:ext cx="7086600" cy="1938992"/>
          </a:xfrm>
          <a:prstGeom prst="rect">
            <a:avLst/>
          </a:prstGeom>
          <a:noFill/>
        </p:spPr>
        <p:txBody>
          <a:bodyPr wrap="square" rtlCol="0">
            <a:spAutoFit/>
          </a:bodyPr>
          <a:lstStyle/>
          <a:p>
            <a:pPr lvl="0" algn="just" rtl="1">
              <a:lnSpc>
                <a:spcPct val="150000"/>
              </a:lnSpc>
            </a:pPr>
            <a:r>
              <a:rPr lang="ar-SA" sz="2000" b="1" dirty="0">
                <a:latin typeface="Simplified Arabic" pitchFamily="18" charset="-78"/>
                <a:cs typeface="Simplified Arabic" pitchFamily="18" charset="-78"/>
              </a:rPr>
              <a:t>* خاصية التعرف أو الالتصاق للخلايا الجذعية، والتصاقها في أنسجة خاصة مثل خلايا نخاع العظام عند حقنها تتجه إلى موقعها بالجسم والخلايا التناسلية تتجه إلى المنسل غير المتمايز في الجنين، بينما الخلايا السرطانية الصبغية أو الميلانوما تلتصق بالرئة</a:t>
            </a:r>
            <a:r>
              <a:rPr lang="en-US" sz="2000" b="1" dirty="0">
                <a:latin typeface="Simplified Arabic" pitchFamily="18" charset="-78"/>
                <a:cs typeface="Simplified Arabic" pitchFamily="18" charset="-78"/>
              </a:rPr>
              <a:t>.</a:t>
            </a:r>
            <a:endParaRPr lang="en-US" sz="2000" dirty="0">
              <a:latin typeface="Simplified Arabic" pitchFamily="18" charset="-78"/>
              <a:cs typeface="Simplified Arabic" pitchFamily="18"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76200"/>
            <a:ext cx="4724400" cy="661207"/>
          </a:xfrm>
          <a:prstGeom prst="rect">
            <a:avLst/>
          </a:prstGeom>
          <a:noFill/>
        </p:spPr>
        <p:txBody>
          <a:bodyPr wrap="square" rtlCol="0">
            <a:spAutoFit/>
          </a:bodyPr>
          <a:lstStyle/>
          <a:p>
            <a:pPr algn="just">
              <a:lnSpc>
                <a:spcPct val="150000"/>
              </a:lnSpc>
            </a:pPr>
            <a:r>
              <a:rPr lang="en-US" sz="28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5- Differentiation</a:t>
            </a:r>
            <a:r>
              <a:rPr lang="ar-SA" sz="28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 </a:t>
            </a:r>
            <a:r>
              <a:rPr lang="ar-SA" sz="28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التمايز</a:t>
            </a:r>
            <a:endParaRPr lang="en-US" sz="2200"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1371600" y="609600"/>
            <a:ext cx="7239000" cy="3078535"/>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	Cellular differentiation is advantage to embryonic cells, and the removal of differentiation (dedifferentiation) occurs in some regeneration and cancer cells, and trans-differentiation as in iris and retinal cells transformation into the lens cells. Cancer cells can lose differentiation and trans-differentiation property.</a:t>
            </a:r>
          </a:p>
        </p:txBody>
      </p:sp>
      <p:sp>
        <p:nvSpPr>
          <p:cNvPr id="8" name="TextBox 7"/>
          <p:cNvSpPr txBox="1"/>
          <p:nvPr/>
        </p:nvSpPr>
        <p:spPr>
          <a:xfrm>
            <a:off x="1371600" y="3642479"/>
            <a:ext cx="7239000" cy="3078535"/>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	Culture of the cancer cell nucleus and place of oocyte nucleus, they are growing properly in the frog. When </a:t>
            </a:r>
            <a:r>
              <a:rPr lang="en-US" sz="2200" dirty="0" err="1">
                <a:latin typeface="Times New Roman" pitchFamily="18" charset="0"/>
                <a:cs typeface="Times New Roman" pitchFamily="18" charset="0"/>
              </a:rPr>
              <a:t>trnasfer</a:t>
            </a:r>
            <a:r>
              <a:rPr lang="en-US" sz="2200" dirty="0">
                <a:latin typeface="Times New Roman" pitchFamily="18" charset="0"/>
                <a:cs typeface="Times New Roman" pitchFamily="18" charset="0"/>
              </a:rPr>
              <a:t> the teratoma cells under the skin of mouse, they form tumors. </a:t>
            </a:r>
          </a:p>
          <a:p>
            <a:pPr algn="just">
              <a:lnSpc>
                <a:spcPct val="150000"/>
              </a:lnSpc>
            </a:pPr>
            <a:r>
              <a:rPr lang="en-US" sz="2200" dirty="0">
                <a:latin typeface="Times New Roman" pitchFamily="18" charset="0"/>
                <a:cs typeface="Times New Roman" pitchFamily="18" charset="0"/>
              </a:rPr>
              <a:t>But the transfer of cancer cells themselves in the Blastula stage, they grow properly and form embryos free from tumor and normal mice (look to next Fig.).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WF00011"/>
          <p:cNvPicPr>
            <a:picLocks noChangeAspect="1" noChangeArrowheads="1"/>
          </p:cNvPicPr>
          <p:nvPr/>
        </p:nvPicPr>
        <p:blipFill>
          <a:blip r:embed="rId3" cstate="print"/>
          <a:srcRect/>
          <a:stretch>
            <a:fillRect/>
          </a:stretch>
        </p:blipFill>
        <p:spPr bwMode="auto">
          <a:xfrm>
            <a:off x="4800600" y="1715145"/>
            <a:ext cx="4133850" cy="4914255"/>
          </a:xfrm>
          <a:prstGeom prst="rect">
            <a:avLst/>
          </a:prstGeom>
          <a:noFill/>
          <a:ln w="9525">
            <a:noFill/>
            <a:miter lim="800000"/>
            <a:headEnd/>
            <a:tailEnd/>
          </a:ln>
        </p:spPr>
      </p:pic>
      <p:pic>
        <p:nvPicPr>
          <p:cNvPr id="1027" name="Picture 3" descr="~LWF00001"/>
          <p:cNvPicPr>
            <a:picLocks noChangeAspect="1" noChangeArrowheads="1"/>
          </p:cNvPicPr>
          <p:nvPr/>
        </p:nvPicPr>
        <p:blipFill>
          <a:blip r:embed="rId4" cstate="print"/>
          <a:srcRect/>
          <a:stretch>
            <a:fillRect/>
          </a:stretch>
        </p:blipFill>
        <p:spPr bwMode="auto">
          <a:xfrm>
            <a:off x="1143000" y="1524000"/>
            <a:ext cx="3581400" cy="5105400"/>
          </a:xfrm>
          <a:prstGeom prst="rect">
            <a:avLst/>
          </a:prstGeom>
          <a:noFill/>
          <a:ln w="9525">
            <a:noFill/>
            <a:miter lim="800000"/>
            <a:headEnd/>
            <a:tailEnd/>
          </a:ln>
        </p:spPr>
      </p:pic>
      <p:sp>
        <p:nvSpPr>
          <p:cNvPr id="3" name="TextBox 2">
            <a:extLst>
              <a:ext uri="{FF2B5EF4-FFF2-40B4-BE49-F238E27FC236}">
                <a16:creationId xmlns:a16="http://schemas.microsoft.com/office/drawing/2014/main" id="{92C7FE8F-8F33-70C6-2379-30794485A352}"/>
              </a:ext>
            </a:extLst>
          </p:cNvPr>
          <p:cNvSpPr txBox="1"/>
          <p:nvPr/>
        </p:nvSpPr>
        <p:spPr>
          <a:xfrm>
            <a:off x="838200" y="82529"/>
            <a:ext cx="8229600" cy="1289071"/>
          </a:xfrm>
          <a:prstGeom prst="rect">
            <a:avLst/>
          </a:prstGeom>
          <a:noFill/>
        </p:spPr>
        <p:txBody>
          <a:bodyPr wrap="square">
            <a:spAutoFit/>
          </a:bodyPr>
          <a:lstStyle/>
          <a:p>
            <a:pPr algn="just">
              <a:lnSpc>
                <a:spcPct val="150000"/>
              </a:lnSpc>
            </a:pPr>
            <a:r>
              <a:rPr lang="en-US" sz="1800" dirty="0">
                <a:latin typeface="Times New Roman" pitchFamily="18" charset="0"/>
                <a:cs typeface="Times New Roman" pitchFamily="18" charset="0"/>
              </a:rPr>
              <a:t> Fig.: When transfer the teratoma cells under the skin of mouse, they form tumors. </a:t>
            </a:r>
          </a:p>
          <a:p>
            <a:pPr algn="just">
              <a:lnSpc>
                <a:spcPct val="150000"/>
              </a:lnSpc>
            </a:pPr>
            <a:r>
              <a:rPr lang="en-US" sz="1800" dirty="0">
                <a:latin typeface="Times New Roman" pitchFamily="18" charset="0"/>
                <a:cs typeface="Times New Roman" pitchFamily="18" charset="0"/>
              </a:rPr>
              <a:t>But the transfer or injecting of cancer cells </a:t>
            </a:r>
            <a:r>
              <a:rPr lang="en-US" sz="1800" dirty="0" err="1">
                <a:latin typeface="Times New Roman" pitchFamily="18" charset="0"/>
                <a:cs typeface="Times New Roman" pitchFamily="18" charset="0"/>
              </a:rPr>
              <a:t>insid</a:t>
            </a:r>
            <a:r>
              <a:rPr lang="en-US" sz="1800" dirty="0">
                <a:latin typeface="Times New Roman" pitchFamily="18" charset="0"/>
                <a:cs typeface="Times New Roman" pitchFamily="18" charset="0"/>
              </a:rPr>
              <a:t> the Blastula stage, they grow properly and form embryos free from tumor and developed to </a:t>
            </a:r>
            <a:r>
              <a:rPr lang="en-US" sz="1800">
                <a:latin typeface="Times New Roman" pitchFamily="18" charset="0"/>
                <a:cs typeface="Times New Roman" pitchFamily="18" charset="0"/>
              </a:rPr>
              <a:t>normal mice.</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4)">
                                      <p:cBhvr>
                                        <p:cTn id="7" dur="2000"/>
                                        <p:tgtEl>
                                          <p:spTgt spid="1026"/>
                                        </p:tgtEl>
                                      </p:cBhvr>
                                    </p:animEffect>
                                  </p:childTnLst>
                                </p:cTn>
                              </p:par>
                              <p:par>
                                <p:cTn id="8" presetID="21" presetClass="entr" presetSubtype="4"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wheel(4)">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86670"/>
            <a:ext cx="5096267" cy="923330"/>
          </a:xfrm>
          <a:prstGeom prst="rect">
            <a:avLst/>
          </a:prstGeom>
          <a:noFill/>
          <a:effectLst>
            <a:glow rad="228600">
              <a:schemeClr val="accent3">
                <a:satMod val="175000"/>
                <a:alpha val="40000"/>
              </a:schemeClr>
            </a:glow>
          </a:effectLst>
        </p:spPr>
        <p:txBody>
          <a:bodyPr wrap="none" lIns="91440" tIns="45720" rIns="91440" bIns="45720">
            <a:prstTxWarp prst="textDoubleWave1">
              <a:avLst/>
            </a:prstTxWarp>
            <a:spAutoFit/>
            <a:scene3d>
              <a:camera prst="obliqueTop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EG" sz="5400" b="1" cap="none" spc="0" dirty="0">
                <a:ln/>
                <a:solidFill>
                  <a:schemeClr val="accent3"/>
                </a:solidFill>
                <a:effectLst>
                  <a:glow rad="228600">
                    <a:schemeClr val="accent1">
                      <a:satMod val="175000"/>
                      <a:alpha val="40000"/>
                    </a:schemeClr>
                  </a:glow>
                  <a:innerShdw blurRad="63500" dist="50800" dir="13500000">
                    <a:prstClr val="black">
                      <a:alpha val="50000"/>
                    </a:prstClr>
                  </a:innerShdw>
                </a:effectLst>
              </a:rPr>
              <a:t>شكراً لحسن إستماعكم</a:t>
            </a:r>
            <a:endParaRPr lang="en-US" sz="5400" b="1" cap="none" spc="0" dirty="0">
              <a:ln/>
              <a:solidFill>
                <a:schemeClr val="accent3"/>
              </a:solidFill>
              <a:effectLst>
                <a:glow rad="228600">
                  <a:schemeClr val="accent1">
                    <a:satMod val="175000"/>
                    <a:alpha val="40000"/>
                  </a:schemeClr>
                </a:glow>
                <a:innerShdw blurRad="63500" dist="50800" dir="13500000">
                  <a:prstClr val="black">
                    <a:alpha val="50000"/>
                  </a:prst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fmla="#ppt_w*sin(2.5*pi*$)">
                                          <p:val>
                                            <p:fltVal val="0"/>
                                          </p:val>
                                        </p:tav>
                                        <p:tav tm="100000">
                                          <p:val>
                                            <p:fltVal val="1"/>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304800"/>
            <a:ext cx="6553200" cy="830997"/>
          </a:xfrm>
          <a:prstGeom prst="rect">
            <a:avLst/>
          </a:prstGeom>
          <a:noFill/>
        </p:spPr>
        <p:txBody>
          <a:bodyPr wrap="square" rtlCol="0">
            <a:spAutoFit/>
          </a:bodyPr>
          <a:lstStyle/>
          <a:p>
            <a:pPr algn="ctr" rtl="1"/>
            <a:r>
              <a:rPr lang="ar-SA" sz="2400" b="1" dirty="0">
                <a:ln w="11430"/>
                <a:solidFill>
                  <a:srgbClr val="FF0000"/>
                </a:solidFill>
                <a:effectLst>
                  <a:outerShdw blurRad="80000" dist="40000" dir="5040000" algn="tl">
                    <a:srgbClr val="000000">
                      <a:alpha val="30000"/>
                    </a:srgbClr>
                  </a:outerShdw>
                </a:effectLst>
              </a:rPr>
              <a:t>المحاضرة (4) الخلايا الجنينية والسرطانية </a:t>
            </a:r>
          </a:p>
          <a:p>
            <a:pPr algn="ctr" rtl="1"/>
            <a:r>
              <a:rPr lang="en-US" sz="2400" b="1" dirty="0">
                <a:ln w="11430"/>
                <a:solidFill>
                  <a:srgbClr val="FF0000"/>
                </a:solidFill>
                <a:effectLst>
                  <a:outerShdw blurRad="80000" dist="40000" dir="5040000" algn="tl">
                    <a:srgbClr val="000000">
                      <a:alpha val="30000"/>
                    </a:srgbClr>
                  </a:outerShdw>
                </a:effectLst>
              </a:rPr>
              <a:t>Lect.(4)  Embryonic and Cancer Cells</a:t>
            </a:r>
          </a:p>
        </p:txBody>
      </p:sp>
      <p:sp>
        <p:nvSpPr>
          <p:cNvPr id="5" name="TextBox 4"/>
          <p:cNvSpPr txBox="1"/>
          <p:nvPr/>
        </p:nvSpPr>
        <p:spPr>
          <a:xfrm>
            <a:off x="1600200" y="1371600"/>
            <a:ext cx="7086600" cy="4955203"/>
          </a:xfrm>
          <a:prstGeom prst="rect">
            <a:avLst/>
          </a:prstGeom>
          <a:noFill/>
        </p:spPr>
        <p:txBody>
          <a:bodyPr wrap="square" rtlCol="0">
            <a:spAutoFit/>
          </a:bodyPr>
          <a:lstStyle/>
          <a:p>
            <a:pPr algn="just">
              <a:lnSpc>
                <a:spcPct val="200000"/>
              </a:lnSpc>
            </a:pPr>
            <a:r>
              <a:rPr lang="en-US" sz="2200" b="1" dirty="0">
                <a:latin typeface="Times New Roman" pitchFamily="18" charset="0"/>
                <a:cs typeface="Times New Roman" pitchFamily="18" charset="0"/>
              </a:rPr>
              <a:t>1- Introduction and Definition</a:t>
            </a:r>
          </a:p>
          <a:p>
            <a:pPr algn="just">
              <a:lnSpc>
                <a:spcPct val="200000"/>
              </a:lnSpc>
            </a:pPr>
            <a:r>
              <a:rPr lang="en-US" sz="2200" b="1" dirty="0">
                <a:latin typeface="Times New Roman" pitchFamily="18" charset="0"/>
                <a:cs typeface="Times New Roman" pitchFamily="18" charset="0"/>
              </a:rPr>
              <a:t>2-</a:t>
            </a:r>
            <a:r>
              <a:rPr lang="en-US" sz="2400" b="1" dirty="0">
                <a:solidFill>
                  <a:srgbClr val="FF0000"/>
                </a:solidFill>
                <a:latin typeface="Simplified Arabic" pitchFamily="18" charset="-78"/>
                <a:cs typeface="Simplified Arabic" pitchFamily="18" charset="-78"/>
              </a:rPr>
              <a:t> </a:t>
            </a:r>
            <a:r>
              <a:rPr lang="en-US" sz="2400" b="1" dirty="0">
                <a:latin typeface="Simplified Arabic" pitchFamily="18" charset="-78"/>
                <a:cs typeface="Simplified Arabic" pitchFamily="18" charset="-78"/>
              </a:rPr>
              <a:t>Type of Cancer cells </a:t>
            </a:r>
          </a:p>
          <a:p>
            <a:pPr algn="just">
              <a:lnSpc>
                <a:spcPct val="200000"/>
              </a:lnSpc>
            </a:pPr>
            <a:r>
              <a:rPr lang="en-US" sz="2400" b="1" dirty="0">
                <a:latin typeface="Simplified Arabic" pitchFamily="18" charset="-78"/>
                <a:cs typeface="Simplified Arabic" pitchFamily="18" charset="-78"/>
              </a:rPr>
              <a:t>3- Type of Cancer cell</a:t>
            </a:r>
            <a:r>
              <a:rPr lang="en-US" sz="2200" b="1" dirty="0">
                <a:latin typeface="Times New Roman" pitchFamily="18" charset="0"/>
                <a:cs typeface="Times New Roman" pitchFamily="18" charset="0"/>
              </a:rPr>
              <a:t>  </a:t>
            </a:r>
          </a:p>
          <a:p>
            <a:pPr algn="just">
              <a:lnSpc>
                <a:spcPct val="200000"/>
              </a:lnSpc>
            </a:pPr>
            <a:r>
              <a:rPr lang="en-US" sz="2200" b="1" dirty="0">
                <a:latin typeface="Times New Roman" pitchFamily="18" charset="0"/>
                <a:cs typeface="Times New Roman" pitchFamily="18" charset="0"/>
              </a:rPr>
              <a:t>4- Cancer Reasons</a:t>
            </a:r>
          </a:p>
          <a:p>
            <a:pPr algn="just">
              <a:lnSpc>
                <a:spcPct val="200000"/>
              </a:lnSpc>
            </a:pPr>
            <a:r>
              <a:rPr lang="en-US" sz="2200" b="1" dirty="0">
                <a:latin typeface="Times New Roman" pitchFamily="18" charset="0"/>
                <a:cs typeface="Times New Roman" pitchFamily="18" charset="0"/>
              </a:rPr>
              <a:t>5- Cancer Theories</a:t>
            </a:r>
          </a:p>
          <a:p>
            <a:pPr marL="398463" indent="-398463" algn="just">
              <a:lnSpc>
                <a:spcPct val="200000"/>
              </a:lnSpc>
            </a:pPr>
            <a:r>
              <a:rPr lang="en-US" sz="2200" b="1" dirty="0">
                <a:latin typeface="Times New Roman" pitchFamily="18" charset="0"/>
                <a:cs typeface="Times New Roman" pitchFamily="18" charset="0"/>
              </a:rPr>
              <a:t>6- Similarities and differences between embryonic and cancer cells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edg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685800"/>
            <a:ext cx="5181600"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 Introduction and Definition</a:t>
            </a:r>
          </a:p>
        </p:txBody>
      </p:sp>
      <p:sp>
        <p:nvSpPr>
          <p:cNvPr id="3" name="TextBox 2"/>
          <p:cNvSpPr txBox="1"/>
          <p:nvPr/>
        </p:nvSpPr>
        <p:spPr>
          <a:xfrm>
            <a:off x="1066800" y="1143000"/>
            <a:ext cx="7848600" cy="5565947"/>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	</a:t>
            </a:r>
            <a:r>
              <a:rPr lang="en-US" sz="2400" dirty="0">
                <a:latin typeface="Times New Roman" pitchFamily="18" charset="0"/>
                <a:cs typeface="Times New Roman" pitchFamily="18" charset="0"/>
              </a:rPr>
              <a:t>At the beginning perhaps comes to mind a question:  Why does this subject here in the experimental embryology ! It is known that cancer is the abnormal growth of cells in the tissues and organs of the body. The cancer cells did not come from abroad, but it is originally from the body and as a result of influences what (whether internal or external) has turned this healthy cells into cancer cells in the body; means that the cancer cells, originally cells were differentiated and then lost this differentiation, and also lost the control in the divisions properly.</a:t>
            </a:r>
          </a:p>
        </p:txBody>
      </p:sp>
      <p:sp>
        <p:nvSpPr>
          <p:cNvPr id="4" name="مستطيل 3"/>
          <p:cNvSpPr/>
          <p:nvPr/>
        </p:nvSpPr>
        <p:spPr>
          <a:xfrm>
            <a:off x="1295400" y="76200"/>
            <a:ext cx="7086600" cy="830997"/>
          </a:xfrm>
          <a:prstGeom prst="rect">
            <a:avLst/>
          </a:prstGeom>
        </p:spPr>
        <p:txBody>
          <a:bodyPr wrap="square">
            <a:spAutoFit/>
          </a:bodyPr>
          <a:lstStyle/>
          <a:p>
            <a:pPr algn="ctr"/>
            <a:r>
              <a:rPr lang="ar-SA" sz="2400" b="1" dirty="0"/>
              <a:t>المحاضرة (4) الخلايا الجنينية والسرطانية </a:t>
            </a:r>
          </a:p>
          <a:p>
            <a:pPr algn="ctr"/>
            <a:r>
              <a:rPr lang="en-US" sz="2400" b="1" dirty="0"/>
              <a:t>Lect.(4)  Embryonic and Cancer Cells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228600"/>
            <a:ext cx="7620000" cy="4539191"/>
          </a:xfrm>
          <a:prstGeom prst="rect">
            <a:avLst/>
          </a:prstGeom>
          <a:noFill/>
        </p:spPr>
        <p:txBody>
          <a:bodyPr wrap="square" rtlCol="0">
            <a:spAutoFit/>
          </a:bodyPr>
          <a:lstStyle/>
          <a:p>
            <a:pPr algn="just">
              <a:lnSpc>
                <a:spcPct val="150000"/>
              </a:lnSpc>
            </a:pPr>
            <a:r>
              <a:rPr lang="en-US" sz="2200" dirty="0">
                <a:latin typeface="Times New Roman" pitchFamily="18" charset="0"/>
                <a:cs typeface="Times New Roman" pitchFamily="18" charset="0"/>
              </a:rPr>
              <a:t>	</a:t>
            </a:r>
            <a:r>
              <a:rPr lang="en-US" sz="2800" dirty="0">
                <a:latin typeface="Times New Roman" pitchFamily="18" charset="0"/>
                <a:cs typeface="Times New Roman" pitchFamily="18" charset="0"/>
              </a:rPr>
              <a:t>As well as, embryonic stem cells are undifferentiated cells at the beginning and then differentiate and division  properly. As we known from regeneration subject, the developing cells lose their differentiation and then return to the differentiation or trans differentiation for the amputee part.</a:t>
            </a:r>
          </a:p>
        </p:txBody>
      </p:sp>
      <p:sp>
        <p:nvSpPr>
          <p:cNvPr id="5" name="TextBox 4"/>
          <p:cNvSpPr txBox="1"/>
          <p:nvPr/>
        </p:nvSpPr>
        <p:spPr>
          <a:xfrm>
            <a:off x="1066800" y="4724400"/>
            <a:ext cx="7848600" cy="1569660"/>
          </a:xfrm>
          <a:prstGeom prst="rect">
            <a:avLst/>
          </a:prstGeom>
          <a:solidFill>
            <a:schemeClr val="tx2">
              <a:lumMod val="20000"/>
              <a:lumOff val="80000"/>
            </a:schemeClr>
          </a:solidFill>
        </p:spPr>
        <p:txBody>
          <a:bodyPr wrap="square" rtlCol="0">
            <a:spAutoFit/>
          </a:bodyPr>
          <a:lstStyle/>
          <a:p>
            <a:pPr algn="just" rtl="1">
              <a:lnSpc>
                <a:spcPct val="200000"/>
              </a:lnSpc>
            </a:pPr>
            <a:r>
              <a:rPr lang="ar-SA" sz="2400" b="1" dirty="0">
                <a:latin typeface="Simplified Arabic" pitchFamily="18" charset="-78"/>
                <a:cs typeface="Simplified Arabic" pitchFamily="18" charset="-78"/>
              </a:rPr>
              <a:t>إذن التمايز وإزالة التمايز الخلوي هو الذي يربط موضوع الأجنة بالخلايا السرطانية. فهناك بعض التشابه والاختلاف بين الخلايا الجنينية والسرطانية، </a:t>
            </a:r>
            <a:endParaRPr lang="en-US" sz="2400" dirty="0">
              <a:solidFill>
                <a:srgbClr val="0000FF"/>
              </a:solidFill>
              <a:latin typeface="Simplified Arabic" pitchFamily="18" charset="-78"/>
              <a:cs typeface="Simplified Arabic" pitchFamily="18" charset="-78"/>
            </a:endParaRPr>
          </a:p>
        </p:txBody>
      </p:sp>
      <p:sp>
        <p:nvSpPr>
          <p:cNvPr id="2" name="عنصر نائب للتذييل 1"/>
          <p:cNvSpPr>
            <a:spLocks noGrp="1"/>
          </p:cNvSpPr>
          <p:nvPr>
            <p:ph type="ftr" sz="quarter" idx="11"/>
          </p:nvPr>
        </p:nvSpPr>
        <p:spPr/>
        <p:txBody>
          <a:bodyPr/>
          <a:lstStyle/>
          <a:p>
            <a:r>
              <a:rPr lang="en-US"/>
              <a:t>Zoo 424 Lecture 4, Embryonic and cancer cells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228600"/>
            <a:ext cx="7848600" cy="646331"/>
          </a:xfrm>
          <a:prstGeom prst="rect">
            <a:avLst/>
          </a:prstGeom>
          <a:noFill/>
        </p:spPr>
        <p:txBody>
          <a:bodyPr wrap="square" rtlCol="0">
            <a:spAutoFit/>
          </a:bodyPr>
          <a:lstStyle/>
          <a:p>
            <a:pPr algn="ctr" rtl="1"/>
            <a:r>
              <a:rPr lang="ar-SA" sz="28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2</a:t>
            </a:r>
            <a:r>
              <a:rPr lang="ar-SA" sz="28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أنواع الخلايا السرطانية</a:t>
            </a:r>
            <a:r>
              <a:rPr lang="en-US" sz="28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2-</a:t>
            </a:r>
            <a:r>
              <a:rPr lang="en-US" sz="36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Type of Cancer cells</a:t>
            </a:r>
            <a:endParaRPr lang="ar-SA" sz="2000" b="1" u="sng"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5" name="TextBox 4"/>
          <p:cNvSpPr txBox="1"/>
          <p:nvPr/>
        </p:nvSpPr>
        <p:spPr>
          <a:xfrm>
            <a:off x="1143000" y="685800"/>
            <a:ext cx="7772400" cy="1292662"/>
          </a:xfrm>
          <a:prstGeom prst="rect">
            <a:avLst/>
          </a:prstGeom>
          <a:noFill/>
        </p:spPr>
        <p:txBody>
          <a:bodyPr wrap="square" rtlCol="0">
            <a:spAutoFit/>
          </a:bodyPr>
          <a:lstStyle/>
          <a:p>
            <a:pPr algn="just">
              <a:lnSpc>
                <a:spcPct val="150000"/>
              </a:lnSpc>
            </a:pPr>
            <a:r>
              <a:rPr lang="en-US" sz="2800" dirty="0">
                <a:latin typeface="Times New Roman" pitchFamily="18" charset="0"/>
                <a:cs typeface="Times New Roman" pitchFamily="18" charset="0"/>
              </a:rPr>
              <a:t>There are two types of cancer cells</a:t>
            </a:r>
            <a:r>
              <a:rPr lang="en-US" sz="2400" b="1" u="sng" dirty="0">
                <a:effectLst>
                  <a:outerShdw blurRad="38100" dist="38100" dir="2700000" algn="tl">
                    <a:srgbClr val="000000">
                      <a:alpha val="43137"/>
                    </a:srgbClr>
                  </a:outerShdw>
                </a:effectLst>
                <a:latin typeface="Times New Roman" pitchFamily="18" charset="0"/>
                <a:cs typeface="Times New Roman" pitchFamily="18" charset="0"/>
              </a:rPr>
              <a:t>:1-normal tumors </a:t>
            </a:r>
            <a:r>
              <a:rPr lang="ar-SA" sz="2400" dirty="0">
                <a:effectLst>
                  <a:outerShdw blurRad="38100" dist="38100" dir="2700000" algn="tl">
                    <a:srgbClr val="000000">
                      <a:alpha val="43137"/>
                    </a:srgbClr>
                  </a:outerShdw>
                </a:effectLst>
                <a:latin typeface="Times New Roman" pitchFamily="18" charset="0"/>
                <a:cs typeface="Times New Roman" pitchFamily="18" charset="0"/>
              </a:rPr>
              <a:t>الاورام الحميدية</a:t>
            </a:r>
            <a:r>
              <a:rPr lang="en-US" sz="2400" dirty="0">
                <a:latin typeface="Times New Roman" pitchFamily="18" charset="0"/>
                <a:cs typeface="Times New Roman" pitchFamily="18" charset="0"/>
              </a:rPr>
              <a:t> </a:t>
            </a:r>
            <a:r>
              <a:rPr lang="en-US" sz="2400" b="1" u="sng" dirty="0">
                <a:effectLst>
                  <a:outerShdw blurRad="38100" dist="38100" dir="2700000" algn="tl">
                    <a:srgbClr val="000000">
                      <a:alpha val="43137"/>
                    </a:srgbClr>
                  </a:outerShdw>
                </a:effectLst>
                <a:latin typeface="Times New Roman" pitchFamily="18" charset="0"/>
                <a:cs typeface="Times New Roman" pitchFamily="18" charset="0"/>
              </a:rPr>
              <a:t>and2 Malignant tumors or cancer </a:t>
            </a:r>
            <a:r>
              <a:rPr lang="ar-SA" sz="2400" dirty="0">
                <a:effectLst>
                  <a:outerShdw blurRad="38100" dist="38100" dir="2700000" algn="tl">
                    <a:srgbClr val="000000">
                      <a:alpha val="43137"/>
                    </a:srgbClr>
                  </a:outerShdw>
                </a:effectLst>
                <a:latin typeface="Times New Roman" pitchFamily="18" charset="0"/>
                <a:cs typeface="Times New Roman" pitchFamily="18" charset="0"/>
              </a:rPr>
              <a:t>الاورام الخبيثة </a:t>
            </a:r>
            <a:r>
              <a:rPr lang="en-US" sz="2400" dirty="0">
                <a:latin typeface="Times New Roman" pitchFamily="18" charset="0"/>
                <a:cs typeface="Times New Roman" pitchFamily="18" charset="0"/>
              </a:rPr>
              <a:t>.</a:t>
            </a:r>
          </a:p>
        </p:txBody>
      </p:sp>
      <p:sp>
        <p:nvSpPr>
          <p:cNvPr id="6" name="TextBox 5"/>
          <p:cNvSpPr txBox="1"/>
          <p:nvPr/>
        </p:nvSpPr>
        <p:spPr>
          <a:xfrm>
            <a:off x="1066800" y="1752600"/>
            <a:ext cx="8077200" cy="5262979"/>
          </a:xfrm>
          <a:prstGeom prst="rect">
            <a:avLst/>
          </a:prstGeom>
          <a:noFill/>
        </p:spPr>
        <p:txBody>
          <a:bodyPr wrap="square" rtlCol="0">
            <a:spAutoFit/>
          </a:bodyPr>
          <a:lstStyle/>
          <a:p>
            <a:pPr algn="just">
              <a:lnSpc>
                <a:spcPct val="150000"/>
              </a:lnSpc>
            </a:pPr>
            <a:r>
              <a:rPr lang="en-US" sz="2200" b="1" u="sng" dirty="0">
                <a:effectLst>
                  <a:outerShdw blurRad="38100" dist="38100" dir="2700000" algn="tl">
                    <a:srgbClr val="000000">
                      <a:alpha val="43137"/>
                    </a:srgbClr>
                  </a:outerShdw>
                </a:effectLst>
                <a:latin typeface="Times New Roman" pitchFamily="18" charset="0"/>
                <a:cs typeface="Times New Roman" pitchFamily="18" charset="0"/>
              </a:rPr>
              <a:t>1- Normal</a:t>
            </a:r>
            <a:r>
              <a:rPr lang="en-US" sz="2800" b="1" u="sng" dirty="0">
                <a:effectLst>
                  <a:outerShdw blurRad="38100" dist="38100" dir="2700000" algn="tl">
                    <a:srgbClr val="000000">
                      <a:alpha val="43137"/>
                    </a:srgbClr>
                  </a:outerShdw>
                </a:effectLst>
                <a:latin typeface="Times New Roman" pitchFamily="18" charset="0"/>
                <a:cs typeface="Times New Roman" pitchFamily="18" charset="0"/>
              </a:rPr>
              <a:t> tumors </a:t>
            </a:r>
            <a:r>
              <a:rPr lang="en-US" sz="2800" dirty="0">
                <a:latin typeface="Times New Roman" pitchFamily="18" charset="0"/>
                <a:cs typeface="Times New Roman" pitchFamily="18" charset="0"/>
              </a:rPr>
              <a:t>are not proper growth of the cells, but does not affect the place where it grows, also does not spread and its not difficult to control, for examples of the moles in the body.</a:t>
            </a:r>
            <a:r>
              <a:rPr lang="ar-SA" sz="2800" dirty="0">
                <a:latin typeface="Times New Roman" pitchFamily="18" charset="0"/>
                <a:cs typeface="Times New Roman" pitchFamily="18" charset="0"/>
              </a:rPr>
              <a:t> </a:t>
            </a:r>
            <a:r>
              <a:rPr lang="ar-SA" sz="2800" dirty="0" err="1">
                <a:latin typeface="Times New Roman" pitchFamily="18" charset="0"/>
                <a:cs typeface="Times New Roman" pitchFamily="18" charset="0"/>
              </a:rPr>
              <a:t>الثالول</a:t>
            </a:r>
            <a:r>
              <a:rPr lang="ar-SA" sz="2800" dirty="0">
                <a:latin typeface="Times New Roman" pitchFamily="18" charset="0"/>
                <a:cs typeface="Times New Roman" pitchFamily="18" charset="0"/>
              </a:rPr>
              <a:t>  او الشامات </a:t>
            </a:r>
          </a:p>
          <a:p>
            <a:pPr algn="just">
              <a:lnSpc>
                <a:spcPct val="150000"/>
              </a:lnSpc>
            </a:pPr>
            <a:r>
              <a:rPr lang="en-US" sz="2800" dirty="0">
                <a:latin typeface="Times New Roman" pitchFamily="18" charset="0"/>
                <a:cs typeface="Times New Roman" pitchFamily="18" charset="0"/>
              </a:rPr>
              <a:t> While </a:t>
            </a:r>
            <a:r>
              <a:rPr lang="en-US" sz="2800" b="1" u="sng" dirty="0">
                <a:effectLst>
                  <a:outerShdw blurRad="38100" dist="38100" dir="2700000" algn="tl">
                    <a:srgbClr val="000000">
                      <a:alpha val="43137"/>
                    </a:srgbClr>
                  </a:outerShdw>
                </a:effectLst>
                <a:latin typeface="Times New Roman" pitchFamily="18" charset="0"/>
                <a:cs typeface="Times New Roman" pitchFamily="18" charset="0"/>
              </a:rPr>
              <a:t>2- malignant tumor </a:t>
            </a:r>
            <a:r>
              <a:rPr lang="en-US" sz="2800" dirty="0">
                <a:latin typeface="Times New Roman" pitchFamily="18" charset="0"/>
                <a:cs typeface="Times New Roman" pitchFamily="18" charset="0"/>
              </a:rPr>
              <a:t>cells are not proper growth of cells,  its affects different organs or tissue in the body and spread ,also difficult to control, such brain cancer, Lung and colon cancer……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400" y="-52864"/>
            <a:ext cx="7086600" cy="738664"/>
          </a:xfrm>
          <a:prstGeom prst="rect">
            <a:avLst/>
          </a:prstGeom>
          <a:noFill/>
        </p:spPr>
        <p:txBody>
          <a:bodyPr wrap="square" rtlCol="0">
            <a:spAutoFit/>
          </a:bodyPr>
          <a:lstStyle/>
          <a:p>
            <a:pPr algn="ctr">
              <a:lnSpc>
                <a:spcPct val="150000"/>
              </a:lnSpc>
            </a:pPr>
            <a:r>
              <a:rPr lang="en-US" sz="32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Cancer Cells names</a:t>
            </a:r>
            <a:r>
              <a:rPr lang="ar-SA" sz="32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مسميات السرطان </a:t>
            </a:r>
            <a:endParaRPr lang="ar-SA" sz="28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TextBox 5"/>
          <p:cNvSpPr txBox="1"/>
          <p:nvPr/>
        </p:nvSpPr>
        <p:spPr>
          <a:xfrm>
            <a:off x="1066800" y="609600"/>
            <a:ext cx="7848600" cy="6324808"/>
          </a:xfrm>
          <a:prstGeom prst="rect">
            <a:avLst/>
          </a:prstGeom>
          <a:noFill/>
        </p:spPr>
        <p:txBody>
          <a:bodyPr wrap="square" rtlCol="0">
            <a:spAutoFit/>
          </a:bodyPr>
          <a:lstStyle/>
          <a:p>
            <a:pPr algn="just">
              <a:lnSpc>
                <a:spcPct val="200000"/>
              </a:lnSpc>
            </a:pPr>
            <a:r>
              <a:rPr lang="en-US" sz="2400" dirty="0">
                <a:latin typeface="Times New Roman" pitchFamily="18" charset="0"/>
                <a:cs typeface="Times New Roman" pitchFamily="18" charset="0"/>
              </a:rPr>
              <a:t>Depends on the layer cells that are derived from cancer cells</a:t>
            </a:r>
          </a:p>
          <a:p>
            <a:pPr algn="just" rtl="1">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1-</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الساركوما </a:t>
            </a: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Sarcoma </a:t>
            </a:r>
            <a:r>
              <a:rPr lang="en-US" sz="2400" b="1" dirty="0">
                <a:solidFill>
                  <a:srgbClr val="0000FF"/>
                </a:solidFill>
                <a:latin typeface="Times New Roman" pitchFamily="18" charset="0"/>
                <a:cs typeface="Times New Roman" pitchFamily="18" charset="0"/>
              </a:rPr>
              <a:t>:</a:t>
            </a:r>
            <a:r>
              <a:rPr lang="ar-SA" sz="2400" b="1" dirty="0">
                <a:solidFill>
                  <a:srgbClr val="0000FF"/>
                </a:solidFill>
                <a:latin typeface="Times New Roman" pitchFamily="18" charset="0"/>
                <a:cs typeface="Times New Roman" pitchFamily="18" charset="0"/>
              </a:rPr>
              <a:t>:</a:t>
            </a:r>
            <a:r>
              <a:rPr lang="ar-SA" sz="2400" b="1" dirty="0">
                <a:latin typeface="Times New Roman" pitchFamily="18" charset="0"/>
                <a:cs typeface="Times New Roman" pitchFamily="18" charset="0"/>
              </a:rPr>
              <a:t> </a:t>
            </a:r>
            <a:r>
              <a:rPr lang="ar-SA" sz="2000" b="1" dirty="0">
                <a:latin typeface="Times New Roman" pitchFamily="18" charset="0"/>
                <a:cs typeface="Times New Roman" pitchFamily="18" charset="0"/>
              </a:rPr>
              <a:t>خلايا مستمده من الطبقة الوسطى الميزوديرم (الأنسجة الضامة)</a:t>
            </a:r>
            <a:r>
              <a:rPr lang="en-US" sz="2400" b="1" dirty="0">
                <a:latin typeface="Times New Roman" pitchFamily="18" charset="0"/>
                <a:cs typeface="Times New Roman" pitchFamily="18" charset="0"/>
              </a:rPr>
              <a:t>From mesoderm cells or connective tissues</a:t>
            </a:r>
            <a:endParaRPr lang="en-US" sz="2400" dirty="0">
              <a:latin typeface="Times New Roman" pitchFamily="18" charset="0"/>
              <a:cs typeface="Times New Roman" pitchFamily="18" charset="0"/>
            </a:endParaRPr>
          </a:p>
          <a:p>
            <a:pPr algn="just" rtl="1">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2- </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الكارسينوما </a:t>
            </a: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Carcinoma</a:t>
            </a:r>
            <a:r>
              <a:rPr lang="ar-SA" sz="2400" b="1" dirty="0">
                <a:solidFill>
                  <a:srgbClr val="0000FF"/>
                </a:solidFill>
                <a:latin typeface="Times New Roman" pitchFamily="18" charset="0"/>
                <a:cs typeface="Times New Roman" pitchFamily="18" charset="0"/>
              </a:rPr>
              <a:t>: </a:t>
            </a:r>
            <a:r>
              <a:rPr lang="ar-SA" sz="2000" b="1" dirty="0">
                <a:latin typeface="Times New Roman" pitchFamily="18" charset="0"/>
                <a:cs typeface="Times New Roman" pitchFamily="18" charset="0"/>
              </a:rPr>
              <a:t>خلايا مستمده من الطبقة الطلائية (الأكتوديرم </a:t>
            </a:r>
            <a:r>
              <a:rPr lang="ar-SA" sz="2000" b="1" dirty="0" err="1">
                <a:latin typeface="Times New Roman" pitchFamily="18" charset="0"/>
                <a:cs typeface="Times New Roman" pitchFamily="18" charset="0"/>
              </a:rPr>
              <a:t>والأندوديرم</a:t>
            </a:r>
            <a:r>
              <a:rPr lang="ar-SA" sz="2000" b="1" dirty="0">
                <a:latin typeface="Times New Roman" pitchFamily="18" charset="0"/>
                <a:cs typeface="Times New Roman" pitchFamily="18" charset="0"/>
              </a:rPr>
              <a:t>).</a:t>
            </a:r>
            <a:r>
              <a:rPr lang="en-US" sz="2400" b="1" dirty="0">
                <a:latin typeface="Times New Roman" pitchFamily="18" charset="0"/>
                <a:cs typeface="Times New Roman" pitchFamily="18" charset="0"/>
              </a:rPr>
              <a:t>From the ectoderm cells (Epithelial cells)</a:t>
            </a:r>
            <a:endParaRPr lang="en-US" sz="2400" dirty="0">
              <a:latin typeface="Times New Roman" pitchFamily="18" charset="0"/>
              <a:cs typeface="Times New Roman" pitchFamily="18" charset="0"/>
            </a:endParaRPr>
          </a:p>
          <a:p>
            <a:pPr algn="just" rtl="1">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3-</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الميلانوما </a:t>
            </a: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:Melanoma</a:t>
            </a:r>
            <a:r>
              <a:rPr lang="ar-SA" sz="2400" b="1" u="sng" dirty="0">
                <a:effectLst>
                  <a:outerShdw blurRad="38100" dist="38100" dir="2700000" algn="tl">
                    <a:srgbClr val="000000">
                      <a:alpha val="43137"/>
                    </a:srgbClr>
                  </a:outerShdw>
                </a:effectLst>
                <a:latin typeface="Times New Roman" pitchFamily="18" charset="0"/>
                <a:cs typeface="Times New Roman" pitchFamily="18" charset="0"/>
              </a:rPr>
              <a:t> </a:t>
            </a:r>
            <a:r>
              <a:rPr lang="ar-SA" sz="2000" b="1" dirty="0">
                <a:latin typeface="Times New Roman" pitchFamily="18" charset="0"/>
                <a:cs typeface="Times New Roman" pitchFamily="18" charset="0"/>
              </a:rPr>
              <a:t>الخلايا الصبغية للجلد </a:t>
            </a:r>
            <a:r>
              <a:rPr lang="en-US" sz="2400" b="1" dirty="0">
                <a:latin typeface="Times New Roman" pitchFamily="18" charset="0"/>
                <a:cs typeface="Times New Roman" pitchFamily="18" charset="0"/>
              </a:rPr>
              <a:t>From the melanocytes </a:t>
            </a:r>
            <a:r>
              <a:rPr lang="ar-SA"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rtl="1">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4-</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اللوكيميا </a:t>
            </a: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Leukemia</a:t>
            </a:r>
            <a:r>
              <a:rPr lang="ar-SA" sz="2400" b="1" dirty="0">
                <a:solidFill>
                  <a:srgbClr val="0000FF"/>
                </a:solidFill>
                <a:latin typeface="Times New Roman" pitchFamily="18" charset="0"/>
                <a:cs typeface="Times New Roman" pitchFamily="18" charset="0"/>
              </a:rPr>
              <a:t>:</a:t>
            </a:r>
            <a:r>
              <a:rPr lang="ar-SA" sz="2400" b="1" dirty="0">
                <a:latin typeface="Times New Roman" pitchFamily="18" charset="0"/>
                <a:cs typeface="Times New Roman" pitchFamily="18" charset="0"/>
              </a:rPr>
              <a:t> </a:t>
            </a:r>
            <a:r>
              <a:rPr lang="ar-SA" sz="2000" b="1" dirty="0">
                <a:latin typeface="Times New Roman" pitchFamily="18" charset="0"/>
                <a:cs typeface="Times New Roman" pitchFamily="18" charset="0"/>
              </a:rPr>
              <a:t>سرطان الدم من خلايا نخاع العظام </a:t>
            </a:r>
            <a:r>
              <a:rPr lang="en-US" sz="2400" b="1" dirty="0">
                <a:latin typeface="Times New Roman" pitchFamily="18" charset="0"/>
                <a:cs typeface="Times New Roman" pitchFamily="18" charset="0"/>
              </a:rPr>
              <a:t>From the bone marrow </a:t>
            </a:r>
            <a:endParaRPr lang="en-US" sz="2400" dirty="0">
              <a:latin typeface="Times New Roman" pitchFamily="18" charset="0"/>
              <a:cs typeface="Times New Roman" pitchFamily="18" charset="0"/>
            </a:endParaRPr>
          </a:p>
          <a:p>
            <a:pPr marL="2176463" indent="-2176463" algn="just" rtl="1">
              <a:lnSpc>
                <a:spcPct val="150000"/>
              </a:lnSpc>
            </a:pPr>
            <a:r>
              <a:rPr lang="en-US"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5-</a:t>
            </a:r>
            <a:r>
              <a:rPr lang="ar-SA" sz="2400"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التيراتوما </a:t>
            </a:r>
            <a:r>
              <a:rPr lang="en-US" sz="2400" b="1" u="sng" dirty="0" err="1">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Teratoma</a:t>
            </a:r>
            <a:r>
              <a:rPr lang="ar-SA" sz="2400" b="1" dirty="0">
                <a:solidFill>
                  <a:srgbClr val="0000FF"/>
                </a:solidFill>
                <a:latin typeface="Times New Roman" pitchFamily="18" charset="0"/>
                <a:cs typeface="Times New Roman" pitchFamily="18" charset="0"/>
              </a:rPr>
              <a:t>:</a:t>
            </a:r>
            <a:r>
              <a:rPr lang="ar-SA" sz="2400" b="1" dirty="0">
                <a:latin typeface="Times New Roman" pitchFamily="18" charset="0"/>
                <a:cs typeface="Times New Roman" pitchFamily="18" charset="0"/>
              </a:rPr>
              <a:t> </a:t>
            </a:r>
            <a:r>
              <a:rPr lang="ar-SA" sz="2000" b="1" dirty="0">
                <a:latin typeface="Times New Roman" pitchFamily="18" charset="0"/>
                <a:cs typeface="Times New Roman" pitchFamily="18" charset="0"/>
              </a:rPr>
              <a:t>سرطان الخلايا الجرثومية أو الخلايا المنبتة مثل الخلايا التناسلية الأولية</a:t>
            </a:r>
            <a:r>
              <a:rPr lang="ar-SA"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From Primordial Germ-Cells-PGCs</a:t>
            </a:r>
            <a:r>
              <a:rPr lang="ar-SA" sz="2400" b="1" dirty="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0"/>
            <a:ext cx="4953000" cy="823752"/>
          </a:xfrm>
          <a:prstGeom prst="rect">
            <a:avLst/>
          </a:prstGeom>
          <a:noFill/>
        </p:spPr>
        <p:txBody>
          <a:bodyPr wrap="square" rtlCol="0">
            <a:spAutoFit/>
          </a:bodyPr>
          <a:lstStyle/>
          <a:p>
            <a:pPr algn="ctr" rtl="1">
              <a:lnSpc>
                <a:spcPct val="150000"/>
              </a:lnSpc>
            </a:pPr>
            <a:r>
              <a:rPr lang="en-US" sz="3600"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4- Causes of cancer</a:t>
            </a:r>
          </a:p>
        </p:txBody>
      </p:sp>
      <p:sp>
        <p:nvSpPr>
          <p:cNvPr id="3" name="TextBox 2"/>
          <p:cNvSpPr txBox="1"/>
          <p:nvPr/>
        </p:nvSpPr>
        <p:spPr>
          <a:xfrm>
            <a:off x="1066800" y="751344"/>
            <a:ext cx="7772400" cy="2600199"/>
          </a:xfrm>
          <a:prstGeom prst="rect">
            <a:avLst/>
          </a:prstGeom>
          <a:solidFill>
            <a:schemeClr val="accent4">
              <a:lumMod val="40000"/>
              <a:lumOff val="60000"/>
            </a:schemeClr>
          </a:solidFill>
        </p:spPr>
        <p:txBody>
          <a:bodyPr wrap="square" rtlCol="0">
            <a:spAutoFit/>
          </a:bodyPr>
          <a:lstStyle/>
          <a:p>
            <a:pPr algn="just">
              <a:lnSpc>
                <a:spcPct val="150000"/>
              </a:lnSpc>
            </a:pPr>
            <a:r>
              <a:rPr lang="en-US" sz="2200" dirty="0">
                <a:latin typeface="Times New Roman" pitchFamily="18" charset="0"/>
                <a:cs typeface="Times New Roman" pitchFamily="18" charset="0"/>
              </a:rPr>
              <a:t>	</a:t>
            </a:r>
            <a:r>
              <a:rPr lang="en-US" sz="2800" dirty="0">
                <a:latin typeface="Times New Roman" pitchFamily="18" charset="0"/>
                <a:cs typeface="Times New Roman" pitchFamily="18" charset="0"/>
              </a:rPr>
              <a:t>There are many things believed to cause cancer, but can be summarized in three things as main reasons of the cancer, namely: </a:t>
            </a:r>
          </a:p>
          <a:p>
            <a:pPr algn="just">
              <a:lnSpc>
                <a:spcPct val="150000"/>
              </a:lnSpc>
            </a:pPr>
            <a:r>
              <a:rPr lang="en-US" sz="2800" u="sng" dirty="0">
                <a:effectLst>
                  <a:outerShdw blurRad="38100" dist="38100" dir="2700000" algn="tl">
                    <a:srgbClr val="000000">
                      <a:alpha val="43137"/>
                    </a:srgbClr>
                  </a:outerShdw>
                </a:effectLst>
                <a:latin typeface="Times New Roman" pitchFamily="18" charset="0"/>
                <a:cs typeface="Times New Roman" pitchFamily="18" charset="0"/>
              </a:rPr>
              <a:t>     1-chemicals, 2- radiation, and 3-viruses</a:t>
            </a:r>
            <a:r>
              <a:rPr lang="en-US" sz="2200" dirty="0">
                <a:latin typeface="Times New Roman" pitchFamily="18" charset="0"/>
                <a:cs typeface="Times New Roman" pitchFamily="18" charset="0"/>
              </a:rPr>
              <a:t>.</a:t>
            </a:r>
            <a:endParaRPr lang="ar-SA" sz="2200" b="1" dirty="0">
              <a:latin typeface="Times New Roman" pitchFamily="18" charset="0"/>
              <a:cs typeface="Times New Roman" pitchFamily="18" charset="0"/>
            </a:endParaRPr>
          </a:p>
        </p:txBody>
      </p:sp>
      <p:sp>
        <p:nvSpPr>
          <p:cNvPr id="4" name="TextBox 3"/>
          <p:cNvSpPr txBox="1"/>
          <p:nvPr/>
        </p:nvSpPr>
        <p:spPr>
          <a:xfrm>
            <a:off x="990600" y="3457813"/>
            <a:ext cx="7772400" cy="3323987"/>
          </a:xfrm>
          <a:prstGeom prst="rect">
            <a:avLst/>
          </a:prstGeom>
          <a:solidFill>
            <a:schemeClr val="bg1"/>
          </a:solidFill>
        </p:spPr>
        <p:txBody>
          <a:bodyPr wrap="square" rtlCol="0">
            <a:spAutoFit/>
          </a:bodyPr>
          <a:lstStyle/>
          <a:p>
            <a:pPr algn="just">
              <a:lnSpc>
                <a:spcPct val="150000"/>
              </a:lnSpc>
            </a:pPr>
            <a:r>
              <a:rPr lang="en-US" sz="2200" dirty="0">
                <a:latin typeface="Times New Roman" pitchFamily="18" charset="0"/>
                <a:cs typeface="Times New Roman" pitchFamily="18" charset="0"/>
              </a:rPr>
              <a:t>	</a:t>
            </a:r>
            <a:r>
              <a:rPr lang="en-US" sz="2800" dirty="0">
                <a:latin typeface="Times New Roman" pitchFamily="18" charset="0"/>
                <a:cs typeface="Times New Roman" pitchFamily="18" charset="0"/>
              </a:rPr>
              <a:t>All these causes are involved in the way of their effect on the cells, these substances affect the chromosomes in the cells and affecting therefore the genes responsible for the control of cell division, then division uncontrolled and turn into cancer cells.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838200"/>
            <a:ext cx="7924800" cy="2677656"/>
          </a:xfrm>
          <a:prstGeom prst="rect">
            <a:avLst/>
          </a:prstGeom>
          <a:noFill/>
        </p:spPr>
        <p:txBody>
          <a:bodyPr wrap="square" rtlCol="0">
            <a:spAutoFit/>
          </a:bodyPr>
          <a:lstStyle/>
          <a:p>
            <a:pPr marL="231775" indent="-231775" algn="just">
              <a:lnSpc>
                <a:spcPct val="150000"/>
              </a:lnSpc>
            </a:pPr>
            <a:r>
              <a:rPr lang="en-US" sz="2200" dirty="0">
                <a:latin typeface="Times New Roman" pitchFamily="18" charset="0"/>
                <a:cs typeface="Times New Roman" pitchFamily="18" charset="0"/>
              </a:rPr>
              <a:t>* </a:t>
            </a:r>
            <a:r>
              <a:rPr lang="en-US" sz="2800" dirty="0">
                <a:latin typeface="Times New Roman" pitchFamily="18" charset="0"/>
                <a:cs typeface="Times New Roman" pitchFamily="18" charset="0"/>
              </a:rPr>
              <a:t>The chemicals that lead to cancer called Carcinogen, mean has carcinogenic effect</a:t>
            </a:r>
          </a:p>
          <a:p>
            <a:pPr marL="231775" indent="-231775" algn="just">
              <a:lnSpc>
                <a:spcPct val="150000"/>
              </a:lnSpc>
            </a:pPr>
            <a:r>
              <a:rPr lang="en-US" sz="2800" dirty="0">
                <a:latin typeface="Times New Roman" pitchFamily="18" charset="0"/>
                <a:cs typeface="Times New Roman" pitchFamily="18" charset="0"/>
              </a:rPr>
              <a:t>* Chemicals reach to the body either through touch or during breathing or by mouth with food.</a:t>
            </a:r>
          </a:p>
        </p:txBody>
      </p:sp>
      <p:sp>
        <p:nvSpPr>
          <p:cNvPr id="5" name="TextBox 4"/>
          <p:cNvSpPr txBox="1"/>
          <p:nvPr/>
        </p:nvSpPr>
        <p:spPr>
          <a:xfrm>
            <a:off x="1143000" y="152400"/>
            <a:ext cx="6019800" cy="661207"/>
          </a:xfrm>
          <a:prstGeom prst="rect">
            <a:avLst/>
          </a:prstGeom>
          <a:noFill/>
        </p:spPr>
        <p:txBody>
          <a:bodyPr wrap="square" rtlCol="0">
            <a:spAutoFit/>
          </a:bodyPr>
          <a:lstStyle/>
          <a:p>
            <a:pPr algn="just">
              <a:lnSpc>
                <a:spcPct val="150000"/>
              </a:lnSpc>
            </a:pPr>
            <a:r>
              <a:rPr lang="en-US" sz="2800" b="1" dirty="0">
                <a:solidFill>
                  <a:srgbClr val="FF0000"/>
                </a:solidFill>
                <a:latin typeface="Times New Roman" pitchFamily="18" charset="0"/>
                <a:cs typeface="Times New Roman" pitchFamily="18" charset="0"/>
              </a:rPr>
              <a:t>1- Chemicals</a:t>
            </a:r>
            <a:endParaRPr lang="en-US" sz="2800" dirty="0">
              <a:solidFill>
                <a:srgbClr val="FF0000"/>
              </a:solidFill>
              <a:latin typeface="Times New Roman" pitchFamily="18" charset="0"/>
              <a:cs typeface="Times New Roman" pitchFamily="18" charset="0"/>
            </a:endParaRPr>
          </a:p>
        </p:txBody>
      </p:sp>
      <p:sp>
        <p:nvSpPr>
          <p:cNvPr id="6" name="Rectangle 1"/>
          <p:cNvSpPr>
            <a:spLocks noChangeArrowheads="1"/>
          </p:cNvSpPr>
          <p:nvPr/>
        </p:nvSpPr>
        <p:spPr bwMode="auto">
          <a:xfrm>
            <a:off x="990600" y="3429000"/>
            <a:ext cx="8077200" cy="2862322"/>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lnSpc>
                <a:spcPct val="150000"/>
              </a:lnSpc>
              <a:spcBef>
                <a:spcPct val="0"/>
              </a:spcBef>
              <a:spcAft>
                <a:spcPct val="0"/>
              </a:spcAft>
            </a:pPr>
            <a:r>
              <a:rPr lang="en-US" sz="2200" dirty="0">
                <a:latin typeface="Times New Roman" pitchFamily="18" charset="0"/>
                <a:cs typeface="Times New Roman" pitchFamily="18" charset="0"/>
              </a:rPr>
              <a:t>* </a:t>
            </a:r>
            <a:r>
              <a:rPr lang="en-US" sz="2400" dirty="0">
                <a:latin typeface="Times New Roman" pitchFamily="18" charset="0"/>
                <a:cs typeface="Times New Roman" pitchFamily="18" charset="0"/>
              </a:rPr>
              <a:t>Chemicals listed in the following table, not for inventory but are examples and you can refer to the references and all bulletins from the Food organization, Cancer Society, fighting against smoking, Academy of Science in the New York and others.</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2" name="عنصر نائب للتذييل 1"/>
          <p:cNvSpPr>
            <a:spLocks noGrp="1"/>
          </p:cNvSpPr>
          <p:nvPr>
            <p:ph type="ftr" sz="quarter" idx="11"/>
          </p:nvPr>
        </p:nvSpPr>
        <p:spPr>
          <a:xfrm>
            <a:off x="3352800" y="6305550"/>
            <a:ext cx="3124200" cy="476250"/>
          </a:xfrm>
        </p:spPr>
        <p:txBody>
          <a:bodyPr/>
          <a:lstStyle/>
          <a:p>
            <a:r>
              <a:rPr lang="en-US" dirty="0"/>
              <a:t>Zoo 424 Lecture 4, Embryonic and cancer cells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3324</TotalTime>
  <Words>2048</Words>
  <Application>Microsoft Office PowerPoint</Application>
  <PresentationFormat>On-screen Show (4:3)</PresentationFormat>
  <Paragraphs>150</Paragraphs>
  <Slides>25</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Castellar</vt:lpstr>
      <vt:lpstr>Gill Sans MT</vt:lpstr>
      <vt:lpstr>Simplified Arabic</vt:lpstr>
      <vt:lpstr>Times New Roman</vt:lpstr>
      <vt:lpstr>Traditional Arabic</vt:lpstr>
      <vt:lpstr>Verdana</vt:lpstr>
      <vt:lpstr>Wingdings 2</vt:lpstr>
      <vt:lpstr>Solstice</vt:lpstr>
      <vt:lpstr>Experimental Embryology</vt:lpstr>
      <vt:lpstr>Principals of Experimental Embryology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Theoretical similarities between cancer process and ontogenetic development. Correspondence of steps and structures between the cancer process and embryo development.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Ibrahim Barakat</dc:creator>
  <cp:lastModifiedBy>O365</cp:lastModifiedBy>
  <cp:revision>335</cp:revision>
  <dcterms:created xsi:type="dcterms:W3CDTF">2006-08-16T00:00:00Z</dcterms:created>
  <dcterms:modified xsi:type="dcterms:W3CDTF">2023-09-25T08:28:13Z</dcterms:modified>
</cp:coreProperties>
</file>