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4" r:id="rId4"/>
    <p:sldId id="262" r:id="rId5"/>
    <p:sldId id="265" r:id="rId6"/>
    <p:sldId id="267" r:id="rId7"/>
    <p:sldId id="266" r:id="rId8"/>
    <p:sldId id="263" r:id="rId9"/>
    <p:sldId id="269" r:id="rId10"/>
    <p:sldId id="270" r:id="rId11"/>
    <p:sldId id="271" r:id="rId12"/>
    <p:sldId id="272" r:id="rId13"/>
    <p:sldId id="273" r:id="rId14"/>
    <p:sldId id="268" r:id="rId15"/>
    <p:sldId id="274" r:id="rId16"/>
    <p:sldId id="257" r:id="rId17"/>
    <p:sldId id="260" r:id="rId18"/>
    <p:sldId id="275" r:id="rId19"/>
    <p:sldId id="259" r:id="rId20"/>
    <p:sldId id="290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8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0EFB747-A40C-4E3F-86BA-2CA00025117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59E40A-0D3F-4032-B633-984A40F2B1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FB747-A40C-4E3F-86BA-2CA00025117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9E40A-0D3F-4032-B633-984A40F2B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0EFB747-A40C-4E3F-86BA-2CA00025117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59E40A-0D3F-4032-B633-984A40F2B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B1C49-6C74-4EEF-97C6-EE0F96DAA576}" type="datetime1">
              <a:rPr lang="en-US"/>
              <a:pPr>
                <a:defRPr/>
              </a:pPr>
              <a:t>9/13/2014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306BD-B822-4828-BD2A-03E342AFF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7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FB747-A40C-4E3F-86BA-2CA00025117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9E40A-0D3F-4032-B633-984A40F2B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EFB747-A40C-4E3F-86BA-2CA00025117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659E40A-0D3F-4032-B633-984A40F2B1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FB747-A40C-4E3F-86BA-2CA00025117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9E40A-0D3F-4032-B633-984A40F2B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FB747-A40C-4E3F-86BA-2CA00025117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9E40A-0D3F-4032-B633-984A40F2B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FB747-A40C-4E3F-86BA-2CA00025117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9E40A-0D3F-4032-B633-984A40F2B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EFB747-A40C-4E3F-86BA-2CA00025117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9E40A-0D3F-4032-B633-984A40F2B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FB747-A40C-4E3F-86BA-2CA00025117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9E40A-0D3F-4032-B633-984A40F2B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FB747-A40C-4E3F-86BA-2CA00025117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9E40A-0D3F-4032-B633-984A40F2B14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0EFB747-A40C-4E3F-86BA-2CA00025117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659E40A-0D3F-4032-B633-984A40F2B1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1) C program development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2) Selection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if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8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44624"/>
            <a:ext cx="864096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7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err="1" smtClean="0">
                <a:solidFill>
                  <a:srgbClr val="3380E6"/>
                </a:solidFill>
                <a:latin typeface="Arial"/>
              </a:rPr>
              <a:t>eXAMPLE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Adding Two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Integers</a:t>
            </a:r>
            <a:endParaRPr lang="en-US" sz="2400" cap="small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grpSp>
        <p:nvGrpSpPr>
          <p:cNvPr id="6" name="Group 5"/>
          <p:cNvGrpSpPr/>
          <p:nvPr/>
        </p:nvGrpSpPr>
        <p:grpSpPr>
          <a:xfrm>
            <a:off x="5796136" y="1196752"/>
            <a:ext cx="3240360" cy="1728192"/>
            <a:chOff x="179512" y="4149080"/>
            <a:chExt cx="5184576" cy="1728192"/>
          </a:xfrm>
        </p:grpSpPr>
        <p:sp>
          <p:nvSpPr>
            <p:cNvPr id="7" name="Flowchart: Process 6"/>
            <p:cNvSpPr/>
            <p:nvPr/>
          </p:nvSpPr>
          <p:spPr>
            <a:xfrm>
              <a:off x="179512" y="4437112"/>
              <a:ext cx="5184576" cy="144016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00B050"/>
                  </a:solidFill>
                </a:rPr>
                <a:t>Scanf</a:t>
              </a:r>
              <a:r>
                <a:rPr lang="en-US" dirty="0" smtClean="0">
                  <a:solidFill>
                    <a:srgbClr val="00B050"/>
                  </a:solidFill>
                </a:rPr>
                <a:t> </a:t>
              </a:r>
              <a:r>
                <a:rPr lang="en-US" i="1" dirty="0" smtClean="0">
                  <a:solidFill>
                    <a:srgbClr val="00B050"/>
                  </a:solidFill>
                </a:rPr>
                <a:t>integer1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Scanf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i="1" dirty="0" smtClean="0">
                  <a:solidFill>
                    <a:schemeClr val="tx1"/>
                  </a:solidFill>
                </a:rPr>
                <a:t>integer2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i="1" dirty="0" smtClean="0">
                  <a:solidFill>
                    <a:schemeClr val="tx1"/>
                  </a:solidFill>
                </a:rPr>
                <a:t>sum </a:t>
              </a:r>
              <a:r>
                <a:rPr lang="en-US" dirty="0" smtClean="0">
                  <a:solidFill>
                    <a:schemeClr val="tx1"/>
                  </a:solidFill>
                </a:rPr>
                <a:t>= </a:t>
              </a:r>
              <a:r>
                <a:rPr lang="en-US" i="1" dirty="0" smtClean="0">
                  <a:solidFill>
                    <a:schemeClr val="tx1"/>
                  </a:solidFill>
                </a:rPr>
                <a:t>integer1 </a:t>
              </a:r>
              <a:r>
                <a:rPr lang="en-US" dirty="0" smtClean="0">
                  <a:solidFill>
                    <a:schemeClr val="tx1"/>
                  </a:solidFill>
                </a:rPr>
                <a:t>+ </a:t>
              </a:r>
              <a:r>
                <a:rPr lang="en-US" i="1" dirty="0" smtClean="0">
                  <a:solidFill>
                    <a:schemeClr val="tx1"/>
                  </a:solidFill>
                </a:rPr>
                <a:t>integer2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i="1" dirty="0" smtClean="0">
                  <a:solidFill>
                    <a:schemeClr val="tx1"/>
                  </a:solidFill>
                </a:rPr>
                <a:t>sum</a:t>
              </a:r>
              <a:endParaRPr lang="en-US" i="1" dirty="0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179512" y="4149080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179512" y="764704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9512" y="1052736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Process 10"/>
          <p:cNvSpPr/>
          <p:nvPr/>
        </p:nvSpPr>
        <p:spPr>
          <a:xfrm>
            <a:off x="179512" y="764704"/>
            <a:ext cx="8856984" cy="288032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0000"/>
                </a:solidFill>
              </a:rPr>
              <a:t>CODE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251520" y="1196752"/>
            <a:ext cx="5328592" cy="44644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/>
              <a:t>int</a:t>
            </a:r>
            <a:r>
              <a:rPr lang="en-US" dirty="0" smtClean="0"/>
              <a:t> integer1; //declaration of first number</a:t>
            </a:r>
          </a:p>
          <a:p>
            <a:endParaRPr lang="en-US" dirty="0" smtClean="0"/>
          </a:p>
          <a:p>
            <a:r>
              <a:rPr lang="en-US" dirty="0" err="1" smtClean="0"/>
              <a:t>printf</a:t>
            </a:r>
            <a:r>
              <a:rPr lang="en-US" dirty="0" smtClean="0"/>
              <a:t> (“Enter first integer: \n”); //prompt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 (“%d”, &amp;integer1); //read integer1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22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44624"/>
            <a:ext cx="864096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7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err="1" smtClean="0">
                <a:solidFill>
                  <a:srgbClr val="3380E6"/>
                </a:solidFill>
                <a:latin typeface="Arial"/>
              </a:rPr>
              <a:t>eXAMPLE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Adding Two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Integers</a:t>
            </a:r>
            <a:endParaRPr lang="en-US" sz="2400" cap="small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grpSp>
        <p:nvGrpSpPr>
          <p:cNvPr id="6" name="Group 5"/>
          <p:cNvGrpSpPr/>
          <p:nvPr/>
        </p:nvGrpSpPr>
        <p:grpSpPr>
          <a:xfrm>
            <a:off x="5796136" y="1196752"/>
            <a:ext cx="3240360" cy="1728192"/>
            <a:chOff x="179512" y="4149080"/>
            <a:chExt cx="5184576" cy="1728192"/>
          </a:xfrm>
        </p:grpSpPr>
        <p:sp>
          <p:nvSpPr>
            <p:cNvPr id="7" name="Flowchart: Process 6"/>
            <p:cNvSpPr/>
            <p:nvPr/>
          </p:nvSpPr>
          <p:spPr>
            <a:xfrm>
              <a:off x="179512" y="4437112"/>
              <a:ext cx="5184576" cy="144016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92D050"/>
                  </a:solidFill>
                </a:rPr>
                <a:t>Scanf</a:t>
              </a:r>
              <a:r>
                <a:rPr lang="en-US" dirty="0" smtClean="0">
                  <a:solidFill>
                    <a:srgbClr val="92D050"/>
                  </a:solidFill>
                </a:rPr>
                <a:t> </a:t>
              </a:r>
              <a:r>
                <a:rPr lang="en-US" i="1" dirty="0" smtClean="0">
                  <a:solidFill>
                    <a:srgbClr val="92D050"/>
                  </a:solidFill>
                </a:rPr>
                <a:t>integer1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00B050"/>
                  </a:solidFill>
                </a:rPr>
                <a:t>Scanf</a:t>
              </a:r>
              <a:r>
                <a:rPr lang="en-US" dirty="0" smtClean="0">
                  <a:solidFill>
                    <a:srgbClr val="00B050"/>
                  </a:solidFill>
                </a:rPr>
                <a:t> </a:t>
              </a:r>
              <a:r>
                <a:rPr lang="en-US" i="1" dirty="0" smtClean="0">
                  <a:solidFill>
                    <a:srgbClr val="00B050"/>
                  </a:solidFill>
                </a:rPr>
                <a:t>integer2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i="1" dirty="0" smtClean="0">
                  <a:solidFill>
                    <a:schemeClr val="tx1"/>
                  </a:solidFill>
                </a:rPr>
                <a:t>sum </a:t>
              </a:r>
              <a:r>
                <a:rPr lang="en-US" dirty="0" smtClean="0">
                  <a:solidFill>
                    <a:schemeClr val="tx1"/>
                  </a:solidFill>
                </a:rPr>
                <a:t>= </a:t>
              </a:r>
              <a:r>
                <a:rPr lang="en-US" i="1" dirty="0" smtClean="0">
                  <a:solidFill>
                    <a:schemeClr val="tx1"/>
                  </a:solidFill>
                </a:rPr>
                <a:t>integer1 </a:t>
              </a:r>
              <a:r>
                <a:rPr lang="en-US" dirty="0" smtClean="0">
                  <a:solidFill>
                    <a:schemeClr val="tx1"/>
                  </a:solidFill>
                </a:rPr>
                <a:t>+ </a:t>
              </a:r>
              <a:r>
                <a:rPr lang="en-US" i="1" dirty="0" smtClean="0">
                  <a:solidFill>
                    <a:schemeClr val="tx1"/>
                  </a:solidFill>
                </a:rPr>
                <a:t>integer2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i="1" dirty="0" smtClean="0">
                  <a:solidFill>
                    <a:schemeClr val="tx1"/>
                  </a:solidFill>
                </a:rPr>
                <a:t>sum</a:t>
              </a:r>
              <a:endParaRPr lang="en-US" i="1" dirty="0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179512" y="4149080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179512" y="764704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9512" y="1052736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Process 10"/>
          <p:cNvSpPr/>
          <p:nvPr/>
        </p:nvSpPr>
        <p:spPr>
          <a:xfrm>
            <a:off x="179512" y="764704"/>
            <a:ext cx="8856984" cy="288032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0000"/>
                </a:solidFill>
              </a:rPr>
              <a:t>CODE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251520" y="1196752"/>
            <a:ext cx="5328592" cy="44644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integer1; //declaration of first number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integer2; //declaration of second number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(“Enter first integer: \n”); //prompt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scanf</a:t>
            </a:r>
            <a:r>
              <a:rPr lang="en-US" dirty="0" smtClean="0">
                <a:solidFill>
                  <a:srgbClr val="FFFF00"/>
                </a:solidFill>
              </a:rPr>
              <a:t> (“%d”, &amp;integer1); //read integer1 </a:t>
            </a:r>
          </a:p>
          <a:p>
            <a:endParaRPr lang="en-US" dirty="0"/>
          </a:p>
          <a:p>
            <a:r>
              <a:rPr lang="en-US" dirty="0" err="1" smtClean="0"/>
              <a:t>printf</a:t>
            </a:r>
            <a:r>
              <a:rPr lang="en-US" dirty="0" smtClean="0"/>
              <a:t> (“Enter second integer: \n”); //prompt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canf</a:t>
            </a:r>
            <a:r>
              <a:rPr lang="en-US" dirty="0" smtClean="0"/>
              <a:t> (“%d”, &amp;integer2); //read integer2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44624"/>
            <a:ext cx="864096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7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err="1" smtClean="0">
                <a:solidFill>
                  <a:srgbClr val="3380E6"/>
                </a:solidFill>
                <a:latin typeface="Arial"/>
              </a:rPr>
              <a:t>eXAMPLE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Adding Two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Integers</a:t>
            </a:r>
            <a:endParaRPr lang="en-US" sz="2400" cap="small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grpSp>
        <p:nvGrpSpPr>
          <p:cNvPr id="6" name="Group 5"/>
          <p:cNvGrpSpPr/>
          <p:nvPr/>
        </p:nvGrpSpPr>
        <p:grpSpPr>
          <a:xfrm>
            <a:off x="5796136" y="1196752"/>
            <a:ext cx="3240360" cy="1728192"/>
            <a:chOff x="179512" y="4149080"/>
            <a:chExt cx="5184576" cy="1728192"/>
          </a:xfrm>
        </p:grpSpPr>
        <p:sp>
          <p:nvSpPr>
            <p:cNvPr id="7" name="Flowchart: Process 6"/>
            <p:cNvSpPr/>
            <p:nvPr/>
          </p:nvSpPr>
          <p:spPr>
            <a:xfrm>
              <a:off x="179512" y="4437112"/>
              <a:ext cx="5184576" cy="144016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92D050"/>
                  </a:solidFill>
                </a:rPr>
                <a:t>Scanf</a:t>
              </a:r>
              <a:r>
                <a:rPr lang="en-US" dirty="0" smtClean="0">
                  <a:solidFill>
                    <a:srgbClr val="92D050"/>
                  </a:solidFill>
                </a:rPr>
                <a:t> </a:t>
              </a:r>
              <a:r>
                <a:rPr lang="en-US" i="1" dirty="0" smtClean="0">
                  <a:solidFill>
                    <a:srgbClr val="92D050"/>
                  </a:solidFill>
                </a:rPr>
                <a:t>integer1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92D050"/>
                  </a:solidFill>
                </a:rPr>
                <a:t>Scanf</a:t>
              </a:r>
              <a:r>
                <a:rPr lang="en-US" dirty="0" smtClean="0">
                  <a:solidFill>
                    <a:srgbClr val="92D050"/>
                  </a:solidFill>
                </a:rPr>
                <a:t> </a:t>
              </a:r>
              <a:r>
                <a:rPr lang="en-US" i="1" dirty="0" smtClean="0">
                  <a:solidFill>
                    <a:srgbClr val="92D050"/>
                  </a:solidFill>
                </a:rPr>
                <a:t>integer2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i="1" dirty="0" smtClean="0">
                  <a:solidFill>
                    <a:srgbClr val="00B050"/>
                  </a:solidFill>
                </a:rPr>
                <a:t>sum </a:t>
              </a:r>
              <a:r>
                <a:rPr lang="en-US" dirty="0" smtClean="0">
                  <a:solidFill>
                    <a:srgbClr val="00B050"/>
                  </a:solidFill>
                </a:rPr>
                <a:t>= </a:t>
              </a:r>
              <a:r>
                <a:rPr lang="en-US" i="1" dirty="0" smtClean="0">
                  <a:solidFill>
                    <a:srgbClr val="00B050"/>
                  </a:solidFill>
                </a:rPr>
                <a:t>integer1 </a:t>
              </a:r>
              <a:r>
                <a:rPr lang="en-US" dirty="0" smtClean="0">
                  <a:solidFill>
                    <a:srgbClr val="00B050"/>
                  </a:solidFill>
                </a:rPr>
                <a:t>+ </a:t>
              </a:r>
              <a:r>
                <a:rPr lang="en-US" i="1" dirty="0" smtClean="0">
                  <a:solidFill>
                    <a:srgbClr val="00B050"/>
                  </a:solidFill>
                </a:rPr>
                <a:t>integer2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i="1" dirty="0" smtClean="0">
                  <a:solidFill>
                    <a:schemeClr val="tx1"/>
                  </a:solidFill>
                </a:rPr>
                <a:t>sum</a:t>
              </a:r>
              <a:endParaRPr lang="en-US" i="1" dirty="0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179512" y="4149080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179512" y="764704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9512" y="1052736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Process 10"/>
          <p:cNvSpPr/>
          <p:nvPr/>
        </p:nvSpPr>
        <p:spPr>
          <a:xfrm>
            <a:off x="179512" y="764704"/>
            <a:ext cx="8856984" cy="288032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0000"/>
                </a:solidFill>
              </a:rPr>
              <a:t>CODE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251520" y="1196752"/>
            <a:ext cx="5328592" cy="44644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integer1; //declaration of first number</a:t>
            </a:r>
          </a:p>
          <a:p>
            <a:r>
              <a:rPr lang="en-US" dirty="0" err="1">
                <a:solidFill>
                  <a:srgbClr val="FFFF00"/>
                </a:solidFill>
              </a:rPr>
              <a:t>i</a:t>
            </a:r>
            <a:r>
              <a:rPr lang="en-US" dirty="0" err="1" smtClean="0">
                <a:solidFill>
                  <a:srgbClr val="FFFF00"/>
                </a:solidFill>
              </a:rPr>
              <a:t>nt</a:t>
            </a:r>
            <a:r>
              <a:rPr lang="en-US" dirty="0" smtClean="0">
                <a:solidFill>
                  <a:srgbClr val="FFFF00"/>
                </a:solidFill>
              </a:rPr>
              <a:t> integer2; //declaration of second number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sum; //total of the two numbers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(“Enter first integer: \n”); //prompt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scanf</a:t>
            </a:r>
            <a:r>
              <a:rPr lang="en-US" dirty="0" smtClean="0">
                <a:solidFill>
                  <a:srgbClr val="FFFF00"/>
                </a:solidFill>
              </a:rPr>
              <a:t> (“%d”, &amp;integer1); //read integer1 </a:t>
            </a:r>
          </a:p>
          <a:p>
            <a:endParaRPr lang="en-US" dirty="0"/>
          </a:p>
          <a:p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(“Enter second integer: \n”); //prompt</a:t>
            </a:r>
          </a:p>
          <a:p>
            <a:r>
              <a:rPr lang="en-US" dirty="0" err="1">
                <a:solidFill>
                  <a:srgbClr val="FFFF00"/>
                </a:solidFill>
              </a:rPr>
              <a:t>s</a:t>
            </a:r>
            <a:r>
              <a:rPr lang="en-US" dirty="0" err="1" smtClean="0">
                <a:solidFill>
                  <a:srgbClr val="FFFF00"/>
                </a:solidFill>
              </a:rPr>
              <a:t>canf</a:t>
            </a:r>
            <a:r>
              <a:rPr lang="en-US" dirty="0" smtClean="0">
                <a:solidFill>
                  <a:srgbClr val="FFFF00"/>
                </a:solidFill>
              </a:rPr>
              <a:t> (“%d”, &amp;integer2); //read integer2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sum = integer1 + integer2; //add the 2 numbers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72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44624"/>
            <a:ext cx="864096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7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err="1" smtClean="0">
                <a:solidFill>
                  <a:srgbClr val="3380E6"/>
                </a:solidFill>
                <a:latin typeface="Arial"/>
              </a:rPr>
              <a:t>eXAMPLE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Adding Two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Integers</a:t>
            </a:r>
            <a:endParaRPr lang="en-US" sz="2400" cap="small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grpSp>
        <p:nvGrpSpPr>
          <p:cNvPr id="6" name="Group 5"/>
          <p:cNvGrpSpPr/>
          <p:nvPr/>
        </p:nvGrpSpPr>
        <p:grpSpPr>
          <a:xfrm>
            <a:off x="5796136" y="1196752"/>
            <a:ext cx="3240360" cy="1728192"/>
            <a:chOff x="179512" y="4149080"/>
            <a:chExt cx="5184576" cy="1728192"/>
          </a:xfrm>
        </p:grpSpPr>
        <p:sp>
          <p:nvSpPr>
            <p:cNvPr id="7" name="Flowchart: Process 6"/>
            <p:cNvSpPr/>
            <p:nvPr/>
          </p:nvSpPr>
          <p:spPr>
            <a:xfrm>
              <a:off x="179512" y="4437112"/>
              <a:ext cx="5184576" cy="144016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92D050"/>
                  </a:solidFill>
                </a:rPr>
                <a:t>Scanf</a:t>
              </a:r>
              <a:r>
                <a:rPr lang="en-US" dirty="0" smtClean="0">
                  <a:solidFill>
                    <a:srgbClr val="92D050"/>
                  </a:solidFill>
                </a:rPr>
                <a:t> </a:t>
              </a:r>
              <a:r>
                <a:rPr lang="en-US" i="1" dirty="0" smtClean="0">
                  <a:solidFill>
                    <a:srgbClr val="92D050"/>
                  </a:solidFill>
                </a:rPr>
                <a:t>integer1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92D050"/>
                  </a:solidFill>
                </a:rPr>
                <a:t>Scanf</a:t>
              </a:r>
              <a:r>
                <a:rPr lang="en-US" dirty="0" smtClean="0">
                  <a:solidFill>
                    <a:srgbClr val="92D050"/>
                  </a:solidFill>
                </a:rPr>
                <a:t> </a:t>
              </a:r>
              <a:r>
                <a:rPr lang="en-US" i="1" dirty="0" smtClean="0">
                  <a:solidFill>
                    <a:srgbClr val="92D050"/>
                  </a:solidFill>
                </a:rPr>
                <a:t>integer2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i="1" dirty="0" smtClean="0">
                  <a:solidFill>
                    <a:srgbClr val="92D050"/>
                  </a:solidFill>
                </a:rPr>
                <a:t>sum </a:t>
              </a:r>
              <a:r>
                <a:rPr lang="en-US" dirty="0" smtClean="0">
                  <a:solidFill>
                    <a:srgbClr val="92D050"/>
                  </a:solidFill>
                </a:rPr>
                <a:t>= </a:t>
              </a:r>
              <a:r>
                <a:rPr lang="en-US" i="1" dirty="0" smtClean="0">
                  <a:solidFill>
                    <a:srgbClr val="92D050"/>
                  </a:solidFill>
                </a:rPr>
                <a:t>integer1 </a:t>
              </a:r>
              <a:r>
                <a:rPr lang="en-US" dirty="0" smtClean="0">
                  <a:solidFill>
                    <a:srgbClr val="92D050"/>
                  </a:solidFill>
                </a:rPr>
                <a:t>+ </a:t>
              </a:r>
              <a:r>
                <a:rPr lang="en-US" i="1" dirty="0" smtClean="0">
                  <a:solidFill>
                    <a:srgbClr val="92D050"/>
                  </a:solidFill>
                </a:rPr>
                <a:t>integer2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92D050"/>
                  </a:solidFill>
                </a:rPr>
                <a:t>Printf</a:t>
              </a:r>
              <a:r>
                <a:rPr lang="en-US" dirty="0" smtClean="0">
                  <a:solidFill>
                    <a:srgbClr val="92D050"/>
                  </a:solidFill>
                </a:rPr>
                <a:t> </a:t>
              </a:r>
              <a:r>
                <a:rPr lang="en-US" i="1" dirty="0" smtClean="0">
                  <a:solidFill>
                    <a:srgbClr val="92D050"/>
                  </a:solidFill>
                </a:rPr>
                <a:t>sum</a:t>
              </a:r>
              <a:endParaRPr lang="en-US" i="1" dirty="0">
                <a:solidFill>
                  <a:srgbClr val="92D050"/>
                </a:solidFill>
              </a:endParaRPr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179512" y="4149080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179512" y="764704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9512" y="1052736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Process 10"/>
          <p:cNvSpPr/>
          <p:nvPr/>
        </p:nvSpPr>
        <p:spPr>
          <a:xfrm>
            <a:off x="179512" y="764704"/>
            <a:ext cx="8856984" cy="288032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0000"/>
                </a:solidFill>
              </a:rPr>
              <a:t>CODE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251520" y="1196752"/>
            <a:ext cx="5544616" cy="536119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#include &lt;</a:t>
            </a:r>
            <a:r>
              <a:rPr lang="en-US" dirty="0" err="1" smtClean="0">
                <a:solidFill>
                  <a:schemeClr val="bg1"/>
                </a:solidFill>
              </a:rPr>
              <a:t>stdio.h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// function main begins program execution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main (void)</a:t>
            </a:r>
          </a:p>
          <a:p>
            <a:r>
              <a:rPr lang="en-US" dirty="0">
                <a:solidFill>
                  <a:schemeClr val="bg1"/>
                </a:solidFill>
              </a:rPr>
              <a:t>{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integer1; //declaration of first number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integer2; //declaration of second number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sum; //total of the two numbers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(“Enter first integer: \n”); //prompt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scanf</a:t>
            </a:r>
            <a:r>
              <a:rPr lang="en-US" dirty="0" smtClean="0">
                <a:solidFill>
                  <a:srgbClr val="FFFF00"/>
                </a:solidFill>
              </a:rPr>
              <a:t> (“%d”, &amp;integer1); //read integer1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(“Enter second integer: \n”); //prompt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scanf</a:t>
            </a:r>
            <a:r>
              <a:rPr lang="en-US" dirty="0" smtClean="0">
                <a:solidFill>
                  <a:srgbClr val="FFFF00"/>
                </a:solidFill>
              </a:rPr>
              <a:t> (“%d”, &amp;integer2); //read integer2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sum = integer1 + integer2; //add the 2 numbers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(“Total is %d \n”, sum); //print total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} // end of main function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2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1" descr="chtp7_02_Page_13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787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44624"/>
            <a:ext cx="864096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7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err="1" smtClean="0">
                <a:solidFill>
                  <a:srgbClr val="3380E6"/>
                </a:solidFill>
                <a:latin typeface="Arial"/>
              </a:rPr>
              <a:t>eXAMPLE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Adding Two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Integers</a:t>
            </a:r>
            <a:endParaRPr lang="en-US" sz="2400" cap="small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  <p:grpSp>
        <p:nvGrpSpPr>
          <p:cNvPr id="6" name="Group 5"/>
          <p:cNvGrpSpPr/>
          <p:nvPr/>
        </p:nvGrpSpPr>
        <p:grpSpPr>
          <a:xfrm>
            <a:off x="5796136" y="1196752"/>
            <a:ext cx="3240360" cy="1728192"/>
            <a:chOff x="179512" y="4149080"/>
            <a:chExt cx="5184576" cy="1728192"/>
          </a:xfrm>
        </p:grpSpPr>
        <p:sp>
          <p:nvSpPr>
            <p:cNvPr id="7" name="Flowchart: Process 6"/>
            <p:cNvSpPr/>
            <p:nvPr/>
          </p:nvSpPr>
          <p:spPr>
            <a:xfrm>
              <a:off x="179512" y="4437112"/>
              <a:ext cx="5184576" cy="144016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Scanf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i="1" dirty="0" smtClean="0">
                  <a:solidFill>
                    <a:schemeClr val="tx1"/>
                  </a:solidFill>
                </a:rPr>
                <a:t>integer1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Scanf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i="1" dirty="0" smtClean="0">
                  <a:solidFill>
                    <a:schemeClr val="tx1"/>
                  </a:solidFill>
                </a:rPr>
                <a:t>integer2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i="1" dirty="0" smtClean="0">
                  <a:solidFill>
                    <a:schemeClr val="tx1"/>
                  </a:solidFill>
                </a:rPr>
                <a:t>sum </a:t>
              </a:r>
              <a:r>
                <a:rPr lang="en-US" dirty="0" smtClean="0">
                  <a:solidFill>
                    <a:schemeClr val="tx1"/>
                  </a:solidFill>
                </a:rPr>
                <a:t>= </a:t>
              </a:r>
              <a:r>
                <a:rPr lang="en-US" i="1" dirty="0" smtClean="0">
                  <a:solidFill>
                    <a:schemeClr val="tx1"/>
                  </a:solidFill>
                </a:rPr>
                <a:t>integer1 </a:t>
              </a:r>
              <a:r>
                <a:rPr lang="en-US" dirty="0" smtClean="0">
                  <a:solidFill>
                    <a:schemeClr val="tx1"/>
                  </a:solidFill>
                </a:rPr>
                <a:t>+ </a:t>
              </a:r>
              <a:r>
                <a:rPr lang="en-US" i="1" dirty="0" smtClean="0">
                  <a:solidFill>
                    <a:schemeClr val="tx1"/>
                  </a:solidFill>
                </a:rPr>
                <a:t>integer2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i="1" dirty="0" smtClean="0">
                  <a:solidFill>
                    <a:schemeClr val="tx1"/>
                  </a:solidFill>
                </a:rPr>
                <a:t>sum</a:t>
              </a:r>
              <a:endParaRPr lang="en-US" i="1" dirty="0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179512" y="4149080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179512" y="764704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9512" y="1052736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Process 10"/>
          <p:cNvSpPr/>
          <p:nvPr/>
        </p:nvSpPr>
        <p:spPr>
          <a:xfrm>
            <a:off x="179512" y="764704"/>
            <a:ext cx="8856984" cy="288032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0000"/>
                </a:solidFill>
              </a:rPr>
              <a:t>CODE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94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588680"/>
          </a:xfrm>
        </p:spPr>
        <p:txBody>
          <a:bodyPr vert="horz" lIns="45720" tIns="0" rIns="45720" bIns="0" anchor="b" anchorCtr="0">
            <a:normAutofit/>
          </a:bodyPr>
          <a:lstStyle/>
          <a:p>
            <a:pPr>
              <a:defRPr/>
            </a:pPr>
            <a:r>
              <a:rPr lang="en-US" sz="3600" dirty="0">
                <a:solidFill>
                  <a:srgbClr val="24B5A1"/>
                </a:solidFill>
                <a:latin typeface="Arial"/>
              </a:rPr>
              <a:t>8</a:t>
            </a:r>
            <a:r>
              <a:rPr lang="en-US" sz="36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3600" dirty="0">
                <a:solidFill>
                  <a:srgbClr val="3380E6"/>
                </a:solidFill>
                <a:latin typeface="Arial"/>
              </a:rPr>
              <a:t>Control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7715200" cy="5619024"/>
          </a:xfrm>
        </p:spPr>
        <p:txBody>
          <a:bodyPr/>
          <a:lstStyle/>
          <a:p>
            <a:r>
              <a:rPr lang="en-US" dirty="0" smtClean="0"/>
              <a:t>All the examples we studied till now execute in a “sequential” way.</a:t>
            </a:r>
          </a:p>
          <a:p>
            <a:r>
              <a:rPr lang="en-US" dirty="0" smtClean="0"/>
              <a:t>Control structures control the flow of execution in a program. In other words, the flow of execution is not necessarily sequential.</a:t>
            </a:r>
          </a:p>
          <a:p>
            <a:r>
              <a:rPr lang="en-US" dirty="0" smtClean="0"/>
              <a:t>The control structure enables you to combine individual instructions into a single logical unit with one entry point and one exit point.</a:t>
            </a:r>
          </a:p>
          <a:p>
            <a:r>
              <a:rPr lang="en-US" dirty="0" smtClean="0"/>
              <a:t>Two control structure are essential in C:</a:t>
            </a:r>
          </a:p>
          <a:p>
            <a:pPr lvl="1"/>
            <a:r>
              <a:rPr lang="en-US" dirty="0" smtClean="0"/>
              <a:t>The decision making control</a:t>
            </a:r>
          </a:p>
          <a:p>
            <a:pPr lvl="1"/>
            <a:r>
              <a:rPr lang="en-US" dirty="0" smtClean="0"/>
              <a:t>The repetition control</a:t>
            </a:r>
            <a:endParaRPr lang="en-US" dirty="0"/>
          </a:p>
        </p:txBody>
      </p:sp>
      <p:sp>
        <p:nvSpPr>
          <p:cNvPr id="22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7670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38376"/>
            <a:ext cx="8712968" cy="6983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9.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Decision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Making – the if statement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7715200" cy="499033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Executable C statements either perform actions (such as calculations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and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input or output of data) or make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decisions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We might make a decision in a program, for example, to determine whether a person’s grade on an exam is greater than or equal to 60 and whether the program should print the message “Congratulations! You passed.”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This section introduces a simple version of C’s </a:t>
            </a:r>
            <a:r>
              <a:rPr lang="en-US" dirty="0" smtClean="0">
                <a:solidFill>
                  <a:srgbClr val="0000FF"/>
                </a:solidFill>
                <a:latin typeface="LucidaSansTypewriter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statement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that allows a program to make a decision based on the truth or falsity of a statement of fact called a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condition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0138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14079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715200" cy="588680"/>
          </a:xfrm>
        </p:spPr>
        <p:txBody>
          <a:bodyPr vert="horz" lIns="45720" tIns="0" rIns="45720" bIns="0" anchor="b" anchorCtr="0">
            <a:norm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24B5A1"/>
                </a:solidFill>
                <a:latin typeface="Arial"/>
              </a:rPr>
              <a:t>10. </a:t>
            </a:r>
            <a:r>
              <a:rPr lang="en-US" sz="3600" dirty="0" smtClean="0">
                <a:solidFill>
                  <a:srgbClr val="3380E6"/>
                </a:solidFill>
                <a:latin typeface="Arial"/>
              </a:rPr>
              <a:t>The if statement</a:t>
            </a:r>
            <a:endParaRPr lang="en-US" sz="36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7715200" cy="5619024"/>
          </a:xfrm>
        </p:spPr>
        <p:txBody>
          <a:bodyPr/>
          <a:lstStyle/>
          <a:p>
            <a:r>
              <a:rPr lang="en-US" dirty="0" smtClean="0"/>
              <a:t>Decision making tests a condition and specifies its flow of execution accordingly.</a:t>
            </a:r>
          </a:p>
          <a:p>
            <a:r>
              <a:rPr lang="en-US" dirty="0" smtClean="0"/>
              <a:t>It enables you to combine individual instructions into a single logical unit with </a:t>
            </a:r>
            <a:r>
              <a:rPr lang="en-US" u="sng" dirty="0" smtClean="0"/>
              <a:t>one entry point</a:t>
            </a:r>
            <a:r>
              <a:rPr lang="en-US" dirty="0" smtClean="0"/>
              <a:t> and </a:t>
            </a:r>
            <a:r>
              <a:rPr lang="en-US" u="sng" dirty="0" smtClean="0"/>
              <a:t>one exit point</a:t>
            </a:r>
            <a:r>
              <a:rPr lang="en-US" dirty="0" smtClean="0"/>
              <a:t> (see Figure 1).</a:t>
            </a:r>
          </a:p>
          <a:p>
            <a:endParaRPr lang="en-US" dirty="0"/>
          </a:p>
        </p:txBody>
      </p:sp>
      <p:sp>
        <p:nvSpPr>
          <p:cNvPr id="29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68448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715200" cy="588680"/>
          </a:xfrm>
        </p:spPr>
        <p:txBody>
          <a:bodyPr vert="horz" lIns="45720" tIns="0" rIns="45720" bIns="0" anchor="b" anchorCtr="0">
            <a:norm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24B5A1"/>
                </a:solidFill>
                <a:latin typeface="Arial"/>
              </a:rPr>
              <a:t>11. </a:t>
            </a:r>
            <a:r>
              <a:rPr lang="en-US" sz="3600" dirty="0" smtClean="0">
                <a:solidFill>
                  <a:srgbClr val="3380E6"/>
                </a:solidFill>
                <a:latin typeface="Arial"/>
              </a:rPr>
              <a:t>Decision making – fig. 1</a:t>
            </a:r>
            <a:endParaRPr lang="en-US" sz="3600" dirty="0">
              <a:solidFill>
                <a:srgbClr val="3380E6"/>
              </a:solidFill>
              <a:latin typeface="Arial"/>
            </a:endParaRPr>
          </a:p>
        </p:txBody>
      </p:sp>
      <p:cxnSp>
        <p:nvCxnSpPr>
          <p:cNvPr id="35" name="Straight Connector 34"/>
          <p:cNvCxnSpPr>
            <a:stCxn id="6" idx="3"/>
          </p:cNvCxnSpPr>
          <p:nvPr/>
        </p:nvCxnSpPr>
        <p:spPr>
          <a:xfrm>
            <a:off x="5023385" y="2204864"/>
            <a:ext cx="1384819" cy="0"/>
          </a:xfrm>
          <a:prstGeom prst="line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372200" y="2204864"/>
            <a:ext cx="0" cy="432048"/>
          </a:xfrm>
          <a:prstGeom prst="line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6" idx="1"/>
          </p:cNvCxnSpPr>
          <p:nvPr/>
        </p:nvCxnSpPr>
        <p:spPr>
          <a:xfrm flipH="1">
            <a:off x="1223628" y="2204864"/>
            <a:ext cx="1423493" cy="0"/>
          </a:xfrm>
          <a:prstGeom prst="line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259632" y="2204864"/>
            <a:ext cx="0" cy="432048"/>
          </a:xfrm>
          <a:prstGeom prst="line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107504" y="1196752"/>
            <a:ext cx="7416824" cy="4104456"/>
            <a:chOff x="107504" y="1196752"/>
            <a:chExt cx="7416824" cy="4104456"/>
          </a:xfrm>
        </p:grpSpPr>
        <p:sp>
          <p:nvSpPr>
            <p:cNvPr id="24" name="Flowchart: Terminator 23"/>
            <p:cNvSpPr/>
            <p:nvPr/>
          </p:nvSpPr>
          <p:spPr>
            <a:xfrm>
              <a:off x="3239852" y="4869160"/>
              <a:ext cx="1152128" cy="432048"/>
            </a:xfrm>
            <a:prstGeom prst="flowChartTermina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2">
                      <a:lumMod val="50000"/>
                    </a:schemeClr>
                  </a:solidFill>
                </a:rPr>
                <a:t>END</a:t>
              </a:r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07504" y="1556792"/>
              <a:ext cx="7416824" cy="1728192"/>
              <a:chOff x="107504" y="3284984"/>
              <a:chExt cx="7416824" cy="1728192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107504" y="3284984"/>
                <a:ext cx="7416824" cy="1728192"/>
                <a:chOff x="107504" y="4149080"/>
                <a:chExt cx="7416824" cy="1728192"/>
              </a:xfrm>
            </p:grpSpPr>
            <p:sp>
              <p:nvSpPr>
                <p:cNvPr id="6" name="Flowchart: Decision 5"/>
                <p:cNvSpPr/>
                <p:nvPr/>
              </p:nvSpPr>
              <p:spPr>
                <a:xfrm>
                  <a:off x="2647121" y="4149080"/>
                  <a:ext cx="2376264" cy="1296144"/>
                </a:xfrm>
                <a:prstGeom prst="flowChartDecision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bg2">
                          <a:lumMod val="50000"/>
                        </a:schemeClr>
                      </a:solidFill>
                    </a:rPr>
                    <a:t>Condition?</a:t>
                  </a:r>
                  <a:endParaRPr lang="en-US" sz="1600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5292080" y="5229200"/>
                  <a:ext cx="2232248" cy="6480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bg2">
                          <a:lumMod val="50000"/>
                        </a:schemeClr>
                      </a:solidFill>
                    </a:rPr>
                    <a:t>Block of Statements (2)</a:t>
                  </a:r>
                  <a:endParaRPr lang="en-US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07504" y="5229200"/>
                  <a:ext cx="2232248" cy="6480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bg2">
                          <a:lumMod val="50000"/>
                        </a:schemeClr>
                      </a:solidFill>
                    </a:rPr>
                    <a:t>Block of Statements (1)</a:t>
                  </a:r>
                  <a:endParaRPr lang="en-US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</p:grpSp>
          <p:sp>
            <p:nvSpPr>
              <p:cNvPr id="26" name="Flowchart: Process 25"/>
              <p:cNvSpPr/>
              <p:nvPr/>
            </p:nvSpPr>
            <p:spPr>
              <a:xfrm>
                <a:off x="1475656" y="3573016"/>
                <a:ext cx="1008112" cy="288032"/>
              </a:xfrm>
              <a:prstGeom prst="flowChartProcess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2">
                        <a:lumMod val="50000"/>
                      </a:schemeClr>
                    </a:solidFill>
                  </a:rPr>
                  <a:t>True</a:t>
                </a:r>
                <a:endParaRPr lang="en-US" sz="14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7" name="Flowchart: Process 26"/>
              <p:cNvSpPr/>
              <p:nvPr/>
            </p:nvSpPr>
            <p:spPr>
              <a:xfrm>
                <a:off x="5292080" y="3573016"/>
                <a:ext cx="1008112" cy="288032"/>
              </a:xfrm>
              <a:prstGeom prst="flowChartProcess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2">
                        <a:lumMod val="50000"/>
                      </a:schemeClr>
                    </a:solidFill>
                  </a:rPr>
                  <a:t>False</a:t>
                </a:r>
                <a:endParaRPr lang="en-US" sz="14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2699792" y="3789040"/>
              <a:ext cx="2232248" cy="64807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2">
                      <a:lumMod val="50000"/>
                    </a:schemeClr>
                  </a:solidFill>
                </a:rPr>
                <a:t>Block of Statements (3)</a:t>
              </a:r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12" name="Straight Connector 11"/>
            <p:cNvCxnSpPr>
              <a:endCxn id="22" idx="1"/>
            </p:cNvCxnSpPr>
            <p:nvPr/>
          </p:nvCxnSpPr>
          <p:spPr>
            <a:xfrm>
              <a:off x="1223628" y="4113076"/>
              <a:ext cx="1476164" cy="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endCxn id="22" idx="3"/>
            </p:cNvCxnSpPr>
            <p:nvPr/>
          </p:nvCxnSpPr>
          <p:spPr>
            <a:xfrm flipH="1">
              <a:off x="4932040" y="4113076"/>
              <a:ext cx="1476164" cy="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2" idx="2"/>
              <a:endCxn id="24" idx="0"/>
            </p:cNvCxnSpPr>
            <p:nvPr/>
          </p:nvCxnSpPr>
          <p:spPr>
            <a:xfrm>
              <a:off x="3815916" y="4437112"/>
              <a:ext cx="0" cy="432048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6" idx="0"/>
            </p:cNvCxnSpPr>
            <p:nvPr/>
          </p:nvCxnSpPr>
          <p:spPr>
            <a:xfrm>
              <a:off x="3835253" y="1196752"/>
              <a:ext cx="0" cy="36004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5" idx="2"/>
            </p:cNvCxnSpPr>
            <p:nvPr/>
          </p:nvCxnSpPr>
          <p:spPr>
            <a:xfrm>
              <a:off x="1223628" y="3284984"/>
              <a:ext cx="0" cy="828092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1" idx="2"/>
            </p:cNvCxnSpPr>
            <p:nvPr/>
          </p:nvCxnSpPr>
          <p:spPr>
            <a:xfrm>
              <a:off x="6408204" y="3284984"/>
              <a:ext cx="0" cy="828092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4555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12.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The if statement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9113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7715200" cy="5403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If the condition is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true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(i.e., the condition is met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)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the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“block of statements 1”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in the body of the 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if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statement is executed.</a:t>
            </a:r>
          </a:p>
          <a:p>
            <a:pPr algn="just"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If the condition is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false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(i.e., the condition isn’t met) the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“block of statements 2”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is not executed.</a:t>
            </a:r>
          </a:p>
          <a:p>
            <a:pPr algn="just"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Whether the body statement is executed or not, after the 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if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statement completes, execution proceeds with the next statement after the 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if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statement, which are “block of statements 3”. </a:t>
            </a: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just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Conditions in 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if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statements are formed by using the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 equality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operators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(==   !=) and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relational operators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(&lt;  &lt;=   &gt;  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&gt;=).</a:t>
            </a: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0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22661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660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1.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ALGORITHM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7715200" cy="5184576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Before writing a program to solve a particular problem, we must have a thorough understanding of the problem and a carefully planned solution approach.</a:t>
            </a:r>
          </a:p>
          <a:p>
            <a:pPr algn="just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The solution to any computing problem involves executing </a:t>
            </a:r>
            <a:r>
              <a:rPr lang="en-US" altLang="en-US" u="sng" dirty="0">
                <a:solidFill>
                  <a:srgbClr val="000000"/>
                </a:solidFill>
                <a:latin typeface="Times New Roman" pitchFamily="18" charset="0"/>
              </a:rPr>
              <a:t>a series of actions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 in </a:t>
            </a:r>
            <a:r>
              <a:rPr lang="en-US" altLang="en-US" u="sng" dirty="0">
                <a:solidFill>
                  <a:srgbClr val="000000"/>
                </a:solidFill>
                <a:latin typeface="Times New Roman" pitchFamily="18" charset="0"/>
              </a:rPr>
              <a:t>a specific order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just"/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A 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</a:rPr>
              <a:t>procedure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 for solving a problem in terms of</a:t>
            </a: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</a:rPr>
              <a:t>actions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 to be executed, and</a:t>
            </a: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</a:rPr>
              <a:t>order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 in which these actions are to be executed</a:t>
            </a:r>
          </a:p>
          <a:p>
            <a:pPr algn="just"/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is called an 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</a:rPr>
              <a:t>algorithm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just"/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Correctly specifying the order in which the actions are to be executed is important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just"/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Specifying the order in which statements are to be executed in a computer program is called 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</a:rPr>
              <a:t>program control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80927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15200" cy="5886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12.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The if statement - </a:t>
            </a:r>
            <a:r>
              <a:rPr lang="en-US" dirty="0" err="1" smtClean="0">
                <a:solidFill>
                  <a:srgbClr val="3380E6"/>
                </a:solidFill>
                <a:latin typeface="Arial"/>
              </a:rPr>
              <a:t>sYNTAX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9113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7715200" cy="5403000"/>
          </a:xfrm>
        </p:spPr>
        <p:txBody>
          <a:bodyPr>
            <a:normAutofit/>
          </a:bodyPr>
          <a:lstStyle/>
          <a:p>
            <a:pPr marL="0" indent="0" algn="just" eaLnBrk="1" hangingPunct="1"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If (condition)</a:t>
            </a:r>
          </a:p>
          <a:p>
            <a:pPr marL="0" indent="0" algn="just" eaLnBrk="1" hangingPunct="1"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 {</a:t>
            </a:r>
          </a:p>
          <a:p>
            <a:pPr marL="0" indent="0" algn="just" eaLnBrk="1" hangingPunct="1"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    block of statements 1;</a:t>
            </a:r>
          </a:p>
          <a:p>
            <a:pPr marL="0" indent="0" algn="just" eaLnBrk="1" hangingPunct="1"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 }</a:t>
            </a: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0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67520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7715200" cy="5472608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Write a program that prints the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message “Congratulations! You passed.”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in case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a person’s grade on an exam is greater than or equal to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60.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03232" cy="5886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13.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The if statement - example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1560" y="2420888"/>
            <a:ext cx="7272808" cy="2088232"/>
            <a:chOff x="179512" y="1196752"/>
            <a:chExt cx="5184576" cy="1728192"/>
          </a:xfrm>
        </p:grpSpPr>
        <p:sp>
          <p:nvSpPr>
            <p:cNvPr id="6" name="Flowchart: Process 5"/>
            <p:cNvSpPr/>
            <p:nvPr/>
          </p:nvSpPr>
          <p:spPr>
            <a:xfrm>
              <a:off x="179512" y="1484784"/>
              <a:ext cx="5184576" cy="144016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Get the person’s grade from the user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Check if the grade is greater than or equal to 60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the grade is greater than or equal to 60 print the “congratulations” message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the grade is less than 60 do nothing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End the program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7951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ALGORITHM</a:t>
              </a:r>
              <a:endParaRPr lang="en-US" dirty="0"/>
            </a:p>
          </p:txBody>
        </p:sp>
      </p:grp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61632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03232" cy="58868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14.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The if statement - flowchart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1560" y="1052736"/>
            <a:ext cx="7272808" cy="2088232"/>
            <a:chOff x="179512" y="1196752"/>
            <a:chExt cx="5184576" cy="1728192"/>
          </a:xfrm>
        </p:grpSpPr>
        <p:sp>
          <p:nvSpPr>
            <p:cNvPr id="6" name="Flowchart: Process 5"/>
            <p:cNvSpPr/>
            <p:nvPr/>
          </p:nvSpPr>
          <p:spPr>
            <a:xfrm>
              <a:off x="179512" y="1484784"/>
              <a:ext cx="5184576" cy="144016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Get the person’s grade from the user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Check if the grade is greater than or equal to 60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the grade is greater than or equal to 60 print the “congratulations” message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the grade is less than 60 do nothing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End the program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7951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ALGORITHM</a:t>
              </a:r>
              <a:endParaRPr lang="en-US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051720" y="1556792"/>
            <a:ext cx="6444716" cy="5112568"/>
            <a:chOff x="2051720" y="1556792"/>
            <a:chExt cx="6444716" cy="5112568"/>
          </a:xfrm>
        </p:grpSpPr>
        <p:sp>
          <p:nvSpPr>
            <p:cNvPr id="2" name="Flowchart: Terminator 1"/>
            <p:cNvSpPr/>
            <p:nvPr/>
          </p:nvSpPr>
          <p:spPr>
            <a:xfrm>
              <a:off x="6444208" y="1556792"/>
              <a:ext cx="1512168" cy="570063"/>
            </a:xfrm>
            <a:prstGeom prst="flowChartTermina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START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Flowchart: Data 7"/>
            <p:cNvSpPr/>
            <p:nvPr/>
          </p:nvSpPr>
          <p:spPr>
            <a:xfrm>
              <a:off x="6012160" y="2316393"/>
              <a:ext cx="2376264" cy="576064"/>
            </a:xfrm>
            <a:prstGeom prst="flowChartInputOutp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READ grade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Flowchart: Decision 8"/>
            <p:cNvSpPr/>
            <p:nvPr/>
          </p:nvSpPr>
          <p:spPr>
            <a:xfrm>
              <a:off x="5904148" y="3140968"/>
              <a:ext cx="2592288" cy="1296144"/>
            </a:xfrm>
            <a:prstGeom prst="flowChartDecisi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grade &gt;= 60?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10"/>
            <p:cNvCxnSpPr>
              <a:stCxn id="9" idx="1"/>
            </p:cNvCxnSpPr>
            <p:nvPr/>
          </p:nvCxnSpPr>
          <p:spPr>
            <a:xfrm flipH="1">
              <a:off x="4572000" y="3789040"/>
              <a:ext cx="1332148" cy="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572000" y="3789040"/>
              <a:ext cx="0" cy="36004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lowchart: Data 13"/>
            <p:cNvSpPr/>
            <p:nvPr/>
          </p:nvSpPr>
          <p:spPr>
            <a:xfrm>
              <a:off x="2051720" y="4149080"/>
              <a:ext cx="3600400" cy="936104"/>
            </a:xfrm>
            <a:prstGeom prst="flowChartInputOutp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Print “Congratulations! You passed </a:t>
              </a:r>
              <a:r>
                <a:rPr lang="en-US" dirty="0" smtClean="0">
                  <a:solidFill>
                    <a:schemeClr val="tx1"/>
                  </a:solidFill>
                  <a:sym typeface="Wingdings" panose="05000000000000000000" pitchFamily="2" charset="2"/>
                </a:rPr>
                <a:t>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Flowchart: Terminator 14"/>
            <p:cNvSpPr/>
            <p:nvPr/>
          </p:nvSpPr>
          <p:spPr>
            <a:xfrm>
              <a:off x="5220072" y="5589240"/>
              <a:ext cx="1512168" cy="648072"/>
            </a:xfrm>
            <a:prstGeom prst="flowChartTermina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END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4572000" y="5085184"/>
              <a:ext cx="0" cy="828092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endCxn id="15" idx="1"/>
            </p:cNvCxnSpPr>
            <p:nvPr/>
          </p:nvCxnSpPr>
          <p:spPr>
            <a:xfrm>
              <a:off x="4572000" y="5913276"/>
              <a:ext cx="648072" cy="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" idx="2"/>
              <a:endCxn id="8" idx="1"/>
            </p:cNvCxnSpPr>
            <p:nvPr/>
          </p:nvCxnSpPr>
          <p:spPr>
            <a:xfrm>
              <a:off x="7200292" y="2126855"/>
              <a:ext cx="0" cy="189538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8" idx="4"/>
            </p:cNvCxnSpPr>
            <p:nvPr/>
          </p:nvCxnSpPr>
          <p:spPr>
            <a:xfrm>
              <a:off x="7200292" y="2892457"/>
              <a:ext cx="0" cy="248511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>
            <a:xfrm>
              <a:off x="7200292" y="4437112"/>
              <a:ext cx="0" cy="1476164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15" idx="3"/>
            </p:cNvCxnSpPr>
            <p:nvPr/>
          </p:nvCxnSpPr>
          <p:spPr>
            <a:xfrm flipH="1">
              <a:off x="6732240" y="5913276"/>
              <a:ext cx="468052" cy="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Flowchart: Process 34"/>
            <p:cNvSpPr/>
            <p:nvPr/>
          </p:nvSpPr>
          <p:spPr>
            <a:xfrm>
              <a:off x="4788024" y="3429000"/>
              <a:ext cx="1008112" cy="288032"/>
            </a:xfrm>
            <a:prstGeom prst="flowChartProcess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2">
                      <a:lumMod val="50000"/>
                    </a:schemeClr>
                  </a:solidFill>
                </a:rPr>
                <a:t>True</a:t>
              </a:r>
              <a:endParaRPr lang="en-US" sz="14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6" name="Flowchart: Process 35"/>
            <p:cNvSpPr/>
            <p:nvPr/>
          </p:nvSpPr>
          <p:spPr>
            <a:xfrm>
              <a:off x="7308304" y="4725144"/>
              <a:ext cx="1008112" cy="288032"/>
            </a:xfrm>
            <a:prstGeom prst="flowChartProcess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2">
                      <a:lumMod val="50000"/>
                    </a:schemeClr>
                  </a:solidFill>
                </a:rPr>
                <a:t>False</a:t>
              </a:r>
              <a:endParaRPr lang="en-US" sz="14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7" name="Flowchart: Process 36"/>
            <p:cNvSpPr/>
            <p:nvPr/>
          </p:nvSpPr>
          <p:spPr>
            <a:xfrm>
              <a:off x="4580384" y="6321321"/>
              <a:ext cx="2943944" cy="348039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FLOWCHART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8476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507288" cy="58868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15.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The if statement - </a:t>
            </a:r>
            <a:r>
              <a:rPr lang="en-US" dirty="0" err="1" smtClean="0">
                <a:solidFill>
                  <a:srgbClr val="3380E6"/>
                </a:solidFill>
                <a:latin typeface="Arial"/>
              </a:rPr>
              <a:t>pseudocode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1560" y="1052736"/>
            <a:ext cx="7272808" cy="2088232"/>
            <a:chOff x="179512" y="1196752"/>
            <a:chExt cx="5184576" cy="1728192"/>
          </a:xfrm>
        </p:grpSpPr>
        <p:sp>
          <p:nvSpPr>
            <p:cNvPr id="6" name="Flowchart: Process 5"/>
            <p:cNvSpPr/>
            <p:nvPr/>
          </p:nvSpPr>
          <p:spPr>
            <a:xfrm>
              <a:off x="179512" y="1484784"/>
              <a:ext cx="5184576" cy="144016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Scanf</a:t>
              </a:r>
              <a:r>
                <a:rPr lang="en-US" dirty="0" smtClean="0">
                  <a:solidFill>
                    <a:schemeClr val="tx1"/>
                  </a:solidFill>
                </a:rPr>
                <a:t> grade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(grade &gt;= 60)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true: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“Congratulations! You passed”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End of the program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7951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051720" y="1556792"/>
            <a:ext cx="6444716" cy="5112568"/>
            <a:chOff x="2051720" y="1556792"/>
            <a:chExt cx="6444716" cy="5112568"/>
          </a:xfrm>
          <a:solidFill>
            <a:schemeClr val="bg2"/>
          </a:solidFill>
        </p:grpSpPr>
        <p:sp>
          <p:nvSpPr>
            <p:cNvPr id="2" name="Flowchart: Terminator 1"/>
            <p:cNvSpPr/>
            <p:nvPr/>
          </p:nvSpPr>
          <p:spPr>
            <a:xfrm>
              <a:off x="6444208" y="1556792"/>
              <a:ext cx="1512168" cy="570063"/>
            </a:xfrm>
            <a:prstGeom prst="flowChartTermina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START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Flowchart: Data 7"/>
            <p:cNvSpPr/>
            <p:nvPr/>
          </p:nvSpPr>
          <p:spPr>
            <a:xfrm>
              <a:off x="6012160" y="2316393"/>
              <a:ext cx="2376264" cy="576064"/>
            </a:xfrm>
            <a:prstGeom prst="flowChartInputOutpu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READ grade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Flowchart: Decision 8"/>
            <p:cNvSpPr/>
            <p:nvPr/>
          </p:nvSpPr>
          <p:spPr>
            <a:xfrm>
              <a:off x="5904148" y="3140968"/>
              <a:ext cx="2592288" cy="1296144"/>
            </a:xfrm>
            <a:prstGeom prst="flowChartDecis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grade &gt;= 60?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10"/>
            <p:cNvCxnSpPr>
              <a:stCxn id="9" idx="1"/>
            </p:cNvCxnSpPr>
            <p:nvPr/>
          </p:nvCxnSpPr>
          <p:spPr>
            <a:xfrm flipH="1">
              <a:off x="4572000" y="3789040"/>
              <a:ext cx="1332148" cy="0"/>
            </a:xfrm>
            <a:prstGeom prst="line">
              <a:avLst/>
            </a:prstGeom>
            <a:grpFill/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572000" y="3789040"/>
              <a:ext cx="0" cy="360040"/>
            </a:xfrm>
            <a:prstGeom prst="line">
              <a:avLst/>
            </a:prstGeom>
            <a:grpFill/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lowchart: Data 13"/>
            <p:cNvSpPr/>
            <p:nvPr/>
          </p:nvSpPr>
          <p:spPr>
            <a:xfrm>
              <a:off x="2051720" y="4149080"/>
              <a:ext cx="3600400" cy="936104"/>
            </a:xfrm>
            <a:prstGeom prst="flowChartInputOutpu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Print “Congratulations! You passed </a:t>
              </a:r>
              <a:r>
                <a:rPr lang="en-US" dirty="0" smtClean="0">
                  <a:solidFill>
                    <a:schemeClr val="tx1"/>
                  </a:solidFill>
                  <a:sym typeface="Wingdings" panose="05000000000000000000" pitchFamily="2" charset="2"/>
                </a:rPr>
                <a:t>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Flowchart: Terminator 14"/>
            <p:cNvSpPr/>
            <p:nvPr/>
          </p:nvSpPr>
          <p:spPr>
            <a:xfrm>
              <a:off x="5220072" y="5589240"/>
              <a:ext cx="1512168" cy="648072"/>
            </a:xfrm>
            <a:prstGeom prst="flowChartTermina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END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4572000" y="5085184"/>
              <a:ext cx="0" cy="828092"/>
            </a:xfrm>
            <a:prstGeom prst="line">
              <a:avLst/>
            </a:prstGeom>
            <a:grpFill/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endCxn id="15" idx="1"/>
            </p:cNvCxnSpPr>
            <p:nvPr/>
          </p:nvCxnSpPr>
          <p:spPr>
            <a:xfrm>
              <a:off x="4572000" y="5913276"/>
              <a:ext cx="648072" cy="0"/>
            </a:xfrm>
            <a:prstGeom prst="line">
              <a:avLst/>
            </a:prstGeom>
            <a:grpFill/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" idx="2"/>
              <a:endCxn id="8" idx="1"/>
            </p:cNvCxnSpPr>
            <p:nvPr/>
          </p:nvCxnSpPr>
          <p:spPr>
            <a:xfrm>
              <a:off x="7200292" y="2126855"/>
              <a:ext cx="0" cy="189538"/>
            </a:xfrm>
            <a:prstGeom prst="line">
              <a:avLst/>
            </a:prstGeom>
            <a:grpFill/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8" idx="4"/>
            </p:cNvCxnSpPr>
            <p:nvPr/>
          </p:nvCxnSpPr>
          <p:spPr>
            <a:xfrm>
              <a:off x="7200292" y="2892457"/>
              <a:ext cx="0" cy="248511"/>
            </a:xfrm>
            <a:prstGeom prst="line">
              <a:avLst/>
            </a:prstGeom>
            <a:grpFill/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>
            <a:xfrm>
              <a:off x="7200292" y="4437112"/>
              <a:ext cx="0" cy="1476164"/>
            </a:xfrm>
            <a:prstGeom prst="line">
              <a:avLst/>
            </a:prstGeom>
            <a:grpFill/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15" idx="3"/>
            </p:cNvCxnSpPr>
            <p:nvPr/>
          </p:nvCxnSpPr>
          <p:spPr>
            <a:xfrm flipH="1">
              <a:off x="6732240" y="5913276"/>
              <a:ext cx="468052" cy="0"/>
            </a:xfrm>
            <a:prstGeom prst="line">
              <a:avLst/>
            </a:prstGeom>
            <a:grpFill/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Flowchart: Process 34"/>
            <p:cNvSpPr/>
            <p:nvPr/>
          </p:nvSpPr>
          <p:spPr>
            <a:xfrm>
              <a:off x="4788024" y="3429000"/>
              <a:ext cx="1008112" cy="288032"/>
            </a:xfrm>
            <a:prstGeom prst="flowChart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2">
                      <a:lumMod val="50000"/>
                    </a:schemeClr>
                  </a:solidFill>
                </a:rPr>
                <a:t>True</a:t>
              </a:r>
              <a:endParaRPr lang="en-US" sz="14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6" name="Flowchart: Process 35"/>
            <p:cNvSpPr/>
            <p:nvPr/>
          </p:nvSpPr>
          <p:spPr>
            <a:xfrm>
              <a:off x="7308304" y="4725144"/>
              <a:ext cx="1008112" cy="288032"/>
            </a:xfrm>
            <a:prstGeom prst="flowChart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2">
                      <a:lumMod val="50000"/>
                    </a:schemeClr>
                  </a:solidFill>
                </a:rPr>
                <a:t>False</a:t>
              </a:r>
              <a:endParaRPr lang="en-US" sz="14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7" name="Flowchart: Process 36"/>
            <p:cNvSpPr/>
            <p:nvPr/>
          </p:nvSpPr>
          <p:spPr>
            <a:xfrm>
              <a:off x="4580384" y="6321321"/>
              <a:ext cx="2943944" cy="348039"/>
            </a:xfrm>
            <a:prstGeom prst="flowChartProcess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FLOWCHART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4394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>
            <a:off x="323528" y="980728"/>
            <a:ext cx="6480720" cy="547260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/>
              <a:t>s</a:t>
            </a:r>
            <a:r>
              <a:rPr lang="en-US" dirty="0" err="1" smtClean="0"/>
              <a:t>canf</a:t>
            </a:r>
            <a:r>
              <a:rPr lang="en-US" dirty="0" smtClean="0"/>
              <a:t> (“%d”, &amp;grade); //read grade from user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507288" cy="5886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15.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The if statement - code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292080" y="980728"/>
            <a:ext cx="3672408" cy="2088232"/>
            <a:chOff x="179512" y="1196752"/>
            <a:chExt cx="5184576" cy="1728192"/>
          </a:xfrm>
        </p:grpSpPr>
        <p:sp>
          <p:nvSpPr>
            <p:cNvPr id="6" name="Flowchart: Process 5"/>
            <p:cNvSpPr/>
            <p:nvPr/>
          </p:nvSpPr>
          <p:spPr>
            <a:xfrm>
              <a:off x="179512" y="1484784"/>
              <a:ext cx="5184576" cy="144016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00B050"/>
                  </a:solidFill>
                </a:rPr>
                <a:t>Scanf</a:t>
              </a:r>
              <a:r>
                <a:rPr lang="en-US" dirty="0" smtClean="0">
                  <a:solidFill>
                    <a:srgbClr val="00B050"/>
                  </a:solidFill>
                </a:rPr>
                <a:t> grade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(grade &gt;= 60)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true: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“Congratulations! You passed”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End of the program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7951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sp>
        <p:nvSpPr>
          <p:cNvPr id="2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26699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>
            <a:off x="323528" y="980728"/>
            <a:ext cx="6480720" cy="547260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/>
              <a:t>p</a:t>
            </a:r>
            <a:r>
              <a:rPr lang="en-US" dirty="0" err="1" smtClean="0"/>
              <a:t>rintf</a:t>
            </a:r>
            <a:r>
              <a:rPr lang="en-US" dirty="0" smtClean="0"/>
              <a:t> (“Enter your grade: \n”); //prompt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 (“%d”, &amp;grade); //read grade from user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507288" cy="5886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15.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The if statement - code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292080" y="980728"/>
            <a:ext cx="3672408" cy="2088232"/>
            <a:chOff x="179512" y="1196752"/>
            <a:chExt cx="5184576" cy="1728192"/>
          </a:xfrm>
        </p:grpSpPr>
        <p:sp>
          <p:nvSpPr>
            <p:cNvPr id="6" name="Flowchart: Process 5"/>
            <p:cNvSpPr/>
            <p:nvPr/>
          </p:nvSpPr>
          <p:spPr>
            <a:xfrm>
              <a:off x="179512" y="1484784"/>
              <a:ext cx="5184576" cy="144016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00B050"/>
                  </a:solidFill>
                </a:rPr>
                <a:t>Scanf</a:t>
              </a:r>
              <a:r>
                <a:rPr lang="en-US" dirty="0" smtClean="0">
                  <a:solidFill>
                    <a:srgbClr val="00B050"/>
                  </a:solidFill>
                </a:rPr>
                <a:t> grade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(grade &gt;= 60)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true: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“Congratulations! You passed”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End of the program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7951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84807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>
            <a:off x="323528" y="980728"/>
            <a:ext cx="6480720" cy="547260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/>
              <a:t>int</a:t>
            </a:r>
            <a:r>
              <a:rPr lang="en-US" dirty="0" smtClean="0"/>
              <a:t> grade; //declaration of grade</a:t>
            </a:r>
          </a:p>
          <a:p>
            <a:endParaRPr lang="en-US" dirty="0" smtClean="0"/>
          </a:p>
          <a:p>
            <a:r>
              <a:rPr lang="en-US" dirty="0" err="1" smtClean="0"/>
              <a:t>printf</a:t>
            </a:r>
            <a:r>
              <a:rPr lang="en-US" dirty="0" smtClean="0"/>
              <a:t> (“Enter your grade: \n”); //prompt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 (“%d”, &amp;grade); //read grade from user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507288" cy="5886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15.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The if statement - code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292080" y="980728"/>
            <a:ext cx="3672408" cy="2088232"/>
            <a:chOff x="179512" y="1196752"/>
            <a:chExt cx="5184576" cy="1728192"/>
          </a:xfrm>
        </p:grpSpPr>
        <p:sp>
          <p:nvSpPr>
            <p:cNvPr id="6" name="Flowchart: Process 5"/>
            <p:cNvSpPr/>
            <p:nvPr/>
          </p:nvSpPr>
          <p:spPr>
            <a:xfrm>
              <a:off x="179512" y="1484784"/>
              <a:ext cx="5184576" cy="144016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00B050"/>
                  </a:solidFill>
                </a:rPr>
                <a:t>Scanf</a:t>
              </a:r>
              <a:r>
                <a:rPr lang="en-US" dirty="0" smtClean="0">
                  <a:solidFill>
                    <a:srgbClr val="00B050"/>
                  </a:solidFill>
                </a:rPr>
                <a:t> grade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(grade &gt;= 60)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true: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“Congratulations! You passed”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End of the program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7951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69936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>
            <a:off x="323528" y="980728"/>
            <a:ext cx="7848872" cy="547260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grade; //declaration of grade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(“Enter your grade: \n”); //prompt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scanf</a:t>
            </a:r>
            <a:r>
              <a:rPr lang="en-US" dirty="0" smtClean="0">
                <a:solidFill>
                  <a:srgbClr val="FFFF00"/>
                </a:solidFill>
              </a:rPr>
              <a:t> (“%d”, &amp;grade); //read grade from user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f (grade &gt;= 60)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(“Congratulations! You passed 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 \n”); //Congratulations message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507288" cy="5886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15.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The if statement - code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292080" y="4293096"/>
            <a:ext cx="3672408" cy="2088232"/>
            <a:chOff x="179512" y="1196752"/>
            <a:chExt cx="5184576" cy="1728192"/>
          </a:xfrm>
        </p:grpSpPr>
        <p:sp>
          <p:nvSpPr>
            <p:cNvPr id="6" name="Flowchart: Process 5"/>
            <p:cNvSpPr/>
            <p:nvPr/>
          </p:nvSpPr>
          <p:spPr>
            <a:xfrm>
              <a:off x="179512" y="1484784"/>
              <a:ext cx="5184576" cy="144016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92D050"/>
                  </a:solidFill>
                </a:rPr>
                <a:t>Scanf</a:t>
              </a:r>
              <a:r>
                <a:rPr lang="en-US" dirty="0" smtClean="0">
                  <a:solidFill>
                    <a:srgbClr val="92D050"/>
                  </a:solidFill>
                </a:rPr>
                <a:t> grade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rgbClr val="00B050"/>
                  </a:solidFill>
                </a:rPr>
                <a:t>If (grade &gt;= 60)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rgbClr val="00B050"/>
                  </a:solidFill>
                </a:rPr>
                <a:t>Condition true: </a:t>
              </a:r>
              <a:r>
                <a:rPr lang="en-US" dirty="0" err="1" smtClean="0">
                  <a:solidFill>
                    <a:srgbClr val="00B050"/>
                  </a:solidFill>
                </a:rPr>
                <a:t>Printf</a:t>
              </a:r>
              <a:r>
                <a:rPr lang="en-US" dirty="0" smtClean="0">
                  <a:solidFill>
                    <a:srgbClr val="00B050"/>
                  </a:solidFill>
                </a:rPr>
                <a:t> “Congratulations! You passed”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End of the program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7951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53621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>
            <a:off x="323528" y="980728"/>
            <a:ext cx="8280920" cy="547260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#include &lt;</a:t>
            </a:r>
            <a:r>
              <a:rPr lang="en-US" dirty="0" err="1" smtClean="0">
                <a:solidFill>
                  <a:schemeClr val="bg1"/>
                </a:solidFill>
              </a:rPr>
              <a:t>stdio.h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//program begins execution at main function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main (void)</a:t>
            </a:r>
          </a:p>
          <a:p>
            <a:r>
              <a:rPr lang="en-US" dirty="0">
                <a:solidFill>
                  <a:schemeClr val="bg1"/>
                </a:solidFill>
              </a:rPr>
              <a:t>{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grade; //declaration of grade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(“Enter your grade: \n”); //prompt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scanf</a:t>
            </a:r>
            <a:r>
              <a:rPr lang="en-US" dirty="0" smtClean="0">
                <a:solidFill>
                  <a:srgbClr val="FFFF00"/>
                </a:solidFill>
              </a:rPr>
              <a:t> (“%d”, &amp;grade); //read grade from user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if (grade &gt;= 60)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(“Congratulations! You passed </a:t>
            </a:r>
            <a:r>
              <a:rPr lang="en-US" dirty="0" smtClean="0">
                <a:solidFill>
                  <a:srgbClr val="FFFF00"/>
                </a:solidFill>
                <a:sym typeface="Wingdings" panose="05000000000000000000" pitchFamily="2" charset="2"/>
              </a:rPr>
              <a:t> \n”); //Congratulations message</a:t>
            </a:r>
          </a:p>
          <a:p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} //end of program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507288" cy="5886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15.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The if statement - code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292080" y="4509120"/>
            <a:ext cx="3672408" cy="2088232"/>
            <a:chOff x="179512" y="1196752"/>
            <a:chExt cx="5184576" cy="1728192"/>
          </a:xfrm>
        </p:grpSpPr>
        <p:sp>
          <p:nvSpPr>
            <p:cNvPr id="6" name="Flowchart: Process 5"/>
            <p:cNvSpPr/>
            <p:nvPr/>
          </p:nvSpPr>
          <p:spPr>
            <a:xfrm>
              <a:off x="179512" y="1484784"/>
              <a:ext cx="5184576" cy="144016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92D050"/>
                  </a:solidFill>
                </a:rPr>
                <a:t>Scanf</a:t>
              </a:r>
              <a:r>
                <a:rPr lang="en-US" dirty="0" smtClean="0">
                  <a:solidFill>
                    <a:srgbClr val="92D050"/>
                  </a:solidFill>
                </a:rPr>
                <a:t> grade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rgbClr val="00B050"/>
                  </a:solidFill>
                </a:rPr>
                <a:t>If (grade &gt;= 60)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rgbClr val="00B050"/>
                  </a:solidFill>
                </a:rPr>
                <a:t>Condition true: </a:t>
              </a:r>
              <a:r>
                <a:rPr lang="en-US" dirty="0" err="1" smtClean="0">
                  <a:solidFill>
                    <a:srgbClr val="00B050"/>
                  </a:solidFill>
                </a:rPr>
                <a:t>Printf</a:t>
              </a:r>
              <a:r>
                <a:rPr lang="en-US" dirty="0" smtClean="0">
                  <a:solidFill>
                    <a:srgbClr val="00B050"/>
                  </a:solidFill>
                </a:rPr>
                <a:t> “Congratulations! You passed”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End of the program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7951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79796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1" descr="chtp7_02_Page_36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4624"/>
            <a:ext cx="8435280" cy="86409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16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SAMPLE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PROGRAM:</a:t>
            </a:r>
          </a:p>
          <a:p>
            <a:pPr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 </a:t>
            </a:r>
            <a:r>
              <a:rPr lang="en-US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Relationship between two numbers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56245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660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flowchart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7715200" cy="533099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500" dirty="0" smtClean="0">
                <a:latin typeface="Times New Roman" pitchFamily="18" charset="0"/>
              </a:rPr>
              <a:t>After writing the algorithm and the </a:t>
            </a:r>
            <a:r>
              <a:rPr lang="en-US" altLang="en-US" sz="2500" dirty="0" err="1" smtClean="0">
                <a:latin typeface="Times New Roman" pitchFamily="18" charset="0"/>
              </a:rPr>
              <a:t>pseudocode</a:t>
            </a:r>
            <a:r>
              <a:rPr lang="en-US" altLang="en-US" sz="2500" dirty="0" smtClean="0">
                <a:latin typeface="Times New Roman" pitchFamily="18" charset="0"/>
              </a:rPr>
              <a:t>, we draw a flowchart of the program.</a:t>
            </a:r>
          </a:p>
          <a:p>
            <a:pPr algn="just" eaLnBrk="1" hangingPunct="1"/>
            <a:r>
              <a:rPr lang="en-US" altLang="en-US" sz="2500" dirty="0" smtClean="0">
                <a:latin typeface="Times New Roman" pitchFamily="18" charset="0"/>
              </a:rPr>
              <a:t>In a flowchart, every action has its own symbol:</a:t>
            </a:r>
          </a:p>
          <a:p>
            <a:pPr algn="just" eaLnBrk="1" hangingPunct="1"/>
            <a:r>
              <a:rPr lang="en-US" altLang="en-US" sz="2500" dirty="0" smtClean="0">
                <a:latin typeface="Times New Roman" pitchFamily="18" charset="0"/>
              </a:rPr>
              <a:t>Start or End</a:t>
            </a:r>
          </a:p>
          <a:p>
            <a:pPr marL="0" indent="0" algn="just" eaLnBrk="1" hangingPunct="1">
              <a:buNone/>
            </a:pPr>
            <a:endParaRPr lang="en-US" altLang="en-US" sz="2500" dirty="0" smtClean="0">
              <a:latin typeface="Times New Roman" pitchFamily="18" charset="0"/>
            </a:endParaRPr>
          </a:p>
          <a:p>
            <a:pPr algn="just" eaLnBrk="1" hangingPunct="1"/>
            <a:r>
              <a:rPr lang="en-US" altLang="en-US" sz="2500" dirty="0" smtClean="0">
                <a:latin typeface="Times New Roman" pitchFamily="18" charset="0"/>
              </a:rPr>
              <a:t>Read or Print</a:t>
            </a:r>
          </a:p>
          <a:p>
            <a:pPr marL="0" indent="0" algn="just" eaLnBrk="1" hangingPunct="1">
              <a:buNone/>
            </a:pPr>
            <a:endParaRPr lang="en-US" altLang="en-US" sz="2500" dirty="0" smtClean="0">
              <a:latin typeface="Times New Roman" pitchFamily="18" charset="0"/>
            </a:endParaRPr>
          </a:p>
          <a:p>
            <a:pPr algn="just" eaLnBrk="1" hangingPunct="1"/>
            <a:r>
              <a:rPr lang="en-US" altLang="en-US" sz="2500" dirty="0" smtClean="0">
                <a:latin typeface="Times New Roman" pitchFamily="18" charset="0"/>
              </a:rPr>
              <a:t>Assignment or calculation statement</a:t>
            </a:r>
            <a:endParaRPr lang="en-US" altLang="en-US" sz="2500" dirty="0" smtClean="0">
              <a:latin typeface="Times New Roman" pitchFamily="18" charset="0"/>
            </a:endParaRP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3" name="Flowchart: Terminator 2"/>
          <p:cNvSpPr/>
          <p:nvPr/>
        </p:nvSpPr>
        <p:spPr>
          <a:xfrm>
            <a:off x="3131840" y="2276872"/>
            <a:ext cx="1656184" cy="576064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START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5148064" y="2276872"/>
            <a:ext cx="1656184" cy="576064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END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Flowchart: Data 3"/>
          <p:cNvSpPr/>
          <p:nvPr/>
        </p:nvSpPr>
        <p:spPr>
          <a:xfrm>
            <a:off x="3131840" y="3284984"/>
            <a:ext cx="1656184" cy="648072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READ X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Flowchart: Data 7"/>
          <p:cNvSpPr/>
          <p:nvPr/>
        </p:nvSpPr>
        <p:spPr>
          <a:xfrm>
            <a:off x="5148064" y="3284984"/>
            <a:ext cx="1872208" cy="648072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PRINT X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3131840" y="4653136"/>
            <a:ext cx="1440160" cy="64807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Y = 7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5220072" y="4653136"/>
            <a:ext cx="1440160" cy="64807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A = B + C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58923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1" descr="chtp7_02_Page_37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791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4624"/>
            <a:ext cx="8435280" cy="86409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16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SAMPLE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PROGRAM:</a:t>
            </a:r>
          </a:p>
          <a:p>
            <a:pPr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 </a:t>
            </a:r>
            <a:r>
              <a:rPr lang="en-US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Relationship between two numbers </a:t>
            </a:r>
            <a:r>
              <a:rPr lang="en-US" sz="2000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/>
              </a:rPr>
              <a:t>(Cont’d)</a:t>
            </a:r>
            <a:endParaRPr lang="en-US" sz="20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14226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1" descr="chtp7_02_Page_38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1889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4624"/>
            <a:ext cx="8435280" cy="86409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16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SAMPLE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PROGRAM:</a:t>
            </a:r>
          </a:p>
          <a:p>
            <a:pPr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 </a:t>
            </a:r>
            <a:r>
              <a:rPr lang="en-US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Relationship between two numbers </a:t>
            </a:r>
            <a:r>
              <a:rPr lang="en-US" sz="2000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/>
              </a:rPr>
              <a:t>- OUTPUT</a:t>
            </a:r>
            <a:endParaRPr lang="en-US" sz="20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2791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39000" cy="62632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16.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SAMPLE PROGRAM </a:t>
            </a:r>
            <a:r>
              <a:rPr lang="en-US" sz="2400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/>
              </a:rPr>
              <a:t> </a:t>
            </a:r>
            <a:r>
              <a:rPr lang="en-US" sz="2400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7239000" cy="4846320"/>
          </a:xfrm>
        </p:spPr>
        <p:txBody>
          <a:bodyPr>
            <a:normAutofit fontScale="92500" lnSpcReduction="10000"/>
          </a:bodyPr>
          <a:lstStyle/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Comparing Numbers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if statement in lines 17–19 </a:t>
            </a:r>
          </a:p>
          <a:p>
            <a:pPr marL="392113" lvl="1" indent="0" eaLnBrk="1" hangingPunct="1">
              <a:lnSpc>
                <a:spcPct val="80000"/>
              </a:lnSpc>
              <a:buFont typeface="Verdana" pitchFamily="34" charset="0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if</a:t>
            </a:r>
            <a:r>
              <a:rPr lang="en-US" sz="1800" dirty="0" smtClean="0">
                <a:solidFill>
                  <a:srgbClr val="000000"/>
                </a:solidFill>
                <a:latin typeface="Lucida Console" pitchFamily="49" charset="0"/>
              </a:rPr>
              <a:t> ( num1 == num2 ) {</a:t>
            </a:r>
          </a:p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      </a:t>
            </a:r>
            <a:r>
              <a:rPr lang="en-US" sz="20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( </a:t>
            </a:r>
            <a:r>
              <a:rPr lang="en-US" sz="2000" dirty="0" smtClean="0">
                <a:solidFill>
                  <a:srgbClr val="00B050"/>
                </a:solidFill>
                <a:latin typeface="Lucida Console" pitchFamily="49" charset="0"/>
              </a:rPr>
              <a:t>"%d is equal to %d\n"</a:t>
            </a: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, num1, num2 );</a:t>
            </a:r>
          </a:p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   }</a:t>
            </a:r>
          </a:p>
          <a:p>
            <a:pPr marL="365125" lvl="1" indent="0" eaLnBrk="1" hangingPunct="1">
              <a:lnSpc>
                <a:spcPct val="80000"/>
              </a:lnSpc>
              <a:buFont typeface="Verdana" pitchFamily="34" charset="0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compares the values of variables </a:t>
            </a:r>
            <a:r>
              <a:rPr lang="en-US" sz="2400" dirty="0" smtClean="0">
                <a:solidFill>
                  <a:srgbClr val="000000"/>
                </a:solidFill>
                <a:latin typeface="Lucida Console" pitchFamily="49" charset="0"/>
              </a:rPr>
              <a:t>num1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000000"/>
                </a:solidFill>
                <a:latin typeface="Lucida Console" pitchFamily="49" charset="0"/>
              </a:rPr>
              <a:t>num2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to test for equality.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If the values are equal, the statement in line 18 displays a line of text indicating that the numbers are equal.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If the conditions are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true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in one or more of the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if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statements starting in lines 21, 25, 29, 33 and 37, the corresponding body statement displays an appropriate line of text.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Indenting the body of each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if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statement and placing blank lines above and below each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if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statement enhances program readability.</a:t>
            </a:r>
          </a:p>
        </p:txBody>
      </p:sp>
      <p:sp>
        <p:nvSpPr>
          <p:cNvPr id="1198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51412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698336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16.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A SAMPLE PROGRAM </a:t>
            </a:r>
            <a:r>
              <a:rPr lang="en-US" sz="2400" cap="none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/>
              </a:rPr>
              <a:t> (Cont.)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10547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0952"/>
            <a:ext cx="7239000" cy="484632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A left brace, </a:t>
            </a:r>
            <a:r>
              <a:rPr lang="en-US" altLang="en-US" sz="2500" dirty="0" smtClean="0">
                <a:solidFill>
                  <a:srgbClr val="000000"/>
                </a:solidFill>
                <a:latin typeface="Lucida Console" pitchFamily="49" charset="0"/>
              </a:rPr>
              <a:t>{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, begins the body of each </a:t>
            </a:r>
            <a:r>
              <a:rPr lang="en-US" altLang="en-US" sz="2500" dirty="0" smtClean="0">
                <a:solidFill>
                  <a:srgbClr val="000000"/>
                </a:solidFill>
                <a:latin typeface="Lucida Console" pitchFamily="49" charset="0"/>
              </a:rPr>
              <a:t>if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statement (e.g., line 17).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A corresponding right brace, </a:t>
            </a:r>
            <a:r>
              <a:rPr lang="en-US" altLang="en-US" sz="2500" dirty="0" smtClean="0">
                <a:solidFill>
                  <a:srgbClr val="000000"/>
                </a:solidFill>
                <a:latin typeface="Lucida Console" pitchFamily="49" charset="0"/>
              </a:rPr>
              <a:t>}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, ends each </a:t>
            </a:r>
            <a:r>
              <a:rPr lang="en-US" altLang="en-US" sz="2500" dirty="0" smtClean="0">
                <a:solidFill>
                  <a:srgbClr val="000000"/>
                </a:solidFill>
                <a:latin typeface="Lucida Console" pitchFamily="49" charset="0"/>
              </a:rPr>
              <a:t>if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statement’s body (e.g., line 19).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Any number of statements can be placed in the body of an </a:t>
            </a:r>
            <a:r>
              <a:rPr lang="en-US" altLang="en-US" sz="2500" dirty="0" smtClean="0">
                <a:solidFill>
                  <a:srgbClr val="000000"/>
                </a:solidFill>
                <a:latin typeface="Lucida Console" pitchFamily="49" charset="0"/>
              </a:rPr>
              <a:t>if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statement.</a:t>
            </a:r>
          </a:p>
        </p:txBody>
      </p:sp>
      <p:sp>
        <p:nvSpPr>
          <p:cNvPr id="1198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96027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1" descr="chtp7_02_Page_41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44515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660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3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err="1" smtClean="0">
                <a:solidFill>
                  <a:srgbClr val="3380E6"/>
                </a:solidFill>
                <a:latin typeface="Arial"/>
              </a:rPr>
              <a:t>Pseudocode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7715200" cy="5330992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</a:rPr>
              <a:t>Pseudocode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is an artificial and informal language that helps you develop algorithms.</a:t>
            </a:r>
          </a:p>
          <a:p>
            <a:pPr algn="just" eaLnBrk="1" hangingPunct="1"/>
            <a:r>
              <a:rPr lang="en-US" altLang="en-US" sz="2500" dirty="0" err="1" smtClean="0">
                <a:solidFill>
                  <a:srgbClr val="000000"/>
                </a:solidFill>
                <a:latin typeface="Times New Roman" pitchFamily="18" charset="0"/>
              </a:rPr>
              <a:t>Pseudocode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is similar to everyday English; it’s convenient and user friendly although </a:t>
            </a:r>
            <a:r>
              <a:rPr lang="en-US" altLang="en-US" sz="2500" u="sng" dirty="0" smtClean="0">
                <a:solidFill>
                  <a:srgbClr val="000000"/>
                </a:solidFill>
                <a:latin typeface="Times New Roman" pitchFamily="18" charset="0"/>
              </a:rPr>
              <a:t>it is </a:t>
            </a:r>
            <a:r>
              <a:rPr lang="en-US" altLang="en-US" sz="2500" u="sng" dirty="0" smtClean="0">
                <a:solidFill>
                  <a:srgbClr val="000000"/>
                </a:solidFill>
                <a:latin typeface="Times New Roman" pitchFamily="18" charset="0"/>
              </a:rPr>
              <a:t>not an actual computer programming language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just" eaLnBrk="1" hangingPunct="1"/>
            <a:r>
              <a:rPr lang="en-US" altLang="en-US" sz="2500" dirty="0" err="1" smtClean="0">
                <a:solidFill>
                  <a:srgbClr val="000000"/>
                </a:solidFill>
                <a:latin typeface="Times New Roman" pitchFamily="18" charset="0"/>
              </a:rPr>
              <a:t>Pseudocode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programs are </a:t>
            </a:r>
            <a:r>
              <a:rPr lang="en-US" altLang="en-US" sz="25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not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executed on computers.</a:t>
            </a:r>
          </a:p>
          <a:p>
            <a:pPr algn="just" eaLnBrk="1" hangingPunct="1"/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Rather, they merely help you “think out” a program before attempting to write it in a programming language like C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just"/>
            <a:r>
              <a:rPr lang="en-US" alt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Pseudocode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consists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itchFamily="18" charset="0"/>
              </a:rPr>
              <a:t>only of action statements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—those that are executed when the program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is 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been converted from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</a:rPr>
              <a:t>pseudocode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 to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C. Then, the C program is written.</a:t>
            </a: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/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Definitions are not executable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statements. They’re 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simply messages to the compiler.</a:t>
            </a:r>
          </a:p>
          <a:p>
            <a:pPr algn="just" eaLnBrk="1" hangingPunct="1"/>
            <a:endParaRPr lang="en-US" alt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02314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44624"/>
            <a:ext cx="864096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err="1" smtClean="0">
                <a:solidFill>
                  <a:srgbClr val="3380E6"/>
                </a:solidFill>
                <a:latin typeface="Arial"/>
              </a:rPr>
              <a:t>eXAMPLE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Adding Two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Integers</a:t>
            </a:r>
            <a:endParaRPr lang="en-US" sz="2400" cap="small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856984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9512" y="764704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9512" y="1052736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Process 6"/>
          <p:cNvSpPr/>
          <p:nvPr/>
        </p:nvSpPr>
        <p:spPr>
          <a:xfrm>
            <a:off x="179512" y="764704"/>
            <a:ext cx="8856984" cy="288032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0000"/>
                </a:solidFill>
              </a:rPr>
              <a:t>ALGORITHM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79512" y="1196752"/>
            <a:ext cx="5184576" cy="1728192"/>
            <a:chOff x="179512" y="1196752"/>
            <a:chExt cx="5184576" cy="1728192"/>
          </a:xfrm>
        </p:grpSpPr>
        <p:sp>
          <p:nvSpPr>
            <p:cNvPr id="9" name="Flowchart: Process 8"/>
            <p:cNvSpPr/>
            <p:nvPr/>
          </p:nvSpPr>
          <p:spPr>
            <a:xfrm>
              <a:off x="179512" y="1484784"/>
              <a:ext cx="5184576" cy="144016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Get the values of two numbers from the user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Add the two numbers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Store the result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Print the result</a:t>
              </a:r>
              <a:endParaRPr lang="en-US" dirty="0"/>
            </a:p>
          </p:txBody>
        </p:sp>
        <p:sp>
          <p:nvSpPr>
            <p:cNvPr id="11" name="Flowchart: Process 10"/>
            <p:cNvSpPr/>
            <p:nvPr/>
          </p:nvSpPr>
          <p:spPr>
            <a:xfrm>
              <a:off x="17951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ALGORITHM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6252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44624"/>
            <a:ext cx="864096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5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err="1" smtClean="0">
                <a:solidFill>
                  <a:srgbClr val="3380E6"/>
                </a:solidFill>
                <a:latin typeface="Arial"/>
              </a:rPr>
              <a:t>eXAMPLE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Adding Two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Integers</a:t>
            </a:r>
            <a:endParaRPr lang="en-US" sz="2400" cap="small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9512" y="764704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9512" y="1052736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Process 6"/>
          <p:cNvSpPr/>
          <p:nvPr/>
        </p:nvSpPr>
        <p:spPr>
          <a:xfrm>
            <a:off x="179512" y="764704"/>
            <a:ext cx="8856984" cy="288032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0000"/>
                </a:solidFill>
              </a:rPr>
              <a:t>FLOWCHART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79512" y="1268760"/>
            <a:ext cx="5184576" cy="1728192"/>
            <a:chOff x="179512" y="1268760"/>
            <a:chExt cx="5184576" cy="1728192"/>
          </a:xfrm>
        </p:grpSpPr>
        <p:sp>
          <p:nvSpPr>
            <p:cNvPr id="26" name="Flowchart: Process 25"/>
            <p:cNvSpPr/>
            <p:nvPr/>
          </p:nvSpPr>
          <p:spPr>
            <a:xfrm>
              <a:off x="179512" y="1556792"/>
              <a:ext cx="5184576" cy="144016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Get the values of two numbers from the user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Add the two numbers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Store the result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Print the result</a:t>
              </a:r>
              <a:endParaRPr lang="en-US" dirty="0"/>
            </a:p>
          </p:txBody>
        </p:sp>
        <p:sp>
          <p:nvSpPr>
            <p:cNvPr id="28" name="Flowchart: Process 27"/>
            <p:cNvSpPr/>
            <p:nvPr/>
          </p:nvSpPr>
          <p:spPr>
            <a:xfrm>
              <a:off x="179512" y="1268760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ALGORITHM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652120" y="1268760"/>
            <a:ext cx="2592288" cy="5256584"/>
            <a:chOff x="5652120" y="1268760"/>
            <a:chExt cx="2592288" cy="5256584"/>
          </a:xfrm>
        </p:grpSpPr>
        <p:grpSp>
          <p:nvGrpSpPr>
            <p:cNvPr id="27" name="Group 26"/>
            <p:cNvGrpSpPr/>
            <p:nvPr/>
          </p:nvGrpSpPr>
          <p:grpSpPr>
            <a:xfrm>
              <a:off x="6084168" y="1268760"/>
              <a:ext cx="2016224" cy="4896544"/>
              <a:chOff x="6084168" y="1268760"/>
              <a:chExt cx="2016224" cy="4896544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6084168" y="1268760"/>
                <a:ext cx="2016224" cy="4896544"/>
                <a:chOff x="5040052" y="1268760"/>
                <a:chExt cx="2016224" cy="4896544"/>
              </a:xfrm>
            </p:grpSpPr>
            <p:sp>
              <p:nvSpPr>
                <p:cNvPr id="3" name="Flowchart: Terminator 2"/>
                <p:cNvSpPr/>
                <p:nvPr/>
              </p:nvSpPr>
              <p:spPr>
                <a:xfrm>
                  <a:off x="5220072" y="1268760"/>
                  <a:ext cx="1656184" cy="432048"/>
                </a:xfrm>
                <a:prstGeom prst="flowChartTermina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START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Flowchart: Data 9"/>
                <p:cNvSpPr/>
                <p:nvPr/>
              </p:nvSpPr>
              <p:spPr>
                <a:xfrm>
                  <a:off x="5040052" y="1988840"/>
                  <a:ext cx="2016224" cy="576064"/>
                </a:xfrm>
                <a:prstGeom prst="flowChartInputOutpu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Read number1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Flowchart: Data 10"/>
                <p:cNvSpPr/>
                <p:nvPr/>
              </p:nvSpPr>
              <p:spPr>
                <a:xfrm>
                  <a:off x="5040052" y="2852936"/>
                  <a:ext cx="2016224" cy="576064"/>
                </a:xfrm>
                <a:prstGeom prst="flowChartInputOutpu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Read number2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" name="Flowchart: Process 11"/>
                <p:cNvSpPr/>
                <p:nvPr/>
              </p:nvSpPr>
              <p:spPr>
                <a:xfrm>
                  <a:off x="5112060" y="3789040"/>
                  <a:ext cx="1872208" cy="648072"/>
                </a:xfrm>
                <a:prstGeom prst="flowChartProcess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s</a:t>
                  </a:r>
                  <a:r>
                    <a:rPr lang="en-US" dirty="0" smtClean="0">
                      <a:solidFill>
                        <a:schemeClr val="tx1"/>
                      </a:solidFill>
                    </a:rPr>
                    <a:t>um = number1 + number2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Flowchart: Data 12"/>
                <p:cNvSpPr/>
                <p:nvPr/>
              </p:nvSpPr>
              <p:spPr>
                <a:xfrm>
                  <a:off x="5040052" y="4797152"/>
                  <a:ext cx="2016224" cy="576064"/>
                </a:xfrm>
                <a:prstGeom prst="flowChartInputOutpu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Print sum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" name="Flowchart: Terminator 13"/>
                <p:cNvSpPr/>
                <p:nvPr/>
              </p:nvSpPr>
              <p:spPr>
                <a:xfrm>
                  <a:off x="5220072" y="5733256"/>
                  <a:ext cx="1656184" cy="432048"/>
                </a:xfrm>
                <a:prstGeom prst="flowChartTermina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END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17" name="Straight Arrow Connector 16"/>
              <p:cNvCxnSpPr>
                <a:stCxn id="3" idx="2"/>
                <a:endCxn id="10" idx="1"/>
              </p:cNvCxnSpPr>
              <p:nvPr/>
            </p:nvCxnSpPr>
            <p:spPr>
              <a:xfrm>
                <a:off x="7092280" y="1700808"/>
                <a:ext cx="0" cy="288032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10" idx="4"/>
                <a:endCxn id="11" idx="1"/>
              </p:cNvCxnSpPr>
              <p:nvPr/>
            </p:nvCxnSpPr>
            <p:spPr>
              <a:xfrm>
                <a:off x="7092280" y="2564904"/>
                <a:ext cx="0" cy="288032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1" idx="4"/>
                <a:endCxn id="12" idx="0"/>
              </p:cNvCxnSpPr>
              <p:nvPr/>
            </p:nvCxnSpPr>
            <p:spPr>
              <a:xfrm>
                <a:off x="7092280" y="3429000"/>
                <a:ext cx="0" cy="36004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>
                <a:stCxn id="12" idx="2"/>
                <a:endCxn id="13" idx="1"/>
              </p:cNvCxnSpPr>
              <p:nvPr/>
            </p:nvCxnSpPr>
            <p:spPr>
              <a:xfrm>
                <a:off x="7092280" y="4437112"/>
                <a:ext cx="0" cy="36004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13" idx="4"/>
                <a:endCxn id="14" idx="0"/>
              </p:cNvCxnSpPr>
              <p:nvPr/>
            </p:nvCxnSpPr>
            <p:spPr>
              <a:xfrm>
                <a:off x="7092280" y="5373216"/>
                <a:ext cx="0" cy="36004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Flowchart: Process 29"/>
            <p:cNvSpPr/>
            <p:nvPr/>
          </p:nvSpPr>
          <p:spPr>
            <a:xfrm>
              <a:off x="5652120" y="6237312"/>
              <a:ext cx="2592288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FLOWCHART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3766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44624"/>
            <a:ext cx="864096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6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err="1" smtClean="0">
                <a:solidFill>
                  <a:srgbClr val="3380E6"/>
                </a:solidFill>
                <a:latin typeface="Arial"/>
              </a:rPr>
              <a:t>eXAMPLE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Adding Two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Integers</a:t>
            </a:r>
            <a:endParaRPr lang="en-US" sz="2400" cap="small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9512" y="764704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9512" y="1052736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Process 6"/>
          <p:cNvSpPr/>
          <p:nvPr/>
        </p:nvSpPr>
        <p:spPr>
          <a:xfrm>
            <a:off x="179512" y="764704"/>
            <a:ext cx="8856984" cy="288032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0000"/>
                </a:solidFill>
              </a:rPr>
              <a:t>PSEUDOCODE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79512" y="1268760"/>
            <a:ext cx="5184576" cy="1728192"/>
            <a:chOff x="179512" y="1268760"/>
            <a:chExt cx="5184576" cy="1728192"/>
          </a:xfrm>
        </p:grpSpPr>
        <p:sp>
          <p:nvSpPr>
            <p:cNvPr id="38" name="Flowchart: Process 37"/>
            <p:cNvSpPr/>
            <p:nvPr/>
          </p:nvSpPr>
          <p:spPr>
            <a:xfrm>
              <a:off x="179512" y="1556792"/>
              <a:ext cx="5184576" cy="144016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Get the values of two numbers from the user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Add the two numbers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Store the result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Print the result</a:t>
              </a:r>
              <a:endParaRPr lang="en-US" dirty="0"/>
            </a:p>
          </p:txBody>
        </p:sp>
        <p:sp>
          <p:nvSpPr>
            <p:cNvPr id="39" name="Flowchart: Process 38"/>
            <p:cNvSpPr/>
            <p:nvPr/>
          </p:nvSpPr>
          <p:spPr>
            <a:xfrm>
              <a:off x="179512" y="1268760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ALGORITHM</a:t>
              </a:r>
              <a:endParaRPr lang="en-US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652120" y="1268760"/>
            <a:ext cx="2592288" cy="5256584"/>
            <a:chOff x="5652120" y="1268760"/>
            <a:chExt cx="2592288" cy="5256584"/>
          </a:xfrm>
        </p:grpSpPr>
        <p:grpSp>
          <p:nvGrpSpPr>
            <p:cNvPr id="41" name="Group 40"/>
            <p:cNvGrpSpPr/>
            <p:nvPr/>
          </p:nvGrpSpPr>
          <p:grpSpPr>
            <a:xfrm>
              <a:off x="6084168" y="1268760"/>
              <a:ext cx="2016224" cy="4896544"/>
              <a:chOff x="6084168" y="1268760"/>
              <a:chExt cx="2016224" cy="4896544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6084168" y="1268760"/>
                <a:ext cx="2016224" cy="4896544"/>
                <a:chOff x="5040052" y="1268760"/>
                <a:chExt cx="2016224" cy="4896544"/>
              </a:xfrm>
            </p:grpSpPr>
            <p:sp>
              <p:nvSpPr>
                <p:cNvPr id="49" name="Flowchart: Terminator 48"/>
                <p:cNvSpPr/>
                <p:nvPr/>
              </p:nvSpPr>
              <p:spPr>
                <a:xfrm>
                  <a:off x="5220072" y="1268760"/>
                  <a:ext cx="1656184" cy="432048"/>
                </a:xfrm>
                <a:prstGeom prst="flowChartTermina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START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0" name="Flowchart: Data 49"/>
                <p:cNvSpPr/>
                <p:nvPr/>
              </p:nvSpPr>
              <p:spPr>
                <a:xfrm>
                  <a:off x="5040052" y="1988840"/>
                  <a:ext cx="2016224" cy="576064"/>
                </a:xfrm>
                <a:prstGeom prst="flowChartInputOutpu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Read number1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Flowchart: Data 50"/>
                <p:cNvSpPr/>
                <p:nvPr/>
              </p:nvSpPr>
              <p:spPr>
                <a:xfrm>
                  <a:off x="5040052" y="2852936"/>
                  <a:ext cx="2016224" cy="576064"/>
                </a:xfrm>
                <a:prstGeom prst="flowChartInputOutpu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Read number2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" name="Flowchart: Process 51"/>
                <p:cNvSpPr/>
                <p:nvPr/>
              </p:nvSpPr>
              <p:spPr>
                <a:xfrm>
                  <a:off x="5112060" y="3789040"/>
                  <a:ext cx="1872208" cy="648072"/>
                </a:xfrm>
                <a:prstGeom prst="flowChartProcess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s</a:t>
                  </a:r>
                  <a:r>
                    <a:rPr lang="en-US" dirty="0" smtClean="0">
                      <a:solidFill>
                        <a:schemeClr val="tx1"/>
                      </a:solidFill>
                    </a:rPr>
                    <a:t>um = number1 + number2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Flowchart: Data 52"/>
                <p:cNvSpPr/>
                <p:nvPr/>
              </p:nvSpPr>
              <p:spPr>
                <a:xfrm>
                  <a:off x="5040052" y="4797152"/>
                  <a:ext cx="2016224" cy="576064"/>
                </a:xfrm>
                <a:prstGeom prst="flowChartInputOutpu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Print sum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" name="Flowchart: Terminator 53"/>
                <p:cNvSpPr/>
                <p:nvPr/>
              </p:nvSpPr>
              <p:spPr>
                <a:xfrm>
                  <a:off x="5220072" y="5733256"/>
                  <a:ext cx="1656184" cy="432048"/>
                </a:xfrm>
                <a:prstGeom prst="flowChartTermina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END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44" name="Straight Arrow Connector 43"/>
              <p:cNvCxnSpPr>
                <a:stCxn id="49" idx="2"/>
                <a:endCxn id="50" idx="1"/>
              </p:cNvCxnSpPr>
              <p:nvPr/>
            </p:nvCxnSpPr>
            <p:spPr>
              <a:xfrm>
                <a:off x="7092280" y="1700808"/>
                <a:ext cx="0" cy="288032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>
                <a:stCxn id="50" idx="4"/>
                <a:endCxn id="51" idx="1"/>
              </p:cNvCxnSpPr>
              <p:nvPr/>
            </p:nvCxnSpPr>
            <p:spPr>
              <a:xfrm>
                <a:off x="7092280" y="2564904"/>
                <a:ext cx="0" cy="288032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stCxn id="51" idx="4"/>
                <a:endCxn id="52" idx="0"/>
              </p:cNvCxnSpPr>
              <p:nvPr/>
            </p:nvCxnSpPr>
            <p:spPr>
              <a:xfrm>
                <a:off x="7092280" y="3429000"/>
                <a:ext cx="0" cy="36004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>
                <a:stCxn id="52" idx="2"/>
                <a:endCxn id="53" idx="1"/>
              </p:cNvCxnSpPr>
              <p:nvPr/>
            </p:nvCxnSpPr>
            <p:spPr>
              <a:xfrm>
                <a:off x="7092280" y="4437112"/>
                <a:ext cx="0" cy="36004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>
                <a:stCxn id="53" idx="4"/>
                <a:endCxn id="54" idx="0"/>
              </p:cNvCxnSpPr>
              <p:nvPr/>
            </p:nvCxnSpPr>
            <p:spPr>
              <a:xfrm>
                <a:off x="7092280" y="5373216"/>
                <a:ext cx="0" cy="36004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Flowchart: Process 41"/>
            <p:cNvSpPr/>
            <p:nvPr/>
          </p:nvSpPr>
          <p:spPr>
            <a:xfrm>
              <a:off x="5652120" y="6237312"/>
              <a:ext cx="2592288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FLOWCHART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79512" y="4149080"/>
            <a:ext cx="5184576" cy="1728192"/>
            <a:chOff x="179512" y="4149080"/>
            <a:chExt cx="5184576" cy="1728192"/>
          </a:xfrm>
        </p:grpSpPr>
        <p:sp>
          <p:nvSpPr>
            <p:cNvPr id="9" name="Flowchart: Process 8"/>
            <p:cNvSpPr/>
            <p:nvPr/>
          </p:nvSpPr>
          <p:spPr>
            <a:xfrm>
              <a:off x="179512" y="4437112"/>
              <a:ext cx="5184576" cy="144016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Scanf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i="1" dirty="0" smtClean="0">
                  <a:solidFill>
                    <a:schemeClr val="tx1"/>
                  </a:solidFill>
                </a:rPr>
                <a:t>integer1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Scanf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i="1" dirty="0" smtClean="0">
                  <a:solidFill>
                    <a:schemeClr val="tx1"/>
                  </a:solidFill>
                </a:rPr>
                <a:t>integer2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i="1" dirty="0" smtClean="0">
                  <a:solidFill>
                    <a:schemeClr val="tx1"/>
                  </a:solidFill>
                </a:rPr>
                <a:t>sum </a:t>
              </a:r>
              <a:r>
                <a:rPr lang="en-US" dirty="0" smtClean="0">
                  <a:solidFill>
                    <a:schemeClr val="tx1"/>
                  </a:solidFill>
                </a:rPr>
                <a:t>= </a:t>
              </a:r>
              <a:r>
                <a:rPr lang="en-US" i="1" dirty="0" smtClean="0">
                  <a:solidFill>
                    <a:schemeClr val="tx1"/>
                  </a:solidFill>
                </a:rPr>
                <a:t>integer1 </a:t>
              </a:r>
              <a:r>
                <a:rPr lang="en-US" dirty="0" smtClean="0">
                  <a:solidFill>
                    <a:schemeClr val="tx1"/>
                  </a:solidFill>
                </a:rPr>
                <a:t>+ </a:t>
              </a:r>
              <a:r>
                <a:rPr lang="en-US" i="1" dirty="0" smtClean="0">
                  <a:solidFill>
                    <a:schemeClr val="tx1"/>
                  </a:solidFill>
                </a:rPr>
                <a:t>integer2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i="1" dirty="0" smtClean="0">
                  <a:solidFill>
                    <a:schemeClr val="tx1"/>
                  </a:solidFill>
                </a:rPr>
                <a:t>sum</a:t>
              </a:r>
              <a:endParaRPr lang="en-US" i="1" dirty="0"/>
            </a:p>
          </p:txBody>
        </p:sp>
        <p:sp>
          <p:nvSpPr>
            <p:cNvPr id="55" name="Flowchart: Process 54"/>
            <p:cNvSpPr/>
            <p:nvPr/>
          </p:nvSpPr>
          <p:spPr>
            <a:xfrm>
              <a:off x="179512" y="4149080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6830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44624"/>
            <a:ext cx="864096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7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err="1" smtClean="0">
                <a:solidFill>
                  <a:srgbClr val="3380E6"/>
                </a:solidFill>
                <a:latin typeface="Arial"/>
              </a:rPr>
              <a:t>eXAMPLE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Adding Two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Integers</a:t>
            </a:r>
            <a:endParaRPr lang="en-US" sz="2400" cap="small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grpSp>
        <p:nvGrpSpPr>
          <p:cNvPr id="6" name="Group 5"/>
          <p:cNvGrpSpPr/>
          <p:nvPr/>
        </p:nvGrpSpPr>
        <p:grpSpPr>
          <a:xfrm>
            <a:off x="5796136" y="1196752"/>
            <a:ext cx="3240360" cy="1728192"/>
            <a:chOff x="179512" y="4149080"/>
            <a:chExt cx="5184576" cy="1728192"/>
          </a:xfrm>
        </p:grpSpPr>
        <p:sp>
          <p:nvSpPr>
            <p:cNvPr id="7" name="Flowchart: Process 6"/>
            <p:cNvSpPr/>
            <p:nvPr/>
          </p:nvSpPr>
          <p:spPr>
            <a:xfrm>
              <a:off x="179512" y="4437112"/>
              <a:ext cx="5184576" cy="144016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00B050"/>
                  </a:solidFill>
                </a:rPr>
                <a:t>Scanf</a:t>
              </a:r>
              <a:r>
                <a:rPr lang="en-US" dirty="0" smtClean="0">
                  <a:solidFill>
                    <a:srgbClr val="00B050"/>
                  </a:solidFill>
                </a:rPr>
                <a:t> </a:t>
              </a:r>
              <a:r>
                <a:rPr lang="en-US" i="1" dirty="0" smtClean="0">
                  <a:solidFill>
                    <a:srgbClr val="00B050"/>
                  </a:solidFill>
                </a:rPr>
                <a:t>integer1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Scanf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i="1" dirty="0" smtClean="0">
                  <a:solidFill>
                    <a:schemeClr val="tx1"/>
                  </a:solidFill>
                </a:rPr>
                <a:t>integer2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i="1" dirty="0" smtClean="0">
                  <a:solidFill>
                    <a:schemeClr val="tx1"/>
                  </a:solidFill>
                </a:rPr>
                <a:t>sum </a:t>
              </a:r>
              <a:r>
                <a:rPr lang="en-US" dirty="0" smtClean="0">
                  <a:solidFill>
                    <a:schemeClr val="tx1"/>
                  </a:solidFill>
                </a:rPr>
                <a:t>= </a:t>
              </a:r>
              <a:r>
                <a:rPr lang="en-US" i="1" dirty="0" smtClean="0">
                  <a:solidFill>
                    <a:schemeClr val="tx1"/>
                  </a:solidFill>
                </a:rPr>
                <a:t>integer1 </a:t>
              </a:r>
              <a:r>
                <a:rPr lang="en-US" dirty="0" smtClean="0">
                  <a:solidFill>
                    <a:schemeClr val="tx1"/>
                  </a:solidFill>
                </a:rPr>
                <a:t>+ </a:t>
              </a:r>
              <a:r>
                <a:rPr lang="en-US" i="1" dirty="0" smtClean="0">
                  <a:solidFill>
                    <a:schemeClr val="tx1"/>
                  </a:solidFill>
                </a:rPr>
                <a:t>integer2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i="1" dirty="0" smtClean="0">
                  <a:solidFill>
                    <a:schemeClr val="tx1"/>
                  </a:solidFill>
                </a:rPr>
                <a:t>sum</a:t>
              </a:r>
              <a:endParaRPr lang="en-US" i="1" dirty="0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179512" y="4149080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179512" y="764704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9512" y="1052736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Process 10"/>
          <p:cNvSpPr/>
          <p:nvPr/>
        </p:nvSpPr>
        <p:spPr>
          <a:xfrm>
            <a:off x="179512" y="764704"/>
            <a:ext cx="8856984" cy="288032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0000"/>
                </a:solidFill>
              </a:rPr>
              <a:t>CODE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251520" y="1196752"/>
            <a:ext cx="5328592" cy="44644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/>
              <a:t>scanf</a:t>
            </a:r>
            <a:r>
              <a:rPr lang="en-US" dirty="0" smtClean="0"/>
              <a:t> (“%d”, &amp;integer1); //read integer1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5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44624"/>
            <a:ext cx="864096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7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err="1" smtClean="0">
                <a:solidFill>
                  <a:srgbClr val="3380E6"/>
                </a:solidFill>
                <a:latin typeface="Arial"/>
              </a:rPr>
              <a:t>eXAMPLE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Adding Two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Integers</a:t>
            </a:r>
            <a:endParaRPr lang="en-US" sz="2400" cap="small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grpSp>
        <p:nvGrpSpPr>
          <p:cNvPr id="6" name="Group 5"/>
          <p:cNvGrpSpPr/>
          <p:nvPr/>
        </p:nvGrpSpPr>
        <p:grpSpPr>
          <a:xfrm>
            <a:off x="5796136" y="1196752"/>
            <a:ext cx="3240360" cy="1728192"/>
            <a:chOff x="179512" y="4149080"/>
            <a:chExt cx="5184576" cy="1728192"/>
          </a:xfrm>
        </p:grpSpPr>
        <p:sp>
          <p:nvSpPr>
            <p:cNvPr id="7" name="Flowchart: Process 6"/>
            <p:cNvSpPr/>
            <p:nvPr/>
          </p:nvSpPr>
          <p:spPr>
            <a:xfrm>
              <a:off x="179512" y="4437112"/>
              <a:ext cx="5184576" cy="144016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00B050"/>
                  </a:solidFill>
                </a:rPr>
                <a:t>Scanf</a:t>
              </a:r>
              <a:r>
                <a:rPr lang="en-US" dirty="0" smtClean="0">
                  <a:solidFill>
                    <a:srgbClr val="00B050"/>
                  </a:solidFill>
                </a:rPr>
                <a:t> </a:t>
              </a:r>
              <a:r>
                <a:rPr lang="en-US" i="1" dirty="0" smtClean="0">
                  <a:solidFill>
                    <a:srgbClr val="00B050"/>
                  </a:solidFill>
                </a:rPr>
                <a:t>integer1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Scanf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i="1" dirty="0" smtClean="0">
                  <a:solidFill>
                    <a:schemeClr val="tx1"/>
                  </a:solidFill>
                </a:rPr>
                <a:t>integer2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i="1" dirty="0" smtClean="0">
                  <a:solidFill>
                    <a:schemeClr val="tx1"/>
                  </a:solidFill>
                </a:rPr>
                <a:t>sum </a:t>
              </a:r>
              <a:r>
                <a:rPr lang="en-US" dirty="0" smtClean="0">
                  <a:solidFill>
                    <a:schemeClr val="tx1"/>
                  </a:solidFill>
                </a:rPr>
                <a:t>= </a:t>
              </a:r>
              <a:r>
                <a:rPr lang="en-US" i="1" dirty="0" smtClean="0">
                  <a:solidFill>
                    <a:schemeClr val="tx1"/>
                  </a:solidFill>
                </a:rPr>
                <a:t>integer1 </a:t>
              </a:r>
              <a:r>
                <a:rPr lang="en-US" dirty="0" smtClean="0">
                  <a:solidFill>
                    <a:schemeClr val="tx1"/>
                  </a:solidFill>
                </a:rPr>
                <a:t>+ </a:t>
              </a:r>
              <a:r>
                <a:rPr lang="en-US" i="1" dirty="0" smtClean="0">
                  <a:solidFill>
                    <a:schemeClr val="tx1"/>
                  </a:solidFill>
                </a:rPr>
                <a:t>integer2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i="1" dirty="0" smtClean="0">
                  <a:solidFill>
                    <a:schemeClr val="tx1"/>
                  </a:solidFill>
                </a:rPr>
                <a:t>sum</a:t>
              </a:r>
              <a:endParaRPr lang="en-US" i="1" dirty="0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179512" y="4149080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179512" y="764704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9512" y="1052736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Process 10"/>
          <p:cNvSpPr/>
          <p:nvPr/>
        </p:nvSpPr>
        <p:spPr>
          <a:xfrm>
            <a:off x="179512" y="764704"/>
            <a:ext cx="8856984" cy="288032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0000"/>
                </a:solidFill>
              </a:rPr>
              <a:t>CODE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251520" y="1196752"/>
            <a:ext cx="5328592" cy="44644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/>
              <a:t>p</a:t>
            </a:r>
            <a:r>
              <a:rPr lang="en-US" dirty="0" err="1" smtClean="0"/>
              <a:t>rintf</a:t>
            </a:r>
            <a:r>
              <a:rPr lang="en-US" dirty="0" smtClean="0"/>
              <a:t> (“Enter first integer: \n”); //prompt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 (“%d”, &amp;integer1); //read integer1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98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 w="1905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196</TotalTime>
  <Words>2429</Words>
  <Application>Microsoft Office PowerPoint</Application>
  <PresentationFormat>On-screen Show (4:3)</PresentationFormat>
  <Paragraphs>367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Opulent</vt:lpstr>
      <vt:lpstr>1) C program development  2) Selection structure</vt:lpstr>
      <vt:lpstr>1.  ALGORITHM</vt:lpstr>
      <vt:lpstr>2.  flowchart</vt:lpstr>
      <vt:lpstr>3.  Pseudocode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8. Control structures</vt:lpstr>
      <vt:lpstr>9.  Decision Making – the if statement</vt:lpstr>
      <vt:lpstr>10. The if statement</vt:lpstr>
      <vt:lpstr>11. Decision making – fig. 1</vt:lpstr>
      <vt:lpstr>12. The if statement</vt:lpstr>
      <vt:lpstr>12. The if statement - sYNTAX</vt:lpstr>
      <vt:lpstr>13. The if statement - example</vt:lpstr>
      <vt:lpstr>14. The if statement - flowchart</vt:lpstr>
      <vt:lpstr>15. The if statement - pseudocode</vt:lpstr>
      <vt:lpstr>15. The if statement - code</vt:lpstr>
      <vt:lpstr>15. The if statement - code</vt:lpstr>
      <vt:lpstr>15. The if statement - code</vt:lpstr>
      <vt:lpstr>15. The if statement - code</vt:lpstr>
      <vt:lpstr>15. The if statement - code</vt:lpstr>
      <vt:lpstr>PowerPoint Presentation</vt:lpstr>
      <vt:lpstr>PowerPoint Presentation</vt:lpstr>
      <vt:lpstr>PowerPoint Presentation</vt:lpstr>
      <vt:lpstr>16. A SAMPLE PROGRAM  (Cont.)</vt:lpstr>
      <vt:lpstr>16. A SAMPLE PROGRAM  (Cont.) 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structures</dc:title>
  <dc:creator>Soha S.Zaghloul</dc:creator>
  <cp:lastModifiedBy>Soha S.Zaghloul</cp:lastModifiedBy>
  <cp:revision>21</cp:revision>
  <dcterms:created xsi:type="dcterms:W3CDTF">2014-09-13T15:59:25Z</dcterms:created>
  <dcterms:modified xsi:type="dcterms:W3CDTF">2014-09-13T19:16:11Z</dcterms:modified>
</cp:coreProperties>
</file>