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sldIdLst>
    <p:sldId id="256" r:id="rId2"/>
    <p:sldId id="288" r:id="rId3"/>
    <p:sldId id="290" r:id="rId4"/>
    <p:sldId id="271" r:id="rId5"/>
    <p:sldId id="273" r:id="rId6"/>
    <p:sldId id="274" r:id="rId7"/>
    <p:sldId id="293" r:id="rId8"/>
    <p:sldId id="307" r:id="rId9"/>
    <p:sldId id="303" r:id="rId10"/>
    <p:sldId id="305" r:id="rId11"/>
    <p:sldId id="308" r:id="rId12"/>
    <p:sldId id="309" r:id="rId13"/>
    <p:sldId id="310" r:id="rId14"/>
    <p:sldId id="311" r:id="rId15"/>
    <p:sldId id="312" r:id="rId16"/>
    <p:sldId id="268" r:id="rId17"/>
  </p:sldIdLst>
  <p:sldSz cx="9144000" cy="6858000" type="screen4x3"/>
  <p:notesSz cx="6858000" cy="9144000"/>
  <p:defaultTextStyle>
    <a:defPPr>
      <a:defRPr lang="ar-SA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56780-0C88-4B0A-BF87-22B916377DA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950E6-EDAC-487D-8BC3-86FB900063A1}">
      <dgm:prSet phldrT="[Text]"/>
      <dgm:spPr/>
      <dgm:t>
        <a:bodyPr/>
        <a:lstStyle/>
        <a:p>
          <a:r>
            <a:rPr lang="en-US" dirty="0" smtClean="0"/>
            <a:t>Service user/client focus</a:t>
          </a:r>
          <a:endParaRPr lang="en-US" dirty="0"/>
        </a:p>
      </dgm:t>
    </dgm:pt>
    <dgm:pt modelId="{F8C39FDF-EEEE-41B8-9978-D202D5F838DF}" type="parTrans" cxnId="{8C459566-0B47-4B0D-88EB-661F165E4223}">
      <dgm:prSet/>
      <dgm:spPr/>
      <dgm:t>
        <a:bodyPr/>
        <a:lstStyle/>
        <a:p>
          <a:endParaRPr lang="en-US"/>
        </a:p>
      </dgm:t>
    </dgm:pt>
    <dgm:pt modelId="{738CB437-C626-4B4C-B488-03C06D2FD946}" type="sibTrans" cxnId="{8C459566-0B47-4B0D-88EB-661F165E4223}">
      <dgm:prSet/>
      <dgm:spPr/>
      <dgm:t>
        <a:bodyPr/>
        <a:lstStyle/>
        <a:p>
          <a:endParaRPr lang="en-US"/>
        </a:p>
      </dgm:t>
    </dgm:pt>
    <dgm:pt modelId="{F8F59B49-1477-4BBD-96C4-B7A34961E196}">
      <dgm:prSet phldrT="[Text]" custT="1"/>
      <dgm:spPr/>
      <dgm:t>
        <a:bodyPr/>
        <a:lstStyle/>
        <a:p>
          <a:r>
            <a:rPr lang="en-US" sz="1600" dirty="0" smtClean="0"/>
            <a:t>Knowledge and influence</a:t>
          </a:r>
          <a:endParaRPr lang="en-US" sz="1600" dirty="0"/>
        </a:p>
      </dgm:t>
    </dgm:pt>
    <dgm:pt modelId="{1AF14F40-717E-4F40-83B1-B423159C3188}" type="parTrans" cxnId="{210CF82C-90B2-49A3-8BBA-409FC1381E14}">
      <dgm:prSet/>
      <dgm:spPr/>
      <dgm:t>
        <a:bodyPr/>
        <a:lstStyle/>
        <a:p>
          <a:endParaRPr lang="en-US"/>
        </a:p>
      </dgm:t>
    </dgm:pt>
    <dgm:pt modelId="{7E9D5E52-65AA-4535-AF66-FC622084364F}" type="sibTrans" cxnId="{210CF82C-90B2-49A3-8BBA-409FC1381E14}">
      <dgm:prSet/>
      <dgm:spPr/>
      <dgm:t>
        <a:bodyPr/>
        <a:lstStyle/>
        <a:p>
          <a:endParaRPr lang="en-US"/>
        </a:p>
      </dgm:t>
    </dgm:pt>
    <dgm:pt modelId="{9495D60B-E443-472C-A79B-55E6FFDD53F9}">
      <dgm:prSet phldrT="[Text]" custT="1"/>
      <dgm:spPr/>
      <dgm:t>
        <a:bodyPr/>
        <a:lstStyle/>
        <a:p>
          <a:r>
            <a:rPr lang="en-US" sz="1600" dirty="0" smtClean="0"/>
            <a:t>Assessment and analysis</a:t>
          </a:r>
          <a:endParaRPr lang="en-US" sz="1600" dirty="0"/>
        </a:p>
      </dgm:t>
    </dgm:pt>
    <dgm:pt modelId="{BEC765A5-C4C4-431B-A1CD-5CA22651572D}" type="parTrans" cxnId="{7B6636FA-E5F5-491F-B7DF-380B40A87CCC}">
      <dgm:prSet/>
      <dgm:spPr/>
      <dgm:t>
        <a:bodyPr/>
        <a:lstStyle/>
        <a:p>
          <a:endParaRPr lang="en-US"/>
        </a:p>
      </dgm:t>
    </dgm:pt>
    <dgm:pt modelId="{D08B9E10-708C-43C5-B0EF-8578627C7B57}" type="sibTrans" cxnId="{7B6636FA-E5F5-491F-B7DF-380B40A87CCC}">
      <dgm:prSet/>
      <dgm:spPr/>
      <dgm:t>
        <a:bodyPr/>
        <a:lstStyle/>
        <a:p>
          <a:endParaRPr lang="en-US"/>
        </a:p>
      </dgm:t>
    </dgm:pt>
    <dgm:pt modelId="{8268B31F-E592-4538-B476-1CF30EE00F02}">
      <dgm:prSet phldrT="[Text]" custT="1"/>
      <dgm:spPr/>
      <dgm:t>
        <a:bodyPr/>
        <a:lstStyle/>
        <a:p>
          <a:r>
            <a:rPr lang="en-US" sz="1600" dirty="0" smtClean="0"/>
            <a:t>Planning and partnership</a:t>
          </a:r>
          <a:endParaRPr lang="en-US" sz="1600" dirty="0"/>
        </a:p>
      </dgm:t>
    </dgm:pt>
    <dgm:pt modelId="{8771BC1A-E43A-49C1-A34F-1C744F82915B}" type="parTrans" cxnId="{78FDB7BB-6F8A-48AD-9C55-FC6CF6EE3753}">
      <dgm:prSet/>
      <dgm:spPr/>
      <dgm:t>
        <a:bodyPr/>
        <a:lstStyle/>
        <a:p>
          <a:endParaRPr lang="en-US"/>
        </a:p>
      </dgm:t>
    </dgm:pt>
    <dgm:pt modelId="{F7891004-B7AD-424A-ADEB-AB3D3AB9FCA0}" type="sibTrans" cxnId="{78FDB7BB-6F8A-48AD-9C55-FC6CF6EE3753}">
      <dgm:prSet/>
      <dgm:spPr/>
      <dgm:t>
        <a:bodyPr/>
        <a:lstStyle/>
        <a:p>
          <a:endParaRPr lang="en-US"/>
        </a:p>
      </dgm:t>
    </dgm:pt>
    <dgm:pt modelId="{41B92444-CC2B-4131-B18D-E33ECBA5C0BD}">
      <dgm:prSet phldrT="[Text]" custT="1"/>
      <dgm:spPr/>
      <dgm:t>
        <a:bodyPr/>
        <a:lstStyle/>
        <a:p>
          <a:r>
            <a:rPr lang="en-US" sz="1600" dirty="0" smtClean="0"/>
            <a:t>Change and service design</a:t>
          </a:r>
          <a:endParaRPr lang="en-US" sz="1600" dirty="0"/>
        </a:p>
      </dgm:t>
    </dgm:pt>
    <dgm:pt modelId="{3E3998BA-DE19-412E-A27C-29ED71B01313}" type="parTrans" cxnId="{180315EC-73E7-441F-8714-6C75F21AB050}">
      <dgm:prSet/>
      <dgm:spPr/>
      <dgm:t>
        <a:bodyPr/>
        <a:lstStyle/>
        <a:p>
          <a:endParaRPr lang="en-US"/>
        </a:p>
      </dgm:t>
    </dgm:pt>
    <dgm:pt modelId="{EE398B20-5A56-47D4-A204-C5DE9A0E74AE}" type="sibTrans" cxnId="{180315EC-73E7-441F-8714-6C75F21AB050}">
      <dgm:prSet/>
      <dgm:spPr/>
      <dgm:t>
        <a:bodyPr/>
        <a:lstStyle/>
        <a:p>
          <a:endParaRPr lang="en-US"/>
        </a:p>
      </dgm:t>
    </dgm:pt>
    <dgm:pt modelId="{FFADF699-2FD7-485B-8496-550982AD722A}">
      <dgm:prSet phldrT="[Text]" custT="1"/>
      <dgm:spPr/>
      <dgm:t>
        <a:bodyPr/>
        <a:lstStyle/>
        <a:p>
          <a:r>
            <a:rPr lang="en-US" sz="1600" dirty="0" smtClean="0"/>
            <a:t>Implementation and contracts</a:t>
          </a:r>
          <a:endParaRPr lang="en-US" sz="1600" dirty="0"/>
        </a:p>
      </dgm:t>
    </dgm:pt>
    <dgm:pt modelId="{AB18C14A-CC28-4876-A17B-6F25CB9D4008}" type="parTrans" cxnId="{DFB9723F-9895-4C9E-AB16-AAB1C09EF021}">
      <dgm:prSet/>
      <dgm:spPr/>
      <dgm:t>
        <a:bodyPr/>
        <a:lstStyle/>
        <a:p>
          <a:endParaRPr lang="en-US"/>
        </a:p>
      </dgm:t>
    </dgm:pt>
    <dgm:pt modelId="{21A0450B-48F1-4DC6-9A5D-59026A47AEF9}" type="sibTrans" cxnId="{DFB9723F-9895-4C9E-AB16-AAB1C09EF021}">
      <dgm:prSet/>
      <dgm:spPr/>
      <dgm:t>
        <a:bodyPr/>
        <a:lstStyle/>
        <a:p>
          <a:endParaRPr lang="en-US"/>
        </a:p>
      </dgm:t>
    </dgm:pt>
    <dgm:pt modelId="{4A65F5E6-CC77-473E-8199-6826AB5ED70F}">
      <dgm:prSet phldrT="[Text]" custT="1"/>
      <dgm:spPr/>
      <dgm:t>
        <a:bodyPr/>
        <a:lstStyle/>
        <a:p>
          <a:r>
            <a:rPr lang="en-US" sz="1600" dirty="0" smtClean="0"/>
            <a:t>Outcomes and monitoring</a:t>
          </a:r>
          <a:endParaRPr lang="en-US" sz="1600" dirty="0"/>
        </a:p>
      </dgm:t>
    </dgm:pt>
    <dgm:pt modelId="{C20441F0-E015-466E-AC07-6DE0EA84696E}" type="parTrans" cxnId="{29F62F1F-0D42-4A76-BD91-2277C6826A4A}">
      <dgm:prSet/>
      <dgm:spPr/>
      <dgm:t>
        <a:bodyPr/>
        <a:lstStyle/>
        <a:p>
          <a:endParaRPr lang="en-US"/>
        </a:p>
      </dgm:t>
    </dgm:pt>
    <dgm:pt modelId="{56DF6049-09CE-4E18-88A0-FB500BBA6CFE}" type="sibTrans" cxnId="{29F62F1F-0D42-4A76-BD91-2277C6826A4A}">
      <dgm:prSet/>
      <dgm:spPr/>
      <dgm:t>
        <a:bodyPr/>
        <a:lstStyle/>
        <a:p>
          <a:endParaRPr lang="en-US"/>
        </a:p>
      </dgm:t>
    </dgm:pt>
    <dgm:pt modelId="{437BBA10-38CE-468D-B50C-4E039DA60C95}" type="pres">
      <dgm:prSet presAssocID="{40156780-0C88-4B0A-BF87-22B916377DA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5CB6C4-B9AC-408C-AA9C-644A0A3A250E}" type="pres">
      <dgm:prSet presAssocID="{A76950E6-EDAC-487D-8BC3-86FB900063A1}" presName="centerShape" presStyleLbl="node0" presStyleIdx="0" presStyleCnt="1"/>
      <dgm:spPr/>
      <dgm:t>
        <a:bodyPr/>
        <a:lstStyle/>
        <a:p>
          <a:endParaRPr lang="en-US"/>
        </a:p>
      </dgm:t>
    </dgm:pt>
    <dgm:pt modelId="{4C4CC016-E168-4D85-91AF-468EE2734E75}" type="pres">
      <dgm:prSet presAssocID="{F8F59B49-1477-4BBD-96C4-B7A34961E196}" presName="node" presStyleLbl="node1" presStyleIdx="0" presStyleCnt="6" custScaleX="181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CBCA0-7AED-4038-A62C-6C433F3E4719}" type="pres">
      <dgm:prSet presAssocID="{F8F59B49-1477-4BBD-96C4-B7A34961E196}" presName="dummy" presStyleCnt="0"/>
      <dgm:spPr/>
    </dgm:pt>
    <dgm:pt modelId="{F295604E-007E-40B1-9BFD-63FB9DB5F016}" type="pres">
      <dgm:prSet presAssocID="{7E9D5E52-65AA-4535-AF66-FC622084364F}" presName="sibTrans" presStyleLbl="sibTrans2D1" presStyleIdx="0" presStyleCnt="6"/>
      <dgm:spPr/>
      <dgm:t>
        <a:bodyPr/>
        <a:lstStyle/>
        <a:p>
          <a:endParaRPr lang="en-US"/>
        </a:p>
      </dgm:t>
    </dgm:pt>
    <dgm:pt modelId="{2661ED3B-C5D8-4B60-BEF4-3141D48953B1}" type="pres">
      <dgm:prSet presAssocID="{9495D60B-E443-472C-A79B-55E6FFDD53F9}" presName="node" presStyleLbl="node1" presStyleIdx="1" presStyleCnt="6" custScaleX="1560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9045C-8AF4-444D-BA30-736B7B6CB5A7}" type="pres">
      <dgm:prSet presAssocID="{9495D60B-E443-472C-A79B-55E6FFDD53F9}" presName="dummy" presStyleCnt="0"/>
      <dgm:spPr/>
    </dgm:pt>
    <dgm:pt modelId="{4A197497-48A2-4ED5-8BB0-A98C9C7106AD}" type="pres">
      <dgm:prSet presAssocID="{D08B9E10-708C-43C5-B0EF-8578627C7B57}" presName="sibTrans" presStyleLbl="sibTrans2D1" presStyleIdx="1" presStyleCnt="6"/>
      <dgm:spPr/>
      <dgm:t>
        <a:bodyPr/>
        <a:lstStyle/>
        <a:p>
          <a:endParaRPr lang="en-US"/>
        </a:p>
      </dgm:t>
    </dgm:pt>
    <dgm:pt modelId="{9BEBFD02-FCFF-444C-9D82-ED94E8BD1FBA}" type="pres">
      <dgm:prSet presAssocID="{8268B31F-E592-4538-B476-1CF30EE00F02}" presName="node" presStyleLbl="node1" presStyleIdx="2" presStyleCnt="6" custScaleX="161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D647B-E697-4599-8E17-3269A974F240}" type="pres">
      <dgm:prSet presAssocID="{8268B31F-E592-4538-B476-1CF30EE00F02}" presName="dummy" presStyleCnt="0"/>
      <dgm:spPr/>
    </dgm:pt>
    <dgm:pt modelId="{CCF8CDA6-BE3A-41F7-9B0C-BEBB88B2DFAC}" type="pres">
      <dgm:prSet presAssocID="{F7891004-B7AD-424A-ADEB-AB3D3AB9FCA0}" presName="sibTrans" presStyleLbl="sibTrans2D1" presStyleIdx="2" presStyleCnt="6"/>
      <dgm:spPr/>
      <dgm:t>
        <a:bodyPr/>
        <a:lstStyle/>
        <a:p>
          <a:endParaRPr lang="en-US"/>
        </a:p>
      </dgm:t>
    </dgm:pt>
    <dgm:pt modelId="{3AD43AA5-62B3-421B-AE3B-A45B49812DD4}" type="pres">
      <dgm:prSet presAssocID="{41B92444-CC2B-4131-B18D-E33ECBA5C0BD}" presName="node" presStyleLbl="node1" presStyleIdx="3" presStyleCnt="6" custScaleX="164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231AA-6914-49F1-ACEA-3A74EE1FC97A}" type="pres">
      <dgm:prSet presAssocID="{41B92444-CC2B-4131-B18D-E33ECBA5C0BD}" presName="dummy" presStyleCnt="0"/>
      <dgm:spPr/>
    </dgm:pt>
    <dgm:pt modelId="{257D3836-72E6-42DA-953B-E9BDC0787F67}" type="pres">
      <dgm:prSet presAssocID="{EE398B20-5A56-47D4-A204-C5DE9A0E74AE}" presName="sibTrans" presStyleLbl="sibTrans2D1" presStyleIdx="3" presStyleCnt="6"/>
      <dgm:spPr/>
      <dgm:t>
        <a:bodyPr/>
        <a:lstStyle/>
        <a:p>
          <a:endParaRPr lang="en-US"/>
        </a:p>
      </dgm:t>
    </dgm:pt>
    <dgm:pt modelId="{327D8BCF-EEC0-4127-8F3A-3E6208996EA1}" type="pres">
      <dgm:prSet presAssocID="{FFADF699-2FD7-485B-8496-550982AD722A}" presName="node" presStyleLbl="node1" presStyleIdx="4" presStyleCnt="6" custScaleX="188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32C37-143A-4383-B907-13918AF12A38}" type="pres">
      <dgm:prSet presAssocID="{FFADF699-2FD7-485B-8496-550982AD722A}" presName="dummy" presStyleCnt="0"/>
      <dgm:spPr/>
    </dgm:pt>
    <dgm:pt modelId="{6CC26769-5497-494A-8B69-1D7E7C5DEE19}" type="pres">
      <dgm:prSet presAssocID="{21A0450B-48F1-4DC6-9A5D-59026A47AEF9}" presName="sibTrans" presStyleLbl="sibTrans2D1" presStyleIdx="4" presStyleCnt="6"/>
      <dgm:spPr/>
      <dgm:t>
        <a:bodyPr/>
        <a:lstStyle/>
        <a:p>
          <a:endParaRPr lang="en-US"/>
        </a:p>
      </dgm:t>
    </dgm:pt>
    <dgm:pt modelId="{AA4CCB06-71A1-420B-A1DA-D46D63EC7DFF}" type="pres">
      <dgm:prSet presAssocID="{4A65F5E6-CC77-473E-8199-6826AB5ED70F}" presName="node" presStyleLbl="node1" presStyleIdx="5" presStyleCnt="6" custScaleX="185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2122E-3F69-4531-ADFD-E3EA10B8C219}" type="pres">
      <dgm:prSet presAssocID="{4A65F5E6-CC77-473E-8199-6826AB5ED70F}" presName="dummy" presStyleCnt="0"/>
      <dgm:spPr/>
    </dgm:pt>
    <dgm:pt modelId="{9C21854D-CA5F-4B1D-8984-68BA8798AEC5}" type="pres">
      <dgm:prSet presAssocID="{56DF6049-09CE-4E18-88A0-FB500BBA6CFE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7B6636FA-E5F5-491F-B7DF-380B40A87CCC}" srcId="{A76950E6-EDAC-487D-8BC3-86FB900063A1}" destId="{9495D60B-E443-472C-A79B-55E6FFDD53F9}" srcOrd="1" destOrd="0" parTransId="{BEC765A5-C4C4-431B-A1CD-5CA22651572D}" sibTransId="{D08B9E10-708C-43C5-B0EF-8578627C7B57}"/>
    <dgm:cxn modelId="{E7053387-7D74-4B94-AFC6-46E14875BA29}" type="presOf" srcId="{F7891004-B7AD-424A-ADEB-AB3D3AB9FCA0}" destId="{CCF8CDA6-BE3A-41F7-9B0C-BEBB88B2DFAC}" srcOrd="0" destOrd="0" presId="urn:microsoft.com/office/officeart/2005/8/layout/radial6"/>
    <dgm:cxn modelId="{73B7D4D4-9433-4CE6-ACE6-ED346F206CEB}" type="presOf" srcId="{FFADF699-2FD7-485B-8496-550982AD722A}" destId="{327D8BCF-EEC0-4127-8F3A-3E6208996EA1}" srcOrd="0" destOrd="0" presId="urn:microsoft.com/office/officeart/2005/8/layout/radial6"/>
    <dgm:cxn modelId="{78FDB7BB-6F8A-48AD-9C55-FC6CF6EE3753}" srcId="{A76950E6-EDAC-487D-8BC3-86FB900063A1}" destId="{8268B31F-E592-4538-B476-1CF30EE00F02}" srcOrd="2" destOrd="0" parTransId="{8771BC1A-E43A-49C1-A34F-1C744F82915B}" sibTransId="{F7891004-B7AD-424A-ADEB-AB3D3AB9FCA0}"/>
    <dgm:cxn modelId="{D29E30FD-7481-40E0-B4F9-33D1895B7EEE}" type="presOf" srcId="{D08B9E10-708C-43C5-B0EF-8578627C7B57}" destId="{4A197497-48A2-4ED5-8BB0-A98C9C7106AD}" srcOrd="0" destOrd="0" presId="urn:microsoft.com/office/officeart/2005/8/layout/radial6"/>
    <dgm:cxn modelId="{BE8F7971-53C1-40FF-8500-015A547B0174}" type="presOf" srcId="{EE398B20-5A56-47D4-A204-C5DE9A0E74AE}" destId="{257D3836-72E6-42DA-953B-E9BDC0787F67}" srcOrd="0" destOrd="0" presId="urn:microsoft.com/office/officeart/2005/8/layout/radial6"/>
    <dgm:cxn modelId="{29F62F1F-0D42-4A76-BD91-2277C6826A4A}" srcId="{A76950E6-EDAC-487D-8BC3-86FB900063A1}" destId="{4A65F5E6-CC77-473E-8199-6826AB5ED70F}" srcOrd="5" destOrd="0" parTransId="{C20441F0-E015-466E-AC07-6DE0EA84696E}" sibTransId="{56DF6049-09CE-4E18-88A0-FB500BBA6CFE}"/>
    <dgm:cxn modelId="{466ECC50-69C9-4E77-B989-7B17EBF1A40B}" type="presOf" srcId="{41B92444-CC2B-4131-B18D-E33ECBA5C0BD}" destId="{3AD43AA5-62B3-421B-AE3B-A45B49812DD4}" srcOrd="0" destOrd="0" presId="urn:microsoft.com/office/officeart/2005/8/layout/radial6"/>
    <dgm:cxn modelId="{E1D02130-4F76-4CC0-97DC-99A2F77C1CC4}" type="presOf" srcId="{40156780-0C88-4B0A-BF87-22B916377DA4}" destId="{437BBA10-38CE-468D-B50C-4E039DA60C95}" srcOrd="0" destOrd="0" presId="urn:microsoft.com/office/officeart/2005/8/layout/radial6"/>
    <dgm:cxn modelId="{B3288353-A847-4623-AB11-9AE9D0142DF1}" type="presOf" srcId="{9495D60B-E443-472C-A79B-55E6FFDD53F9}" destId="{2661ED3B-C5D8-4B60-BEF4-3141D48953B1}" srcOrd="0" destOrd="0" presId="urn:microsoft.com/office/officeart/2005/8/layout/radial6"/>
    <dgm:cxn modelId="{75E845F9-C0CB-48D9-BDAA-97C7296C235B}" type="presOf" srcId="{8268B31F-E592-4538-B476-1CF30EE00F02}" destId="{9BEBFD02-FCFF-444C-9D82-ED94E8BD1FBA}" srcOrd="0" destOrd="0" presId="urn:microsoft.com/office/officeart/2005/8/layout/radial6"/>
    <dgm:cxn modelId="{924741B7-A451-4DCC-B031-45DDD7BCF185}" type="presOf" srcId="{4A65F5E6-CC77-473E-8199-6826AB5ED70F}" destId="{AA4CCB06-71A1-420B-A1DA-D46D63EC7DFF}" srcOrd="0" destOrd="0" presId="urn:microsoft.com/office/officeart/2005/8/layout/radial6"/>
    <dgm:cxn modelId="{C131B1B9-EBA2-4216-8F10-AC09D70482D8}" type="presOf" srcId="{56DF6049-09CE-4E18-88A0-FB500BBA6CFE}" destId="{9C21854D-CA5F-4B1D-8984-68BA8798AEC5}" srcOrd="0" destOrd="0" presId="urn:microsoft.com/office/officeart/2005/8/layout/radial6"/>
    <dgm:cxn modelId="{180315EC-73E7-441F-8714-6C75F21AB050}" srcId="{A76950E6-EDAC-487D-8BC3-86FB900063A1}" destId="{41B92444-CC2B-4131-B18D-E33ECBA5C0BD}" srcOrd="3" destOrd="0" parTransId="{3E3998BA-DE19-412E-A27C-29ED71B01313}" sibTransId="{EE398B20-5A56-47D4-A204-C5DE9A0E74AE}"/>
    <dgm:cxn modelId="{DFB9723F-9895-4C9E-AB16-AAB1C09EF021}" srcId="{A76950E6-EDAC-487D-8BC3-86FB900063A1}" destId="{FFADF699-2FD7-485B-8496-550982AD722A}" srcOrd="4" destOrd="0" parTransId="{AB18C14A-CC28-4876-A17B-6F25CB9D4008}" sibTransId="{21A0450B-48F1-4DC6-9A5D-59026A47AEF9}"/>
    <dgm:cxn modelId="{B36008C3-A895-4DCC-8BAF-013EB800CB28}" type="presOf" srcId="{F8F59B49-1477-4BBD-96C4-B7A34961E196}" destId="{4C4CC016-E168-4D85-91AF-468EE2734E75}" srcOrd="0" destOrd="0" presId="urn:microsoft.com/office/officeart/2005/8/layout/radial6"/>
    <dgm:cxn modelId="{210CF82C-90B2-49A3-8BBA-409FC1381E14}" srcId="{A76950E6-EDAC-487D-8BC3-86FB900063A1}" destId="{F8F59B49-1477-4BBD-96C4-B7A34961E196}" srcOrd="0" destOrd="0" parTransId="{1AF14F40-717E-4F40-83B1-B423159C3188}" sibTransId="{7E9D5E52-65AA-4535-AF66-FC622084364F}"/>
    <dgm:cxn modelId="{8C459566-0B47-4B0D-88EB-661F165E4223}" srcId="{40156780-0C88-4B0A-BF87-22B916377DA4}" destId="{A76950E6-EDAC-487D-8BC3-86FB900063A1}" srcOrd="0" destOrd="0" parTransId="{F8C39FDF-EEEE-41B8-9978-D202D5F838DF}" sibTransId="{738CB437-C626-4B4C-B488-03C06D2FD946}"/>
    <dgm:cxn modelId="{CDDE69C0-A9F0-4DB6-B77C-A57E39C9F19F}" type="presOf" srcId="{7E9D5E52-65AA-4535-AF66-FC622084364F}" destId="{F295604E-007E-40B1-9BFD-63FB9DB5F016}" srcOrd="0" destOrd="0" presId="urn:microsoft.com/office/officeart/2005/8/layout/radial6"/>
    <dgm:cxn modelId="{49B43E5F-1BE4-4AC1-A96F-DA7F9E4E8A0D}" type="presOf" srcId="{A76950E6-EDAC-487D-8BC3-86FB900063A1}" destId="{E85CB6C4-B9AC-408C-AA9C-644A0A3A250E}" srcOrd="0" destOrd="0" presId="urn:microsoft.com/office/officeart/2005/8/layout/radial6"/>
    <dgm:cxn modelId="{48A4A781-01C1-4382-B466-B2BA8A712A2F}" type="presOf" srcId="{21A0450B-48F1-4DC6-9A5D-59026A47AEF9}" destId="{6CC26769-5497-494A-8B69-1D7E7C5DEE19}" srcOrd="0" destOrd="0" presId="urn:microsoft.com/office/officeart/2005/8/layout/radial6"/>
    <dgm:cxn modelId="{C2B8F1EE-6F69-4A15-859D-F3BC5CE8946B}" type="presParOf" srcId="{437BBA10-38CE-468D-B50C-4E039DA60C95}" destId="{E85CB6C4-B9AC-408C-AA9C-644A0A3A250E}" srcOrd="0" destOrd="0" presId="urn:microsoft.com/office/officeart/2005/8/layout/radial6"/>
    <dgm:cxn modelId="{935CBF05-15BC-4744-A116-FE500F551AF2}" type="presParOf" srcId="{437BBA10-38CE-468D-B50C-4E039DA60C95}" destId="{4C4CC016-E168-4D85-91AF-468EE2734E75}" srcOrd="1" destOrd="0" presId="urn:microsoft.com/office/officeart/2005/8/layout/radial6"/>
    <dgm:cxn modelId="{F07ADD9A-C8E4-42ED-B1D7-D85B140CE12F}" type="presParOf" srcId="{437BBA10-38CE-468D-B50C-4E039DA60C95}" destId="{CFCCBCA0-7AED-4038-A62C-6C433F3E4719}" srcOrd="2" destOrd="0" presId="urn:microsoft.com/office/officeart/2005/8/layout/radial6"/>
    <dgm:cxn modelId="{E1AE0D56-EE9E-469A-BD0F-21C879DB191B}" type="presParOf" srcId="{437BBA10-38CE-468D-B50C-4E039DA60C95}" destId="{F295604E-007E-40B1-9BFD-63FB9DB5F016}" srcOrd="3" destOrd="0" presId="urn:microsoft.com/office/officeart/2005/8/layout/radial6"/>
    <dgm:cxn modelId="{FB655289-4E0F-4806-9925-C9A3FE620F18}" type="presParOf" srcId="{437BBA10-38CE-468D-B50C-4E039DA60C95}" destId="{2661ED3B-C5D8-4B60-BEF4-3141D48953B1}" srcOrd="4" destOrd="0" presId="urn:microsoft.com/office/officeart/2005/8/layout/radial6"/>
    <dgm:cxn modelId="{7EC74243-B2AF-4ED7-8090-193224C2A38D}" type="presParOf" srcId="{437BBA10-38CE-468D-B50C-4E039DA60C95}" destId="{E779045C-8AF4-444D-BA30-736B7B6CB5A7}" srcOrd="5" destOrd="0" presId="urn:microsoft.com/office/officeart/2005/8/layout/radial6"/>
    <dgm:cxn modelId="{C85F0447-A6F9-4AA1-95EF-254F42AD24A4}" type="presParOf" srcId="{437BBA10-38CE-468D-B50C-4E039DA60C95}" destId="{4A197497-48A2-4ED5-8BB0-A98C9C7106AD}" srcOrd="6" destOrd="0" presId="urn:microsoft.com/office/officeart/2005/8/layout/radial6"/>
    <dgm:cxn modelId="{16078A97-2679-4626-9DBB-AE306146046E}" type="presParOf" srcId="{437BBA10-38CE-468D-B50C-4E039DA60C95}" destId="{9BEBFD02-FCFF-444C-9D82-ED94E8BD1FBA}" srcOrd="7" destOrd="0" presId="urn:microsoft.com/office/officeart/2005/8/layout/radial6"/>
    <dgm:cxn modelId="{19A0A7C6-6BB3-45FD-AEC7-CFF7A63C178C}" type="presParOf" srcId="{437BBA10-38CE-468D-B50C-4E039DA60C95}" destId="{60FD647B-E697-4599-8E17-3269A974F240}" srcOrd="8" destOrd="0" presId="urn:microsoft.com/office/officeart/2005/8/layout/radial6"/>
    <dgm:cxn modelId="{B2960D0C-C39C-4BE3-BA74-4AF1847A3692}" type="presParOf" srcId="{437BBA10-38CE-468D-B50C-4E039DA60C95}" destId="{CCF8CDA6-BE3A-41F7-9B0C-BEBB88B2DFAC}" srcOrd="9" destOrd="0" presId="urn:microsoft.com/office/officeart/2005/8/layout/radial6"/>
    <dgm:cxn modelId="{816BCCE9-9499-41E9-A41A-E01920999BFE}" type="presParOf" srcId="{437BBA10-38CE-468D-B50C-4E039DA60C95}" destId="{3AD43AA5-62B3-421B-AE3B-A45B49812DD4}" srcOrd="10" destOrd="0" presId="urn:microsoft.com/office/officeart/2005/8/layout/radial6"/>
    <dgm:cxn modelId="{17DD955C-E43F-4E97-9587-E3EEDC93DD4E}" type="presParOf" srcId="{437BBA10-38CE-468D-B50C-4E039DA60C95}" destId="{96A231AA-6914-49F1-ACEA-3A74EE1FC97A}" srcOrd="11" destOrd="0" presId="urn:microsoft.com/office/officeart/2005/8/layout/radial6"/>
    <dgm:cxn modelId="{52E967FA-C59D-41A4-A64E-48017800FC82}" type="presParOf" srcId="{437BBA10-38CE-468D-B50C-4E039DA60C95}" destId="{257D3836-72E6-42DA-953B-E9BDC0787F67}" srcOrd="12" destOrd="0" presId="urn:microsoft.com/office/officeart/2005/8/layout/radial6"/>
    <dgm:cxn modelId="{9EE00E14-3B94-4958-B96F-04ABD8D9D19B}" type="presParOf" srcId="{437BBA10-38CE-468D-B50C-4E039DA60C95}" destId="{327D8BCF-EEC0-4127-8F3A-3E6208996EA1}" srcOrd="13" destOrd="0" presId="urn:microsoft.com/office/officeart/2005/8/layout/radial6"/>
    <dgm:cxn modelId="{3CA27213-EEB2-4D54-8E39-633924A34480}" type="presParOf" srcId="{437BBA10-38CE-468D-B50C-4E039DA60C95}" destId="{35A32C37-143A-4383-B907-13918AF12A38}" srcOrd="14" destOrd="0" presId="urn:microsoft.com/office/officeart/2005/8/layout/radial6"/>
    <dgm:cxn modelId="{9B82E3E1-AF87-400E-9DDF-AEB120223EDC}" type="presParOf" srcId="{437BBA10-38CE-468D-B50C-4E039DA60C95}" destId="{6CC26769-5497-494A-8B69-1D7E7C5DEE19}" srcOrd="15" destOrd="0" presId="urn:microsoft.com/office/officeart/2005/8/layout/radial6"/>
    <dgm:cxn modelId="{28610338-287C-4998-8EEC-97EBCE5E0A3E}" type="presParOf" srcId="{437BBA10-38CE-468D-B50C-4E039DA60C95}" destId="{AA4CCB06-71A1-420B-A1DA-D46D63EC7DFF}" srcOrd="16" destOrd="0" presId="urn:microsoft.com/office/officeart/2005/8/layout/radial6"/>
    <dgm:cxn modelId="{528BC913-682D-4B7E-9940-0B1662E33C1E}" type="presParOf" srcId="{437BBA10-38CE-468D-B50C-4E039DA60C95}" destId="{6A52122E-3F69-4531-ADFD-E3EA10B8C219}" srcOrd="17" destOrd="0" presId="urn:microsoft.com/office/officeart/2005/8/layout/radial6"/>
    <dgm:cxn modelId="{B51BA83A-A238-49DB-931E-81E25293411E}" type="presParOf" srcId="{437BBA10-38CE-468D-B50C-4E039DA60C95}" destId="{9C21854D-CA5F-4B1D-8984-68BA8798AEC5}" srcOrd="18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5D804B3-E1BC-44F5-9317-3F064FC9FBA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6B15B-3C92-4B7A-8CAB-5038A5747A8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1458B-9CF0-422D-893A-7F9DF1576A8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2DB7D-F059-4605-ADB1-C24AE53071B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3B48D-8676-4C21-92CD-73EE336AAF8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74557-F3A5-40C1-9D63-E77BAB6747E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7C606-7089-49B0-ACA7-25CD21E1F0A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41AEE-4AEE-4C82-905C-12BF38DAAB0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3180E-5DBE-46C2-85DF-8939C966D1A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3DDD4-1364-4752-ADD8-7BD56304501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7546C-CACE-4175-96E0-45C2A73A899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301F0ED-50E9-499C-84D4-1C0792F858E1}" type="slidenum">
              <a:rPr lang="ar-SA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42910" y="928670"/>
            <a:ext cx="7772400" cy="19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 algn="ctr" rtl="0"/>
            <a:r>
              <a:rPr lang="en-US" sz="5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Community </a:t>
            </a:r>
            <a:r>
              <a:rPr lang="en-US" sz="5400" ker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Health </a:t>
            </a:r>
            <a:r>
              <a:rPr lang="en-US" sz="5400" kern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organizing concepts</a:t>
            </a:r>
            <a:endParaRPr kumimoji="0" lang="en-US" sz="5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Other approaches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500726"/>
          </a:xfrm>
        </p:spPr>
        <p:txBody>
          <a:bodyPr/>
          <a:lstStyle/>
          <a:p>
            <a:pPr algn="just" rtl="0"/>
            <a:r>
              <a:rPr lang="en-AU" dirty="0" smtClean="0"/>
              <a:t>PATCH  </a:t>
            </a:r>
            <a:r>
              <a:rPr lang="en-AU" dirty="0" smtClean="0"/>
              <a:t>(Planned approach to community health): </a:t>
            </a:r>
            <a:r>
              <a:rPr lang="en-AU" u="sng" dirty="0" smtClean="0"/>
              <a:t>Five phases: </a:t>
            </a:r>
          </a:p>
          <a:p>
            <a:pPr algn="just" rtl="0">
              <a:buFont typeface="Arial" charset="0"/>
              <a:buNone/>
            </a:pPr>
            <a:r>
              <a:rPr lang="en-AU" dirty="0" smtClean="0"/>
              <a:t> 1. Mobilizing the community.</a:t>
            </a:r>
          </a:p>
          <a:p>
            <a:pPr algn="just" rtl="0">
              <a:buFont typeface="Arial" charset="0"/>
              <a:buNone/>
            </a:pPr>
            <a:r>
              <a:rPr lang="en-AU" dirty="0" smtClean="0"/>
              <a:t> 2. Collecting and organizing data.</a:t>
            </a:r>
          </a:p>
          <a:p>
            <a:pPr algn="just" rtl="0">
              <a:buFont typeface="Arial" charset="0"/>
              <a:buNone/>
            </a:pPr>
            <a:r>
              <a:rPr lang="en-AU" dirty="0" smtClean="0"/>
              <a:t> 3. Choosing health priorities.</a:t>
            </a:r>
          </a:p>
          <a:p>
            <a:pPr algn="just" rtl="0">
              <a:buFont typeface="Arial" charset="0"/>
              <a:buNone/>
            </a:pPr>
            <a:r>
              <a:rPr lang="en-AU" dirty="0" smtClean="0"/>
              <a:t> 4. Developing a comprehensive intervention    plan.</a:t>
            </a:r>
          </a:p>
          <a:p>
            <a:pPr algn="just" rtl="0">
              <a:buFont typeface="Arial" charset="0"/>
              <a:buNone/>
            </a:pPr>
            <a:r>
              <a:rPr lang="en-AU" dirty="0" smtClean="0"/>
              <a:t> 5. Evaluating PATCH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Definition 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/>
              <a:t>Public Health assessment PHA is  “a systematic method  for reviewing the health problems facing  a population. Its purpose is to lead to agreed priorities and resource allocation that will improve health and reduce inequities ”(NICE,</a:t>
            </a:r>
            <a:r>
              <a:rPr lang="en-US" sz="3600" dirty="0" smtClean="0">
                <a:latin typeface="+mj-lt"/>
              </a:rPr>
              <a:t>2005</a:t>
            </a:r>
            <a:r>
              <a:rPr lang="en-US" sz="3600" dirty="0" smtClean="0"/>
              <a:t>:</a:t>
            </a:r>
            <a:r>
              <a:rPr lang="en-US" sz="3600" dirty="0" smtClean="0">
                <a:latin typeface="+mj-lt"/>
              </a:rPr>
              <a:t>3</a:t>
            </a:r>
            <a:r>
              <a:rPr lang="en-US" sz="3600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Health need assessment(HNA) focuses on</a:t>
            </a: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شكل بيضاوي 4"/>
          <p:cNvSpPr/>
          <p:nvPr/>
        </p:nvSpPr>
        <p:spPr>
          <a:xfrm>
            <a:off x="3203848" y="2204864"/>
            <a:ext cx="2520280" cy="20099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Population not individuals</a:t>
            </a:r>
            <a:endParaRPr lang="en-US" sz="2400" dirty="0"/>
          </a:p>
        </p:txBody>
      </p:sp>
      <p:sp>
        <p:nvSpPr>
          <p:cNvPr id="6" name="شكل بيضاوي 5"/>
          <p:cNvSpPr/>
          <p:nvPr/>
        </p:nvSpPr>
        <p:spPr>
          <a:xfrm>
            <a:off x="4427984" y="3573016"/>
            <a:ext cx="2592288" cy="214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Setting heath priorities&amp; resource allocation</a:t>
            </a:r>
            <a:endParaRPr lang="en-US" sz="2400" dirty="0"/>
          </a:p>
        </p:txBody>
      </p:sp>
      <p:sp>
        <p:nvSpPr>
          <p:cNvPr id="7" name="شكل بيضاوي 6"/>
          <p:cNvSpPr/>
          <p:nvPr/>
        </p:nvSpPr>
        <p:spPr>
          <a:xfrm>
            <a:off x="1763688" y="3501008"/>
            <a:ext cx="2714600" cy="235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Active involvement of service users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Five steps  approach to HNA</a:t>
            </a:r>
            <a:endParaRPr lang="en-US" sz="4000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32438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FF00"/>
                          </a:solidFill>
                        </a:rPr>
                        <a:t>Step 1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: 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Getting start: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What population?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What are you trying to do?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Who needs to be involved?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What resource are required?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What are the risks?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b="1" u="sng" baseline="0" dirty="0" smtClean="0">
                          <a:solidFill>
                            <a:srgbClr val="FFFF00"/>
                          </a:solidFill>
                        </a:rPr>
                        <a:t>Steps 2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:   Identifying health problem: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1.Population profiling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2.Gathering data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3.Perceptions of needs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4.Identifying &amp;assessing health conditions &amp;determinants factors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932438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S</a:t>
                      </a:r>
                      <a:r>
                        <a:rPr lang="en-US" u="sng" dirty="0" smtClean="0">
                          <a:solidFill>
                            <a:srgbClr val="002060"/>
                          </a:solidFill>
                        </a:rPr>
                        <a:t>tep 3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:  Assessing a health priority for action:</a:t>
                      </a:r>
                    </a:p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1.Choosing health condition(size,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severity)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&amp; determinates factors</a:t>
                      </a:r>
                    </a:p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2.Determining effective intervention/action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002060"/>
                          </a:solidFill>
                        </a:rPr>
                        <a:t>Step4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:  planning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for change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1.Clarifying aims of intervention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2.Action planning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3. Monitoring an evaluation strategy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4.Risk management strategy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32438"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002060"/>
                          </a:solidFill>
                        </a:rPr>
                        <a:t>Step 5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: Moving on &amp;review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1.learning from the project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2.Measuring impact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Choosing the next priority.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Skills needed to carry out HNA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Project management.</a:t>
            </a:r>
          </a:p>
          <a:p>
            <a:pPr algn="l" rtl="0"/>
            <a:r>
              <a:rPr lang="en-US" dirty="0" smtClean="0"/>
              <a:t>Team building.</a:t>
            </a:r>
          </a:p>
          <a:p>
            <a:pPr algn="l" rtl="0"/>
            <a:r>
              <a:rPr lang="en-US" dirty="0" smtClean="0"/>
              <a:t>Partnership working.</a:t>
            </a:r>
          </a:p>
          <a:p>
            <a:pPr algn="l" rtl="0"/>
            <a:r>
              <a:rPr lang="en-US" dirty="0" smtClean="0"/>
              <a:t>Community engagement.</a:t>
            </a:r>
          </a:p>
          <a:p>
            <a:pPr algn="l" rtl="0"/>
            <a:r>
              <a:rPr lang="en-US" dirty="0" smtClean="0"/>
              <a:t>Population profiling.</a:t>
            </a:r>
          </a:p>
          <a:p>
            <a:pPr algn="l" rtl="0"/>
            <a:r>
              <a:rPr lang="en-US" dirty="0" smtClean="0"/>
              <a:t>Data collection.</a:t>
            </a:r>
          </a:p>
          <a:p>
            <a:pPr algn="l" rtl="0"/>
            <a:r>
              <a:rPr lang="en-US" dirty="0" smtClean="0"/>
              <a:t>Monitoring/ setting indicators.</a:t>
            </a:r>
          </a:p>
          <a:p>
            <a:pPr algn="l" rtl="0"/>
            <a:r>
              <a:rPr lang="en-US" dirty="0" smtClean="0"/>
              <a:t>A multidisciplinary team of public health professionals needs to identify who has which skills and use them to conduct an effective HNA.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972072"/>
          </a:xfrm>
        </p:spPr>
        <p:txBody>
          <a:bodyPr/>
          <a:lstStyle/>
          <a:p>
            <a:pPr algn="l" rtl="0"/>
            <a:r>
              <a:rPr lang="en-AU" dirty="0" smtClean="0"/>
              <a:t>Choose a health problem</a:t>
            </a:r>
          </a:p>
          <a:p>
            <a:pPr algn="l" rtl="0"/>
            <a:r>
              <a:rPr lang="en-AU" dirty="0" smtClean="0"/>
              <a:t>Explain how you can use the PATCH approach to  organize or build the community to solve the health problem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9600" b="1" dirty="0" smtClean="0">
                <a:solidFill>
                  <a:schemeClr val="tx1"/>
                </a:solidFill>
              </a:rPr>
              <a:t>Thank you </a:t>
            </a:r>
            <a:endParaRPr lang="en-US" sz="9600" b="1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twi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57364"/>
            <a:ext cx="9144000" cy="5000636"/>
          </a:xfrm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4213" y="0"/>
            <a:ext cx="82296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community health professionals must possess specific knowledge and skills.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5043510"/>
          </a:xfrm>
        </p:spPr>
        <p:txBody>
          <a:bodyPr/>
          <a:lstStyle/>
          <a:p>
            <a:pPr algn="just" rtl="0"/>
            <a:r>
              <a:rPr lang="en-AU" dirty="0" smtClean="0"/>
              <a:t>identify problems , </a:t>
            </a:r>
          </a:p>
          <a:p>
            <a:pPr algn="just" rtl="0"/>
            <a:r>
              <a:rPr lang="en-AU" dirty="0" smtClean="0"/>
              <a:t>develop  plan to attack each problem</a:t>
            </a:r>
          </a:p>
          <a:p>
            <a:pPr algn="just" rtl="0"/>
            <a:r>
              <a:rPr lang="en-AU" dirty="0" smtClean="0"/>
              <a:t>gather the resources necessary to carry out  that plan, </a:t>
            </a:r>
          </a:p>
          <a:p>
            <a:pPr algn="just" rtl="0"/>
            <a:r>
              <a:rPr lang="en-AU" dirty="0" smtClean="0"/>
              <a:t>implement that plan </a:t>
            </a:r>
          </a:p>
          <a:p>
            <a:pPr algn="just" rtl="0"/>
            <a:r>
              <a:rPr lang="en-AU" dirty="0" smtClean="0"/>
              <a:t>and then evaluate the results to  determine the degree of progress that has been achieved.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Community Organizing/Building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rtl="0" fontAlgn="auto">
              <a:spcAft>
                <a:spcPts val="0"/>
              </a:spcAft>
              <a:buNone/>
              <a:defRPr/>
            </a:pPr>
            <a:r>
              <a:rPr lang="en-AU" dirty="0" smtClean="0"/>
              <a:t>   Each community health worker must master 2 important skills: 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The skills to organize a community 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and to plan a health promotion program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93733"/>
          </a:xfrm>
        </p:spPr>
        <p:txBody>
          <a:bodyPr/>
          <a:lstStyle/>
          <a:p>
            <a:r>
              <a:rPr lang="en-US" b="1" dirty="0" smtClean="0"/>
              <a:t>Definition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/>
          <a:lstStyle/>
          <a:p>
            <a:pPr algn="just" rtl="0"/>
            <a:r>
              <a:rPr lang="en-US" b="1" dirty="0" smtClean="0"/>
              <a:t>Community health organizing </a:t>
            </a:r>
            <a:r>
              <a:rPr lang="en-US" dirty="0" smtClean="0"/>
              <a:t>is the strategic and proactive process of </a:t>
            </a:r>
            <a:r>
              <a:rPr lang="en-US" b="1" u="sng" dirty="0" smtClean="0"/>
              <a:t>identifying healthcare needs </a:t>
            </a:r>
            <a:r>
              <a:rPr lang="en-US" dirty="0" smtClean="0"/>
              <a:t>of a given population and </a:t>
            </a:r>
            <a:r>
              <a:rPr lang="en-US" b="1" u="sng" dirty="0" smtClean="0"/>
              <a:t>prioritizing services to meet the needs</a:t>
            </a:r>
            <a:r>
              <a:rPr lang="en-US" u="sng" dirty="0" smtClean="0"/>
              <a:t> </a:t>
            </a:r>
            <a:r>
              <a:rPr lang="en-US" dirty="0" smtClean="0"/>
              <a:t>within resources available.</a:t>
            </a:r>
          </a:p>
          <a:p>
            <a:pPr algn="just" rtl="0"/>
            <a:endParaRPr lang="en-US" dirty="0" smtClean="0"/>
          </a:p>
          <a:p>
            <a:pPr algn="just" rtl="0"/>
            <a:r>
              <a:rPr lang="en-US" dirty="0" smtClean="0"/>
              <a:t>This applies to all services provided by local authority, private sector or voluntary sectors.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of community health organizing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It involves planning, designing, and implementing a range of services.</a:t>
            </a:r>
          </a:p>
          <a:p>
            <a:pPr algn="just" rtl="0"/>
            <a:r>
              <a:rPr lang="en-US" dirty="0" smtClean="0"/>
              <a:t>Services should meet a population’s healthcare needs fairly, efficiently, and effectively.</a:t>
            </a:r>
          </a:p>
          <a:p>
            <a:pPr algn="just" rtl="0"/>
            <a:r>
              <a:rPr lang="en-US" dirty="0" smtClean="0"/>
              <a:t>Should include prevention and early intervention.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08047"/>
          </a:xfrm>
        </p:spPr>
        <p:txBody>
          <a:bodyPr/>
          <a:lstStyle/>
          <a:p>
            <a:r>
              <a:rPr lang="en-US" b="1" dirty="0" smtClean="0"/>
              <a:t>Politico-economic climate of health and social care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0"/>
            <a:ext cx="84439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600" b="1" dirty="0" smtClean="0"/>
              <a:t>Assumptions of community Organizing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3"/>
            <a:ext cx="8786842" cy="5715018"/>
          </a:xfrm>
        </p:spPr>
        <p:txBody>
          <a:bodyPr rtlCol="0">
            <a:normAutofit/>
          </a:bodyPr>
          <a:lstStyle/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According to Ross these assumptions should be considered when organizing communities: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1- Communities can develop capacities and skills o solve problems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2.People who want change can change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3.People should participate in making, adjusting or controlling the major changes taking place within their communities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4.Changes  that are self developed have a meaning and permanence than those imposed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5.A holistic approach can successfully address problems 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6.Democracy requires cooperative participation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7.Frequently communities need help in organizing to deal with their needs</a:t>
            </a:r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The process of Community Organizing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 rtlCol="0">
            <a:normAutofit fontScale="92500" lnSpcReduction="20000"/>
          </a:bodyPr>
          <a:lstStyle/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1.Recognizing the issue/ the problem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2.Gaining entry to the community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3.Organizing the people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4.Assessing the community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5.Determining the priorities and setting goals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6.Arriving at a solution and selecting intervention strategies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7.Implementing the plan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8.Evaluating the outcome of action plan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9.Maintaining the outcomes in the community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10.Looping back</a:t>
            </a:r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 smtClean="0"/>
          </a:p>
          <a:p>
            <a:pPr algn="just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781</TotalTime>
  <Words>632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Ripple</vt:lpstr>
      <vt:lpstr> </vt:lpstr>
      <vt:lpstr>community health professionals must possess specific knowledge and skills.</vt:lpstr>
      <vt:lpstr>Community Organizing/Building</vt:lpstr>
      <vt:lpstr>Definition </vt:lpstr>
      <vt:lpstr>Process of community health organizing</vt:lpstr>
      <vt:lpstr>Politico-economic climate of health and social care</vt:lpstr>
      <vt:lpstr>Assumptions of community Organizing</vt:lpstr>
      <vt:lpstr>Slide 8</vt:lpstr>
      <vt:lpstr>The process of Community Organizing</vt:lpstr>
      <vt:lpstr>Other approaches</vt:lpstr>
      <vt:lpstr>Definition </vt:lpstr>
      <vt:lpstr>Health need assessment(HNA) focuses on</vt:lpstr>
      <vt:lpstr>Five steps  approach to HNA</vt:lpstr>
      <vt:lpstr>Skills needed to carry out HNA</vt:lpstr>
      <vt:lpstr>Assignment </vt:lpstr>
      <vt:lpstr> Thank you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CHS 212  lecture 4</dc:title>
  <dc:creator>Mastour</dc:creator>
  <cp:lastModifiedBy>ksu</cp:lastModifiedBy>
  <cp:revision>81</cp:revision>
  <dcterms:created xsi:type="dcterms:W3CDTF">2009-03-10T13:14:31Z</dcterms:created>
  <dcterms:modified xsi:type="dcterms:W3CDTF">2013-02-23T06:16:45Z</dcterms:modified>
</cp:coreProperties>
</file>