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74" r:id="rId3"/>
    <p:sldId id="258" r:id="rId4"/>
    <p:sldId id="275" r:id="rId5"/>
    <p:sldId id="279" r:id="rId6"/>
    <p:sldId id="266" r:id="rId7"/>
    <p:sldId id="259" r:id="rId8"/>
    <p:sldId id="260" r:id="rId9"/>
    <p:sldId id="261" r:id="rId10"/>
    <p:sldId id="265" r:id="rId11"/>
    <p:sldId id="268" r:id="rId12"/>
    <p:sldId id="270" r:id="rId13"/>
    <p:sldId id="269" r:id="rId14"/>
    <p:sldId id="271" r:id="rId15"/>
    <p:sldId id="276" r:id="rId16"/>
    <p:sldId id="277" r:id="rId17"/>
    <p:sldId id="278" r:id="rId18"/>
    <p:sldId id="281" r:id="rId19"/>
    <p:sldId id="273"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18"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2BB8EE-0DB6-41CE-BEFD-EACBFF473860}" type="datetimeFigureOut">
              <a:rPr lang="en-GB" smtClean="0"/>
              <a:pPr/>
              <a:t>24/08/2015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E2B690-1457-41E2-A076-B9CD42E00DAC}" type="slidenum">
              <a:rPr lang="en-GB" smtClean="0"/>
              <a:pPr/>
              <a:t>‹#›</a:t>
            </a:fld>
            <a:endParaRPr lang="en-GB"/>
          </a:p>
        </p:txBody>
      </p:sp>
    </p:spTree>
    <p:extLst>
      <p:ext uri="{BB962C8B-B14F-4D97-AF65-F5344CB8AC3E}">
        <p14:creationId xmlns:p14="http://schemas.microsoft.com/office/powerpoint/2010/main" xmlns="" val="42665856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379E2-4C8E-48B2-BF38-40476E463007}" type="datetimeFigureOut">
              <a:rPr lang="en-GB" smtClean="0"/>
              <a:pPr/>
              <a:t>24/08/2015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9856E-54CB-4533-A278-C8E6C7E6ED99}" type="slidenum">
              <a:rPr lang="en-GB" smtClean="0"/>
              <a:pPr/>
              <a:t>‹#›</a:t>
            </a:fld>
            <a:endParaRPr lang="en-GB"/>
          </a:p>
        </p:txBody>
      </p:sp>
    </p:spTree>
    <p:extLst>
      <p:ext uri="{BB962C8B-B14F-4D97-AF65-F5344CB8AC3E}">
        <p14:creationId xmlns:p14="http://schemas.microsoft.com/office/powerpoint/2010/main" xmlns="" val="39879657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2015-2016</a:t>
            </a:r>
            <a:endParaRPr lang="en-PH"/>
          </a:p>
        </p:txBody>
      </p:sp>
      <p:sp>
        <p:nvSpPr>
          <p:cNvPr id="19" name="Footer Placeholder 18"/>
          <p:cNvSpPr>
            <a:spLocks noGrp="1"/>
          </p:cNvSpPr>
          <p:nvPr>
            <p:ph type="ftr" sz="quarter" idx="11"/>
          </p:nvPr>
        </p:nvSpPr>
        <p:spPr/>
        <p:txBody>
          <a:bodyPr/>
          <a:lstStyle/>
          <a:p>
            <a:r>
              <a:rPr lang="en-PH" smtClean="0"/>
              <a:t>May Alrashed, PhD</a:t>
            </a:r>
            <a:endParaRPr lang="en-PH"/>
          </a:p>
        </p:txBody>
      </p:sp>
      <p:sp>
        <p:nvSpPr>
          <p:cNvPr id="27" name="Slide Number Placeholder 26"/>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
        <p:nvSpPr>
          <p:cNvPr id="6" name="Slide Number Placeholder 5"/>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
        <p:nvSpPr>
          <p:cNvPr id="6" name="Slide Number Placeholder 5"/>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
        <p:nvSpPr>
          <p:cNvPr id="6" name="Slide Number Placeholder 5"/>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
        <p:nvSpPr>
          <p:cNvPr id="6" name="Slide Number Placeholder 5"/>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
        <p:nvSpPr>
          <p:cNvPr id="7" name="Slide Number Placeholder 6"/>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2015-2016</a:t>
            </a:r>
            <a:endParaRPr lang="en-PH"/>
          </a:p>
        </p:txBody>
      </p:sp>
      <p:sp>
        <p:nvSpPr>
          <p:cNvPr id="8" name="Footer Placeholder 7"/>
          <p:cNvSpPr>
            <a:spLocks noGrp="1"/>
          </p:cNvSpPr>
          <p:nvPr>
            <p:ph type="ftr" sz="quarter" idx="11"/>
          </p:nvPr>
        </p:nvSpPr>
        <p:spPr/>
        <p:txBody>
          <a:bodyPr/>
          <a:lstStyle/>
          <a:p>
            <a:r>
              <a:rPr lang="en-PH" smtClean="0"/>
              <a:t>May Alrashed, PhD</a:t>
            </a:r>
            <a:endParaRPr lang="en-PH"/>
          </a:p>
        </p:txBody>
      </p:sp>
      <p:sp>
        <p:nvSpPr>
          <p:cNvPr id="9" name="Slide Number Placeholder 8"/>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2015-2016</a:t>
            </a:r>
            <a:endParaRPr lang="en-PH"/>
          </a:p>
        </p:txBody>
      </p:sp>
      <p:sp>
        <p:nvSpPr>
          <p:cNvPr id="4" name="Footer Placeholder 3"/>
          <p:cNvSpPr>
            <a:spLocks noGrp="1"/>
          </p:cNvSpPr>
          <p:nvPr>
            <p:ph type="ftr" sz="quarter" idx="11"/>
          </p:nvPr>
        </p:nvSpPr>
        <p:spPr/>
        <p:txBody>
          <a:bodyPr/>
          <a:lstStyle/>
          <a:p>
            <a:r>
              <a:rPr lang="en-PH" smtClean="0"/>
              <a:t>May Alrashed, PhD</a:t>
            </a:r>
            <a:endParaRPr lang="en-PH"/>
          </a:p>
        </p:txBody>
      </p:sp>
      <p:sp>
        <p:nvSpPr>
          <p:cNvPr id="5" name="Slide Number Placeholder 4"/>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2015-2016</a:t>
            </a:r>
            <a:endParaRPr lang="en-PH"/>
          </a:p>
        </p:txBody>
      </p:sp>
      <p:sp>
        <p:nvSpPr>
          <p:cNvPr id="3" name="Footer Placeholder 2"/>
          <p:cNvSpPr>
            <a:spLocks noGrp="1"/>
          </p:cNvSpPr>
          <p:nvPr>
            <p:ph type="ftr" sz="quarter" idx="11"/>
          </p:nvPr>
        </p:nvSpPr>
        <p:spPr/>
        <p:txBody>
          <a:bodyPr/>
          <a:lstStyle/>
          <a:p>
            <a:r>
              <a:rPr lang="en-PH" smtClean="0"/>
              <a:t>May Alrashed, PhD</a:t>
            </a:r>
            <a:endParaRPr lang="en-PH"/>
          </a:p>
        </p:txBody>
      </p:sp>
      <p:sp>
        <p:nvSpPr>
          <p:cNvPr id="4" name="Slide Number Placeholder 3"/>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
        <p:nvSpPr>
          <p:cNvPr id="7" name="Slide Number Placeholder 6"/>
          <p:cNvSpPr>
            <a:spLocks noGrp="1"/>
          </p:cNvSpPr>
          <p:nvPr>
            <p:ph type="sldNum" sz="quarter" idx="12"/>
          </p:nvPr>
        </p:nvSpPr>
        <p:spPr/>
        <p:txBody>
          <a:bodyPr/>
          <a:lstStyle/>
          <a:p>
            <a:fld id="{39B84C42-20A5-4E97-96CE-975D7FF66695}"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
        <p:nvSpPr>
          <p:cNvPr id="7" name="Slide Number Placeholder 6"/>
          <p:cNvSpPr>
            <a:spLocks noGrp="1"/>
          </p:cNvSpPr>
          <p:nvPr>
            <p:ph type="sldNum" sz="quarter" idx="12"/>
          </p:nvPr>
        </p:nvSpPr>
        <p:spPr>
          <a:xfrm>
            <a:off x="8077200" y="6356350"/>
            <a:ext cx="609600" cy="365125"/>
          </a:xfrm>
        </p:spPr>
        <p:txBody>
          <a:bodyPr/>
          <a:lstStyle/>
          <a:p>
            <a:fld id="{39B84C42-20A5-4E97-96CE-975D7FF66695}" type="slidenum">
              <a:rPr lang="en-PH" smtClean="0"/>
              <a:pPr/>
              <a:t>‹#›</a:t>
            </a:fld>
            <a:endParaRPr lang="en-P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2015-2016</a:t>
            </a:r>
            <a:endParaRPr lang="en-P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PH" smtClean="0"/>
              <a:t>May Alrashed, PhD</a:t>
            </a:r>
            <a:endParaRPr lang="en-P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B84C42-20A5-4E97-96CE-975D7FF66695}" type="slidenum">
              <a:rPr lang="en-PH" smtClean="0"/>
              <a:pPr/>
              <a:t>‹#›</a:t>
            </a:fld>
            <a:endParaRPr lang="en-P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en.wikipedia.org/wiki/Nicolaas_Hartsoek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2476500"/>
            <a:ext cx="7851648" cy="1905000"/>
          </a:xfrm>
        </p:spPr>
        <p:txBody>
          <a:bodyPr>
            <a:noAutofit/>
          </a:bodyPr>
          <a:lstStyle/>
          <a:p>
            <a:pPr algn="ctr"/>
            <a:r>
              <a:rPr lang="en-PH" sz="6000" b="0" dirty="0" smtClean="0">
                <a:solidFill>
                  <a:schemeClr val="bg2">
                    <a:lumMod val="75000"/>
                    <a:lumOff val="25000"/>
                  </a:schemeClr>
                </a:solidFill>
                <a:latin typeface="Arial" pitchFamily="34" charset="0"/>
                <a:cs typeface="Arial" pitchFamily="34" charset="0"/>
              </a:rPr>
              <a:t>Medical Genetics</a:t>
            </a:r>
            <a:br>
              <a:rPr lang="en-PH" sz="6000" b="0" dirty="0" smtClean="0">
                <a:solidFill>
                  <a:schemeClr val="bg2">
                    <a:lumMod val="75000"/>
                    <a:lumOff val="25000"/>
                  </a:schemeClr>
                </a:solidFill>
                <a:latin typeface="Arial" pitchFamily="34" charset="0"/>
                <a:cs typeface="Arial" pitchFamily="34" charset="0"/>
              </a:rPr>
            </a:br>
            <a:r>
              <a:rPr lang="en-PH" sz="6000" b="0" dirty="0" smtClean="0">
                <a:solidFill>
                  <a:schemeClr val="bg2">
                    <a:lumMod val="75000"/>
                    <a:lumOff val="25000"/>
                  </a:schemeClr>
                </a:solidFill>
                <a:latin typeface="Arial" pitchFamily="34" charset="0"/>
                <a:cs typeface="Arial" pitchFamily="34" charset="0"/>
              </a:rPr>
              <a:t>453 </a:t>
            </a:r>
            <a:r>
              <a:rPr lang="en-PH" sz="6000" b="0" dirty="0" err="1" smtClean="0">
                <a:solidFill>
                  <a:schemeClr val="bg2">
                    <a:lumMod val="75000"/>
                    <a:lumOff val="25000"/>
                  </a:schemeClr>
                </a:solidFill>
                <a:latin typeface="Arial" pitchFamily="34" charset="0"/>
                <a:cs typeface="Arial" pitchFamily="34" charset="0"/>
              </a:rPr>
              <a:t>CLS</a:t>
            </a:r>
            <a:endParaRPr lang="en-PH" sz="6000" b="0" dirty="0">
              <a:solidFill>
                <a:schemeClr val="bg2">
                  <a:lumMod val="75000"/>
                  <a:lumOff val="25000"/>
                </a:schemeClr>
              </a:solidFill>
              <a:latin typeface="Arial" pitchFamily="34" charset="0"/>
              <a:cs typeface="Arial" pitchFamily="34" charset="0"/>
            </a:endParaRPr>
          </a:p>
        </p:txBody>
      </p:sp>
      <p:sp>
        <p:nvSpPr>
          <p:cNvPr id="3" name="Subtitle 2"/>
          <p:cNvSpPr>
            <a:spLocks noGrp="1"/>
          </p:cNvSpPr>
          <p:nvPr>
            <p:ph type="subTitle" idx="1"/>
          </p:nvPr>
        </p:nvSpPr>
        <p:spPr>
          <a:xfrm>
            <a:off x="1371600" y="6172200"/>
            <a:ext cx="6400800" cy="457200"/>
          </a:xfrm>
        </p:spPr>
        <p:txBody>
          <a:bodyPr>
            <a:normAutofit/>
          </a:bodyPr>
          <a:lstStyle/>
          <a:p>
            <a:pPr algn="ctr"/>
            <a:r>
              <a:rPr lang="en-PH" sz="18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May </a:t>
            </a:r>
            <a:r>
              <a:rPr lang="en-PH" sz="1800" dirty="0" err="1"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Alrashed</a:t>
            </a:r>
            <a:r>
              <a:rPr lang="en-PH" sz="18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 PhD</a:t>
            </a:r>
            <a:endParaRPr lang="en-PH" sz="1800"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Date Placeholder 4"/>
          <p:cNvSpPr>
            <a:spLocks noGrp="1"/>
          </p:cNvSpPr>
          <p:nvPr>
            <p:ph type="dt" sz="half" idx="10"/>
          </p:nvPr>
        </p:nvSpPr>
        <p:spPr/>
        <p:txBody>
          <a:bodyPr/>
          <a:lstStyle/>
          <a:p>
            <a:r>
              <a:rPr lang="en-US" smtClean="0"/>
              <a:t>2015-2016</a:t>
            </a:r>
            <a:endParaRPr lang="en-PH"/>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05600" cy="1447800"/>
          </a:xfrm>
        </p:spPr>
        <p:txBody>
          <a:bodyPr>
            <a:noAutofit/>
          </a:bodyPr>
          <a:lstStyle/>
          <a:p>
            <a:pPr algn="ctr"/>
            <a:r>
              <a:rPr lang="en-PH" sz="4400" dirty="0" smtClean="0">
                <a:solidFill>
                  <a:schemeClr val="bg1"/>
                </a:solidFill>
                <a:effectLst>
                  <a:outerShdw blurRad="38100" dist="38100" dir="2700000" algn="tl">
                    <a:srgbClr val="000000">
                      <a:alpha val="43137"/>
                    </a:srgbClr>
                  </a:outerShdw>
                </a:effectLst>
                <a:latin typeface="Arial" panose="020B0604020202020204" pitchFamily="34" charset="0"/>
                <a:ea typeface="Impact Label" pitchFamily="2" charset="0"/>
                <a:cs typeface="Arial" panose="020B0604020202020204" pitchFamily="34" charset="0"/>
              </a:rPr>
              <a:t>Walter Sutton</a:t>
            </a:r>
            <a:br>
              <a:rPr lang="en-PH" sz="4400" dirty="0" smtClean="0">
                <a:solidFill>
                  <a:schemeClr val="bg1"/>
                </a:solidFill>
                <a:effectLst>
                  <a:outerShdw blurRad="38100" dist="38100" dir="2700000" algn="tl">
                    <a:srgbClr val="000000">
                      <a:alpha val="43137"/>
                    </a:srgbClr>
                  </a:outerShdw>
                </a:effectLst>
                <a:latin typeface="Arial" panose="020B0604020202020204" pitchFamily="34" charset="0"/>
                <a:ea typeface="Impact Label" pitchFamily="2" charset="0"/>
                <a:cs typeface="Arial" panose="020B0604020202020204" pitchFamily="34" charset="0"/>
              </a:rPr>
            </a:br>
            <a:r>
              <a:rPr lang="en-PH" sz="4400" dirty="0" smtClean="0">
                <a:solidFill>
                  <a:schemeClr val="bg1"/>
                </a:solidFill>
                <a:effectLst>
                  <a:outerShdw blurRad="38100" dist="38100" dir="2700000" algn="tl">
                    <a:srgbClr val="000000">
                      <a:alpha val="43137"/>
                    </a:srgbClr>
                  </a:outerShdw>
                </a:effectLst>
                <a:latin typeface="Arial" panose="020B0604020202020204" pitchFamily="34" charset="0"/>
                <a:ea typeface="Impact Label" pitchFamily="2" charset="0"/>
                <a:cs typeface="Arial" panose="020B0604020202020204" pitchFamily="34" charset="0"/>
              </a:rPr>
              <a:t> </a:t>
            </a: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(1835-1913</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PH" sz="4400" dirty="0">
              <a:solidFill>
                <a:schemeClr val="bg1"/>
              </a:solidFill>
              <a:effectLst>
                <a:outerShdw blurRad="38100" dist="38100" dir="2700000" algn="tl">
                  <a:srgbClr val="000000">
                    <a:alpha val="43137"/>
                  </a:srgbClr>
                </a:outerShdw>
              </a:effectLst>
              <a:latin typeface="Arial" panose="020B0604020202020204" pitchFamily="34" charset="0"/>
              <a:ea typeface="Impact Label" pitchFamily="2" charset="0"/>
              <a:cs typeface="Arial" panose="020B0604020202020204" pitchFamily="34" charset="0"/>
            </a:endParaRPr>
          </a:p>
        </p:txBody>
      </p:sp>
      <p:sp>
        <p:nvSpPr>
          <p:cNvPr id="3" name="Content Placeholder 2"/>
          <p:cNvSpPr>
            <a:spLocks noGrp="1"/>
          </p:cNvSpPr>
          <p:nvPr>
            <p:ph idx="1"/>
          </p:nvPr>
        </p:nvSpPr>
        <p:spPr>
          <a:xfrm>
            <a:off x="3079376" y="1752600"/>
            <a:ext cx="5759824" cy="4525963"/>
          </a:xfrm>
        </p:spPr>
        <p:txBody>
          <a:bodyPr>
            <a:normAutofit/>
          </a:bodyPr>
          <a:lstStyle/>
          <a:p>
            <a:pPr>
              <a:buClrTx/>
              <a:buSzPct val="100000"/>
              <a:buFont typeface="Arial" pitchFamily="34" charset="0"/>
              <a:buChar char="•"/>
            </a:pPr>
            <a:r>
              <a:rPr lang="en-PH" sz="2400" dirty="0">
                <a:solidFill>
                  <a:schemeClr val="bg1"/>
                </a:solidFill>
                <a:latin typeface="Arial" panose="020B0604020202020204" pitchFamily="34" charset="0"/>
                <a:cs typeface="Arial" panose="020B0604020202020204" pitchFamily="34" charset="0"/>
              </a:rPr>
              <a:t>Pointed out the interrelationships between cytology and </a:t>
            </a:r>
            <a:r>
              <a:rPr lang="en-PH" sz="2400" dirty="0" err="1">
                <a:solidFill>
                  <a:schemeClr val="bg1"/>
                </a:solidFill>
                <a:latin typeface="Arial" panose="020B0604020202020204" pitchFamily="34" charset="0"/>
                <a:cs typeface="Arial" panose="020B0604020202020204" pitchFamily="34" charset="0"/>
              </a:rPr>
              <a:t>Mendelism</a:t>
            </a:r>
            <a:r>
              <a:rPr lang="en-PH" sz="2400" dirty="0">
                <a:solidFill>
                  <a:schemeClr val="bg1"/>
                </a:solidFill>
                <a:latin typeface="Arial" panose="020B0604020202020204" pitchFamily="34" charset="0"/>
                <a:cs typeface="Arial" panose="020B0604020202020204" pitchFamily="34" charset="0"/>
              </a:rPr>
              <a:t>, closing the gap between cell morphology and heredity</a:t>
            </a:r>
            <a:r>
              <a:rPr lang="en-PH" sz="2400" dirty="0" smtClean="0">
                <a:solidFill>
                  <a:schemeClr val="bg1"/>
                </a:solidFill>
                <a:latin typeface="Arial" panose="020B0604020202020204" pitchFamily="34" charset="0"/>
                <a:cs typeface="Arial" panose="020B0604020202020204" pitchFamily="34" charset="0"/>
              </a:rPr>
              <a:t>.</a:t>
            </a:r>
          </a:p>
          <a:p>
            <a:pPr>
              <a:buClrTx/>
              <a:buSzPct val="100000"/>
              <a:buNone/>
            </a:pPr>
            <a:endParaRPr lang="en-PH" sz="2400" dirty="0" smtClean="0">
              <a:solidFill>
                <a:schemeClr val="bg1"/>
              </a:solidFill>
              <a:latin typeface="Arial" panose="020B0604020202020204" pitchFamily="34" charset="0"/>
              <a:cs typeface="Arial" panose="020B0604020202020204" pitchFamily="34" charset="0"/>
            </a:endParaRPr>
          </a:p>
          <a:p>
            <a:pPr>
              <a:buClrTx/>
              <a:buSzPct val="100000"/>
              <a:buFont typeface="Arial" pitchFamily="34" charset="0"/>
              <a:buChar char="•"/>
            </a:pPr>
            <a:r>
              <a:rPr lang="en-PH" sz="2400" dirty="0" smtClean="0">
                <a:solidFill>
                  <a:schemeClr val="bg1"/>
                </a:solidFill>
                <a:latin typeface="Arial" panose="020B0604020202020204" pitchFamily="34" charset="0"/>
                <a:cs typeface="Arial" panose="020B0604020202020204" pitchFamily="34" charset="0"/>
              </a:rPr>
              <a:t>Fertilization</a:t>
            </a:r>
            <a:r>
              <a:rPr lang="en-PH" sz="2400" dirty="0" smtClean="0">
                <a:solidFill>
                  <a:schemeClr val="bg1"/>
                </a:solidFill>
                <a:latin typeface="Arial" panose="020B0604020202020204" pitchFamily="34" charset="0"/>
                <a:cs typeface="Arial" panose="020B0604020202020204" pitchFamily="34" charset="0"/>
              </a:rPr>
              <a:t>.</a:t>
            </a:r>
          </a:p>
          <a:p>
            <a:pPr>
              <a:buClrTx/>
              <a:buSzPct val="100000"/>
              <a:buNone/>
            </a:pPr>
            <a:endParaRPr lang="en-PH" sz="2400" dirty="0" smtClean="0">
              <a:solidFill>
                <a:schemeClr val="bg1"/>
              </a:solidFill>
              <a:latin typeface="Arial" panose="020B0604020202020204" pitchFamily="34" charset="0"/>
              <a:cs typeface="Arial" panose="020B0604020202020204" pitchFamily="34" charset="0"/>
            </a:endParaRPr>
          </a:p>
          <a:p>
            <a:pPr>
              <a:buClrTx/>
              <a:buSzPct val="100000"/>
              <a:buFont typeface="Arial" pitchFamily="34" charset="0"/>
              <a:buChar char="•"/>
            </a:pPr>
            <a:r>
              <a:rPr lang="en-US" sz="2400" dirty="0">
                <a:solidFill>
                  <a:schemeClr val="bg1">
                    <a:lumMod val="10000"/>
                  </a:schemeClr>
                </a:solidFill>
              </a:rPr>
              <a:t>Affiliated the behavior of chromosomes to the genes.</a:t>
            </a:r>
          </a:p>
          <a:p>
            <a:pPr>
              <a:buClrTx/>
              <a:buSzPct val="100000"/>
              <a:buFont typeface="Arial" pitchFamily="34" charset="0"/>
              <a:buChar char="•"/>
            </a:pPr>
            <a:endParaRPr lang="en-US" sz="2400" dirty="0"/>
          </a:p>
          <a:p>
            <a:pPr>
              <a:buClrTx/>
              <a:buSzPct val="100000"/>
              <a:buFont typeface="Arial" pitchFamily="34" charset="0"/>
              <a:buChar char="•"/>
            </a:pPr>
            <a:endParaRPr lang="en-PH" sz="2400" dirty="0">
              <a:solidFill>
                <a:schemeClr val="bg1"/>
              </a:solidFill>
              <a:latin typeface="Arial" panose="020B0604020202020204" pitchFamily="34" charset="0"/>
              <a:cs typeface="Arial" panose="020B0604020202020204" pitchFamily="34" charset="0"/>
            </a:endParaRPr>
          </a:p>
        </p:txBody>
      </p:sp>
      <p:pic>
        <p:nvPicPr>
          <p:cNvPr id="18434" name="Picture 2" descr="http://1.bp.blogspot.com/_yeF8QyI6_HA/SdypVcohe1I/AAAAAAAAADY/7ivOn2-8xfw/S760/ng0403-449-I1.jpg"/>
          <p:cNvPicPr>
            <a:picLocks noChangeAspect="1" noChangeArrowheads="1"/>
          </p:cNvPicPr>
          <p:nvPr/>
        </p:nvPicPr>
        <p:blipFill>
          <a:blip r:embed="rId2" cstate="print"/>
          <a:srcRect/>
          <a:stretch>
            <a:fillRect/>
          </a:stretch>
        </p:blipFill>
        <p:spPr bwMode="auto">
          <a:xfrm>
            <a:off x="0" y="1752600"/>
            <a:ext cx="3048000" cy="4419600"/>
          </a:xfrm>
          <a:prstGeom prst="rect">
            <a:avLst/>
          </a:prstGeom>
          <a:noFill/>
        </p:spPr>
      </p:pic>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8229600" cy="838200"/>
          </a:xfrm>
        </p:spPr>
        <p:txBody>
          <a:bodyPr>
            <a:noAutofit/>
          </a:bodyPr>
          <a:lstStyle/>
          <a:p>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Avery, MacLeod, </a:t>
            </a: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McCarty</a:t>
            </a:r>
            <a:endParaRPr lang="en-PH"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4578" name="Picture 2" descr="http://www.biography.com/imported/images/Biography/Images/Profiles/A/Oswald-Avery-37364-1-402.jpg"/>
          <p:cNvPicPr>
            <a:picLocks noChangeAspect="1" noChangeArrowheads="1"/>
          </p:cNvPicPr>
          <p:nvPr/>
        </p:nvPicPr>
        <p:blipFill>
          <a:blip r:embed="rId2" cstate="print"/>
          <a:srcRect/>
          <a:stretch>
            <a:fillRect/>
          </a:stretch>
        </p:blipFill>
        <p:spPr bwMode="auto">
          <a:xfrm>
            <a:off x="381000" y="1371601"/>
            <a:ext cx="3276600" cy="3139822"/>
          </a:xfrm>
          <a:prstGeom prst="rect">
            <a:avLst/>
          </a:prstGeom>
          <a:noFill/>
        </p:spPr>
      </p:pic>
      <p:pic>
        <p:nvPicPr>
          <p:cNvPr id="24580" name="Picture 4" descr="http://upload.wikimedia.org/wikipedia/commons/thumb/e/e5/ColinMacCleod.jpg/220px-ColinMacCleod.jpg"/>
          <p:cNvPicPr>
            <a:picLocks noChangeAspect="1" noChangeArrowheads="1"/>
          </p:cNvPicPr>
          <p:nvPr/>
        </p:nvPicPr>
        <p:blipFill>
          <a:blip r:embed="rId3" cstate="print"/>
          <a:srcRect/>
          <a:stretch>
            <a:fillRect/>
          </a:stretch>
        </p:blipFill>
        <p:spPr bwMode="auto">
          <a:xfrm>
            <a:off x="3200400" y="1371600"/>
            <a:ext cx="2590800" cy="3124200"/>
          </a:xfrm>
          <a:prstGeom prst="rect">
            <a:avLst/>
          </a:prstGeom>
          <a:noFill/>
        </p:spPr>
      </p:pic>
      <p:pic>
        <p:nvPicPr>
          <p:cNvPr id="24582" name="Picture 6" descr="http://www.nlm.nih.gov/visibleproofs/media/detailed/vi_a_204.jpg"/>
          <p:cNvPicPr>
            <a:picLocks noChangeAspect="1" noChangeArrowheads="1"/>
          </p:cNvPicPr>
          <p:nvPr/>
        </p:nvPicPr>
        <p:blipFill>
          <a:blip r:embed="rId4" cstate="print"/>
          <a:srcRect/>
          <a:stretch>
            <a:fillRect/>
          </a:stretch>
        </p:blipFill>
        <p:spPr bwMode="auto">
          <a:xfrm>
            <a:off x="5715000" y="1371600"/>
            <a:ext cx="2895600" cy="3124200"/>
          </a:xfrm>
          <a:prstGeom prst="rect">
            <a:avLst/>
          </a:prstGeom>
          <a:noFill/>
        </p:spPr>
      </p:pic>
      <p:sp>
        <p:nvSpPr>
          <p:cNvPr id="7" name="Date Placeholder 6"/>
          <p:cNvSpPr>
            <a:spLocks noGrp="1"/>
          </p:cNvSpPr>
          <p:nvPr>
            <p:ph type="dt" sz="half" idx="10"/>
          </p:nvPr>
        </p:nvSpPr>
        <p:spPr/>
        <p:txBody>
          <a:bodyPr/>
          <a:lstStyle/>
          <a:p>
            <a:r>
              <a:rPr lang="en-US" smtClean="0"/>
              <a:t>2015-2016</a:t>
            </a:r>
            <a:endParaRPr lang="en-PH"/>
          </a:p>
        </p:txBody>
      </p:sp>
      <p:sp>
        <p:nvSpPr>
          <p:cNvPr id="8" name="Footer Placeholder 7"/>
          <p:cNvSpPr>
            <a:spLocks noGrp="1"/>
          </p:cNvSpPr>
          <p:nvPr>
            <p:ph type="ftr" sz="quarter" idx="11"/>
          </p:nvPr>
        </p:nvSpPr>
        <p:spPr/>
        <p:txBody>
          <a:bodyPr/>
          <a:lstStyle/>
          <a:p>
            <a:r>
              <a:rPr lang="en-PH" smtClean="0"/>
              <a:t>May Alrashed, PhD</a:t>
            </a:r>
            <a:endParaRPr lang="en-PH"/>
          </a:p>
        </p:txBody>
      </p:sp>
      <p:sp>
        <p:nvSpPr>
          <p:cNvPr id="10" name="Content Placeholder 2"/>
          <p:cNvSpPr>
            <a:spLocks noGrp="1"/>
          </p:cNvSpPr>
          <p:nvPr>
            <p:ph idx="1"/>
          </p:nvPr>
        </p:nvSpPr>
        <p:spPr>
          <a:xfrm>
            <a:off x="2286000" y="4572001"/>
            <a:ext cx="6477000" cy="1752600"/>
          </a:xfrm>
        </p:spPr>
        <p:txBody>
          <a:bodyPr>
            <a:noAutofit/>
          </a:bodyPr>
          <a:lstStyle/>
          <a:p>
            <a:pPr>
              <a:buClrTx/>
              <a:buSzPct val="100000"/>
              <a:buFont typeface="Arial" pitchFamily="34" charset="0"/>
              <a:buChar char="•"/>
            </a:pPr>
            <a:r>
              <a:rPr lang="en-PH" sz="2400" dirty="0" smtClean="0">
                <a:solidFill>
                  <a:schemeClr val="bg1"/>
                </a:solidFill>
                <a:latin typeface="Arial" pitchFamily="34" charset="0"/>
                <a:cs typeface="Arial" pitchFamily="34" charset="0"/>
              </a:rPr>
              <a:t>Reported that they had purified the transforming principle in Griffith's experiment and that it was DNA.</a:t>
            </a:r>
          </a:p>
          <a:p>
            <a:pPr>
              <a:buClrTx/>
              <a:buSzPct val="100000"/>
              <a:buFont typeface="Arial" pitchFamily="34" charset="0"/>
              <a:buChar char="•"/>
            </a:pPr>
            <a:r>
              <a:rPr lang="en-PH" sz="2400" dirty="0" smtClean="0">
                <a:solidFill>
                  <a:schemeClr val="bg1"/>
                </a:solidFill>
                <a:latin typeface="Arial" pitchFamily="34" charset="0"/>
                <a:cs typeface="Arial" pitchFamily="34" charset="0"/>
              </a:rPr>
              <a:t>DNA- genetic material</a:t>
            </a:r>
            <a:endParaRPr lang="en-PH" sz="2400"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229600" cy="1143000"/>
          </a:xfrm>
        </p:spPr>
        <p:txBody>
          <a:bodyPr>
            <a:noAutofit/>
          </a:bodyPr>
          <a:lstStyle/>
          <a:p>
            <a:pPr algn="ct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Rosalind </a:t>
            </a: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Franklin </a:t>
            </a:r>
            <a:b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GB" sz="4400" dirty="0" smtClean="0">
                <a:solidFill>
                  <a:schemeClr val="bg1"/>
                </a:solidFill>
                <a:effectLst>
                  <a:outerShdw blurRad="38100" dist="38100" dir="2700000" algn="tl">
                    <a:srgbClr val="000000">
                      <a:alpha val="43137"/>
                    </a:srgbClr>
                  </a:outerShdw>
                </a:effectLst>
              </a:rPr>
              <a:t>1920–1958)</a:t>
            </a:r>
            <a:endParaRPr lang="en-PH"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514600" y="1676400"/>
            <a:ext cx="6629400" cy="4038600"/>
          </a:xfrm>
        </p:spPr>
        <p:txBody>
          <a:bodyPr>
            <a:normAutofit/>
          </a:bodyPr>
          <a:lstStyle/>
          <a:p>
            <a:pPr>
              <a:buClrTx/>
              <a:buSzPct val="100000"/>
            </a:pPr>
            <a:r>
              <a:rPr lang="en-GB" sz="2400" dirty="0" smtClean="0">
                <a:solidFill>
                  <a:schemeClr val="bg1"/>
                </a:solidFill>
                <a:latin typeface="Arial" pitchFamily="34" charset="0"/>
                <a:cs typeface="Arial" pitchFamily="34" charset="0"/>
              </a:rPr>
              <a:t>an </a:t>
            </a:r>
            <a:r>
              <a:rPr lang="en-GB" sz="2400" dirty="0" smtClean="0">
                <a:solidFill>
                  <a:schemeClr val="bg1"/>
                </a:solidFill>
                <a:latin typeface="Arial" pitchFamily="34" charset="0"/>
                <a:cs typeface="Arial" pitchFamily="34" charset="0"/>
              </a:rPr>
              <a:t>English chemist</a:t>
            </a:r>
            <a:r>
              <a:rPr lang="en-GB" sz="2400" dirty="0" smtClean="0">
                <a:solidFill>
                  <a:schemeClr val="bg1"/>
                </a:solidFill>
                <a:latin typeface="Arial" pitchFamily="34" charset="0"/>
                <a:cs typeface="Arial" pitchFamily="34" charset="0"/>
              </a:rPr>
              <a:t> and X-ray crystallographer </a:t>
            </a:r>
            <a:r>
              <a:rPr lang="en-GB" sz="2400" dirty="0" smtClean="0">
                <a:solidFill>
                  <a:schemeClr val="bg1"/>
                </a:solidFill>
                <a:latin typeface="Arial" pitchFamily="34" charset="0"/>
                <a:cs typeface="Arial" pitchFamily="34" charset="0"/>
              </a:rPr>
              <a:t> who </a:t>
            </a:r>
            <a:r>
              <a:rPr lang="en-GB" sz="2400" dirty="0" smtClean="0">
                <a:solidFill>
                  <a:schemeClr val="bg1"/>
                </a:solidFill>
                <a:latin typeface="Arial" pitchFamily="34" charset="0"/>
                <a:cs typeface="Arial" pitchFamily="34" charset="0"/>
              </a:rPr>
              <a:t>made contributions to the understanding of the fine molecular structures of </a:t>
            </a:r>
            <a:r>
              <a:rPr lang="en-GB" sz="2400" dirty="0" smtClean="0">
                <a:solidFill>
                  <a:schemeClr val="bg1"/>
                </a:solidFill>
                <a:latin typeface="Arial" pitchFamily="34" charset="0"/>
                <a:cs typeface="Arial" pitchFamily="34" charset="0"/>
              </a:rPr>
              <a:t>DNA</a:t>
            </a:r>
          </a:p>
          <a:p>
            <a:pPr>
              <a:buClrTx/>
              <a:buSzPct val="100000"/>
              <a:buNone/>
            </a:pPr>
            <a:r>
              <a:rPr lang="en-GB" sz="2400" dirty="0" smtClean="0">
                <a:solidFill>
                  <a:schemeClr val="bg1"/>
                </a:solidFill>
                <a:latin typeface="Arial" pitchFamily="34" charset="0"/>
                <a:cs typeface="Arial" pitchFamily="34" charset="0"/>
              </a:rPr>
              <a:t> </a:t>
            </a:r>
            <a:endParaRPr lang="en-PH" sz="2400" dirty="0" smtClean="0">
              <a:solidFill>
                <a:schemeClr val="bg1"/>
              </a:solidFill>
              <a:latin typeface="Arial" pitchFamily="34" charset="0"/>
              <a:cs typeface="Arial" pitchFamily="34" charset="0"/>
            </a:endParaRPr>
          </a:p>
          <a:p>
            <a:pPr>
              <a:buClrTx/>
              <a:buSzPct val="100000"/>
            </a:pPr>
            <a:r>
              <a:rPr lang="en-PH" sz="2400" dirty="0" smtClean="0">
                <a:solidFill>
                  <a:schemeClr val="bg1"/>
                </a:solidFill>
                <a:latin typeface="Arial" pitchFamily="34" charset="0"/>
                <a:cs typeface="Arial" pitchFamily="34" charset="0"/>
              </a:rPr>
              <a:t>Obtained </a:t>
            </a:r>
            <a:r>
              <a:rPr lang="en-PH" sz="2400" dirty="0" smtClean="0">
                <a:solidFill>
                  <a:schemeClr val="bg1"/>
                </a:solidFill>
                <a:latin typeface="Arial" pitchFamily="34" charset="0"/>
                <a:cs typeface="Arial" pitchFamily="34" charset="0"/>
              </a:rPr>
              <a:t>sharp X-ray diffraction photographs of DNA.</a:t>
            </a:r>
            <a:endParaRPr lang="en-PH" sz="2400" dirty="0">
              <a:solidFill>
                <a:schemeClr val="bg1"/>
              </a:solidFill>
              <a:latin typeface="Arial" pitchFamily="34" charset="0"/>
              <a:cs typeface="Arial" pitchFamily="34" charset="0"/>
            </a:endParaRPr>
          </a:p>
        </p:txBody>
      </p:sp>
      <p:pic>
        <p:nvPicPr>
          <p:cNvPr id="27650" name="Picture 2" descr="http://upload.wikimedia.org/wikipedia/en/9/97/Rosalind_Franklin.jpg"/>
          <p:cNvPicPr>
            <a:picLocks noChangeAspect="1" noChangeArrowheads="1"/>
          </p:cNvPicPr>
          <p:nvPr/>
        </p:nvPicPr>
        <p:blipFill>
          <a:blip r:embed="rId2" cstate="print"/>
          <a:srcRect/>
          <a:stretch>
            <a:fillRect/>
          </a:stretch>
        </p:blipFill>
        <p:spPr bwMode="auto">
          <a:xfrm>
            <a:off x="1" y="1447800"/>
            <a:ext cx="2436876" cy="3124200"/>
          </a:xfrm>
          <a:prstGeom prst="rect">
            <a:avLst/>
          </a:prstGeom>
          <a:noFill/>
        </p:spPr>
      </p:pic>
      <p:pic>
        <p:nvPicPr>
          <p:cNvPr id="27652" name="Picture 4" descr="http://images.brighthub.com/c3/3/c337ed77763d182260eb11031171966241bf3108_large.jpg"/>
          <p:cNvPicPr>
            <a:picLocks noChangeAspect="1" noChangeArrowheads="1"/>
          </p:cNvPicPr>
          <p:nvPr/>
        </p:nvPicPr>
        <p:blipFill>
          <a:blip r:embed="rId3" cstate="print"/>
          <a:srcRect/>
          <a:stretch>
            <a:fillRect/>
          </a:stretch>
        </p:blipFill>
        <p:spPr bwMode="auto">
          <a:xfrm>
            <a:off x="0" y="4572000"/>
            <a:ext cx="2429164" cy="1981200"/>
          </a:xfrm>
          <a:prstGeom prst="rect">
            <a:avLst/>
          </a:prstGeom>
          <a:noFill/>
        </p:spPr>
      </p:pic>
      <p:sp>
        <p:nvSpPr>
          <p:cNvPr id="6" name="Date Placeholder 5"/>
          <p:cNvSpPr>
            <a:spLocks noGrp="1"/>
          </p:cNvSpPr>
          <p:nvPr>
            <p:ph type="dt" sz="half" idx="10"/>
          </p:nvPr>
        </p:nvSpPr>
        <p:spPr/>
        <p:txBody>
          <a:bodyPr/>
          <a:lstStyle/>
          <a:p>
            <a:r>
              <a:rPr lang="en-US" smtClean="0"/>
              <a:t>2015-2016</a:t>
            </a:r>
            <a:endParaRPr lang="en-PH"/>
          </a:p>
        </p:txBody>
      </p:sp>
      <p:sp>
        <p:nvSpPr>
          <p:cNvPr id="7" name="Footer Placeholder 6"/>
          <p:cNvSpPr>
            <a:spLocks noGrp="1"/>
          </p:cNvSpPr>
          <p:nvPr>
            <p:ph type="ftr" sz="quarter" idx="11"/>
          </p:nvPr>
        </p:nvSpPr>
        <p:spPr/>
        <p:txBody>
          <a:bodyPr/>
          <a:lstStyle/>
          <a:p>
            <a:r>
              <a:rPr lang="en-PH" smtClean="0"/>
              <a:t>May Alrashed, PhD</a:t>
            </a:r>
            <a:endParaRPr lang="en-PH"/>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algn="ct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Martha Chase </a:t>
            </a:r>
            <a:b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Alfred Hershey</a:t>
            </a:r>
            <a:endParaRPr lang="en-PH"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276600" y="2255837"/>
            <a:ext cx="5867400" cy="4525963"/>
          </a:xfrm>
        </p:spPr>
        <p:txBody>
          <a:bodyPr>
            <a:noAutofit/>
          </a:bodyPr>
          <a:lstStyle/>
          <a:p>
            <a:pPr>
              <a:buNone/>
            </a:pPr>
            <a:r>
              <a:rPr lang="en-PH" sz="2400" dirty="0" smtClean="0">
                <a:solidFill>
                  <a:schemeClr val="bg1"/>
                </a:solidFill>
                <a:latin typeface="Arial" pitchFamily="34" charset="0"/>
                <a:cs typeface="Arial" pitchFamily="34" charset="0"/>
              </a:rPr>
              <a:t>Used </a:t>
            </a:r>
            <a:r>
              <a:rPr lang="en-PH" sz="2400" dirty="0" err="1" smtClean="0">
                <a:solidFill>
                  <a:schemeClr val="bg1"/>
                </a:solidFill>
                <a:latin typeface="Arial" pitchFamily="34" charset="0"/>
                <a:cs typeface="Arial" pitchFamily="34" charset="0"/>
              </a:rPr>
              <a:t>phages</a:t>
            </a:r>
            <a:r>
              <a:rPr lang="en-PH" sz="2400" dirty="0" smtClean="0">
                <a:solidFill>
                  <a:schemeClr val="bg1"/>
                </a:solidFill>
                <a:latin typeface="Arial" pitchFamily="34" charset="0"/>
                <a:cs typeface="Arial" pitchFamily="34" charset="0"/>
              </a:rPr>
              <a:t> in which the protein was </a:t>
            </a:r>
            <a:r>
              <a:rPr lang="en-PH" sz="2400" dirty="0" err="1" smtClean="0">
                <a:solidFill>
                  <a:schemeClr val="bg1"/>
                </a:solidFill>
                <a:latin typeface="Arial" pitchFamily="34" charset="0"/>
                <a:cs typeface="Arial" pitchFamily="34" charset="0"/>
              </a:rPr>
              <a:t>labeled</a:t>
            </a:r>
            <a:r>
              <a:rPr lang="en-PH" sz="2400" dirty="0" smtClean="0">
                <a:solidFill>
                  <a:schemeClr val="bg1"/>
                </a:solidFill>
                <a:latin typeface="Arial" pitchFamily="34" charset="0"/>
                <a:cs typeface="Arial" pitchFamily="34" charset="0"/>
              </a:rPr>
              <a:t> with 35S and the DNA with 32P for the final proof that DNA is the </a:t>
            </a:r>
            <a:r>
              <a:rPr lang="en-PH" sz="2400" dirty="0" smtClean="0">
                <a:solidFill>
                  <a:schemeClr val="bg1"/>
                </a:solidFill>
                <a:latin typeface="Arial" pitchFamily="34" charset="0"/>
                <a:cs typeface="Arial" pitchFamily="34" charset="0"/>
              </a:rPr>
              <a:t>molecule of heredity.</a:t>
            </a:r>
            <a:endParaRPr lang="en-PH" sz="2400" dirty="0" smtClean="0">
              <a:solidFill>
                <a:schemeClr val="bg1"/>
              </a:solidFill>
              <a:latin typeface="Arial" pitchFamily="34" charset="0"/>
              <a:cs typeface="Arial" pitchFamily="34" charset="0"/>
            </a:endParaRPr>
          </a:p>
          <a:p>
            <a:pPr>
              <a:buNone/>
            </a:pPr>
            <a:r>
              <a:rPr lang="en-GB" sz="2400" dirty="0" smtClean="0">
                <a:solidFill>
                  <a:schemeClr val="bg1"/>
                </a:solidFill>
                <a:latin typeface="Arial" pitchFamily="34" charset="0"/>
                <a:cs typeface="Arial" pitchFamily="34" charset="0"/>
              </a:rPr>
              <a:t>Hershey shared the 1969 Nobel Prize in Physiology or Medicine with Max Delbrück and Salvador Luria for their “discoveries concerning the genetic structure of </a:t>
            </a:r>
            <a:r>
              <a:rPr lang="en-GB" sz="2400" dirty="0" smtClean="0">
                <a:solidFill>
                  <a:schemeClr val="bg1"/>
                </a:solidFill>
                <a:latin typeface="Arial" pitchFamily="34" charset="0"/>
                <a:cs typeface="Arial" pitchFamily="34" charset="0"/>
              </a:rPr>
              <a:t>viruses</a:t>
            </a:r>
            <a:endParaRPr lang="en-PH" sz="2400" dirty="0">
              <a:solidFill>
                <a:schemeClr val="bg1"/>
              </a:solidFill>
              <a:latin typeface="Arial" pitchFamily="34" charset="0"/>
              <a:cs typeface="Arial" pitchFamily="34" charset="0"/>
            </a:endParaRPr>
          </a:p>
        </p:txBody>
      </p:sp>
      <p:pic>
        <p:nvPicPr>
          <p:cNvPr id="26626" name="Picture 2" descr="http://www.mun.ca/biology/scarr/Chase_&amp;_Hershey_1953.jpg"/>
          <p:cNvPicPr>
            <a:picLocks noChangeAspect="1" noChangeArrowheads="1"/>
          </p:cNvPicPr>
          <p:nvPr/>
        </p:nvPicPr>
        <p:blipFill>
          <a:blip r:embed="rId2" cstate="print"/>
          <a:srcRect/>
          <a:stretch>
            <a:fillRect/>
          </a:stretch>
        </p:blipFill>
        <p:spPr bwMode="auto">
          <a:xfrm>
            <a:off x="0" y="2286000"/>
            <a:ext cx="3253140" cy="3276600"/>
          </a:xfrm>
          <a:prstGeom prst="rect">
            <a:avLst/>
          </a:prstGeom>
          <a:noFill/>
        </p:spPr>
      </p:pic>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Autofit/>
          </a:bodyPr>
          <a:lstStyle/>
          <a:p>
            <a:pPr algn="ct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Francis </a:t>
            </a: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Crick, James </a:t>
            </a: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Watson</a:t>
            </a:r>
            <a:endParaRPr lang="en-PH"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953000" y="2011680"/>
            <a:ext cx="4267200" cy="4389120"/>
          </a:xfrm>
        </p:spPr>
        <p:txBody>
          <a:bodyPr>
            <a:normAutofit/>
          </a:bodyPr>
          <a:lstStyle/>
          <a:p>
            <a:r>
              <a:rPr lang="en-PH" sz="2400" dirty="0" smtClean="0">
                <a:solidFill>
                  <a:schemeClr val="bg1"/>
                </a:solidFill>
                <a:latin typeface="Arial" pitchFamily="34" charset="0"/>
                <a:cs typeface="Arial" pitchFamily="34" charset="0"/>
              </a:rPr>
              <a:t>Solved the three-dimensional structure of the DNA </a:t>
            </a:r>
            <a:r>
              <a:rPr lang="en-PH" sz="2400" dirty="0" smtClean="0">
                <a:solidFill>
                  <a:schemeClr val="bg1"/>
                </a:solidFill>
                <a:latin typeface="Arial" pitchFamily="34" charset="0"/>
                <a:cs typeface="Arial" pitchFamily="34" charset="0"/>
              </a:rPr>
              <a:t>molecule in </a:t>
            </a:r>
            <a:r>
              <a:rPr lang="en-GB" sz="2400" dirty="0" smtClean="0">
                <a:solidFill>
                  <a:schemeClr val="bg1"/>
                </a:solidFill>
                <a:latin typeface="Arial" pitchFamily="34" charset="0"/>
                <a:cs typeface="Arial" pitchFamily="34" charset="0"/>
              </a:rPr>
              <a:t>1953</a:t>
            </a:r>
            <a:r>
              <a:rPr lang="en-PH" sz="2400" dirty="0" smtClean="0">
                <a:solidFill>
                  <a:schemeClr val="bg1"/>
                </a:solidFill>
                <a:latin typeface="Arial" pitchFamily="34" charset="0"/>
                <a:cs typeface="Arial" pitchFamily="34" charset="0"/>
              </a:rPr>
              <a:t>.</a:t>
            </a:r>
            <a:endParaRPr lang="en-PH" sz="2400" dirty="0" smtClean="0">
              <a:solidFill>
                <a:schemeClr val="bg1"/>
              </a:solidFill>
              <a:latin typeface="Arial" pitchFamily="34" charset="0"/>
              <a:cs typeface="Arial" pitchFamily="34" charset="0"/>
            </a:endParaRPr>
          </a:p>
          <a:p>
            <a:r>
              <a:rPr lang="en-PH" sz="2400" dirty="0" smtClean="0">
                <a:solidFill>
                  <a:schemeClr val="bg1"/>
                </a:solidFill>
                <a:latin typeface="Arial" pitchFamily="34" charset="0"/>
                <a:cs typeface="Arial" pitchFamily="34" charset="0"/>
              </a:rPr>
              <a:t>DNA is double stranded.</a:t>
            </a:r>
          </a:p>
          <a:p>
            <a:endParaRPr lang="en-PH" sz="2400" dirty="0">
              <a:solidFill>
                <a:schemeClr val="bg1"/>
              </a:solidFill>
              <a:latin typeface="Arial" pitchFamily="34" charset="0"/>
              <a:cs typeface="Arial" pitchFamily="34" charset="0"/>
            </a:endParaRPr>
          </a:p>
        </p:txBody>
      </p:sp>
      <p:pic>
        <p:nvPicPr>
          <p:cNvPr id="28674" name="Picture 2" descr="http://www.biographyshelf.com/Templates/images/Art/francis_crick_james_watson/francis_crick_james_watson.gif"/>
          <p:cNvPicPr>
            <a:picLocks noChangeAspect="1" noChangeArrowheads="1"/>
          </p:cNvPicPr>
          <p:nvPr/>
        </p:nvPicPr>
        <p:blipFill>
          <a:blip r:embed="rId2" cstate="print"/>
          <a:srcRect/>
          <a:stretch>
            <a:fillRect/>
          </a:stretch>
        </p:blipFill>
        <p:spPr bwMode="auto">
          <a:xfrm>
            <a:off x="0" y="2057400"/>
            <a:ext cx="4901794" cy="3276600"/>
          </a:xfrm>
          <a:prstGeom prst="rect">
            <a:avLst/>
          </a:prstGeom>
          <a:noFill/>
        </p:spPr>
      </p:pic>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pic>
        <p:nvPicPr>
          <p:cNvPr id="7" name="Picture 2" descr="http://coachwasche.com/attachments/Image/DNA.jpg"/>
          <p:cNvPicPr>
            <a:picLocks noChangeAspect="1" noChangeArrowheads="1"/>
          </p:cNvPicPr>
          <p:nvPr/>
        </p:nvPicPr>
        <p:blipFill>
          <a:blip r:embed="rId3" cstate="print"/>
          <a:srcRect/>
          <a:stretch>
            <a:fillRect/>
          </a:stretch>
        </p:blipFill>
        <p:spPr bwMode="auto">
          <a:xfrm>
            <a:off x="6934200" y="3886200"/>
            <a:ext cx="1914032" cy="266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52400"/>
            <a:ext cx="8305800" cy="1143000"/>
          </a:xfrm>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rPr>
              <a:t>Summary</a:t>
            </a:r>
            <a:endParaRPr lang="en-GB" sz="4400" dirty="0">
              <a:solidFill>
                <a:schemeClr val="bg1"/>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2015-2016</a:t>
            </a:r>
            <a:endParaRPr lang="en-PH"/>
          </a:p>
        </p:txBody>
      </p:sp>
      <p:sp>
        <p:nvSpPr>
          <p:cNvPr id="3" name="Footer Placeholder 2"/>
          <p:cNvSpPr>
            <a:spLocks noGrp="1"/>
          </p:cNvSpPr>
          <p:nvPr>
            <p:ph type="ftr" sz="quarter" idx="11"/>
          </p:nvPr>
        </p:nvSpPr>
        <p:spPr/>
        <p:txBody>
          <a:bodyPr/>
          <a:lstStyle/>
          <a:p>
            <a:r>
              <a:rPr lang="en-PH" smtClean="0"/>
              <a:t>May Alrashed, PhD</a:t>
            </a:r>
            <a:endParaRPr lang="en-PH"/>
          </a:p>
        </p:txBody>
      </p:sp>
      <p:pic>
        <p:nvPicPr>
          <p:cNvPr id="1027" name="Picture 3"/>
          <p:cNvPicPr>
            <a:picLocks noChangeAspect="1" noChangeArrowheads="1"/>
          </p:cNvPicPr>
          <p:nvPr/>
        </p:nvPicPr>
        <p:blipFill>
          <a:blip r:embed="rId2" cstate="print"/>
          <a:srcRect/>
          <a:stretch>
            <a:fillRect/>
          </a:stretch>
        </p:blipFill>
        <p:spPr bwMode="auto">
          <a:xfrm>
            <a:off x="1828800" y="1107835"/>
            <a:ext cx="7239000" cy="561681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2015-2016</a:t>
            </a:r>
            <a:endParaRPr lang="en-PH"/>
          </a:p>
        </p:txBody>
      </p:sp>
      <p:sp>
        <p:nvSpPr>
          <p:cNvPr id="4" name="Footer Placeholder 3"/>
          <p:cNvSpPr>
            <a:spLocks noGrp="1"/>
          </p:cNvSpPr>
          <p:nvPr>
            <p:ph type="ftr" sz="quarter" idx="11"/>
          </p:nvPr>
        </p:nvSpPr>
        <p:spPr/>
        <p:txBody>
          <a:bodyPr/>
          <a:lstStyle/>
          <a:p>
            <a:r>
              <a:rPr lang="en-PH" smtClean="0"/>
              <a:t>May Alrashed, PhD</a:t>
            </a:r>
            <a:endParaRPr lang="en-PH"/>
          </a:p>
        </p:txBody>
      </p:sp>
      <p:pic>
        <p:nvPicPr>
          <p:cNvPr id="2050" name="Picture 2"/>
          <p:cNvPicPr>
            <a:picLocks noChangeAspect="1" noChangeArrowheads="1"/>
          </p:cNvPicPr>
          <p:nvPr/>
        </p:nvPicPr>
        <p:blipFill>
          <a:blip r:embed="rId2" cstate="print"/>
          <a:srcRect/>
          <a:stretch>
            <a:fillRect/>
          </a:stretch>
        </p:blipFill>
        <p:spPr bwMode="auto">
          <a:xfrm>
            <a:off x="1171575" y="381000"/>
            <a:ext cx="7972425" cy="6172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2015-2016</a:t>
            </a:r>
            <a:endParaRPr lang="en-PH"/>
          </a:p>
        </p:txBody>
      </p:sp>
      <p:sp>
        <p:nvSpPr>
          <p:cNvPr id="4" name="Footer Placeholder 3"/>
          <p:cNvSpPr>
            <a:spLocks noGrp="1"/>
          </p:cNvSpPr>
          <p:nvPr>
            <p:ph type="ftr" sz="quarter" idx="11"/>
          </p:nvPr>
        </p:nvSpPr>
        <p:spPr/>
        <p:txBody>
          <a:bodyPr/>
          <a:lstStyle/>
          <a:p>
            <a:r>
              <a:rPr lang="en-PH" smtClean="0"/>
              <a:t>May Alrashed, PhD</a:t>
            </a:r>
            <a:endParaRPr lang="en-PH"/>
          </a:p>
        </p:txBody>
      </p:sp>
      <p:pic>
        <p:nvPicPr>
          <p:cNvPr id="3074" name="Picture 2"/>
          <p:cNvPicPr>
            <a:picLocks noChangeAspect="1" noChangeArrowheads="1"/>
          </p:cNvPicPr>
          <p:nvPr/>
        </p:nvPicPr>
        <p:blipFill>
          <a:blip r:embed="rId2" cstate="print"/>
          <a:srcRect/>
          <a:stretch>
            <a:fillRect/>
          </a:stretch>
        </p:blipFill>
        <p:spPr bwMode="auto">
          <a:xfrm>
            <a:off x="1371600" y="462393"/>
            <a:ext cx="7780772" cy="639560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2015-2016</a:t>
            </a:r>
            <a:endParaRPr lang="en-PH"/>
          </a:p>
        </p:txBody>
      </p:sp>
      <p:sp>
        <p:nvSpPr>
          <p:cNvPr id="4" name="Footer Placeholder 3"/>
          <p:cNvSpPr>
            <a:spLocks noGrp="1"/>
          </p:cNvSpPr>
          <p:nvPr>
            <p:ph type="ftr" sz="quarter" idx="11"/>
          </p:nvPr>
        </p:nvSpPr>
        <p:spPr/>
        <p:txBody>
          <a:bodyPr/>
          <a:lstStyle/>
          <a:p>
            <a:r>
              <a:rPr lang="en-PH" smtClean="0"/>
              <a:t>May Alrashed, PhD</a:t>
            </a:r>
            <a:endParaRPr lang="en-PH"/>
          </a:p>
        </p:txBody>
      </p:sp>
      <p:sp>
        <p:nvSpPr>
          <p:cNvPr id="7" name="Content Placeholder 6"/>
          <p:cNvSpPr txBox="1">
            <a:spLocks noGrp="1"/>
          </p:cNvSpPr>
          <p:nvPr>
            <p:ph idx="1"/>
          </p:nvPr>
        </p:nvSpPr>
        <p:spPr>
          <a:xfrm>
            <a:off x="228600" y="1447800"/>
            <a:ext cx="8915400" cy="4819781"/>
          </a:xfrm>
          <a:prstGeom prst="rect">
            <a:avLst/>
          </a:prstGeom>
          <a:noFill/>
        </p:spPr>
        <p:txBody>
          <a:bodyPr wrap="square" rtlCol="0">
            <a:spAutoFit/>
          </a:bodyPr>
          <a:lstStyle/>
          <a:p>
            <a:pPr marL="457200" indent="-457200">
              <a:buClrTx/>
              <a:buAutoNum type="arabicPeriod"/>
            </a:pPr>
            <a:r>
              <a:rPr lang="en-US" sz="2400" b="1" dirty="0" smtClean="0">
                <a:solidFill>
                  <a:schemeClr val="bg1"/>
                </a:solidFill>
                <a:latin typeface="Arial" pitchFamily="34" charset="0"/>
                <a:cs typeface="Arial" pitchFamily="34" charset="0"/>
              </a:rPr>
              <a:t>Behavioral Genetics- </a:t>
            </a:r>
            <a:r>
              <a:rPr lang="en-US" sz="2400" dirty="0" smtClean="0">
                <a:solidFill>
                  <a:schemeClr val="bg1"/>
                </a:solidFill>
                <a:latin typeface="Arial" pitchFamily="34" charset="0"/>
                <a:cs typeface="Arial" pitchFamily="34" charset="0"/>
              </a:rPr>
              <a:t>examines </a:t>
            </a:r>
            <a:r>
              <a:rPr lang="en-US" sz="2400" dirty="0">
                <a:solidFill>
                  <a:schemeClr val="bg1"/>
                </a:solidFill>
                <a:latin typeface="Arial" pitchFamily="34" charset="0"/>
                <a:cs typeface="Arial" pitchFamily="34" charset="0"/>
              </a:rPr>
              <a:t>the </a:t>
            </a:r>
            <a:r>
              <a:rPr lang="en-US" sz="2400" dirty="0" smtClean="0">
                <a:solidFill>
                  <a:schemeClr val="bg1"/>
                </a:solidFill>
                <a:latin typeface="Arial" pitchFamily="34" charset="0"/>
                <a:cs typeface="Arial" pitchFamily="34" charset="0"/>
              </a:rPr>
              <a:t>role of</a:t>
            </a:r>
            <a:r>
              <a:rPr lang="en-US" sz="2400" dirty="0">
                <a:solidFill>
                  <a:schemeClr val="bg1"/>
                </a:solidFill>
                <a:latin typeface="Arial" pitchFamily="34" charset="0"/>
                <a:cs typeface="Arial" pitchFamily="34" charset="0"/>
              </a:rPr>
              <a:t> genetics in animal (including human) </a:t>
            </a:r>
            <a:r>
              <a:rPr lang="en-US" sz="2400" dirty="0" smtClean="0">
                <a:solidFill>
                  <a:schemeClr val="bg1"/>
                </a:solidFill>
                <a:latin typeface="Arial" pitchFamily="34" charset="0"/>
                <a:cs typeface="Arial" pitchFamily="34" charset="0"/>
              </a:rPr>
              <a:t>behavior.</a:t>
            </a:r>
          </a:p>
          <a:p>
            <a:pPr marL="457200" indent="-457200">
              <a:buClrTx/>
              <a:buAutoNum type="arabicPeriod"/>
            </a:pPr>
            <a:r>
              <a:rPr lang="en-US" sz="2400" b="1" dirty="0" smtClean="0">
                <a:solidFill>
                  <a:schemeClr val="bg1"/>
                </a:solidFill>
                <a:latin typeface="Arial" pitchFamily="34" charset="0"/>
                <a:cs typeface="Arial" pitchFamily="34" charset="0"/>
              </a:rPr>
              <a:t>Classical Genetics- </a:t>
            </a:r>
            <a:r>
              <a:rPr lang="en-US" sz="2400" dirty="0">
                <a:solidFill>
                  <a:schemeClr val="bg1"/>
                </a:solidFill>
                <a:latin typeface="Arial" pitchFamily="34" charset="0"/>
                <a:cs typeface="Arial" pitchFamily="34" charset="0"/>
              </a:rPr>
              <a:t>consists of the technique and methodologies of genetics that predate the advent of </a:t>
            </a:r>
            <a:r>
              <a:rPr lang="en-US" sz="2400" dirty="0" smtClean="0">
                <a:solidFill>
                  <a:schemeClr val="bg1"/>
                </a:solidFill>
                <a:latin typeface="Arial" pitchFamily="34" charset="0"/>
                <a:cs typeface="Arial" pitchFamily="34" charset="0"/>
              </a:rPr>
              <a:t>molecular biology.</a:t>
            </a:r>
          </a:p>
          <a:p>
            <a:pPr marL="457200" indent="-457200">
              <a:buClrTx/>
              <a:buAutoNum type="arabicPeriod"/>
            </a:pPr>
            <a:r>
              <a:rPr lang="en-US" sz="2400" b="1" dirty="0" smtClean="0">
                <a:solidFill>
                  <a:schemeClr val="bg1"/>
                </a:solidFill>
                <a:latin typeface="Arial" pitchFamily="34" charset="0"/>
                <a:cs typeface="Arial" pitchFamily="34" charset="0"/>
              </a:rPr>
              <a:t>Conservation Genetics- </a:t>
            </a:r>
            <a:r>
              <a:rPr lang="en-US" sz="2400" dirty="0" smtClean="0">
                <a:solidFill>
                  <a:schemeClr val="bg1"/>
                </a:solidFill>
                <a:latin typeface="Arial" pitchFamily="34" charset="0"/>
                <a:cs typeface="Arial" pitchFamily="34" charset="0"/>
              </a:rPr>
              <a:t>interdisciplinary science that aims to apply genetic methods to the conservation and restoration of biodiversity.</a:t>
            </a:r>
          </a:p>
          <a:p>
            <a:pPr marL="457200" indent="-457200">
              <a:buClrTx/>
              <a:buAutoNum type="arabicPeriod"/>
            </a:pPr>
            <a:r>
              <a:rPr lang="en-US" sz="2400" b="1" dirty="0" smtClean="0">
                <a:solidFill>
                  <a:schemeClr val="bg1"/>
                </a:solidFill>
                <a:latin typeface="Arial" pitchFamily="34" charset="0"/>
                <a:cs typeface="Arial" pitchFamily="34" charset="0"/>
              </a:rPr>
              <a:t>Ecological Genetics- </a:t>
            </a:r>
            <a:r>
              <a:rPr lang="en-US" sz="2400" dirty="0" smtClean="0">
                <a:solidFill>
                  <a:schemeClr val="bg1"/>
                </a:solidFill>
                <a:latin typeface="Arial" pitchFamily="34" charset="0"/>
                <a:cs typeface="Arial" pitchFamily="34" charset="0"/>
              </a:rPr>
              <a:t>study of genetics in natural populations.</a:t>
            </a:r>
          </a:p>
          <a:p>
            <a:pPr marL="457200" indent="-457200">
              <a:buClrTx/>
              <a:buAutoNum type="arabicPeriod"/>
            </a:pPr>
            <a:r>
              <a:rPr lang="en-US" sz="2400" b="1" dirty="0" smtClean="0">
                <a:solidFill>
                  <a:schemeClr val="bg1"/>
                </a:solidFill>
                <a:latin typeface="Arial" pitchFamily="34" charset="0"/>
                <a:cs typeface="Arial" pitchFamily="34" charset="0"/>
              </a:rPr>
              <a:t>Genomics- </a:t>
            </a:r>
            <a:r>
              <a:rPr lang="en-US" sz="2400" dirty="0" smtClean="0">
                <a:solidFill>
                  <a:schemeClr val="bg1"/>
                </a:solidFill>
                <a:latin typeface="Arial" pitchFamily="34" charset="0"/>
                <a:cs typeface="Arial" pitchFamily="34" charset="0"/>
              </a:rPr>
              <a:t>discipline in genetics concerning the study of the genomes of organisms.</a:t>
            </a:r>
            <a:endParaRPr lang="en-US" sz="2400" dirty="0">
              <a:solidFill>
                <a:schemeClr val="bg1"/>
              </a:solidFill>
              <a:latin typeface="Arial" pitchFamily="34" charset="0"/>
              <a:cs typeface="Arial" pitchFamily="34" charset="0"/>
            </a:endParaRPr>
          </a:p>
        </p:txBody>
      </p:sp>
      <p:sp>
        <p:nvSpPr>
          <p:cNvPr id="8" name="Title 7"/>
          <p:cNvSpPr>
            <a:spLocks noGrp="1"/>
          </p:cNvSpPr>
          <p:nvPr>
            <p:ph type="title"/>
          </p:nvPr>
        </p:nvSpPr>
        <p:spPr>
          <a:xfrm>
            <a:off x="2133600" y="76200"/>
            <a:ext cx="8229600" cy="1143000"/>
          </a:xfrm>
        </p:spPr>
        <p:txBody>
          <a:bodyPr>
            <a:normAutofit/>
          </a:bodyPr>
          <a:lstStyle/>
          <a:p>
            <a:r>
              <a:rPr lang="en-US" sz="4400" dirty="0" smtClean="0">
                <a:solidFill>
                  <a:schemeClr val="bg2"/>
                </a:solidFill>
                <a:effectLst>
                  <a:outerShdw blurRad="38100" dist="38100" dir="2700000" algn="tl">
                    <a:srgbClr val="000000">
                      <a:alpha val="43137"/>
                    </a:srgbClr>
                  </a:outerShdw>
                </a:effectLst>
              </a:rPr>
              <a:t>SCOPE AND BRANCHES</a:t>
            </a:r>
            <a:endParaRPr lang="en-GB"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2133600" y="76200"/>
            <a:ext cx="8229600" cy="1143000"/>
          </a:xfrm>
        </p:spPr>
        <p:txBody>
          <a:bodyPr>
            <a:normAutofit/>
          </a:bodyPr>
          <a:lstStyle/>
          <a:p>
            <a:r>
              <a:rPr lang="en-US" sz="4400" dirty="0" smtClean="0">
                <a:solidFill>
                  <a:schemeClr val="bg2"/>
                </a:solidFill>
                <a:effectLst>
                  <a:outerShdw blurRad="38100" dist="38100" dir="2700000" algn="tl">
                    <a:srgbClr val="000000">
                      <a:alpha val="43137"/>
                    </a:srgbClr>
                  </a:outerShdw>
                </a:effectLst>
              </a:rPr>
              <a:t>SCOPE AND BRANCHES</a:t>
            </a:r>
            <a:endParaRPr lang="en-GB" sz="44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2057400" y="1935480"/>
            <a:ext cx="7086600" cy="4389120"/>
          </a:xfrm>
        </p:spPr>
        <p:txBody>
          <a:bodyPr>
            <a:normAutofit/>
          </a:bodyPr>
          <a:lstStyle/>
          <a:p>
            <a:pPr>
              <a:buNone/>
            </a:pPr>
            <a:r>
              <a:rPr lang="en-US" sz="2400" b="1" dirty="0" err="1" smtClean="0">
                <a:solidFill>
                  <a:schemeClr val="bg2"/>
                </a:solidFill>
              </a:rPr>
              <a:t>CYTOGENETICS</a:t>
            </a:r>
            <a:endParaRPr lang="en-US" sz="2400" dirty="0" smtClean="0">
              <a:solidFill>
                <a:schemeClr val="bg2"/>
              </a:solidFill>
            </a:endParaRPr>
          </a:p>
          <a:p>
            <a:pPr>
              <a:buClr>
                <a:schemeClr val="bg1">
                  <a:lumMod val="10000"/>
                </a:schemeClr>
              </a:buClr>
              <a:buFont typeface="Arial" pitchFamily="34" charset="0"/>
              <a:buChar char="•"/>
            </a:pPr>
            <a:r>
              <a:rPr lang="en-US" sz="2400" dirty="0" smtClean="0">
                <a:solidFill>
                  <a:schemeClr val="bg1">
                    <a:lumMod val="10000"/>
                  </a:schemeClr>
                </a:solidFill>
              </a:rPr>
              <a:t>Science that deals with the physical basic of heredity (cell)</a:t>
            </a:r>
          </a:p>
          <a:p>
            <a:pPr>
              <a:buNone/>
            </a:pPr>
            <a:endParaRPr lang="en-US" sz="2400" dirty="0" smtClean="0"/>
          </a:p>
          <a:p>
            <a:pPr>
              <a:buNone/>
            </a:pPr>
            <a:r>
              <a:rPr lang="en-US" sz="2400" b="1" dirty="0" smtClean="0">
                <a:solidFill>
                  <a:schemeClr val="bg2"/>
                </a:solidFill>
              </a:rPr>
              <a:t>MOLECULAR GENETICS</a:t>
            </a:r>
          </a:p>
          <a:p>
            <a:pPr>
              <a:buClrTx/>
            </a:pPr>
            <a:r>
              <a:rPr lang="en-US" sz="2400" dirty="0" smtClean="0">
                <a:solidFill>
                  <a:schemeClr val="bg1">
                    <a:lumMod val="10000"/>
                  </a:schemeClr>
                </a:solidFill>
              </a:rPr>
              <a:t>Chemical basis of heredity</a:t>
            </a:r>
          </a:p>
          <a:p>
            <a:pPr>
              <a:buClrTx/>
            </a:pPr>
            <a:r>
              <a:rPr lang="en-US" sz="2400" dirty="0" smtClean="0">
                <a:solidFill>
                  <a:schemeClr val="bg1">
                    <a:lumMod val="10000"/>
                  </a:schemeClr>
                </a:solidFill>
              </a:rPr>
              <a:t>Newest and most advanced field of Genetics</a:t>
            </a:r>
          </a:p>
          <a:p>
            <a:pPr>
              <a:buClrTx/>
            </a:pPr>
            <a:r>
              <a:rPr lang="en-US" sz="2400" dirty="0" smtClean="0">
                <a:solidFill>
                  <a:schemeClr val="bg1"/>
                </a:solidFill>
                <a:latin typeface="Arial" pitchFamily="34" charset="0"/>
                <a:cs typeface="Arial" pitchFamily="34" charset="0"/>
              </a:rPr>
              <a:t>Genomic (Study </a:t>
            </a:r>
            <a:r>
              <a:rPr lang="en-US" sz="2400" dirty="0" smtClean="0">
                <a:solidFill>
                  <a:schemeClr val="bg1"/>
                </a:solidFill>
                <a:latin typeface="Arial" pitchFamily="34" charset="0"/>
                <a:cs typeface="Arial" pitchFamily="34" charset="0"/>
              </a:rPr>
              <a:t>of genes of an </a:t>
            </a:r>
            <a:r>
              <a:rPr lang="en-US" sz="2400" dirty="0" smtClean="0">
                <a:solidFill>
                  <a:schemeClr val="bg1"/>
                </a:solidFill>
                <a:latin typeface="Arial" pitchFamily="34" charset="0"/>
                <a:cs typeface="Arial" pitchFamily="34" charset="0"/>
              </a:rPr>
              <a:t>organism)</a:t>
            </a:r>
            <a:endParaRPr lang="en-US" sz="2400" dirty="0" smtClean="0">
              <a:solidFill>
                <a:schemeClr val="bg1"/>
              </a:solidFill>
              <a:latin typeface="Arial" pitchFamily="34" charset="0"/>
              <a:cs typeface="Arial" pitchFamily="34" charset="0"/>
            </a:endParaRPr>
          </a:p>
          <a:p>
            <a:pPr>
              <a:buClrTx/>
            </a:pPr>
            <a:r>
              <a:rPr lang="en-US" sz="2400" dirty="0" smtClean="0">
                <a:solidFill>
                  <a:schemeClr val="bg1"/>
                </a:solidFill>
                <a:latin typeface="Arial" pitchFamily="34" charset="0"/>
                <a:cs typeface="Arial" pitchFamily="34" charset="0"/>
              </a:rPr>
              <a:t>Proteomics (study </a:t>
            </a:r>
            <a:r>
              <a:rPr lang="en-US" sz="2400" dirty="0" smtClean="0">
                <a:solidFill>
                  <a:schemeClr val="bg1"/>
                </a:solidFill>
                <a:latin typeface="Arial" pitchFamily="34" charset="0"/>
                <a:cs typeface="Arial" pitchFamily="34" charset="0"/>
              </a:rPr>
              <a:t>of proteins coming from DNA replication</a:t>
            </a:r>
            <a:r>
              <a:rPr lang="en-US" sz="2400" dirty="0" smtClean="0">
                <a:solidFill>
                  <a:schemeClr val="bg1"/>
                </a:solidFill>
                <a:latin typeface="Arial" pitchFamily="34" charset="0"/>
                <a:cs typeface="Arial" pitchFamily="34" charset="0"/>
              </a:rPr>
              <a:t>.)</a:t>
            </a:r>
            <a:endParaRPr lang="en-US" sz="2400" dirty="0" smtClean="0">
              <a:solidFill>
                <a:schemeClr val="bg1"/>
              </a:solidFill>
              <a:latin typeface="Arial" pitchFamily="34" charset="0"/>
              <a:cs typeface="Arial" pitchFamily="34" charset="0"/>
            </a:endParaRPr>
          </a:p>
          <a:p>
            <a:endParaRPr lang="en-GB" sz="2400" dirty="0"/>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9952" y="2971800"/>
            <a:ext cx="7851648" cy="914400"/>
          </a:xfrm>
        </p:spPr>
        <p:txBody>
          <a:bodyPr>
            <a:noAutofit/>
          </a:bodyPr>
          <a:lstStyle/>
          <a:p>
            <a:pPr algn="ctr"/>
            <a:r>
              <a:rPr lang="en-US" sz="6000" b="0" dirty="0" smtClean="0">
                <a:solidFill>
                  <a:schemeClr val="bg2">
                    <a:lumMod val="85000"/>
                    <a:lumOff val="15000"/>
                  </a:schemeClr>
                </a:solidFill>
                <a:effectLst>
                  <a:outerShdw blurRad="38100" dist="38100" dir="2700000" algn="tl">
                    <a:srgbClr val="000000">
                      <a:alpha val="43137"/>
                    </a:srgbClr>
                  </a:outerShdw>
                </a:effectLst>
                <a:latin typeface="Arial" pitchFamily="34" charset="0"/>
                <a:cs typeface="Arial" pitchFamily="34" charset="0"/>
              </a:rPr>
              <a:t>History Of Genetics</a:t>
            </a:r>
            <a:endParaRPr lang="en-GB" sz="6000" b="0" dirty="0">
              <a:solidFill>
                <a:schemeClr val="bg2">
                  <a:lumMod val="85000"/>
                  <a:lumOff val="15000"/>
                </a:schemeClr>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838200"/>
            <a:ext cx="7010400" cy="5486400"/>
          </a:xfrm>
        </p:spPr>
        <p:txBody>
          <a:bodyPr>
            <a:noAutofit/>
          </a:bodyPr>
          <a:lstStyle/>
          <a:p>
            <a:pPr lvl="0">
              <a:buNone/>
            </a:pPr>
            <a:r>
              <a:rPr lang="en-US" sz="2400" b="1" dirty="0" smtClean="0">
                <a:solidFill>
                  <a:schemeClr val="bg1"/>
                </a:solidFill>
                <a:latin typeface="Arial" pitchFamily="34" charset="0"/>
                <a:cs typeface="Arial" pitchFamily="34" charset="0"/>
              </a:rPr>
              <a:t>CLASSICAL </a:t>
            </a:r>
            <a:r>
              <a:rPr lang="en-US" sz="2400" b="1" dirty="0" smtClean="0">
                <a:solidFill>
                  <a:schemeClr val="bg1"/>
                </a:solidFill>
                <a:latin typeface="Arial" pitchFamily="34" charset="0"/>
                <a:cs typeface="Arial" pitchFamily="34" charset="0"/>
              </a:rPr>
              <a:t>GENETICS</a:t>
            </a:r>
            <a:endParaRPr lang="en-US" sz="2400" dirty="0" smtClean="0">
              <a:solidFill>
                <a:schemeClr val="bg1"/>
              </a:solidFill>
              <a:latin typeface="Arial" pitchFamily="34" charset="0"/>
              <a:cs typeface="Arial" pitchFamily="34" charset="0"/>
            </a:endParaRPr>
          </a:p>
          <a:p>
            <a:pPr>
              <a:buClr>
                <a:schemeClr val="bg1">
                  <a:lumMod val="10000"/>
                </a:schemeClr>
              </a:buClr>
              <a:buFont typeface="Wingdings"/>
              <a:buChar char="Ø"/>
            </a:pPr>
            <a:r>
              <a:rPr lang="en-US" sz="2400" dirty="0" smtClean="0">
                <a:solidFill>
                  <a:schemeClr val="bg1"/>
                </a:solidFill>
                <a:latin typeface="Arial" pitchFamily="34" charset="0"/>
                <a:cs typeface="Arial" pitchFamily="34" charset="0"/>
              </a:rPr>
              <a:t>Study of analysis of offspring to mating (parents to offspring)</a:t>
            </a:r>
          </a:p>
          <a:p>
            <a:pPr>
              <a:buNone/>
            </a:pPr>
            <a:endParaRPr lang="en-US" sz="2400"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POPULATION GENETICS</a:t>
            </a:r>
          </a:p>
          <a:p>
            <a:pPr marL="514350" indent="-514350">
              <a:buClr>
                <a:schemeClr val="bg1">
                  <a:lumMod val="10000"/>
                </a:schemeClr>
              </a:buClr>
              <a:buFont typeface="Wingdings" pitchFamily="2" charset="2"/>
              <a:buChar char="Ø"/>
            </a:pPr>
            <a:r>
              <a:rPr lang="en-US" sz="2400" dirty="0" smtClean="0">
                <a:solidFill>
                  <a:schemeClr val="bg1"/>
                </a:solidFill>
                <a:latin typeface="Arial" pitchFamily="34" charset="0"/>
                <a:cs typeface="Arial" pitchFamily="34" charset="0"/>
              </a:rPr>
              <a:t>Deals with the transmission of trait with a large group of individual through a passage of time.</a:t>
            </a:r>
          </a:p>
          <a:p>
            <a:pPr marL="514350" indent="-514350">
              <a:buNone/>
            </a:pPr>
            <a:endParaRPr lang="en-US" sz="2400" b="1" dirty="0" smtClean="0">
              <a:solidFill>
                <a:schemeClr val="bg1"/>
              </a:solidFill>
              <a:latin typeface="Arial" pitchFamily="34" charset="0"/>
              <a:cs typeface="Arial" pitchFamily="34" charset="0"/>
            </a:endParaRPr>
          </a:p>
          <a:p>
            <a:pPr marL="514350" indent="-514350">
              <a:buNone/>
            </a:pPr>
            <a:r>
              <a:rPr lang="en-US" sz="2400" b="1" dirty="0" smtClean="0">
                <a:solidFill>
                  <a:schemeClr val="bg1"/>
                </a:solidFill>
                <a:latin typeface="Arial" pitchFamily="34" charset="0"/>
                <a:cs typeface="Arial" pitchFamily="34" charset="0"/>
              </a:rPr>
              <a:t>BEHAVIORAL GENETICS</a:t>
            </a:r>
            <a:endParaRPr lang="en-US" sz="2400" dirty="0" smtClean="0">
              <a:solidFill>
                <a:schemeClr val="bg1"/>
              </a:solidFill>
              <a:latin typeface="Arial" pitchFamily="34" charset="0"/>
              <a:cs typeface="Arial" pitchFamily="34" charset="0"/>
            </a:endParaRPr>
          </a:p>
          <a:p>
            <a:pPr>
              <a:buClr>
                <a:schemeClr val="bg1">
                  <a:lumMod val="10000"/>
                </a:schemeClr>
              </a:buClr>
              <a:buFont typeface="Wingdings"/>
              <a:buChar char="Ø"/>
            </a:pPr>
            <a:r>
              <a:rPr lang="en-US" sz="2400" dirty="0" smtClean="0">
                <a:solidFill>
                  <a:schemeClr val="bg1"/>
                </a:solidFill>
                <a:latin typeface="Arial" pitchFamily="34" charset="0"/>
                <a:cs typeface="Arial" pitchFamily="34" charset="0"/>
              </a:rPr>
              <a:t>Study of behavior of an organism.</a:t>
            </a:r>
          </a:p>
          <a:p>
            <a:endParaRPr lang="en-GB" sz="2400" dirty="0">
              <a:solidFill>
                <a:schemeClr val="bg1"/>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086600" cy="1143000"/>
          </a:xfrm>
        </p:spPr>
        <p:txBody>
          <a:bodyPr>
            <a:noAutofit/>
          </a:bodyPr>
          <a:lstStyle/>
          <a:p>
            <a:pPr algn="ctr"/>
            <a:r>
              <a:rPr lang="en-PH" sz="4400" dirty="0" smtClean="0">
                <a:solidFill>
                  <a:schemeClr val="bg1"/>
                </a:solidFill>
                <a:latin typeface="Arial" pitchFamily="34" charset="0"/>
                <a:cs typeface="Arial" pitchFamily="34" charset="0"/>
              </a:rPr>
              <a:t>Charles Darwin            </a:t>
            </a:r>
            <a:r>
              <a:rPr lang="en-US" sz="4400" dirty="0" smtClean="0">
                <a:solidFill>
                  <a:schemeClr val="bg1"/>
                </a:solidFill>
                <a:latin typeface="Arial" pitchFamily="34" charset="0"/>
                <a:cs typeface="Arial" pitchFamily="34" charset="0"/>
              </a:rPr>
              <a:t>(1809-1882)</a:t>
            </a:r>
            <a:endParaRPr lang="en-PH" sz="4400" dirty="0">
              <a:solidFill>
                <a:schemeClr val="bg1"/>
              </a:solidFill>
              <a:latin typeface="Arial" pitchFamily="34" charset="0"/>
              <a:cs typeface="Arial" pitchFamily="34" charset="0"/>
            </a:endParaRPr>
          </a:p>
        </p:txBody>
      </p:sp>
      <p:pic>
        <p:nvPicPr>
          <p:cNvPr id="4" name="Content Placeholder 3" descr="darwin.jpg"/>
          <p:cNvPicPr>
            <a:picLocks noGrp="1" noChangeAspect="1"/>
          </p:cNvPicPr>
          <p:nvPr>
            <p:ph idx="1"/>
          </p:nvPr>
        </p:nvPicPr>
        <p:blipFill>
          <a:blip r:embed="rId2" cstate="print"/>
          <a:stretch>
            <a:fillRect/>
          </a:stretch>
        </p:blipFill>
        <p:spPr>
          <a:xfrm>
            <a:off x="0" y="1676400"/>
            <a:ext cx="2819400" cy="4748463"/>
          </a:xfrm>
        </p:spPr>
      </p:pic>
      <p:sp>
        <p:nvSpPr>
          <p:cNvPr id="6" name="Date Placeholder 5"/>
          <p:cNvSpPr>
            <a:spLocks noGrp="1"/>
          </p:cNvSpPr>
          <p:nvPr>
            <p:ph type="dt" sz="half" idx="10"/>
          </p:nvPr>
        </p:nvSpPr>
        <p:spPr/>
        <p:txBody>
          <a:bodyPr/>
          <a:lstStyle/>
          <a:p>
            <a:r>
              <a:rPr lang="en-US" smtClean="0"/>
              <a:t>2015-2016</a:t>
            </a:r>
            <a:endParaRPr lang="en-PH"/>
          </a:p>
        </p:txBody>
      </p:sp>
      <p:sp>
        <p:nvSpPr>
          <p:cNvPr id="7" name="Footer Placeholder 6"/>
          <p:cNvSpPr>
            <a:spLocks noGrp="1"/>
          </p:cNvSpPr>
          <p:nvPr>
            <p:ph type="ftr" sz="quarter" idx="11"/>
          </p:nvPr>
        </p:nvSpPr>
        <p:spPr/>
        <p:txBody>
          <a:bodyPr/>
          <a:lstStyle/>
          <a:p>
            <a:r>
              <a:rPr lang="en-PH" smtClean="0"/>
              <a:t>May Alrashed, PhD</a:t>
            </a:r>
            <a:endParaRPr lang="en-PH"/>
          </a:p>
        </p:txBody>
      </p:sp>
      <p:sp>
        <p:nvSpPr>
          <p:cNvPr id="8" name="Content Placeholder 2"/>
          <p:cNvSpPr txBox="1">
            <a:spLocks/>
          </p:cNvSpPr>
          <p:nvPr/>
        </p:nvSpPr>
        <p:spPr>
          <a:xfrm>
            <a:off x="2895600" y="1676400"/>
            <a:ext cx="6248400" cy="4876800"/>
          </a:xfrm>
          <a:prstGeom prst="rect">
            <a:avLst/>
          </a:prstGeom>
        </p:spPr>
        <p:txBody>
          <a:bodyPr vert="horz">
            <a:noAutofit/>
          </a:bodyPr>
          <a:lstStyle/>
          <a:p>
            <a:pPr marL="274320" marR="0" lvl="0" indent="-27432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Established that all species of life have descended over time from common ancestry</a:t>
            </a:r>
          </a:p>
          <a:p>
            <a:pPr marL="274320" marR="0" lvl="0" indent="-27432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Proposed the scientific theory that this branching pattern of evolution resulted from a process that he called </a:t>
            </a:r>
            <a:r>
              <a:rPr kumimoji="0" lang="en-US" sz="2400" b="1" i="0" u="none" strike="noStrike" kern="1200" cap="none" spc="0" normalizeH="0" baseline="0" noProof="0" dirty="0" smtClean="0">
                <a:ln>
                  <a:noFill/>
                </a:ln>
                <a:solidFill>
                  <a:schemeClr val="bg1"/>
                </a:solidFill>
                <a:effectLst/>
                <a:uLnTx/>
                <a:uFillTx/>
                <a:latin typeface="+mn-lt"/>
                <a:ea typeface="+mn-ea"/>
                <a:cs typeface="+mn-cs"/>
              </a:rPr>
              <a:t>natural selection.</a:t>
            </a:r>
          </a:p>
          <a:p>
            <a:pPr marL="274320" indent="-274320">
              <a:spcBef>
                <a:spcPct val="20000"/>
              </a:spcBef>
              <a:buClr>
                <a:schemeClr val="accent3"/>
              </a:buClr>
              <a:buSzPct val="95000"/>
              <a:buFont typeface="Arial" pitchFamily="34" charset="0"/>
              <a:buChar char="•"/>
            </a:pPr>
            <a:r>
              <a:rPr lang="en-US" sz="2400" dirty="0" smtClean="0">
                <a:solidFill>
                  <a:schemeClr val="bg1"/>
                </a:solidFill>
              </a:rPr>
              <a:t>He published his theory with compelling evidence for evolution in his 1859 book ”On the Origin of Species”, overcoming scientific rejection of earlier concepts of transmutation of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upload.wikimedia.org/wikipedia/commons/thumb/d/d3/Gregor_Mendel.png/190px-Gregor_Mendel.png"/>
          <p:cNvPicPr>
            <a:picLocks noChangeAspect="1" noChangeArrowheads="1"/>
          </p:cNvPicPr>
          <p:nvPr/>
        </p:nvPicPr>
        <p:blipFill>
          <a:blip r:embed="rId2" cstate="print"/>
          <a:srcRect/>
          <a:stretch>
            <a:fillRect/>
          </a:stretch>
        </p:blipFill>
        <p:spPr bwMode="auto">
          <a:xfrm>
            <a:off x="1" y="1828800"/>
            <a:ext cx="2472070" cy="3429000"/>
          </a:xfrm>
          <a:prstGeom prst="rect">
            <a:avLst/>
          </a:prstGeom>
          <a:noFill/>
        </p:spPr>
      </p:pic>
      <p:sp>
        <p:nvSpPr>
          <p:cNvPr id="3" name="Content Placeholder 2"/>
          <p:cNvSpPr>
            <a:spLocks noGrp="1"/>
          </p:cNvSpPr>
          <p:nvPr>
            <p:ph idx="1"/>
          </p:nvPr>
        </p:nvSpPr>
        <p:spPr>
          <a:xfrm>
            <a:off x="2362200" y="1676400"/>
            <a:ext cx="6705600" cy="4724400"/>
          </a:xfrm>
        </p:spPr>
        <p:txBody>
          <a:bodyPr>
            <a:normAutofit/>
          </a:bodyPr>
          <a:lstStyle/>
          <a:p>
            <a:pPr>
              <a:buClrTx/>
              <a:buFont typeface="Arial" pitchFamily="34" charset="0"/>
              <a:buChar char="•"/>
            </a:pPr>
            <a:r>
              <a:rPr lang="en-US" sz="2400" dirty="0" smtClean="0">
                <a:solidFill>
                  <a:schemeClr val="bg1"/>
                </a:solidFill>
                <a:latin typeface="Arial" pitchFamily="34" charset="0"/>
                <a:cs typeface="Arial" pitchFamily="34" charset="0"/>
              </a:rPr>
              <a:t>Scientist and Augustinian friar who gained posthumous fame as the founder of the new science of genetics. </a:t>
            </a:r>
          </a:p>
          <a:p>
            <a:pPr>
              <a:buClrTx/>
              <a:buNone/>
            </a:pPr>
            <a:endParaRPr lang="en-US" sz="2400" dirty="0" smtClean="0">
              <a:solidFill>
                <a:schemeClr val="bg1"/>
              </a:solidFill>
              <a:latin typeface="Arial" pitchFamily="34" charset="0"/>
              <a:cs typeface="Arial" pitchFamily="34" charset="0"/>
            </a:endParaRPr>
          </a:p>
          <a:p>
            <a:pPr>
              <a:buClrTx/>
              <a:buFont typeface="Arial" pitchFamily="34" charset="0"/>
              <a:buChar char="•"/>
            </a:pPr>
            <a:r>
              <a:rPr lang="en-US" sz="2400" dirty="0" smtClean="0">
                <a:solidFill>
                  <a:schemeClr val="bg1"/>
                </a:solidFill>
                <a:latin typeface="Arial" pitchFamily="34" charset="0"/>
                <a:cs typeface="Arial" pitchFamily="34" charset="0"/>
              </a:rPr>
              <a:t>Mendel demonstrated that the inheritance of certain traits in pea plants follows particular patterns, now referred to as the laws of Mendelian inheritance.</a:t>
            </a:r>
          </a:p>
          <a:p>
            <a:pPr>
              <a:buClrTx/>
              <a:buNone/>
            </a:pPr>
            <a:endParaRPr lang="en-US" sz="2400" dirty="0" smtClean="0">
              <a:solidFill>
                <a:schemeClr val="bg1"/>
              </a:solidFill>
              <a:latin typeface="Arial" pitchFamily="34" charset="0"/>
              <a:cs typeface="Arial" pitchFamily="34" charset="0"/>
            </a:endParaRPr>
          </a:p>
          <a:p>
            <a:pPr>
              <a:buClrTx/>
              <a:buFont typeface="Arial" pitchFamily="34" charset="0"/>
              <a:buChar char="•"/>
            </a:pPr>
            <a:r>
              <a:rPr lang="en-US" sz="2400" dirty="0" smtClean="0">
                <a:solidFill>
                  <a:schemeClr val="bg1"/>
                </a:solidFill>
                <a:latin typeface="Arial" pitchFamily="34" charset="0"/>
                <a:cs typeface="Arial" pitchFamily="34" charset="0"/>
              </a:rPr>
              <a:t>Gregor Mendel, who is known as the "father of modern genetics."</a:t>
            </a:r>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
        <p:nvSpPr>
          <p:cNvPr id="6" name="Title 5"/>
          <p:cNvSpPr txBox="1">
            <a:spLocks noGrp="1"/>
          </p:cNvSpPr>
          <p:nvPr>
            <p:ph type="title"/>
          </p:nvPr>
        </p:nvSpPr>
        <p:spPr>
          <a:xfrm>
            <a:off x="2057400" y="228600"/>
            <a:ext cx="6629400" cy="1400383"/>
          </a:xfrm>
          <a:prstGeom prst="rect">
            <a:avLst/>
          </a:prstGeom>
          <a:noFill/>
        </p:spPr>
        <p:txBody>
          <a:bodyPr wrap="square" rtlCol="0">
            <a:spAutoFit/>
          </a:bodyPr>
          <a:lstStyle/>
          <a:p>
            <a:pPr algn="ctr"/>
            <a:r>
              <a:rPr lang="en-US" sz="4400" dirty="0" smtClean="0">
                <a:solidFill>
                  <a:schemeClr val="bg1"/>
                </a:solidFill>
                <a:latin typeface="Arial" pitchFamily="34" charset="0"/>
                <a:cs typeface="Arial" pitchFamily="34" charset="0"/>
              </a:rPr>
              <a:t>Gregor Johann Mendel </a:t>
            </a:r>
            <a:r>
              <a:rPr lang="en-US" sz="4400" dirty="0" smtClean="0">
                <a:solidFill>
                  <a:schemeClr val="bg1"/>
                </a:solidFill>
              </a:rPr>
              <a:t>(1822-1884)</a:t>
            </a:r>
            <a:endParaRPr lang="en-US" sz="4400" dirty="0">
              <a:solidFill>
                <a:schemeClr val="bg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752600"/>
            <a:ext cx="6096000" cy="4876800"/>
          </a:xfrm>
        </p:spPr>
        <p:txBody>
          <a:bodyPr>
            <a:normAutofit/>
          </a:bodyPr>
          <a:lstStyle/>
          <a:p>
            <a:pPr>
              <a:buClrTx/>
              <a:buFont typeface="Arial" pitchFamily="34" charset="0"/>
              <a:buChar char="•"/>
            </a:pPr>
            <a:r>
              <a:rPr lang="en-US" sz="2400" dirty="0" smtClean="0">
                <a:solidFill>
                  <a:schemeClr val="bg1"/>
                </a:solidFill>
                <a:latin typeface="Arial" pitchFamily="34" charset="0"/>
                <a:cs typeface="Arial" pitchFamily="34" charset="0"/>
              </a:rPr>
              <a:t>Used </a:t>
            </a:r>
            <a:r>
              <a:rPr lang="en-US" sz="2400" dirty="0" err="1" smtClean="0">
                <a:solidFill>
                  <a:schemeClr val="bg1"/>
                </a:solidFill>
                <a:latin typeface="Arial" pitchFamily="34" charset="0"/>
                <a:cs typeface="Arial" pitchFamily="34" charset="0"/>
              </a:rPr>
              <a:t>Pisum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Sativum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Graden</a:t>
            </a:r>
            <a:r>
              <a:rPr lang="en-US" sz="2400" dirty="0" smtClean="0">
                <a:solidFill>
                  <a:schemeClr val="bg1"/>
                </a:solidFill>
                <a:latin typeface="Arial" pitchFamily="34" charset="0"/>
                <a:cs typeface="Arial" pitchFamily="34" charset="0"/>
              </a:rPr>
              <a:t> Pea) in his study.</a:t>
            </a:r>
          </a:p>
          <a:p>
            <a:pPr>
              <a:buClrTx/>
              <a:buFont typeface="Arial" pitchFamily="34" charset="0"/>
              <a:buChar char="•"/>
            </a:pPr>
            <a:r>
              <a:rPr lang="en-US" sz="2400" dirty="0" smtClean="0">
                <a:solidFill>
                  <a:schemeClr val="bg1"/>
                </a:solidFill>
                <a:latin typeface="Arial" pitchFamily="34" charset="0"/>
                <a:cs typeface="Arial" pitchFamily="34" charset="0"/>
              </a:rPr>
              <a:t>There are 7 characteristics of pea in his study</a:t>
            </a:r>
          </a:p>
          <a:p>
            <a:pPr>
              <a:buClrTx/>
              <a:buFont typeface="Arial" pitchFamily="34" charset="0"/>
              <a:buChar char="•"/>
            </a:pPr>
            <a:r>
              <a:rPr lang="en-PH" sz="2400" dirty="0" smtClean="0">
                <a:solidFill>
                  <a:schemeClr val="bg1"/>
                </a:solidFill>
                <a:latin typeface="Arial" pitchFamily="34" charset="0"/>
                <a:cs typeface="Arial" pitchFamily="34" charset="0"/>
              </a:rPr>
              <a:t>Published the results of his investigations of the inheritance of "factors" in pea plants.</a:t>
            </a:r>
          </a:p>
          <a:p>
            <a:pPr>
              <a:buClrTx/>
              <a:buFont typeface="Arial" pitchFamily="34" charset="0"/>
              <a:buChar char="•"/>
            </a:pPr>
            <a:r>
              <a:rPr lang="en-PH" sz="2400" dirty="0" err="1" smtClean="0">
                <a:solidFill>
                  <a:schemeClr val="bg1"/>
                </a:solidFill>
                <a:latin typeface="Arial" pitchFamily="34" charset="0"/>
                <a:cs typeface="Arial" pitchFamily="34" charset="0"/>
              </a:rPr>
              <a:t>Mendelian</a:t>
            </a:r>
            <a:r>
              <a:rPr lang="en-PH" sz="2400" dirty="0" smtClean="0">
                <a:solidFill>
                  <a:schemeClr val="bg1"/>
                </a:solidFill>
                <a:latin typeface="Arial" pitchFamily="34" charset="0"/>
                <a:cs typeface="Arial" pitchFamily="34" charset="0"/>
              </a:rPr>
              <a:t> laws of Inheritance </a:t>
            </a:r>
          </a:p>
          <a:p>
            <a:pPr>
              <a:buClrTx/>
              <a:buNone/>
            </a:pPr>
            <a:r>
              <a:rPr lang="en-PH" sz="2400" dirty="0" smtClean="0">
                <a:solidFill>
                  <a:schemeClr val="bg1"/>
                </a:solidFill>
                <a:latin typeface="Arial" pitchFamily="34" charset="0"/>
                <a:cs typeface="Arial" pitchFamily="34" charset="0"/>
              </a:rPr>
              <a:t>1. Law of Segregation</a:t>
            </a:r>
          </a:p>
          <a:p>
            <a:pPr>
              <a:buClrTx/>
              <a:buNone/>
            </a:pPr>
            <a:r>
              <a:rPr lang="en-PH" sz="2400" dirty="0" smtClean="0">
                <a:solidFill>
                  <a:schemeClr val="bg1"/>
                </a:solidFill>
                <a:latin typeface="Arial" pitchFamily="34" charset="0"/>
                <a:cs typeface="Arial" pitchFamily="34" charset="0"/>
              </a:rPr>
              <a:t>2. Law of Independent Assortment</a:t>
            </a:r>
          </a:p>
          <a:p>
            <a:pPr>
              <a:buFont typeface="Arial" pitchFamily="34" charset="0"/>
              <a:buChar char="•"/>
            </a:pPr>
            <a:endParaRPr lang="en-GB" sz="2400" dirty="0">
              <a:solidFill>
                <a:schemeClr val="bg1"/>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pic>
        <p:nvPicPr>
          <p:cNvPr id="6" name="Picture 4" descr="http://upload.wikimedia.org/wikipedia/commons/thumb/d/d3/Gregor_Mendel.png/190px-Gregor_Mendel.png"/>
          <p:cNvPicPr>
            <a:picLocks noChangeAspect="1" noChangeArrowheads="1"/>
          </p:cNvPicPr>
          <p:nvPr/>
        </p:nvPicPr>
        <p:blipFill>
          <a:blip r:embed="rId2" cstate="print"/>
          <a:srcRect/>
          <a:stretch>
            <a:fillRect/>
          </a:stretch>
        </p:blipFill>
        <p:spPr bwMode="auto">
          <a:xfrm>
            <a:off x="1" y="1828800"/>
            <a:ext cx="2636874" cy="3657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295400"/>
          </a:xfrm>
        </p:spPr>
        <p:txBody>
          <a:bodyPr>
            <a:noAutofit/>
          </a:bodyPr>
          <a:lstStyle/>
          <a:p>
            <a:pPr algn="ctr"/>
            <a:r>
              <a:rPr lang="en-US" sz="4400" dirty="0" smtClean="0">
                <a:solidFill>
                  <a:schemeClr val="bg1"/>
                </a:solidFill>
                <a:latin typeface="Arial" pitchFamily="34" charset="0"/>
                <a:cs typeface="Arial" pitchFamily="34" charset="0"/>
              </a:rPr>
              <a:t>Friedrich </a:t>
            </a:r>
            <a:r>
              <a:rPr lang="en-US" sz="4400" dirty="0" err="1" smtClean="0">
                <a:solidFill>
                  <a:schemeClr val="bg1"/>
                </a:solidFill>
                <a:latin typeface="Arial" pitchFamily="34" charset="0"/>
                <a:cs typeface="Arial" pitchFamily="34" charset="0"/>
              </a:rPr>
              <a:t>Miescher</a:t>
            </a:r>
            <a:r>
              <a:rPr lang="en-US" sz="4400" dirty="0" smtClean="0">
                <a:solidFill>
                  <a:schemeClr val="bg1"/>
                </a:solidFill>
                <a:latin typeface="Arial" pitchFamily="34" charset="0"/>
                <a:cs typeface="Arial" pitchFamily="34" charset="0"/>
              </a:rPr>
              <a:t>                (1844-1895)</a:t>
            </a:r>
            <a:endParaRPr lang="en-PH" sz="4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200400" y="2057400"/>
            <a:ext cx="5943600" cy="4800600"/>
          </a:xfrm>
        </p:spPr>
        <p:txBody>
          <a:bodyPr>
            <a:normAutofit/>
          </a:bodyPr>
          <a:lstStyle/>
          <a:p>
            <a:r>
              <a:rPr lang="en-PH" sz="2400" dirty="0" smtClean="0">
                <a:solidFill>
                  <a:schemeClr val="bg1"/>
                </a:solidFill>
                <a:latin typeface="Arial" pitchFamily="34" charset="0"/>
                <a:cs typeface="Arial" pitchFamily="34" charset="0"/>
              </a:rPr>
              <a:t>He was the first researcher to isolate and identify nucleic acid.</a:t>
            </a:r>
          </a:p>
          <a:p>
            <a:pPr>
              <a:buNone/>
            </a:pPr>
            <a:endParaRPr lang="en-PH" sz="2400" dirty="0" smtClean="0">
              <a:solidFill>
                <a:schemeClr val="bg1"/>
              </a:solidFill>
              <a:latin typeface="Arial" pitchFamily="34" charset="0"/>
              <a:cs typeface="Arial" pitchFamily="34" charset="0"/>
            </a:endParaRPr>
          </a:p>
          <a:p>
            <a:r>
              <a:rPr lang="en-US" sz="2400" dirty="0" smtClean="0">
                <a:solidFill>
                  <a:schemeClr val="bg1"/>
                </a:solidFill>
              </a:rPr>
              <a:t>Discovered a new type of weak acid, abundant in the nuclei of the white blood cell; </a:t>
            </a:r>
            <a:r>
              <a:rPr lang="en-US" sz="2400" dirty="0" err="1" smtClean="0">
                <a:solidFill>
                  <a:schemeClr val="bg1"/>
                </a:solidFill>
              </a:rPr>
              <a:t>Miescher's</a:t>
            </a:r>
            <a:r>
              <a:rPr lang="en-US" sz="2400" dirty="0" smtClean="0">
                <a:solidFill>
                  <a:schemeClr val="bg1"/>
                </a:solidFill>
              </a:rPr>
              <a:t> weak acid turned out to be the chemical substance we now call </a:t>
            </a:r>
            <a:r>
              <a:rPr lang="en-US" sz="2400" dirty="0" smtClean="0">
                <a:solidFill>
                  <a:srgbClr val="C00000"/>
                </a:solidFill>
              </a:rPr>
              <a:t>deoxyribonucleic acid or DNA</a:t>
            </a:r>
            <a:r>
              <a:rPr lang="en-US" sz="2400" dirty="0" smtClean="0">
                <a:solidFill>
                  <a:schemeClr val="bg1"/>
                </a:solidFill>
              </a:rPr>
              <a:t>.</a:t>
            </a:r>
          </a:p>
        </p:txBody>
      </p:sp>
      <p:pic>
        <p:nvPicPr>
          <p:cNvPr id="1026" name="Picture 2" descr="http://www.hps.cam.ac.uk/visibleembryos/s5/5_1_Box_Miescher.jpg"/>
          <p:cNvPicPr>
            <a:picLocks noChangeAspect="1" noChangeArrowheads="1"/>
          </p:cNvPicPr>
          <p:nvPr/>
        </p:nvPicPr>
        <p:blipFill>
          <a:blip r:embed="rId2" cstate="print"/>
          <a:srcRect/>
          <a:stretch>
            <a:fillRect/>
          </a:stretch>
        </p:blipFill>
        <p:spPr bwMode="auto">
          <a:xfrm>
            <a:off x="0" y="2057400"/>
            <a:ext cx="3219450" cy="4191001"/>
          </a:xfrm>
          <a:prstGeom prst="rect">
            <a:avLst/>
          </a:prstGeom>
          <a:noFill/>
        </p:spPr>
      </p:pic>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477000" cy="1143000"/>
          </a:xfrm>
        </p:spPr>
        <p:txBody>
          <a:bodyPr>
            <a:normAutofit/>
          </a:bodyPr>
          <a:lstStyle/>
          <a:p>
            <a:pPr algn="ctr"/>
            <a:r>
              <a:rPr lang="en-PH"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Aristotle</a:t>
            </a:r>
            <a:endParaRPr lang="en-PH"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99447" y="2418789"/>
            <a:ext cx="6844553" cy="4535021"/>
          </a:xfrm>
        </p:spPr>
        <p:txBody>
          <a:bodyPr>
            <a:normAutofit/>
          </a:bodyPr>
          <a:lstStyle/>
          <a:p>
            <a:r>
              <a:rPr lang="en-GB" sz="2400" dirty="0" smtClean="0">
                <a:solidFill>
                  <a:schemeClr val="bg1"/>
                </a:solidFill>
                <a:latin typeface="Arial" pitchFamily="34" charset="0"/>
                <a:cs typeface="Arial" pitchFamily="34" charset="0"/>
              </a:rPr>
              <a:t>The ancient Greek philosopher Aristotle </a:t>
            </a:r>
            <a:r>
              <a:rPr lang="en-US" sz="2400" dirty="0">
                <a:solidFill>
                  <a:schemeClr val="bg1">
                    <a:lumMod val="10000"/>
                  </a:schemeClr>
                </a:solidFill>
                <a:latin typeface="Arial" panose="020B0604020202020204" pitchFamily="34" charset="0"/>
                <a:cs typeface="Arial" panose="020B0604020202020204" pitchFamily="34" charset="0"/>
              </a:rPr>
              <a:t>contributed </a:t>
            </a:r>
            <a:r>
              <a:rPr lang="en-US" sz="2400" dirty="0" smtClean="0">
                <a:solidFill>
                  <a:schemeClr val="bg1">
                    <a:lumMod val="10000"/>
                  </a:schemeClr>
                </a:solidFill>
                <a:latin typeface="Arial" panose="020B0604020202020204" pitchFamily="34" charset="0"/>
                <a:cs typeface="Arial" panose="020B0604020202020204" pitchFamily="34" charset="0"/>
              </a:rPr>
              <a:t>in tow theories:</a:t>
            </a:r>
          </a:p>
          <a:p>
            <a:r>
              <a:rPr lang="en-PH" sz="2400" dirty="0" smtClean="0">
                <a:solidFill>
                  <a:schemeClr val="bg1"/>
                </a:solidFill>
                <a:latin typeface="Arial" pitchFamily="34" charset="0"/>
                <a:cs typeface="Arial" pitchFamily="34" charset="0"/>
              </a:rPr>
              <a:t>Pangenesis theory (</a:t>
            </a:r>
            <a:r>
              <a:rPr lang="en-GB" sz="2400" dirty="0" smtClean="0">
                <a:solidFill>
                  <a:schemeClr val="bg1"/>
                </a:solidFill>
                <a:latin typeface="Arial" panose="020B0604020202020204" pitchFamily="34" charset="0"/>
                <a:cs typeface="Arial" panose="020B0604020202020204" pitchFamily="34" charset="0"/>
              </a:rPr>
              <a:t>according to which tiny particles are formed in different parts of the body. These particles migrate to the gametes and from there to the offspring where they guide the formation of the respective parts)</a:t>
            </a:r>
          </a:p>
          <a:p>
            <a:pPr marL="0" indent="0">
              <a:buNone/>
            </a:pPr>
            <a:endParaRPr lang="en-PH" sz="1000" dirty="0" smtClean="0">
              <a:solidFill>
                <a:schemeClr val="bg1"/>
              </a:solidFill>
              <a:latin typeface="Arial" pitchFamily="34" charset="0"/>
              <a:cs typeface="Arial" pitchFamily="34" charset="0"/>
            </a:endParaRPr>
          </a:p>
          <a:p>
            <a:r>
              <a:rPr lang="en-PH" sz="2400" dirty="0" smtClean="0">
                <a:solidFill>
                  <a:schemeClr val="bg1"/>
                </a:solidFill>
                <a:latin typeface="Arial" pitchFamily="34" charset="0"/>
                <a:cs typeface="Arial" pitchFamily="34" charset="0"/>
              </a:rPr>
              <a:t>Preformatonism – there is a preformed bodies (Homunculus) </a:t>
            </a:r>
            <a:r>
              <a:rPr lang="en-GB" sz="2400" dirty="0" smtClean="0">
                <a:solidFill>
                  <a:schemeClr val="bg1"/>
                </a:solidFill>
                <a:latin typeface="Arial" panose="020B0604020202020204" pitchFamily="34" charset="0"/>
                <a:cs typeface="Arial" panose="020B0604020202020204" pitchFamily="34" charset="0"/>
              </a:rPr>
              <a:t>that organisms develop from miniature versions of themselves</a:t>
            </a:r>
            <a:endParaRPr lang="en-PH" sz="2400" dirty="0">
              <a:solidFill>
                <a:schemeClr val="bg1"/>
              </a:solidFill>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2015-2016</a:t>
            </a:r>
            <a:endParaRPr lang="en-PH"/>
          </a:p>
        </p:txBody>
      </p:sp>
      <p:sp>
        <p:nvSpPr>
          <p:cNvPr id="7" name="Footer Placeholder 6"/>
          <p:cNvSpPr>
            <a:spLocks noGrp="1"/>
          </p:cNvSpPr>
          <p:nvPr>
            <p:ph type="ftr" sz="quarter" idx="11"/>
          </p:nvPr>
        </p:nvSpPr>
        <p:spPr/>
        <p:txBody>
          <a:bodyPr/>
          <a:lstStyle/>
          <a:p>
            <a:r>
              <a:rPr lang="en-PH" smtClean="0"/>
              <a:t>May Alrashed, PhD</a:t>
            </a:r>
            <a:endParaRPr lang="en-PH"/>
          </a:p>
        </p:txBody>
      </p:sp>
      <p:pic>
        <p:nvPicPr>
          <p:cNvPr id="8" name="Picture 7"/>
          <p:cNvPicPr>
            <a:picLocks noChangeAspect="1" noChangeArrowheads="1"/>
          </p:cNvPicPr>
          <p:nvPr/>
        </p:nvPicPr>
        <p:blipFill>
          <a:blip r:embed="rId2" cstate="print"/>
          <a:srcRect/>
          <a:stretch>
            <a:fillRect/>
          </a:stretch>
        </p:blipFill>
        <p:spPr bwMode="auto">
          <a:xfrm>
            <a:off x="22412" y="207682"/>
            <a:ext cx="2057400" cy="2438400"/>
          </a:xfrm>
          <a:prstGeom prst="rect">
            <a:avLst/>
          </a:prstGeom>
          <a:noFill/>
          <a:ln w="9525">
            <a:noFill/>
            <a:miter lim="800000"/>
            <a:headEnd/>
            <a:tailEnd/>
          </a:ln>
          <a:effectLst/>
        </p:spPr>
      </p:pic>
      <p:grpSp>
        <p:nvGrpSpPr>
          <p:cNvPr id="9" name="Group 8"/>
          <p:cNvGrpSpPr/>
          <p:nvPr/>
        </p:nvGrpSpPr>
        <p:grpSpPr>
          <a:xfrm>
            <a:off x="-76200" y="2819400"/>
            <a:ext cx="2362200" cy="3733800"/>
            <a:chOff x="4572000" y="1600200"/>
            <a:chExt cx="3429000" cy="5078051"/>
          </a:xfrm>
        </p:grpSpPr>
        <p:pic>
          <p:nvPicPr>
            <p:cNvPr id="10" name="Picture 3"/>
            <p:cNvPicPr>
              <a:picLocks noChangeAspect="1" noChangeArrowheads="1"/>
            </p:cNvPicPr>
            <p:nvPr/>
          </p:nvPicPr>
          <p:blipFill>
            <a:blip r:embed="rId3" cstate="print"/>
            <a:srcRect/>
            <a:stretch>
              <a:fillRect/>
            </a:stretch>
          </p:blipFill>
          <p:spPr bwMode="auto">
            <a:xfrm>
              <a:off x="4648200" y="1600200"/>
              <a:ext cx="3352800" cy="5078051"/>
            </a:xfrm>
            <a:prstGeom prst="rect">
              <a:avLst/>
            </a:prstGeom>
            <a:noFill/>
            <a:ln w="9525">
              <a:noFill/>
              <a:miter lim="800000"/>
              <a:headEnd/>
              <a:tailEnd/>
            </a:ln>
          </p:spPr>
        </p:pic>
        <p:sp>
          <p:nvSpPr>
            <p:cNvPr id="11" name="TextBox 10"/>
            <p:cNvSpPr txBox="1"/>
            <p:nvPr/>
          </p:nvSpPr>
          <p:spPr>
            <a:xfrm>
              <a:off x="4572000" y="5985328"/>
              <a:ext cx="3429000" cy="692923"/>
            </a:xfrm>
            <a:prstGeom prst="rect">
              <a:avLst/>
            </a:prstGeom>
            <a:noFill/>
          </p:spPr>
          <p:txBody>
            <a:bodyPr wrap="square" rtlCol="0">
              <a:spAutoFit/>
            </a:bodyPr>
            <a:lstStyle/>
            <a:p>
              <a:r>
                <a:rPr lang="en-GB" sz="1050" dirty="0">
                  <a:solidFill>
                    <a:schemeClr val="bg1"/>
                  </a:solidFill>
                </a:rPr>
                <a:t>A tiny person inside a sperm, as drawn by </a:t>
              </a:r>
              <a:r>
                <a:rPr lang="en-GB" sz="1050" dirty="0" err="1">
                  <a:solidFill>
                    <a:schemeClr val="bg1"/>
                  </a:solidFill>
                  <a:hlinkClick r:id="rId4" tooltip="Nicolaas Hartsoeker"/>
                </a:rPr>
                <a:t>Nicolaas</a:t>
              </a:r>
              <a:r>
                <a:rPr lang="en-GB" sz="1050" dirty="0">
                  <a:solidFill>
                    <a:schemeClr val="bg1"/>
                  </a:solidFill>
                  <a:hlinkClick r:id="rId4" tooltip="Nicolaas Hartsoeker"/>
                </a:rPr>
                <a:t> </a:t>
              </a:r>
              <a:r>
                <a:rPr lang="en-GB" sz="1050" dirty="0" err="1">
                  <a:solidFill>
                    <a:schemeClr val="bg1"/>
                  </a:solidFill>
                  <a:hlinkClick r:id="rId4" tooltip="Nicolaas Hartsoeker"/>
                </a:rPr>
                <a:t>Hartsoeker</a:t>
              </a:r>
              <a:r>
                <a:rPr lang="en-GB" sz="1050" dirty="0">
                  <a:solidFill>
                    <a:schemeClr val="bg1"/>
                  </a:solidFill>
                </a:rPr>
                <a:t> in 1695</a:t>
              </a:r>
            </a:p>
            <a:p>
              <a:endParaRPr lang="en-US" sz="1050" dirty="0">
                <a:solidFill>
                  <a:schemeClr val="bg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629400" cy="1143000"/>
          </a:xfrm>
        </p:spPr>
        <p:txBody>
          <a:bodyPr>
            <a:normAutofit fontScale="90000"/>
          </a:bodyPr>
          <a:lstStyle/>
          <a:p>
            <a:pPr algn="ctr"/>
            <a:r>
              <a:rPr lang="en-PH" sz="4400" dirty="0">
                <a:solidFill>
                  <a:schemeClr val="bg1"/>
                </a:solidFill>
                <a:effectLst>
                  <a:outerShdw blurRad="38100" dist="38100" dir="2700000" algn="tl">
                    <a:srgbClr val="000000">
                      <a:alpha val="43137"/>
                    </a:srgbClr>
                  </a:outerShdw>
                </a:effectLst>
                <a:latin typeface="Arial" pitchFamily="34" charset="0"/>
                <a:cs typeface="Arial" pitchFamily="34" charset="0"/>
              </a:rPr>
              <a:t>Carl </a:t>
            </a: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Linnaeus </a:t>
            </a:r>
            <a:b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PH"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GB"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1707 –1778)</a:t>
            </a:r>
            <a:endParaRPr lang="en-PH"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452714" y="1981200"/>
            <a:ext cx="6538886" cy="4525963"/>
          </a:xfrm>
        </p:spPr>
        <p:txBody>
          <a:bodyPr>
            <a:normAutofit/>
          </a:bodyPr>
          <a:lstStyle/>
          <a:p>
            <a:r>
              <a:rPr lang="en-PH" sz="2400" dirty="0" smtClean="0">
                <a:solidFill>
                  <a:schemeClr val="bg1"/>
                </a:solidFill>
                <a:latin typeface="Arial" panose="020B0604020202020204" pitchFamily="34" charset="0"/>
                <a:cs typeface="Arial" panose="020B0604020202020204" pitchFamily="34" charset="0"/>
              </a:rPr>
              <a:t>Father </a:t>
            </a:r>
            <a:r>
              <a:rPr lang="en-PH" sz="2400" dirty="0">
                <a:solidFill>
                  <a:schemeClr val="bg1"/>
                </a:solidFill>
                <a:latin typeface="Arial" panose="020B0604020202020204" pitchFamily="34" charset="0"/>
                <a:cs typeface="Arial" panose="020B0604020202020204" pitchFamily="34" charset="0"/>
              </a:rPr>
              <a:t>of modern </a:t>
            </a:r>
            <a:r>
              <a:rPr lang="en-PH" sz="2400" dirty="0" smtClean="0">
                <a:solidFill>
                  <a:schemeClr val="bg1"/>
                </a:solidFill>
                <a:latin typeface="Arial" panose="020B0604020202020204" pitchFamily="34" charset="0"/>
                <a:cs typeface="Arial" panose="020B0604020202020204" pitchFamily="34" charset="0"/>
              </a:rPr>
              <a:t>taxonomy.</a:t>
            </a:r>
          </a:p>
          <a:p>
            <a:r>
              <a:rPr lang="en-PH" sz="2400" dirty="0" smtClean="0">
                <a:solidFill>
                  <a:schemeClr val="bg1"/>
                </a:solidFill>
                <a:latin typeface="Arial" panose="020B0604020202020204" pitchFamily="34" charset="0"/>
                <a:cs typeface="Arial" panose="020B0604020202020204" pitchFamily="34" charset="0"/>
              </a:rPr>
              <a:t>Laid </a:t>
            </a:r>
            <a:r>
              <a:rPr lang="en-PH" sz="2400" dirty="0">
                <a:solidFill>
                  <a:schemeClr val="bg1"/>
                </a:solidFill>
                <a:latin typeface="Arial" panose="020B0604020202020204" pitchFamily="34" charset="0"/>
                <a:cs typeface="Arial" panose="020B0604020202020204" pitchFamily="34" charset="0"/>
              </a:rPr>
              <a:t>the foundations for the modern scheme of binomial nomenclature.</a:t>
            </a:r>
          </a:p>
        </p:txBody>
      </p:sp>
      <p:pic>
        <p:nvPicPr>
          <p:cNvPr id="17410" name="Picture 2" descr="Portrait of Linnaeus on a brown background with the word &quot;Linne&quot; in the top right corner"/>
          <p:cNvPicPr>
            <a:picLocks noChangeAspect="1" noChangeArrowheads="1"/>
          </p:cNvPicPr>
          <p:nvPr/>
        </p:nvPicPr>
        <p:blipFill>
          <a:blip r:embed="rId2" cstate="print"/>
          <a:srcRect/>
          <a:stretch>
            <a:fillRect/>
          </a:stretch>
        </p:blipFill>
        <p:spPr bwMode="auto">
          <a:xfrm>
            <a:off x="0" y="1752601"/>
            <a:ext cx="2434785" cy="3581400"/>
          </a:xfrm>
          <a:prstGeom prst="rect">
            <a:avLst/>
          </a:prstGeom>
          <a:noFill/>
        </p:spPr>
      </p:pic>
      <p:sp>
        <p:nvSpPr>
          <p:cNvPr id="5" name="Date Placeholder 4"/>
          <p:cNvSpPr>
            <a:spLocks noGrp="1"/>
          </p:cNvSpPr>
          <p:nvPr>
            <p:ph type="dt" sz="half" idx="10"/>
          </p:nvPr>
        </p:nvSpPr>
        <p:spPr/>
        <p:txBody>
          <a:bodyPr/>
          <a:lstStyle/>
          <a:p>
            <a:r>
              <a:rPr lang="en-US" smtClean="0"/>
              <a:t>2015-2016</a:t>
            </a:r>
            <a:endParaRPr lang="en-PH"/>
          </a:p>
        </p:txBody>
      </p:sp>
      <p:sp>
        <p:nvSpPr>
          <p:cNvPr id="6" name="Footer Placeholder 5"/>
          <p:cNvSpPr>
            <a:spLocks noGrp="1"/>
          </p:cNvSpPr>
          <p:nvPr>
            <p:ph type="ftr" sz="quarter" idx="11"/>
          </p:nvPr>
        </p:nvSpPr>
        <p:spPr/>
        <p:txBody>
          <a:bodyPr/>
          <a:lstStyle/>
          <a:p>
            <a:r>
              <a:rPr lang="en-PH" smtClean="0"/>
              <a:t>May Alrashed, PhD</a:t>
            </a:r>
            <a:endParaRPr lang="en-PH"/>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2015-2016</a:t>
            </a:r>
            <a:endParaRPr lang="en-PH"/>
          </a:p>
        </p:txBody>
      </p:sp>
      <p:sp>
        <p:nvSpPr>
          <p:cNvPr id="5" name="Footer Placeholder 4"/>
          <p:cNvSpPr>
            <a:spLocks noGrp="1"/>
          </p:cNvSpPr>
          <p:nvPr>
            <p:ph type="ftr" sz="quarter" idx="11"/>
          </p:nvPr>
        </p:nvSpPr>
        <p:spPr/>
        <p:txBody>
          <a:bodyPr/>
          <a:lstStyle/>
          <a:p>
            <a:r>
              <a:rPr lang="en-PH" smtClean="0"/>
              <a:t>May Alrashed, PhD</a:t>
            </a:r>
            <a:endParaRPr lang="en-PH"/>
          </a:p>
        </p:txBody>
      </p:sp>
      <p:sp>
        <p:nvSpPr>
          <p:cNvPr id="6" name="Content Placeholder 5"/>
          <p:cNvSpPr>
            <a:spLocks noGrp="1"/>
          </p:cNvSpPr>
          <p:nvPr>
            <p:ph idx="1"/>
          </p:nvPr>
        </p:nvSpPr>
        <p:spPr>
          <a:xfrm>
            <a:off x="609600" y="0"/>
            <a:ext cx="8229600" cy="1950720"/>
          </a:xfrm>
        </p:spPr>
        <p:txBody>
          <a:bodyPr/>
          <a:lstStyle/>
          <a:p>
            <a:pPr>
              <a:buNone/>
            </a:pPr>
            <a:r>
              <a:rPr lang="en-US" sz="2800" dirty="0" smtClean="0">
                <a:solidFill>
                  <a:schemeClr val="bg1"/>
                </a:solidFill>
              </a:rPr>
              <a:t>Three </a:t>
            </a:r>
            <a:r>
              <a:rPr lang="en-US" sz="2800" dirty="0" smtClean="0">
                <a:solidFill>
                  <a:schemeClr val="bg1"/>
                </a:solidFill>
              </a:rPr>
              <a:t>scientists who rediscovered Mendel's laws in 1900. They were all working independently on different plant hybrids, and came to the same conclusions about inheritance as Mendel.</a:t>
            </a:r>
          </a:p>
          <a:p>
            <a:pPr>
              <a:buNone/>
            </a:pPr>
            <a:endParaRPr lang="en-US" dirty="0">
              <a:solidFill>
                <a:schemeClr val="bg1"/>
              </a:solidFill>
            </a:endParaRPr>
          </a:p>
        </p:txBody>
      </p:sp>
      <p:pic>
        <p:nvPicPr>
          <p:cNvPr id="9" name="Content Placeholder 3" descr="~hehe.png"/>
          <p:cNvPicPr>
            <a:picLocks noChangeAspect="1"/>
          </p:cNvPicPr>
          <p:nvPr/>
        </p:nvPicPr>
        <p:blipFill>
          <a:blip r:embed="rId2" cstate="print"/>
          <a:stretch>
            <a:fillRect/>
          </a:stretch>
        </p:blipFill>
        <p:spPr>
          <a:xfrm>
            <a:off x="609600" y="1905000"/>
            <a:ext cx="8534400" cy="4953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TotalTime>
  <Words>523</Words>
  <Application>Microsoft Office PowerPoint</Application>
  <PresentationFormat>On-screen Show (4:3)</PresentationFormat>
  <Paragraphs>115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Medical Genetics 453 CLS</vt:lpstr>
      <vt:lpstr>History Of Genetics</vt:lpstr>
      <vt:lpstr>Charles Darwin            (1809-1882)</vt:lpstr>
      <vt:lpstr>Gregor Johann Mendel (1822-1884)</vt:lpstr>
      <vt:lpstr>Slide 5</vt:lpstr>
      <vt:lpstr>Friedrich Miescher                (1844-1895)</vt:lpstr>
      <vt:lpstr>Aristotle</vt:lpstr>
      <vt:lpstr>Carl Linnaeus  (1707 –1778)</vt:lpstr>
      <vt:lpstr>Slide 9</vt:lpstr>
      <vt:lpstr>Walter Sutton  (1835-1913)</vt:lpstr>
      <vt:lpstr>Avery, MacLeod, McCarty</vt:lpstr>
      <vt:lpstr>Rosalind Franklin  (1920–1958)</vt:lpstr>
      <vt:lpstr>Martha Chase  Alfred Hershey</vt:lpstr>
      <vt:lpstr>Francis Crick, James Watson</vt:lpstr>
      <vt:lpstr>Summary</vt:lpstr>
      <vt:lpstr>Slide 16</vt:lpstr>
      <vt:lpstr>Slide 17</vt:lpstr>
      <vt:lpstr>SCOPE AND BRANCHES</vt:lpstr>
      <vt:lpstr>SCOPE AND BRANCHES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Genetics</dc:title>
  <dc:creator>janet</dc:creator>
  <cp:lastModifiedBy>may alrashed</cp:lastModifiedBy>
  <cp:revision>15</cp:revision>
  <dcterms:created xsi:type="dcterms:W3CDTF">2012-03-08T09:39:19Z</dcterms:created>
  <dcterms:modified xsi:type="dcterms:W3CDTF">2015-08-24T16:45:47Z</dcterms:modified>
</cp:coreProperties>
</file>