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7"/>
  </p:notesMasterIdLst>
  <p:handoutMasterIdLst>
    <p:handoutMasterId r:id="rId38"/>
  </p:handoutMasterIdLst>
  <p:sldIdLst>
    <p:sldId id="256" r:id="rId2"/>
    <p:sldId id="257" r:id="rId3"/>
    <p:sldId id="291" r:id="rId4"/>
    <p:sldId id="264" r:id="rId5"/>
    <p:sldId id="265" r:id="rId6"/>
    <p:sldId id="266" r:id="rId7"/>
    <p:sldId id="292" r:id="rId8"/>
    <p:sldId id="293" r:id="rId9"/>
    <p:sldId id="267" r:id="rId10"/>
    <p:sldId id="294" r:id="rId11"/>
    <p:sldId id="295" r:id="rId12"/>
    <p:sldId id="268" r:id="rId13"/>
    <p:sldId id="299" r:id="rId14"/>
    <p:sldId id="297" r:id="rId15"/>
    <p:sldId id="298" r:id="rId16"/>
    <p:sldId id="274" r:id="rId17"/>
    <p:sldId id="269" r:id="rId18"/>
    <p:sldId id="301" r:id="rId19"/>
    <p:sldId id="311" r:id="rId20"/>
    <p:sldId id="310" r:id="rId21"/>
    <p:sldId id="279" r:id="rId22"/>
    <p:sldId id="280" r:id="rId23"/>
    <p:sldId id="270" r:id="rId24"/>
    <p:sldId id="281" r:id="rId25"/>
    <p:sldId id="302" r:id="rId26"/>
    <p:sldId id="303" r:id="rId27"/>
    <p:sldId id="282" r:id="rId28"/>
    <p:sldId id="271" r:id="rId29"/>
    <p:sldId id="304" r:id="rId30"/>
    <p:sldId id="305" r:id="rId31"/>
    <p:sldId id="306" r:id="rId32"/>
    <p:sldId id="272" r:id="rId33"/>
    <p:sldId id="307" r:id="rId34"/>
    <p:sldId id="308" r:id="rId35"/>
    <p:sldId id="309" r:id="rId3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Narrow" pitchFamily="34" charset="0"/>
        <a:ea typeface="+mn-ea"/>
        <a:cs typeface="+mn-cs"/>
      </a:defRPr>
    </a:lvl1pPr>
    <a:lvl2pPr marL="457200" algn="ctr" rtl="0" fontAlgn="base">
      <a:spcBef>
        <a:spcPct val="0"/>
      </a:spcBef>
      <a:spcAft>
        <a:spcPct val="0"/>
      </a:spcAft>
      <a:defRPr sz="2400" kern="1200">
        <a:solidFill>
          <a:schemeClr val="tx1"/>
        </a:solidFill>
        <a:latin typeface="Arial Narrow" pitchFamily="34" charset="0"/>
        <a:ea typeface="+mn-ea"/>
        <a:cs typeface="+mn-cs"/>
      </a:defRPr>
    </a:lvl2pPr>
    <a:lvl3pPr marL="914400" algn="ctr" rtl="0" fontAlgn="base">
      <a:spcBef>
        <a:spcPct val="0"/>
      </a:spcBef>
      <a:spcAft>
        <a:spcPct val="0"/>
      </a:spcAft>
      <a:defRPr sz="2400" kern="1200">
        <a:solidFill>
          <a:schemeClr val="tx1"/>
        </a:solidFill>
        <a:latin typeface="Arial Narrow" pitchFamily="34" charset="0"/>
        <a:ea typeface="+mn-ea"/>
        <a:cs typeface="+mn-cs"/>
      </a:defRPr>
    </a:lvl3pPr>
    <a:lvl4pPr marL="1371600" algn="ctr" rtl="0" fontAlgn="base">
      <a:spcBef>
        <a:spcPct val="0"/>
      </a:spcBef>
      <a:spcAft>
        <a:spcPct val="0"/>
      </a:spcAft>
      <a:defRPr sz="2400" kern="1200">
        <a:solidFill>
          <a:schemeClr val="tx1"/>
        </a:solidFill>
        <a:latin typeface="Arial Narrow" pitchFamily="34" charset="0"/>
        <a:ea typeface="+mn-ea"/>
        <a:cs typeface="+mn-cs"/>
      </a:defRPr>
    </a:lvl4pPr>
    <a:lvl5pPr marL="1828800" algn="ctr"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643" autoAdjust="0"/>
    <p:restoredTop sz="93600" autoAdjust="0"/>
  </p:normalViewPr>
  <p:slideViewPr>
    <p:cSldViewPr>
      <p:cViewPr varScale="1">
        <p:scale>
          <a:sx n="109" d="100"/>
          <a:sy n="109" d="100"/>
        </p:scale>
        <p:origin x="-16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7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89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89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C23DB29-8B8C-41A9-AE7F-8460B8B11DA9}" type="slidenum">
              <a:rPr lang="en-US"/>
              <a:pPr>
                <a:defRPr/>
              </a:pPr>
              <a:t>‹#›</a:t>
            </a:fld>
            <a:endParaRPr lang="en-US"/>
          </a:p>
        </p:txBody>
      </p:sp>
    </p:spTree>
    <p:extLst>
      <p:ext uri="{BB962C8B-B14F-4D97-AF65-F5344CB8AC3E}">
        <p14:creationId xmlns:p14="http://schemas.microsoft.com/office/powerpoint/2010/main" val="1801783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GB"/>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GB"/>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1993026-3A4D-4247-9AAA-75D4F146DA88}" type="slidenum">
              <a:rPr lang="en-GB"/>
              <a:pPr>
                <a:defRPr/>
              </a:pPr>
              <a:t>‹#›</a:t>
            </a:fld>
            <a:endParaRPr lang="en-GB"/>
          </a:p>
        </p:txBody>
      </p:sp>
    </p:spTree>
    <p:extLst>
      <p:ext uri="{BB962C8B-B14F-4D97-AF65-F5344CB8AC3E}">
        <p14:creationId xmlns:p14="http://schemas.microsoft.com/office/powerpoint/2010/main" val="1563664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A98F53-F139-4FF1-A7B9-BEF60CF1CA21}" type="slidenum">
              <a:rPr lang="en-GB" smtClean="0"/>
              <a:pPr>
                <a:defRPr/>
              </a:pPr>
              <a:t>3</a:t>
            </a:fld>
            <a:endParaRPr lang="en-GB"/>
          </a:p>
        </p:txBody>
      </p:sp>
    </p:spTree>
    <p:extLst>
      <p:ext uri="{BB962C8B-B14F-4D97-AF65-F5344CB8AC3E}">
        <p14:creationId xmlns:p14="http://schemas.microsoft.com/office/powerpoint/2010/main" val="3529631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can you identify how this arrangement defies</a:t>
            </a:r>
            <a:r>
              <a:rPr lang="en-US" baseline="0" dirty="0" smtClean="0"/>
              <a:t> the first 3 workplace arrangement principles?</a:t>
            </a:r>
            <a:endParaRPr lang="en-US" dirty="0"/>
          </a:p>
        </p:txBody>
      </p:sp>
      <p:sp>
        <p:nvSpPr>
          <p:cNvPr id="4" name="Slide Number Placeholder 3"/>
          <p:cNvSpPr>
            <a:spLocks noGrp="1"/>
          </p:cNvSpPr>
          <p:nvPr>
            <p:ph type="sldNum" sz="quarter" idx="10"/>
          </p:nvPr>
        </p:nvSpPr>
        <p:spPr/>
        <p:txBody>
          <a:bodyPr/>
          <a:lstStyle/>
          <a:p>
            <a:pPr>
              <a:defRPr/>
            </a:pPr>
            <a:fld id="{51993026-3A4D-4247-9AAA-75D4F146DA88}" type="slidenum">
              <a:rPr lang="en-GB" smtClean="0"/>
              <a:pPr>
                <a:defRPr/>
              </a:pPr>
              <a:t>21</a:t>
            </a:fld>
            <a:endParaRPr lang="en-GB"/>
          </a:p>
        </p:txBody>
      </p:sp>
    </p:spTree>
    <p:extLst>
      <p:ext uri="{BB962C8B-B14F-4D97-AF65-F5344CB8AC3E}">
        <p14:creationId xmlns:p14="http://schemas.microsoft.com/office/powerpoint/2010/main" val="274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n</a:t>
            </a:r>
            <a:r>
              <a:rPr lang="en-US" sz="1200" kern="1200" dirty="0" smtClean="0">
                <a:solidFill>
                  <a:schemeClr val="tx1"/>
                </a:solidFill>
                <a:latin typeface="Arial" charset="0"/>
                <a:ea typeface="+mn-ea"/>
                <a:cs typeface="+mn-cs"/>
              </a:rPr>
              <a:t>umbers here indicate sequence of work elements in relation to locations of hand tools and parts bins</a:t>
            </a:r>
            <a:endParaRPr lang="en-US" dirty="0"/>
          </a:p>
        </p:txBody>
      </p:sp>
      <p:sp>
        <p:nvSpPr>
          <p:cNvPr id="4" name="Slide Number Placeholder 3"/>
          <p:cNvSpPr>
            <a:spLocks noGrp="1"/>
          </p:cNvSpPr>
          <p:nvPr>
            <p:ph type="sldNum" sz="quarter" idx="10"/>
          </p:nvPr>
        </p:nvSpPr>
        <p:spPr/>
        <p:txBody>
          <a:bodyPr/>
          <a:lstStyle/>
          <a:p>
            <a:pPr>
              <a:defRPr/>
            </a:pPr>
            <a:fld id="{51993026-3A4D-4247-9AAA-75D4F146DA88}" type="slidenum">
              <a:rPr lang="en-GB" smtClean="0"/>
              <a:pPr>
                <a:defRPr/>
              </a:pPr>
              <a:t>22</a:t>
            </a:fld>
            <a:endParaRPr lang="en-GB"/>
          </a:p>
        </p:txBody>
      </p:sp>
    </p:spTree>
    <p:extLst>
      <p:ext uri="{BB962C8B-B14F-4D97-AF65-F5344CB8AC3E}">
        <p14:creationId xmlns:p14="http://schemas.microsoft.com/office/powerpoint/2010/main" val="24359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 can you identify all the </a:t>
            </a:r>
            <a:r>
              <a:rPr lang="en-US" b="1" dirty="0" smtClean="0"/>
              <a:t>adjustability aspects</a:t>
            </a:r>
            <a:r>
              <a:rPr lang="en-US" dirty="0" smtClean="0"/>
              <a:t> of</a:t>
            </a:r>
            <a:r>
              <a:rPr lang="en-US" baseline="0" dirty="0" smtClean="0"/>
              <a:t> the chair mentioned in the last slide? </a:t>
            </a:r>
            <a:endParaRPr lang="en-US" dirty="0"/>
          </a:p>
        </p:txBody>
      </p:sp>
      <p:sp>
        <p:nvSpPr>
          <p:cNvPr id="4" name="Slide Number Placeholder 3"/>
          <p:cNvSpPr>
            <a:spLocks noGrp="1"/>
          </p:cNvSpPr>
          <p:nvPr>
            <p:ph type="sldNum" sz="quarter" idx="10"/>
          </p:nvPr>
        </p:nvSpPr>
        <p:spPr/>
        <p:txBody>
          <a:bodyPr/>
          <a:lstStyle/>
          <a:p>
            <a:pPr>
              <a:defRPr/>
            </a:pPr>
            <a:fld id="{51993026-3A4D-4247-9AAA-75D4F146DA88}" type="slidenum">
              <a:rPr lang="en-GB" smtClean="0"/>
              <a:pPr>
                <a:defRPr/>
              </a:pPr>
              <a:t>27</a:t>
            </a:fld>
            <a:endParaRPr lang="en-GB"/>
          </a:p>
        </p:txBody>
      </p:sp>
    </p:spTree>
    <p:extLst>
      <p:ext uri="{BB962C8B-B14F-4D97-AF65-F5344CB8AC3E}">
        <p14:creationId xmlns:p14="http://schemas.microsoft.com/office/powerpoint/2010/main" val="2743880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Remember</a:t>
            </a:r>
            <a:r>
              <a:rPr lang="en-US" baseline="0" dirty="0" smtClean="0"/>
              <a:t> the bonus exercise from part 1 of this chapter?</a:t>
            </a:r>
            <a:endParaRPr lang="en-US" dirty="0"/>
          </a:p>
        </p:txBody>
      </p:sp>
      <p:sp>
        <p:nvSpPr>
          <p:cNvPr id="4" name="Slide Number Placeholder 3"/>
          <p:cNvSpPr>
            <a:spLocks noGrp="1"/>
          </p:cNvSpPr>
          <p:nvPr>
            <p:ph type="sldNum" sz="quarter" idx="10"/>
          </p:nvPr>
        </p:nvSpPr>
        <p:spPr/>
        <p:txBody>
          <a:bodyPr/>
          <a:lstStyle/>
          <a:p>
            <a:pPr>
              <a:defRPr/>
            </a:pPr>
            <a:fld id="{51993026-3A4D-4247-9AAA-75D4F146DA88}" type="slidenum">
              <a:rPr lang="en-GB" smtClean="0"/>
              <a:pPr>
                <a:defRPr/>
              </a:pPr>
              <a:t>30</a:t>
            </a:fld>
            <a:endParaRPr lang="en-GB"/>
          </a:p>
        </p:txBody>
      </p:sp>
    </p:spTree>
    <p:extLst>
      <p:ext uri="{BB962C8B-B14F-4D97-AF65-F5344CB8AC3E}">
        <p14:creationId xmlns:p14="http://schemas.microsoft.com/office/powerpoint/2010/main" val="131669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See: Principles that apply to the </a:t>
            </a:r>
            <a:r>
              <a:rPr lang="en-US" b="1" dirty="0" smtClean="0"/>
              <a:t>use of the human body</a:t>
            </a:r>
            <a:endParaRPr lang="en-US" dirty="0"/>
          </a:p>
        </p:txBody>
      </p:sp>
      <p:sp>
        <p:nvSpPr>
          <p:cNvPr id="4" name="Slide Number Placeholder 3"/>
          <p:cNvSpPr>
            <a:spLocks noGrp="1"/>
          </p:cNvSpPr>
          <p:nvPr>
            <p:ph type="sldNum" sz="quarter" idx="10"/>
          </p:nvPr>
        </p:nvSpPr>
        <p:spPr/>
        <p:txBody>
          <a:bodyPr/>
          <a:lstStyle/>
          <a:p>
            <a:pPr>
              <a:defRPr/>
            </a:pPr>
            <a:fld id="{51993026-3A4D-4247-9AAA-75D4F146DA88}" type="slidenum">
              <a:rPr lang="en-GB" smtClean="0"/>
              <a:pPr>
                <a:defRPr/>
              </a:pPr>
              <a:t>31</a:t>
            </a:fld>
            <a:endParaRPr lang="en-GB"/>
          </a:p>
        </p:txBody>
      </p:sp>
    </p:spTree>
    <p:extLst>
      <p:ext uri="{BB962C8B-B14F-4D97-AF65-F5344CB8AC3E}">
        <p14:creationId xmlns:p14="http://schemas.microsoft.com/office/powerpoint/2010/main" val="149065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 these</a:t>
            </a:r>
            <a:r>
              <a:rPr lang="en-US" baseline="0" dirty="0" smtClean="0"/>
              <a:t> are methods used to maximize/optimize the use of therbligs</a:t>
            </a:r>
            <a:endParaRPr lang="en-US" dirty="0"/>
          </a:p>
        </p:txBody>
      </p:sp>
      <p:sp>
        <p:nvSpPr>
          <p:cNvPr id="4" name="Slide Number Placeholder 3"/>
          <p:cNvSpPr>
            <a:spLocks noGrp="1"/>
          </p:cNvSpPr>
          <p:nvPr>
            <p:ph type="sldNum" sz="quarter" idx="10"/>
          </p:nvPr>
        </p:nvSpPr>
        <p:spPr/>
        <p:txBody>
          <a:bodyPr/>
          <a:lstStyle/>
          <a:p>
            <a:pPr>
              <a:defRPr/>
            </a:pPr>
            <a:fld id="{51993026-3A4D-4247-9AAA-75D4F146DA88}" type="slidenum">
              <a:rPr lang="en-GB" smtClean="0"/>
              <a:pPr>
                <a:defRPr/>
              </a:pPr>
              <a:t>4</a:t>
            </a:fld>
            <a:endParaRPr lang="en-GB"/>
          </a:p>
        </p:txBody>
      </p:sp>
    </p:spTree>
    <p:extLst>
      <p:ext uri="{BB962C8B-B14F-4D97-AF65-F5344CB8AC3E}">
        <p14:creationId xmlns:p14="http://schemas.microsoft.com/office/powerpoint/2010/main" val="352451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i.e. right hand for right-handed people</a:t>
            </a:r>
            <a:r>
              <a:rPr lang="en-US" baseline="0" dirty="0" smtClean="0"/>
              <a:t> and left hand for left-handed people</a:t>
            </a:r>
            <a:endParaRPr lang="en-US" dirty="0"/>
          </a:p>
        </p:txBody>
      </p:sp>
      <p:sp>
        <p:nvSpPr>
          <p:cNvPr id="4" name="Slide Number Placeholder 3"/>
          <p:cNvSpPr>
            <a:spLocks noGrp="1"/>
          </p:cNvSpPr>
          <p:nvPr>
            <p:ph type="sldNum" sz="quarter" idx="10"/>
          </p:nvPr>
        </p:nvSpPr>
        <p:spPr/>
        <p:txBody>
          <a:bodyPr/>
          <a:lstStyle/>
          <a:p>
            <a:pPr>
              <a:defRPr/>
            </a:pPr>
            <a:fld id="{51993026-3A4D-4247-9AAA-75D4F146DA88}" type="slidenum">
              <a:rPr lang="en-GB" smtClean="0"/>
              <a:pPr>
                <a:defRPr/>
              </a:pPr>
              <a:t>6</a:t>
            </a:fld>
            <a:endParaRPr lang="en-GB"/>
          </a:p>
        </p:txBody>
      </p:sp>
    </p:spTree>
    <p:extLst>
      <p:ext uri="{BB962C8B-B14F-4D97-AF65-F5344CB8AC3E}">
        <p14:creationId xmlns:p14="http://schemas.microsoft.com/office/powerpoint/2010/main" val="1179109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i.e. right hand for right-handed people</a:t>
            </a:r>
            <a:r>
              <a:rPr lang="en-US" baseline="0" dirty="0" smtClean="0"/>
              <a:t> and left hand for left-handed people</a:t>
            </a:r>
          </a:p>
          <a:p>
            <a:r>
              <a:rPr lang="en-US" dirty="0" smtClean="0"/>
              <a:t>* e.g. of </a:t>
            </a:r>
            <a:r>
              <a:rPr lang="en-US" b="1" dirty="0" smtClean="0"/>
              <a:t>hand-eye coordination</a:t>
            </a:r>
            <a:r>
              <a:rPr lang="en-US" dirty="0" smtClean="0"/>
              <a:t>: playing tennis</a:t>
            </a:r>
          </a:p>
          <a:p>
            <a:r>
              <a:rPr lang="en-US" dirty="0" smtClean="0"/>
              <a:t>* Note that 4 is a consequence of 3</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 why? </a:t>
            </a:r>
            <a:r>
              <a:rPr lang="en-US" altLang="en-US" sz="2000" dirty="0" smtClean="0"/>
              <a:t>The reason is that greater hand-eye coordination is required to initially acquire the work unit, so the worker should use the preferred hand for this element. Releasing the work unit at the end of the cycle requires less coordination.</a:t>
            </a:r>
            <a:endParaRPr lang="en-US" sz="2000" b="1" dirty="0" smtClean="0"/>
          </a:p>
          <a:p>
            <a:endParaRPr lang="en-US" dirty="0"/>
          </a:p>
        </p:txBody>
      </p:sp>
      <p:sp>
        <p:nvSpPr>
          <p:cNvPr id="4" name="Slide Number Placeholder 3"/>
          <p:cNvSpPr>
            <a:spLocks noGrp="1"/>
          </p:cNvSpPr>
          <p:nvPr>
            <p:ph type="sldNum" sz="quarter" idx="10"/>
          </p:nvPr>
        </p:nvSpPr>
        <p:spPr/>
        <p:txBody>
          <a:bodyPr/>
          <a:lstStyle/>
          <a:p>
            <a:pPr>
              <a:defRPr/>
            </a:pPr>
            <a:fld id="{51993026-3A4D-4247-9AAA-75D4F146DA88}" type="slidenum">
              <a:rPr lang="en-GB" smtClean="0"/>
              <a:pPr>
                <a:defRPr/>
              </a:pPr>
              <a:t>7</a:t>
            </a:fld>
            <a:endParaRPr lang="en-GB"/>
          </a:p>
        </p:txBody>
      </p:sp>
    </p:spTree>
    <p:extLst>
      <p:ext uri="{BB962C8B-B14F-4D97-AF65-F5344CB8AC3E}">
        <p14:creationId xmlns:p14="http://schemas.microsoft.com/office/powerpoint/2010/main" val="1179109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2000" dirty="0" smtClean="0"/>
              <a:t>* If machine monitoring: not required, </a:t>
            </a:r>
            <a:r>
              <a:rPr lang="en-US" altLang="en-US" sz="2000" dirty="0" smtClean="0">
                <a:sym typeface="Symbol"/>
              </a:rPr>
              <a:t></a:t>
            </a:r>
            <a:r>
              <a:rPr lang="en-US" sz="2000" dirty="0" smtClean="0"/>
              <a:t> internal work elements should be assigned to worker during the automatic cycle</a:t>
            </a:r>
          </a:p>
          <a:p>
            <a:endParaRPr lang="en-US" dirty="0"/>
          </a:p>
        </p:txBody>
      </p:sp>
      <p:sp>
        <p:nvSpPr>
          <p:cNvPr id="4" name="Slide Number Placeholder 3"/>
          <p:cNvSpPr>
            <a:spLocks noGrp="1"/>
          </p:cNvSpPr>
          <p:nvPr>
            <p:ph type="sldNum" sz="quarter" idx="10"/>
          </p:nvPr>
        </p:nvSpPr>
        <p:spPr/>
        <p:txBody>
          <a:bodyPr/>
          <a:lstStyle/>
          <a:p>
            <a:pPr>
              <a:defRPr/>
            </a:pPr>
            <a:fld id="{51993026-3A4D-4247-9AAA-75D4F146DA88}" type="slidenum">
              <a:rPr lang="en-GB" smtClean="0"/>
              <a:pPr>
                <a:defRPr/>
              </a:pPr>
              <a:t>8</a:t>
            </a:fld>
            <a:endParaRPr lang="en-GB"/>
          </a:p>
        </p:txBody>
      </p:sp>
    </p:spTree>
    <p:extLst>
      <p:ext uri="{BB962C8B-B14F-4D97-AF65-F5344CB8AC3E}">
        <p14:creationId xmlns:p14="http://schemas.microsoft.com/office/powerpoint/2010/main" val="1179109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 i</a:t>
            </a:r>
            <a:r>
              <a:rPr lang="en-US" altLang="en-US" sz="1200" dirty="0" smtClean="0"/>
              <a:t>t takes less time to move through a sequence of smooth continuous curved paths than through a sequence of straight paths that are opposite in direction, even though the actual total distance of the curved paths may be longer (since the shortest distance between two points is a straight line)</a:t>
            </a:r>
            <a:endParaRPr lang="en-US" dirty="0"/>
          </a:p>
        </p:txBody>
      </p:sp>
      <p:sp>
        <p:nvSpPr>
          <p:cNvPr id="4" name="Slide Number Placeholder 3"/>
          <p:cNvSpPr>
            <a:spLocks noGrp="1"/>
          </p:cNvSpPr>
          <p:nvPr>
            <p:ph type="sldNum" sz="quarter" idx="10"/>
          </p:nvPr>
        </p:nvSpPr>
        <p:spPr/>
        <p:txBody>
          <a:bodyPr/>
          <a:lstStyle/>
          <a:p>
            <a:pPr>
              <a:defRPr/>
            </a:pPr>
            <a:fld id="{51993026-3A4D-4247-9AAA-75D4F146DA88}" type="slidenum">
              <a:rPr lang="en-GB" smtClean="0"/>
              <a:pPr>
                <a:defRPr/>
              </a:pPr>
              <a:t>9</a:t>
            </a:fld>
            <a:endParaRPr lang="en-GB"/>
          </a:p>
        </p:txBody>
      </p:sp>
    </p:spTree>
    <p:extLst>
      <p:ext uri="{BB962C8B-B14F-4D97-AF65-F5344CB8AC3E}">
        <p14:creationId xmlns:p14="http://schemas.microsoft.com/office/powerpoint/2010/main" val="298573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000" dirty="0" smtClean="0"/>
              <a:t>* Principle 7: often associated with </a:t>
            </a:r>
            <a:r>
              <a:rPr lang="en-US" altLang="en-US" sz="2000" b="1" dirty="0" smtClean="0"/>
              <a:t>workplace arrangement principles</a:t>
            </a:r>
            <a:r>
              <a:rPr lang="en-US" altLang="en-US" sz="2000" dirty="0" smtClean="0"/>
              <a:t> of motion economy (category 3)</a:t>
            </a:r>
            <a:endParaRPr lang="en-US" sz="2000" dirty="0" smtClean="0"/>
          </a:p>
          <a:p>
            <a:endParaRPr lang="en-US" dirty="0"/>
          </a:p>
        </p:txBody>
      </p:sp>
      <p:sp>
        <p:nvSpPr>
          <p:cNvPr id="4" name="Slide Number Placeholder 3"/>
          <p:cNvSpPr>
            <a:spLocks noGrp="1"/>
          </p:cNvSpPr>
          <p:nvPr>
            <p:ph type="sldNum" sz="quarter" idx="10"/>
          </p:nvPr>
        </p:nvSpPr>
        <p:spPr/>
        <p:txBody>
          <a:bodyPr/>
          <a:lstStyle/>
          <a:p>
            <a:pPr>
              <a:defRPr/>
            </a:pPr>
            <a:fld id="{51993026-3A4D-4247-9AAA-75D4F146DA88}" type="slidenum">
              <a:rPr lang="en-GB" smtClean="0"/>
              <a:pPr>
                <a:defRPr/>
              </a:pPr>
              <a:t>10</a:t>
            </a:fld>
            <a:endParaRPr lang="en-GB"/>
          </a:p>
        </p:txBody>
      </p:sp>
    </p:spTree>
    <p:extLst>
      <p:ext uri="{BB962C8B-B14F-4D97-AF65-F5344CB8AC3E}">
        <p14:creationId xmlns:p14="http://schemas.microsoft.com/office/powerpoint/2010/main" val="335735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how all female working dimensions </a:t>
            </a:r>
            <a:r>
              <a:rPr lang="en-US" b="1" baseline="0" dirty="0" smtClean="0"/>
              <a:t>are about 10% less</a:t>
            </a:r>
            <a:r>
              <a:rPr lang="en-US" baseline="0" dirty="0" smtClean="0"/>
              <a:t> than those of male working dimensions</a:t>
            </a:r>
          </a:p>
          <a:p>
            <a:r>
              <a:rPr lang="en-US" baseline="0" dirty="0" smtClean="0"/>
              <a:t>Also note, this principle is studied extensively in anthropometry (Barnes, Farley, </a:t>
            </a:r>
            <a:r>
              <a:rPr lang="en-US" baseline="0" dirty="0" err="1" smtClean="0"/>
              <a:t>Ayoub</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pPr>
              <a:defRPr/>
            </a:pPr>
            <a:fld id="{51993026-3A4D-4247-9AAA-75D4F146DA88}" type="slidenum">
              <a:rPr lang="en-GB" smtClean="0"/>
              <a:pPr>
                <a:defRPr/>
              </a:pPr>
              <a:t>16</a:t>
            </a:fld>
            <a:endParaRPr lang="en-GB"/>
          </a:p>
        </p:txBody>
      </p:sp>
    </p:spTree>
    <p:extLst>
      <p:ext uri="{BB962C8B-B14F-4D97-AF65-F5344CB8AC3E}">
        <p14:creationId xmlns:p14="http://schemas.microsoft.com/office/powerpoint/2010/main" val="51107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remember,</a:t>
            </a:r>
            <a:r>
              <a:rPr lang="en-US" baseline="0" dirty="0" smtClean="0"/>
              <a:t> TE: travel empty, TL: travel loaded (i.e. move item)</a:t>
            </a:r>
            <a:endParaRPr lang="en-US" dirty="0"/>
          </a:p>
        </p:txBody>
      </p:sp>
      <p:sp>
        <p:nvSpPr>
          <p:cNvPr id="4" name="Slide Number Placeholder 3"/>
          <p:cNvSpPr>
            <a:spLocks noGrp="1"/>
          </p:cNvSpPr>
          <p:nvPr>
            <p:ph type="sldNum" sz="quarter" idx="10"/>
          </p:nvPr>
        </p:nvSpPr>
        <p:spPr/>
        <p:txBody>
          <a:bodyPr/>
          <a:lstStyle/>
          <a:p>
            <a:pPr>
              <a:defRPr/>
            </a:pPr>
            <a:fld id="{51993026-3A4D-4247-9AAA-75D4F146DA88}" type="slidenum">
              <a:rPr lang="en-GB" smtClean="0"/>
              <a:pPr>
                <a:defRPr/>
              </a:pPr>
              <a:t>19</a:t>
            </a:fld>
            <a:endParaRPr lang="en-GB"/>
          </a:p>
        </p:txBody>
      </p:sp>
    </p:spTree>
    <p:extLst>
      <p:ext uri="{BB962C8B-B14F-4D97-AF65-F5344CB8AC3E}">
        <p14:creationId xmlns:p14="http://schemas.microsoft.com/office/powerpoint/2010/main" val="1857477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p:cNvSpPr>
            <a:spLocks/>
          </p:cNvSpPr>
          <p:nvPr/>
        </p:nvSpPr>
        <p:spPr bwMode="hidden">
          <a:xfrm>
            <a:off x="3175" y="4797425"/>
            <a:ext cx="3417888" cy="2097088"/>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78 h 1321"/>
              <a:gd name="T26" fmla="*/ 327 w 2153"/>
              <a:gd name="T27" fmla="*/ 933 h 1321"/>
              <a:gd name="T28" fmla="*/ 7 w 2153"/>
              <a:gd name="T29" fmla="*/ 956 h 1321"/>
              <a:gd name="T30" fmla="*/ 0 w 2153"/>
              <a:gd name="T31" fmla="*/ 1128 h 1321"/>
              <a:gd name="T32" fmla="*/ 327 w 2153"/>
              <a:gd name="T33" fmla="*/ 1174 h 1321"/>
              <a:gd name="T34" fmla="*/ 358 w 2153"/>
              <a:gd name="T35" fmla="*/ 1321 h 1321"/>
              <a:gd name="T36" fmla="*/ 1804 w 2153"/>
              <a:gd name="T37" fmla="*/ 1321 h 1321"/>
              <a:gd name="T38" fmla="*/ 1835 w 2153"/>
              <a:gd name="T39" fmla="*/ 1158 h 1321"/>
              <a:gd name="T40" fmla="*/ 2153 w 2153"/>
              <a:gd name="T41" fmla="*/ 1128 h 1321"/>
              <a:gd name="T42" fmla="*/ 2146 w 2153"/>
              <a:gd name="T43" fmla="*/ 964 h 1321"/>
              <a:gd name="T44" fmla="*/ 1827 w 2153"/>
              <a:gd name="T45" fmla="*/ 917 h 1321"/>
              <a:gd name="T46" fmla="*/ 1795 w 2153"/>
              <a:gd name="T47" fmla="*/ 793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1162594343"/>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800" i="0"/>
            </a:lvl1pPr>
          </a:lstStyle>
          <a:p>
            <a:pPr>
              <a:defRPr/>
            </a:pPr>
            <a:r>
              <a:rPr lang="en-US"/>
              <a:t>Work Systems and the Methods, Measurement, and Management of Work</a:t>
            </a:r>
          </a:p>
          <a:p>
            <a:pPr>
              <a:defRPr/>
            </a:pPr>
            <a:r>
              <a:rPr lang="en-US"/>
              <a:t>by Mikell P. Groover, ISBN 0-13-140650-7.</a:t>
            </a:r>
          </a:p>
          <a:p>
            <a:pPr>
              <a:defRPr/>
            </a:pPr>
            <a:r>
              <a:rPr lang="en-US"/>
              <a:t>©2007 Pearson Education, Inc., Upper Saddle River, NJ.  All rights reserved.</a:t>
            </a:r>
          </a:p>
          <a:p>
            <a:pPr>
              <a:defRPr/>
            </a:pPr>
            <a:endParaRPr lang="en-US"/>
          </a:p>
        </p:txBody>
      </p:sp>
    </p:spTree>
    <p:extLst>
      <p:ext uri="{BB962C8B-B14F-4D97-AF65-F5344CB8AC3E}">
        <p14:creationId xmlns:p14="http://schemas.microsoft.com/office/powerpoint/2010/main" val="387801524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228600"/>
            <a:ext cx="17907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228600"/>
            <a:ext cx="5219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800" i="0"/>
            </a:lvl1pPr>
          </a:lstStyle>
          <a:p>
            <a:pPr>
              <a:defRPr/>
            </a:pPr>
            <a:r>
              <a:rPr lang="en-US"/>
              <a:t>Work Systems and the Methods, Measurement, and Management of Work</a:t>
            </a:r>
          </a:p>
          <a:p>
            <a:pPr>
              <a:defRPr/>
            </a:pPr>
            <a:r>
              <a:rPr lang="en-US"/>
              <a:t>by Mikell P. Groover, ISBN 0-13-140650-7.</a:t>
            </a:r>
          </a:p>
          <a:p>
            <a:pPr>
              <a:defRPr/>
            </a:pPr>
            <a:r>
              <a:rPr lang="en-US"/>
              <a:t>©2007 Pearson Education, Inc., Upper Saddle River, NJ.  All rights reserved.</a:t>
            </a:r>
          </a:p>
          <a:p>
            <a:pPr>
              <a:defRPr/>
            </a:pPr>
            <a:endParaRPr lang="en-US"/>
          </a:p>
        </p:txBody>
      </p:sp>
    </p:spTree>
    <p:extLst>
      <p:ext uri="{BB962C8B-B14F-4D97-AF65-F5344CB8AC3E}">
        <p14:creationId xmlns:p14="http://schemas.microsoft.com/office/powerpoint/2010/main" val="114715928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z="800" i="0"/>
            </a:lvl1pPr>
          </a:lstStyle>
          <a:p>
            <a:pPr>
              <a:defRPr/>
            </a:pPr>
            <a:r>
              <a:rPr lang="en-US"/>
              <a:t>Work Systems and the Methods, Measurement, and Management of Work</a:t>
            </a:r>
          </a:p>
          <a:p>
            <a:pPr>
              <a:defRPr/>
            </a:pPr>
            <a:r>
              <a:rPr lang="en-US"/>
              <a:t>by Mikell P. Groover, ISBN 0-13-140650-7.</a:t>
            </a:r>
          </a:p>
          <a:p>
            <a:pPr>
              <a:defRPr/>
            </a:pPr>
            <a:r>
              <a:rPr lang="en-US"/>
              <a:t>©2007 Pearson Education, Inc., Upper Saddle River, NJ.  All rights reserved.</a:t>
            </a:r>
          </a:p>
          <a:p>
            <a:pPr>
              <a:defRPr/>
            </a:pPr>
            <a:endParaRPr lang="en-US"/>
          </a:p>
        </p:txBody>
      </p:sp>
    </p:spTree>
    <p:extLst>
      <p:ext uri="{BB962C8B-B14F-4D97-AF65-F5344CB8AC3E}">
        <p14:creationId xmlns:p14="http://schemas.microsoft.com/office/powerpoint/2010/main" val="74555435"/>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z="800" i="0"/>
            </a:lvl1pPr>
          </a:lstStyle>
          <a:p>
            <a:pPr>
              <a:defRPr/>
            </a:pPr>
            <a:r>
              <a:rPr lang="en-US"/>
              <a:t>Work Systems and the Methods, Measurement, and Management of Work</a:t>
            </a:r>
          </a:p>
          <a:p>
            <a:pPr>
              <a:defRPr/>
            </a:pPr>
            <a:r>
              <a:rPr lang="en-US"/>
              <a:t>by Mikell P. Groover, ISBN 0-13-140650-7.</a:t>
            </a:r>
          </a:p>
          <a:p>
            <a:pPr>
              <a:defRPr/>
            </a:pPr>
            <a:r>
              <a:rPr lang="en-US"/>
              <a:t>©2007 Pearson Education, Inc., Upper Saddle River, NJ.  All rights reserved.</a:t>
            </a:r>
          </a:p>
          <a:p>
            <a:pPr>
              <a:defRPr/>
            </a:pPr>
            <a:endParaRPr lang="en-US"/>
          </a:p>
        </p:txBody>
      </p:sp>
    </p:spTree>
    <p:extLst>
      <p:ext uri="{BB962C8B-B14F-4D97-AF65-F5344CB8AC3E}">
        <p14:creationId xmlns:p14="http://schemas.microsoft.com/office/powerpoint/2010/main" val="3241612825"/>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447800"/>
            <a:ext cx="3390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447800"/>
            <a:ext cx="3390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z="800" i="0"/>
            </a:lvl1pPr>
          </a:lstStyle>
          <a:p>
            <a:pPr>
              <a:defRPr/>
            </a:pPr>
            <a:r>
              <a:rPr lang="en-US"/>
              <a:t>Work Systems and the Methods, Measurement, and Management of Work</a:t>
            </a:r>
          </a:p>
          <a:p>
            <a:pPr>
              <a:defRPr/>
            </a:pPr>
            <a:r>
              <a:rPr lang="en-US"/>
              <a:t>by Mikell P. Groover, ISBN 0-13-140650-7.</a:t>
            </a:r>
          </a:p>
          <a:p>
            <a:pPr>
              <a:defRPr/>
            </a:pPr>
            <a:r>
              <a:rPr lang="en-US"/>
              <a:t>©2007 Pearson Education, Inc., Upper Saddle River, NJ.  All rights reserved.</a:t>
            </a:r>
          </a:p>
          <a:p>
            <a:pPr>
              <a:defRPr/>
            </a:pPr>
            <a:endParaRPr lang="en-US"/>
          </a:p>
        </p:txBody>
      </p:sp>
    </p:spTree>
    <p:extLst>
      <p:ext uri="{BB962C8B-B14F-4D97-AF65-F5344CB8AC3E}">
        <p14:creationId xmlns:p14="http://schemas.microsoft.com/office/powerpoint/2010/main" val="1657592216"/>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z="800" i="0"/>
            </a:lvl1pPr>
          </a:lstStyle>
          <a:p>
            <a:pPr>
              <a:defRPr/>
            </a:pPr>
            <a:r>
              <a:rPr lang="en-US"/>
              <a:t>Work Systems and the Methods, Measurement, and Management of Work</a:t>
            </a:r>
          </a:p>
          <a:p>
            <a:pPr>
              <a:defRPr/>
            </a:pPr>
            <a:r>
              <a:rPr lang="en-US"/>
              <a:t>by Mikell P. Groover, ISBN 0-13-140650-7.</a:t>
            </a:r>
          </a:p>
          <a:p>
            <a:pPr>
              <a:defRPr/>
            </a:pPr>
            <a:r>
              <a:rPr lang="en-US"/>
              <a:t>©2007 Pearson Education, Inc., Upper Saddle River, NJ.  All rights reserved.</a:t>
            </a:r>
          </a:p>
          <a:p>
            <a:pPr>
              <a:defRPr/>
            </a:pPr>
            <a:endParaRPr lang="en-US"/>
          </a:p>
        </p:txBody>
      </p:sp>
    </p:spTree>
    <p:extLst>
      <p:ext uri="{BB962C8B-B14F-4D97-AF65-F5344CB8AC3E}">
        <p14:creationId xmlns:p14="http://schemas.microsoft.com/office/powerpoint/2010/main" val="3938518665"/>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z="800" i="0"/>
            </a:lvl1pPr>
          </a:lstStyle>
          <a:p>
            <a:pPr>
              <a:defRPr/>
            </a:pPr>
            <a:r>
              <a:rPr lang="en-US"/>
              <a:t>Work Systems and the Methods, Measurement, and Management of Work</a:t>
            </a:r>
          </a:p>
          <a:p>
            <a:pPr>
              <a:defRPr/>
            </a:pPr>
            <a:r>
              <a:rPr lang="en-US"/>
              <a:t>by Mikell P. Groover, ISBN 0-13-140650-7.</a:t>
            </a:r>
          </a:p>
          <a:p>
            <a:pPr>
              <a:defRPr/>
            </a:pPr>
            <a:r>
              <a:rPr lang="en-US"/>
              <a:t>©2007 Pearson Education, Inc., Upper Saddle River, NJ.  All rights reserved.</a:t>
            </a:r>
          </a:p>
          <a:p>
            <a:pPr>
              <a:defRPr/>
            </a:pPr>
            <a:endParaRPr lang="en-US"/>
          </a:p>
        </p:txBody>
      </p:sp>
    </p:spTree>
    <p:extLst>
      <p:ext uri="{BB962C8B-B14F-4D97-AF65-F5344CB8AC3E}">
        <p14:creationId xmlns:p14="http://schemas.microsoft.com/office/powerpoint/2010/main" val="500439728"/>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z="800" i="0"/>
            </a:lvl1pPr>
          </a:lstStyle>
          <a:p>
            <a:pPr>
              <a:defRPr/>
            </a:pPr>
            <a:r>
              <a:rPr lang="en-US"/>
              <a:t>Work Systems and the Methods, Measurement, and Management of Work</a:t>
            </a:r>
          </a:p>
          <a:p>
            <a:pPr>
              <a:defRPr/>
            </a:pPr>
            <a:r>
              <a:rPr lang="en-US"/>
              <a:t>by Mikell P. Groover, ISBN 0-13-140650-7.</a:t>
            </a:r>
          </a:p>
          <a:p>
            <a:pPr>
              <a:defRPr/>
            </a:pPr>
            <a:r>
              <a:rPr lang="en-US"/>
              <a:t>©2007 Pearson Education, Inc., Upper Saddle River, NJ.  All rights reserved.</a:t>
            </a:r>
          </a:p>
          <a:p>
            <a:pPr>
              <a:defRPr/>
            </a:pPr>
            <a:endParaRPr lang="en-US"/>
          </a:p>
        </p:txBody>
      </p:sp>
    </p:spTree>
    <p:extLst>
      <p:ext uri="{BB962C8B-B14F-4D97-AF65-F5344CB8AC3E}">
        <p14:creationId xmlns:p14="http://schemas.microsoft.com/office/powerpoint/2010/main" val="502221773"/>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800" i="0"/>
            </a:lvl1pPr>
          </a:lstStyle>
          <a:p>
            <a:pPr>
              <a:defRPr/>
            </a:pPr>
            <a:r>
              <a:rPr lang="en-US"/>
              <a:t>Work Systems and the Methods, Measurement, and Management of Work</a:t>
            </a:r>
          </a:p>
          <a:p>
            <a:pPr>
              <a:defRPr/>
            </a:pPr>
            <a:r>
              <a:rPr lang="en-US"/>
              <a:t>by Mikell P. Groover, ISBN 0-13-140650-7.</a:t>
            </a:r>
          </a:p>
          <a:p>
            <a:pPr>
              <a:defRPr/>
            </a:pPr>
            <a:r>
              <a:rPr lang="en-US"/>
              <a:t>©2007 Pearson Education, Inc., Upper Saddle River, NJ.  All rights reserved.</a:t>
            </a:r>
          </a:p>
          <a:p>
            <a:pPr>
              <a:defRPr/>
            </a:pPr>
            <a:endParaRPr lang="en-US"/>
          </a:p>
        </p:txBody>
      </p:sp>
    </p:spTree>
    <p:extLst>
      <p:ext uri="{BB962C8B-B14F-4D97-AF65-F5344CB8AC3E}">
        <p14:creationId xmlns:p14="http://schemas.microsoft.com/office/powerpoint/2010/main" val="72295234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z="800" i="0"/>
            </a:lvl1pPr>
          </a:lstStyle>
          <a:p>
            <a:pPr>
              <a:defRPr/>
            </a:pPr>
            <a:r>
              <a:rPr lang="en-US"/>
              <a:t>Work Systems and the Methods, Measurement, and Management of Work</a:t>
            </a:r>
          </a:p>
          <a:p>
            <a:pPr>
              <a:defRPr/>
            </a:pPr>
            <a:r>
              <a:rPr lang="en-US"/>
              <a:t>by Mikell P. Groover, ISBN 0-13-140650-7.</a:t>
            </a:r>
          </a:p>
          <a:p>
            <a:pPr>
              <a:defRPr/>
            </a:pPr>
            <a:r>
              <a:rPr lang="en-US"/>
              <a:t>©2007 Pearson Education, Inc., Upper Saddle River, NJ.  All rights reserved.</a:t>
            </a:r>
          </a:p>
          <a:p>
            <a:pPr>
              <a:defRPr/>
            </a:pPr>
            <a:endParaRPr lang="en-US"/>
          </a:p>
        </p:txBody>
      </p:sp>
    </p:spTree>
    <p:extLst>
      <p:ext uri="{BB962C8B-B14F-4D97-AF65-F5344CB8AC3E}">
        <p14:creationId xmlns:p14="http://schemas.microsoft.com/office/powerpoint/2010/main" val="406841155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05000" y="1447800"/>
            <a:ext cx="693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5"/>
          <p:cNvSpPr>
            <a:spLocks noChangeShapeType="1"/>
          </p:cNvSpPr>
          <p:nvPr/>
        </p:nvSpPr>
        <p:spPr bwMode="auto">
          <a:xfrm>
            <a:off x="1219200" y="1219200"/>
            <a:ext cx="7620000" cy="0"/>
          </a:xfrm>
          <a:prstGeom prst="line">
            <a:avLst/>
          </a:prstGeom>
          <a:noFill/>
          <a:ln w="25400">
            <a:solidFill>
              <a:srgbClr val="006699"/>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pic>
        <p:nvPicPr>
          <p:cNvPr id="1029" name="Picture 6" descr="stopwatc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28600"/>
            <a:ext cx="13144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7"/>
          <p:cNvSpPr>
            <a:spLocks noGrp="1" noChangeArrowheads="1"/>
          </p:cNvSpPr>
          <p:nvPr>
            <p:ph type="ftr" sz="quarter" idx="3"/>
          </p:nvPr>
        </p:nvSpPr>
        <p:spPr bwMode="auto">
          <a:xfrm>
            <a:off x="381000" y="6172200"/>
            <a:ext cx="8458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i="1">
                <a:solidFill>
                  <a:schemeClr val="folHlink"/>
                </a:solidFill>
                <a:latin typeface="+mn-lt"/>
                <a:cs typeface="Arial" charset="0"/>
              </a:defRPr>
            </a:lvl1pPr>
          </a:lstStyle>
          <a:p>
            <a:pPr>
              <a:defRPr/>
            </a:pPr>
            <a:r>
              <a:rPr lang="en-US"/>
              <a:t>Work Systems and the Methods, Measurement, and Management of Work</a:t>
            </a:r>
          </a:p>
          <a:p>
            <a:pPr>
              <a:defRPr/>
            </a:pPr>
            <a:r>
              <a:rPr lang="en-US"/>
              <a:t>by Mikell P. Groover, ISBN 0-13-140650-7.</a:t>
            </a:r>
          </a:p>
          <a:p>
            <a:pPr>
              <a:defRPr/>
            </a:pPr>
            <a:r>
              <a:rPr lang="en-US"/>
              <a:t>©2007 Pearson Education, Inc., Upper Saddle River, NJ.  All rights reserved.</a:t>
            </a:r>
          </a:p>
          <a:p>
            <a:pPr>
              <a:defRPr/>
            </a:pPr>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advClick="0"/>
  <p:txStyles>
    <p:titleStyle>
      <a:lvl1pPr algn="ctr" rtl="0" eaLnBrk="0" fontAlgn="base" hangingPunct="0">
        <a:spcBef>
          <a:spcPct val="0"/>
        </a:spcBef>
        <a:spcAft>
          <a:spcPct val="0"/>
        </a:spcAft>
        <a:defRPr sz="3200">
          <a:solidFill>
            <a:srgbClr val="006699"/>
          </a:solidFill>
          <a:latin typeface="+mj-lt"/>
          <a:ea typeface="+mj-ea"/>
          <a:cs typeface="+mj-cs"/>
        </a:defRPr>
      </a:lvl1pPr>
      <a:lvl2pPr algn="ctr" rtl="0" eaLnBrk="0" fontAlgn="base" hangingPunct="0">
        <a:spcBef>
          <a:spcPct val="0"/>
        </a:spcBef>
        <a:spcAft>
          <a:spcPct val="0"/>
        </a:spcAft>
        <a:defRPr sz="3200">
          <a:solidFill>
            <a:srgbClr val="006699"/>
          </a:solidFill>
          <a:latin typeface="Arial" charset="0"/>
        </a:defRPr>
      </a:lvl2pPr>
      <a:lvl3pPr algn="ctr" rtl="0" eaLnBrk="0" fontAlgn="base" hangingPunct="0">
        <a:spcBef>
          <a:spcPct val="0"/>
        </a:spcBef>
        <a:spcAft>
          <a:spcPct val="0"/>
        </a:spcAft>
        <a:defRPr sz="3200">
          <a:solidFill>
            <a:srgbClr val="006699"/>
          </a:solidFill>
          <a:latin typeface="Arial" charset="0"/>
        </a:defRPr>
      </a:lvl3pPr>
      <a:lvl4pPr algn="ctr" rtl="0" eaLnBrk="0" fontAlgn="base" hangingPunct="0">
        <a:spcBef>
          <a:spcPct val="0"/>
        </a:spcBef>
        <a:spcAft>
          <a:spcPct val="0"/>
        </a:spcAft>
        <a:defRPr sz="3200">
          <a:solidFill>
            <a:srgbClr val="006699"/>
          </a:solidFill>
          <a:latin typeface="Arial" charset="0"/>
        </a:defRPr>
      </a:lvl4pPr>
      <a:lvl5pPr algn="ctr" rtl="0" eaLnBrk="0" fontAlgn="base" hangingPunct="0">
        <a:spcBef>
          <a:spcPct val="0"/>
        </a:spcBef>
        <a:spcAft>
          <a:spcPct val="0"/>
        </a:spcAft>
        <a:defRPr sz="3200">
          <a:solidFill>
            <a:srgbClr val="006699"/>
          </a:solidFill>
          <a:latin typeface="Arial" charset="0"/>
        </a:defRPr>
      </a:lvl5pPr>
      <a:lvl6pPr marL="457200" algn="ctr" rtl="0" fontAlgn="base">
        <a:spcBef>
          <a:spcPct val="0"/>
        </a:spcBef>
        <a:spcAft>
          <a:spcPct val="0"/>
        </a:spcAft>
        <a:defRPr sz="3200">
          <a:solidFill>
            <a:srgbClr val="006699"/>
          </a:solidFill>
          <a:latin typeface="Arial" charset="0"/>
        </a:defRPr>
      </a:lvl6pPr>
      <a:lvl7pPr marL="914400" algn="ctr" rtl="0" fontAlgn="base">
        <a:spcBef>
          <a:spcPct val="0"/>
        </a:spcBef>
        <a:spcAft>
          <a:spcPct val="0"/>
        </a:spcAft>
        <a:defRPr sz="3200">
          <a:solidFill>
            <a:srgbClr val="006699"/>
          </a:solidFill>
          <a:latin typeface="Arial" charset="0"/>
        </a:defRPr>
      </a:lvl7pPr>
      <a:lvl8pPr marL="1371600" algn="ctr" rtl="0" fontAlgn="base">
        <a:spcBef>
          <a:spcPct val="0"/>
        </a:spcBef>
        <a:spcAft>
          <a:spcPct val="0"/>
        </a:spcAft>
        <a:defRPr sz="3200">
          <a:solidFill>
            <a:srgbClr val="006699"/>
          </a:solidFill>
          <a:latin typeface="Arial" charset="0"/>
        </a:defRPr>
      </a:lvl8pPr>
      <a:lvl9pPr marL="1828800" algn="ctr" rtl="0" fontAlgn="base">
        <a:spcBef>
          <a:spcPct val="0"/>
        </a:spcBef>
        <a:spcAft>
          <a:spcPct val="0"/>
        </a:spcAft>
        <a:defRPr sz="3200">
          <a:solidFill>
            <a:srgbClr val="006699"/>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6699"/>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009900"/>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009900"/>
        </a:buClr>
        <a:buFont typeface="Wingdings" pitchFamily="2" charset="2"/>
        <a:buChar char="§"/>
        <a:defRPr sz="2400">
          <a:solidFill>
            <a:schemeClr val="tx1"/>
          </a:solidFill>
          <a:latin typeface="+mn-lt"/>
        </a:defRPr>
      </a:lvl4pPr>
      <a:lvl5pPr marL="2057400" indent="-228600" algn="l" rtl="0" eaLnBrk="0" fontAlgn="base" hangingPunct="0">
        <a:spcBef>
          <a:spcPct val="20000"/>
        </a:spcBef>
        <a:spcAft>
          <a:spcPct val="0"/>
        </a:spcAft>
        <a:buClr>
          <a:srgbClr val="009900"/>
        </a:buClr>
        <a:buFont typeface="Wingdings" pitchFamily="2" charset="2"/>
        <a:buChar char="§"/>
        <a:defRPr sz="2400">
          <a:solidFill>
            <a:schemeClr val="tx1"/>
          </a:solidFill>
          <a:latin typeface="+mn-lt"/>
        </a:defRPr>
      </a:lvl5pPr>
      <a:lvl6pPr marL="2514600" indent="-228600" algn="l" rtl="0" fontAlgn="base">
        <a:spcBef>
          <a:spcPct val="20000"/>
        </a:spcBef>
        <a:spcAft>
          <a:spcPct val="0"/>
        </a:spcAft>
        <a:buClr>
          <a:srgbClr val="009900"/>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rgbClr val="009900"/>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rgbClr val="009900"/>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rgbClr val="009900"/>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dirty="0" smtClean="0"/>
              <a:t>Motion Study and Work Design</a:t>
            </a:r>
          </a:p>
        </p:txBody>
      </p:sp>
      <p:sp>
        <p:nvSpPr>
          <p:cNvPr id="13315" name="Rectangle 5"/>
          <p:cNvSpPr>
            <a:spLocks noGrp="1" noChangeArrowheads="1"/>
          </p:cNvSpPr>
          <p:nvPr>
            <p:ph type="body" idx="1"/>
          </p:nvPr>
        </p:nvSpPr>
        <p:spPr>
          <a:xfrm>
            <a:off x="2667000" y="1447800"/>
            <a:ext cx="6019800" cy="4495800"/>
          </a:xfrm>
        </p:spPr>
        <p:txBody>
          <a:bodyPr/>
          <a:lstStyle/>
          <a:p>
            <a:pPr marL="457200" indent="-457200" eaLnBrk="1" hangingPunct="1">
              <a:buFont typeface="Wingdings" pitchFamily="2" charset="2"/>
              <a:buNone/>
            </a:pPr>
            <a:r>
              <a:rPr lang="en-US" dirty="0" smtClean="0"/>
              <a:t>Sections:</a:t>
            </a:r>
          </a:p>
          <a:p>
            <a:pPr marL="457200" indent="-457200" eaLnBrk="1" hangingPunct="1">
              <a:buFont typeface="Wingdings" pitchFamily="2" charset="2"/>
              <a:buAutoNum type="arabicPeriod"/>
            </a:pPr>
            <a:r>
              <a:rPr lang="en-US" dirty="0" smtClean="0"/>
              <a:t>Basic Motion Elements and Work Analysis – </a:t>
            </a:r>
            <a:r>
              <a:rPr lang="en-US" b="1" dirty="0" smtClean="0"/>
              <a:t>part 1</a:t>
            </a:r>
          </a:p>
          <a:p>
            <a:pPr marL="457200" indent="-457200" eaLnBrk="1" hangingPunct="1">
              <a:buFont typeface="Wingdings" pitchFamily="2" charset="2"/>
              <a:buAutoNum type="arabicPeriod"/>
            </a:pPr>
            <a:endParaRPr lang="en-US" dirty="0" smtClean="0"/>
          </a:p>
          <a:p>
            <a:pPr marL="457200" indent="-457200" eaLnBrk="1" hangingPunct="1">
              <a:buFont typeface="Wingdings" pitchFamily="2" charset="2"/>
              <a:buAutoNum type="arabicPeriod"/>
            </a:pPr>
            <a:r>
              <a:rPr lang="en-US" dirty="0" err="1" smtClean="0"/>
              <a:t>Micromotion</a:t>
            </a:r>
            <a:r>
              <a:rPr lang="en-US" dirty="0" smtClean="0"/>
              <a:t> Analysis – </a:t>
            </a:r>
            <a:r>
              <a:rPr lang="en-US" b="1" dirty="0" smtClean="0"/>
              <a:t>part 1</a:t>
            </a:r>
          </a:p>
          <a:p>
            <a:pPr marL="457200" indent="-457200" eaLnBrk="1" hangingPunct="1">
              <a:buFont typeface="Wingdings" pitchFamily="2" charset="2"/>
              <a:buAutoNum type="arabicPeriod"/>
            </a:pPr>
            <a:endParaRPr lang="en-US" dirty="0" smtClean="0"/>
          </a:p>
          <a:p>
            <a:pPr marL="457200" indent="-457200" eaLnBrk="1" hangingPunct="1">
              <a:buFont typeface="Wingdings" pitchFamily="2" charset="2"/>
              <a:buAutoNum type="arabicPeriod"/>
            </a:pPr>
            <a:r>
              <a:rPr lang="en-US" dirty="0" smtClean="0"/>
              <a:t>Principles of Motion Economy and Work Design –</a:t>
            </a:r>
            <a:r>
              <a:rPr lang="en-US" b="1" dirty="0" smtClean="0"/>
              <a:t> part 2</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1. Use of Human Body</a:t>
            </a:r>
          </a:p>
        </p:txBody>
      </p:sp>
      <mc:AlternateContent xmlns:mc="http://schemas.openxmlformats.org/markup-compatibility/2006" xmlns:a14="http://schemas.microsoft.com/office/drawing/2010/main">
        <mc:Choice Requires="a14">
          <p:sp>
            <p:nvSpPr>
              <p:cNvPr id="28675" name="Rectangle 3"/>
              <p:cNvSpPr>
                <a:spLocks noGrp="1" noChangeArrowheads="1"/>
              </p:cNvSpPr>
              <p:nvPr>
                <p:ph type="body" idx="1"/>
              </p:nvPr>
            </p:nvSpPr>
            <p:spPr>
              <a:xfrm>
                <a:off x="1905000" y="1447800"/>
                <a:ext cx="7010400" cy="5257800"/>
              </a:xfrm>
            </p:spPr>
            <p:txBody>
              <a:bodyPr/>
              <a:lstStyle/>
              <a:p>
                <a:pPr marL="609600" indent="-609600" eaLnBrk="1" hangingPunct="1">
                  <a:buFont typeface="+mj-lt"/>
                  <a:buAutoNum type="arabicPeriod" startAt="7"/>
                </a:pPr>
                <a:r>
                  <a:rPr lang="en-US" b="1" dirty="0" smtClean="0"/>
                  <a:t>Use momentum</a:t>
                </a:r>
                <a:r>
                  <a:rPr lang="en-US" dirty="0" smtClean="0"/>
                  <a:t> to facilitate task</a:t>
                </a:r>
              </a:p>
              <a:p>
                <a:pPr marL="1009650" lvl="1" indent="-609600" eaLnBrk="1" hangingPunct="1"/>
                <a:r>
                  <a:rPr lang="en-US" sz="2000" dirty="0"/>
                  <a:t>When </a:t>
                </a:r>
                <a:r>
                  <a:rPr lang="en-US" sz="2000" b="1" dirty="0"/>
                  <a:t>carpenters strike </a:t>
                </a:r>
                <a:r>
                  <a:rPr lang="en-US" sz="2000" b="1" dirty="0" smtClean="0"/>
                  <a:t>nail </a:t>
                </a:r>
                <a:r>
                  <a:rPr lang="en-US" sz="2000" b="1" dirty="0"/>
                  <a:t>with </a:t>
                </a:r>
                <a:r>
                  <a:rPr lang="en-US" sz="2000" b="1" dirty="0" smtClean="0"/>
                  <a:t>hammer</a:t>
                </a:r>
                <a:r>
                  <a:rPr lang="en-US" altLang="en-US" sz="2000" dirty="0">
                    <a:sym typeface="Symbol"/>
                  </a:rPr>
                  <a:t>  </a:t>
                </a:r>
                <a:r>
                  <a:rPr lang="en-US" altLang="en-US" sz="2000" dirty="0" smtClean="0">
                    <a:sym typeface="Symbol"/>
                  </a:rPr>
                  <a:t>they’re</a:t>
                </a:r>
                <a:r>
                  <a:rPr lang="en-US" sz="2000" dirty="0" smtClean="0"/>
                  <a:t> </a:t>
                </a:r>
                <a:r>
                  <a:rPr lang="en-US" sz="2000" dirty="0"/>
                  <a:t>using </a:t>
                </a:r>
                <a:r>
                  <a:rPr lang="en-US" sz="2000" dirty="0" smtClean="0"/>
                  <a:t>momentum (</a:t>
                </a:r>
                <a14:m>
                  <m:oMath xmlns:m="http://schemas.openxmlformats.org/officeDocument/2006/math">
                    <m:r>
                      <a:rPr lang="en-US" sz="2000" b="1" i="1" dirty="0" smtClean="0">
                        <a:latin typeface="Cambria Math"/>
                      </a:rPr>
                      <m:t>𝒎𝒂𝒔𝒔</m:t>
                    </m:r>
                    <m:r>
                      <a:rPr lang="en-US" sz="2000" b="1" i="1" dirty="0" smtClean="0">
                        <a:latin typeface="Cambria Math"/>
                      </a:rPr>
                      <m:t> ∗ </m:t>
                    </m:r>
                    <m:r>
                      <a:rPr lang="en-US" sz="2000" b="1" i="1" dirty="0" smtClean="0">
                        <a:latin typeface="Cambria Math"/>
                      </a:rPr>
                      <m:t>𝒗𝒆𝒍𝒐𝒄𝒊𝒕𝒚</m:t>
                    </m:r>
                  </m:oMath>
                </a14:m>
                <a:r>
                  <a:rPr lang="en-US" sz="2000" dirty="0" smtClean="0"/>
                  <a:t>)</a:t>
                </a:r>
              </a:p>
              <a:p>
                <a:pPr marL="1409700" lvl="2" indent="-609600" eaLnBrk="1" hangingPunct="1"/>
                <a:r>
                  <a:rPr lang="en-US" sz="2000" dirty="0" smtClean="0"/>
                  <a:t>Imagine applying static force to do this!</a:t>
                </a:r>
                <a:endParaRPr lang="en-US" sz="2000" dirty="0"/>
              </a:p>
              <a:p>
                <a:pPr marL="1009650" lvl="1" indent="-609600" eaLnBrk="1" hangingPunct="1"/>
                <a:r>
                  <a:rPr lang="en-US" sz="2000" dirty="0" smtClean="0"/>
                  <a:t>When work </a:t>
                </a:r>
                <a:r>
                  <a:rPr lang="en-US" sz="2000" dirty="0"/>
                  <a:t>situations provide </a:t>
                </a:r>
                <a:r>
                  <a:rPr lang="en-US" sz="2000" dirty="0" smtClean="0"/>
                  <a:t>opportunity </a:t>
                </a:r>
                <a:r>
                  <a:rPr lang="en-US" sz="2000" dirty="0"/>
                  <a:t>to use momentum </a:t>
                </a:r>
                <a:r>
                  <a:rPr lang="en-US" sz="2000" dirty="0" smtClean="0"/>
                  <a:t>(like above): use it</a:t>
                </a:r>
              </a:p>
              <a:p>
                <a:pPr marL="1409700" lvl="2" indent="-609600" eaLnBrk="1" hangingPunct="1"/>
                <a:r>
                  <a:rPr lang="en-US" sz="2000" dirty="0" smtClean="0"/>
                  <a:t>Previous </a:t>
                </a:r>
                <a:r>
                  <a:rPr lang="en-US" sz="2000" dirty="0"/>
                  <a:t>principle </a:t>
                </a:r>
                <a:r>
                  <a:rPr lang="en-US" sz="2000" dirty="0" smtClean="0"/>
                  <a:t>(</a:t>
                </a:r>
                <a:r>
                  <a:rPr lang="en-US" sz="2000" b="1" dirty="0" smtClean="0"/>
                  <a:t>smooth </a:t>
                </a:r>
                <a:r>
                  <a:rPr lang="en-US" sz="2000" b="1" dirty="0"/>
                  <a:t>continuous curved </a:t>
                </a:r>
                <a:r>
                  <a:rPr lang="en-US" sz="2000" b="1" dirty="0" smtClean="0"/>
                  <a:t>motions</a:t>
                </a:r>
                <a:r>
                  <a:rPr lang="en-US" sz="2000" dirty="0" smtClean="0"/>
                  <a:t>) shows </a:t>
                </a:r>
                <a:r>
                  <a:rPr lang="en-US" sz="2000" b="1" dirty="0" smtClean="0"/>
                  <a:t>beneficial </a:t>
                </a:r>
                <a:r>
                  <a:rPr lang="en-US" sz="2000" b="1" dirty="0"/>
                  <a:t>use of momentum</a:t>
                </a:r>
                <a:r>
                  <a:rPr lang="en-US" sz="2000" dirty="0"/>
                  <a:t> to make a task </a:t>
                </a:r>
                <a:r>
                  <a:rPr lang="en-US" sz="2000" dirty="0" smtClean="0"/>
                  <a:t>easier</a:t>
                </a:r>
              </a:p>
              <a:p>
                <a:pPr marL="609600" indent="-609600" eaLnBrk="1" hangingPunct="1">
                  <a:buFont typeface="Wingdings" pitchFamily="2" charset="2"/>
                  <a:buAutoNum type="arabicPeriod" startAt="7"/>
                </a:pPr>
                <a:r>
                  <a:rPr lang="en-US" dirty="0" smtClean="0"/>
                  <a:t>Take advantage of </a:t>
                </a:r>
                <a:r>
                  <a:rPr lang="en-US" b="1" dirty="0" smtClean="0"/>
                  <a:t>gravity</a:t>
                </a:r>
                <a:r>
                  <a:rPr lang="en-US" dirty="0" smtClean="0"/>
                  <a:t> – Don’t oppose it</a:t>
                </a:r>
              </a:p>
              <a:p>
                <a:pPr marL="1009650" lvl="1" indent="-609600" eaLnBrk="1" hangingPunct="1"/>
                <a:r>
                  <a:rPr lang="en-US" altLang="en-US" sz="2000" b="1" dirty="0"/>
                  <a:t>Less time </a:t>
                </a:r>
                <a:r>
                  <a:rPr lang="en-US" altLang="en-US" sz="2000" b="1" dirty="0" smtClean="0"/>
                  <a:t>&amp; energy</a:t>
                </a:r>
                <a:r>
                  <a:rPr lang="en-US" altLang="en-US" sz="2000" dirty="0" smtClean="0"/>
                  <a:t> required </a:t>
                </a:r>
                <a:r>
                  <a:rPr lang="en-US" altLang="en-US" sz="2000" b="1" dirty="0"/>
                  <a:t>to move </a:t>
                </a:r>
                <a:r>
                  <a:rPr lang="en-US" altLang="en-US" sz="2000" b="1" dirty="0" smtClean="0"/>
                  <a:t>heavy </a:t>
                </a:r>
                <a:r>
                  <a:rPr lang="en-US" altLang="en-US" sz="2000" b="1" dirty="0"/>
                  <a:t>object</a:t>
                </a:r>
                <a:r>
                  <a:rPr lang="en-US" altLang="en-US" sz="2000" dirty="0"/>
                  <a:t> from </a:t>
                </a:r>
                <a:r>
                  <a:rPr lang="en-US" altLang="en-US" sz="2000" dirty="0" smtClean="0"/>
                  <a:t>higher </a:t>
                </a:r>
                <a:r>
                  <a:rPr lang="en-US" altLang="en-US" sz="2000" b="1" dirty="0" smtClean="0"/>
                  <a:t>to lower </a:t>
                </a:r>
                <a:r>
                  <a:rPr lang="en-US" altLang="en-US" sz="2000" b="1" dirty="0"/>
                  <a:t>elevation</a:t>
                </a:r>
                <a:r>
                  <a:rPr lang="en-US" altLang="en-US" sz="2000" dirty="0"/>
                  <a:t> than to move </a:t>
                </a:r>
                <a:r>
                  <a:rPr lang="en-US" altLang="en-US" sz="2000" dirty="0" smtClean="0"/>
                  <a:t>object upward</a:t>
                </a:r>
              </a:p>
              <a:p>
                <a:pPr marL="1009650" lvl="1" indent="-609600" eaLnBrk="1" hangingPunct="1"/>
                <a:r>
                  <a:rPr lang="en-US" altLang="en-US" sz="2000" dirty="0" smtClean="0"/>
                  <a:t>Principle usually </a:t>
                </a:r>
                <a:r>
                  <a:rPr lang="en-US" altLang="en-US" sz="2000" dirty="0"/>
                  <a:t>implemented by </a:t>
                </a:r>
                <a:r>
                  <a:rPr lang="en-US" altLang="en-US" sz="2000" b="1" dirty="0"/>
                  <a:t>proper layout and arrangement</a:t>
                </a:r>
                <a:r>
                  <a:rPr lang="en-US" altLang="en-US" sz="2000" dirty="0"/>
                  <a:t> of the </a:t>
                </a:r>
                <a:r>
                  <a:rPr lang="en-US" altLang="en-US" sz="2000" dirty="0" smtClean="0"/>
                  <a:t>workplace</a:t>
                </a:r>
                <a:endParaRPr lang="en-US" sz="2000" dirty="0" smtClean="0"/>
              </a:p>
            </p:txBody>
          </p:sp>
        </mc:Choice>
        <mc:Fallback xmlns="">
          <p:sp>
            <p:nvSpPr>
              <p:cNvPr id="28675" name="Rectangle 3"/>
              <p:cNvSpPr>
                <a:spLocks noGrp="1" noRot="1" noChangeAspect="1" noMove="1" noResize="1" noEditPoints="1" noAdjustHandles="1" noChangeArrowheads="1" noChangeShapeType="1" noTextEdit="1"/>
              </p:cNvSpPr>
              <p:nvPr>
                <p:ph type="body" idx="1"/>
              </p:nvPr>
            </p:nvSpPr>
            <p:spPr>
              <a:xfrm>
                <a:off x="1905000" y="1447800"/>
                <a:ext cx="7010400" cy="5257800"/>
              </a:xfrm>
              <a:blipFill rotWithShape="1">
                <a:blip r:embed="rId3"/>
                <a:stretch>
                  <a:fillRect l="-1217" t="-812" b="-1508"/>
                </a:stretch>
              </a:blipFill>
            </p:spPr>
            <p:txBody>
              <a:bodyPr/>
              <a:lstStyle/>
              <a:p>
                <a:r>
                  <a:rPr lang="en-US">
                    <a:noFill/>
                  </a:rPr>
                  <a:t> </a:t>
                </a:r>
              </a:p>
            </p:txBody>
          </p:sp>
        </mc:Fallback>
      </mc:AlternateContent>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7356" t="3086" r="8311" b="11897"/>
          <a:stretch/>
        </p:blipFill>
        <p:spPr>
          <a:xfrm>
            <a:off x="76200" y="2286000"/>
            <a:ext cx="2286000" cy="1900686"/>
          </a:xfrm>
          <a:prstGeom prst="rect">
            <a:avLst/>
          </a:prstGeom>
        </p:spPr>
      </p:pic>
    </p:spTree>
    <p:extLst>
      <p:ext uri="{BB962C8B-B14F-4D97-AF65-F5344CB8AC3E}">
        <p14:creationId xmlns:p14="http://schemas.microsoft.com/office/powerpoint/2010/main" val="1477359331"/>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1. Use of Human Body</a:t>
            </a:r>
          </a:p>
        </p:txBody>
      </p:sp>
      <p:sp>
        <p:nvSpPr>
          <p:cNvPr id="28675" name="Rectangle 3"/>
          <p:cNvSpPr>
            <a:spLocks noGrp="1" noChangeArrowheads="1"/>
          </p:cNvSpPr>
          <p:nvPr>
            <p:ph type="body" idx="1"/>
          </p:nvPr>
        </p:nvSpPr>
        <p:spPr>
          <a:xfrm>
            <a:off x="1905000" y="1447800"/>
            <a:ext cx="7010400" cy="5181600"/>
          </a:xfrm>
        </p:spPr>
        <p:txBody>
          <a:bodyPr/>
          <a:lstStyle/>
          <a:p>
            <a:pPr marL="609600" indent="-609600" eaLnBrk="1" hangingPunct="1">
              <a:buFont typeface="+mj-lt"/>
              <a:buAutoNum type="arabicPeriod" startAt="9"/>
            </a:pPr>
            <a:r>
              <a:rPr lang="en-US" dirty="0" smtClean="0"/>
              <a:t>Method should achieve a </a:t>
            </a:r>
            <a:r>
              <a:rPr lang="en-US" b="1" dirty="0" smtClean="0"/>
              <a:t>natural rhythm</a:t>
            </a:r>
            <a:r>
              <a:rPr lang="en-US" dirty="0" smtClean="0"/>
              <a:t> of the </a:t>
            </a:r>
            <a:r>
              <a:rPr lang="en-US" b="1" dirty="0" smtClean="0"/>
              <a:t>motions</a:t>
            </a:r>
            <a:r>
              <a:rPr lang="en-US" dirty="0" smtClean="0"/>
              <a:t> involved</a:t>
            </a:r>
          </a:p>
          <a:p>
            <a:pPr marL="1009650" lvl="1" indent="-609600" eaLnBrk="1" hangingPunct="1"/>
            <a:r>
              <a:rPr lang="en-US" altLang="en-US" sz="2000" dirty="0" smtClean="0"/>
              <a:t>Rhythm: motions </a:t>
            </a:r>
            <a:r>
              <a:rPr lang="en-US" altLang="en-US" sz="2000" dirty="0"/>
              <a:t>that have </a:t>
            </a:r>
            <a:r>
              <a:rPr lang="en-US" altLang="en-US" sz="2000" b="1" dirty="0" smtClean="0"/>
              <a:t>regular </a:t>
            </a:r>
            <a:r>
              <a:rPr lang="en-US" altLang="en-US" sz="2000" b="1" dirty="0"/>
              <a:t>recurrence and flow</a:t>
            </a:r>
            <a:r>
              <a:rPr lang="en-US" altLang="en-US" sz="2000" dirty="0"/>
              <a:t> from one to the </a:t>
            </a:r>
            <a:r>
              <a:rPr lang="en-US" altLang="en-US" sz="2000" dirty="0" smtClean="0"/>
              <a:t>next</a:t>
            </a:r>
          </a:p>
          <a:p>
            <a:pPr marL="1009650" lvl="1" indent="-609600" eaLnBrk="1" hangingPunct="1"/>
            <a:r>
              <a:rPr lang="en-US" altLang="en-US" sz="2000" dirty="0" smtClean="0"/>
              <a:t>Basically</a:t>
            </a:r>
            <a:r>
              <a:rPr lang="en-US" altLang="en-US" sz="2000" dirty="0"/>
              <a:t>, the </a:t>
            </a:r>
            <a:r>
              <a:rPr lang="en-US" altLang="en-US" sz="2000" b="1" dirty="0"/>
              <a:t>worker learns</a:t>
            </a:r>
            <a:r>
              <a:rPr lang="en-US" altLang="en-US" sz="2000" dirty="0"/>
              <a:t> </a:t>
            </a:r>
            <a:r>
              <a:rPr lang="en-US" altLang="en-US" sz="2000" dirty="0" smtClean="0"/>
              <a:t>rhythm &amp; </a:t>
            </a:r>
            <a:r>
              <a:rPr lang="en-US" altLang="en-US" sz="2000" dirty="0"/>
              <a:t>performs </a:t>
            </a:r>
            <a:r>
              <a:rPr lang="en-US" altLang="en-US" sz="2000" dirty="0" smtClean="0"/>
              <a:t>motions </a:t>
            </a:r>
            <a:r>
              <a:rPr lang="en-US" altLang="en-US" sz="2000" b="1" dirty="0"/>
              <a:t>without </a:t>
            </a:r>
            <a:r>
              <a:rPr lang="en-US" altLang="en-US" sz="2000" b="1" dirty="0" smtClean="0"/>
              <a:t>thinking</a:t>
            </a:r>
          </a:p>
          <a:p>
            <a:pPr marL="1009650" lvl="1" indent="-609600" eaLnBrk="1" hangingPunct="1"/>
            <a:r>
              <a:rPr lang="en-US" altLang="en-US" sz="2000" dirty="0" smtClean="0"/>
              <a:t>Like </a:t>
            </a:r>
            <a:r>
              <a:rPr lang="en-US" altLang="en-US" sz="2000" b="1" dirty="0" smtClean="0"/>
              <a:t>natural</a:t>
            </a:r>
            <a:r>
              <a:rPr lang="en-US" altLang="en-US" sz="2000" dirty="0" smtClean="0"/>
              <a:t> &amp; instinctive </a:t>
            </a:r>
            <a:r>
              <a:rPr lang="en-US" altLang="en-US" sz="2000" dirty="0"/>
              <a:t>motion pattern </a:t>
            </a:r>
            <a:r>
              <a:rPr lang="en-US" altLang="en-US" sz="2000" dirty="0" smtClean="0"/>
              <a:t>in walking</a:t>
            </a:r>
            <a:endParaRPr lang="en-US" sz="2000" dirty="0" smtClean="0"/>
          </a:p>
        </p:txBody>
      </p:sp>
    </p:spTree>
    <p:extLst>
      <p:ext uri="{BB962C8B-B14F-4D97-AF65-F5344CB8AC3E}">
        <p14:creationId xmlns:p14="http://schemas.microsoft.com/office/powerpoint/2010/main" val="4181193565"/>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1. Use of Human Body</a:t>
            </a:r>
          </a:p>
        </p:txBody>
      </p:sp>
      <p:sp>
        <p:nvSpPr>
          <p:cNvPr id="29699" name="Rectangle 3"/>
          <p:cNvSpPr>
            <a:spLocks noGrp="1" noChangeArrowheads="1"/>
          </p:cNvSpPr>
          <p:nvPr>
            <p:ph type="body" idx="1"/>
          </p:nvPr>
        </p:nvSpPr>
        <p:spPr>
          <a:xfrm>
            <a:off x="1905000" y="1447800"/>
            <a:ext cx="6934200" cy="5334000"/>
          </a:xfrm>
        </p:spPr>
        <p:txBody>
          <a:bodyPr/>
          <a:lstStyle/>
          <a:p>
            <a:pPr marL="609600" indent="-609600" eaLnBrk="1" hangingPunct="1">
              <a:buFont typeface="+mj-lt"/>
              <a:buAutoNum type="arabicPeriod" startAt="10"/>
            </a:pPr>
            <a:r>
              <a:rPr lang="en-US" dirty="0" smtClean="0"/>
              <a:t>Use </a:t>
            </a:r>
            <a:r>
              <a:rPr lang="en-US" b="1" dirty="0" smtClean="0"/>
              <a:t>lowest</a:t>
            </a:r>
            <a:r>
              <a:rPr lang="en-US" dirty="0" smtClean="0"/>
              <a:t> classification of </a:t>
            </a:r>
            <a:r>
              <a:rPr lang="en-US" b="1" dirty="0" smtClean="0"/>
              <a:t>hand and arm motion</a:t>
            </a:r>
            <a:r>
              <a:rPr lang="en-US" dirty="0" smtClean="0"/>
              <a:t> (five classifications)</a:t>
            </a:r>
          </a:p>
          <a:p>
            <a:pPr marL="990600" lvl="1" indent="-533400" eaLnBrk="1" hangingPunct="1">
              <a:buFont typeface="Wingdings" pitchFamily="2" charset="2"/>
              <a:buAutoNum type="arabicParenR"/>
            </a:pPr>
            <a:r>
              <a:rPr lang="en-US" sz="2000" b="1" dirty="0" smtClean="0"/>
              <a:t>Finger only</a:t>
            </a:r>
          </a:p>
          <a:p>
            <a:pPr marL="990600" lvl="1" indent="-533400" eaLnBrk="1" hangingPunct="1">
              <a:buFont typeface="Wingdings" pitchFamily="2" charset="2"/>
              <a:buAutoNum type="arabicParenR"/>
            </a:pPr>
            <a:r>
              <a:rPr lang="en-US" sz="2000" dirty="0" smtClean="0"/>
              <a:t>Finger and </a:t>
            </a:r>
            <a:r>
              <a:rPr lang="en-US" sz="2000" b="1" dirty="0" smtClean="0"/>
              <a:t>wrist</a:t>
            </a:r>
          </a:p>
          <a:p>
            <a:pPr marL="990600" lvl="1" indent="-533400" eaLnBrk="1" hangingPunct="1">
              <a:buFont typeface="Wingdings" pitchFamily="2" charset="2"/>
              <a:buAutoNum type="arabicParenR"/>
            </a:pPr>
            <a:r>
              <a:rPr lang="en-US" sz="2000" dirty="0" smtClean="0"/>
              <a:t>Finger, wrist, and </a:t>
            </a:r>
            <a:r>
              <a:rPr lang="en-US" sz="2000" b="1" dirty="0" smtClean="0"/>
              <a:t>forearm</a:t>
            </a:r>
          </a:p>
          <a:p>
            <a:pPr marL="990600" lvl="1" indent="-533400" eaLnBrk="1" hangingPunct="1">
              <a:buFont typeface="Wingdings" pitchFamily="2" charset="2"/>
              <a:buAutoNum type="arabicParenR"/>
            </a:pPr>
            <a:r>
              <a:rPr lang="en-US" sz="2000" dirty="0" smtClean="0"/>
              <a:t>Finger, wrist, forearm, and </a:t>
            </a:r>
            <a:r>
              <a:rPr lang="en-US" sz="2000" b="1" dirty="0" smtClean="0"/>
              <a:t>upper arm</a:t>
            </a:r>
          </a:p>
          <a:p>
            <a:pPr marL="990600" lvl="1" indent="-533400" eaLnBrk="1" hangingPunct="1">
              <a:buFont typeface="Wingdings" pitchFamily="2" charset="2"/>
              <a:buAutoNum type="arabicParenR"/>
            </a:pPr>
            <a:r>
              <a:rPr lang="en-US" sz="2000" dirty="0" smtClean="0"/>
              <a:t>Finger, wrist, forearm, upper arm, and </a:t>
            </a:r>
            <a:r>
              <a:rPr lang="en-US" sz="2000" b="1" dirty="0" smtClean="0"/>
              <a:t>shoulder</a:t>
            </a:r>
          </a:p>
          <a:p>
            <a:pPr lvl="1" eaLnBrk="1" hangingPunct="1"/>
            <a:endParaRPr lang="en-US" sz="2000" dirty="0" smtClean="0"/>
          </a:p>
          <a:p>
            <a:pPr lvl="1" eaLnBrk="1" hangingPunct="1"/>
            <a:r>
              <a:rPr lang="en-US" sz="2000" dirty="0" smtClean="0"/>
              <a:t>For </a:t>
            </a:r>
            <a:r>
              <a:rPr lang="en-US" sz="2000" b="1" dirty="0"/>
              <a:t>lower classification</a:t>
            </a:r>
            <a:r>
              <a:rPr lang="en-US" sz="2000" dirty="0"/>
              <a:t>, </a:t>
            </a:r>
            <a:r>
              <a:rPr lang="en-US" sz="2000" dirty="0" smtClean="0"/>
              <a:t>worker perform hand </a:t>
            </a:r>
            <a:r>
              <a:rPr lang="en-US" sz="2000" dirty="0"/>
              <a:t>and arm </a:t>
            </a:r>
            <a:r>
              <a:rPr lang="en-US" sz="2000" b="1" dirty="0" smtClean="0"/>
              <a:t>motion</a:t>
            </a:r>
            <a:r>
              <a:rPr lang="en-US" sz="2000" dirty="0" smtClean="0"/>
              <a:t>: </a:t>
            </a:r>
            <a:r>
              <a:rPr lang="en-US" sz="2000" b="1" dirty="0"/>
              <a:t>more quickly</a:t>
            </a:r>
            <a:r>
              <a:rPr lang="en-US" sz="2000" dirty="0"/>
              <a:t> </a:t>
            </a:r>
            <a:r>
              <a:rPr lang="en-US" sz="2000" dirty="0" smtClean="0"/>
              <a:t>&amp; with </a:t>
            </a:r>
            <a:r>
              <a:rPr lang="en-US" sz="2000" b="1" dirty="0"/>
              <a:t>less </a:t>
            </a:r>
            <a:r>
              <a:rPr lang="en-US" sz="2000" b="1" dirty="0" smtClean="0"/>
              <a:t>effort</a:t>
            </a:r>
          </a:p>
          <a:p>
            <a:pPr lvl="2" eaLnBrk="1" hangingPunct="1"/>
            <a:r>
              <a:rPr lang="en-US" altLang="en-US" sz="2000" dirty="0" smtClean="0">
                <a:sym typeface="Symbol"/>
              </a:rPr>
              <a:t> </a:t>
            </a:r>
            <a:r>
              <a:rPr lang="en-US" sz="2000" b="1" dirty="0" smtClean="0"/>
              <a:t>work method</a:t>
            </a:r>
            <a:r>
              <a:rPr lang="en-US" sz="2000" dirty="0" smtClean="0"/>
              <a:t>: </a:t>
            </a:r>
            <a:r>
              <a:rPr lang="en-US" sz="2000" dirty="0"/>
              <a:t>should be composed of motions at </a:t>
            </a:r>
            <a:r>
              <a:rPr lang="en-US" sz="2000" b="1" dirty="0" smtClean="0"/>
              <a:t>lowest classification </a:t>
            </a:r>
            <a:r>
              <a:rPr lang="en-US" sz="2000" b="1" dirty="0"/>
              <a:t>level </a:t>
            </a:r>
            <a:r>
              <a:rPr lang="en-US" sz="2000" b="1" dirty="0" smtClean="0"/>
              <a:t>possible</a:t>
            </a:r>
          </a:p>
          <a:p>
            <a:pPr lvl="1" eaLnBrk="1" hangingPunct="1"/>
            <a:r>
              <a:rPr lang="en-US" altLang="en-US" sz="2000" dirty="0" smtClean="0"/>
              <a:t>Accomplished by: </a:t>
            </a:r>
            <a:r>
              <a:rPr lang="en-US" altLang="en-US" sz="2000" b="1" dirty="0"/>
              <a:t>locating</a:t>
            </a:r>
            <a:r>
              <a:rPr lang="en-US" altLang="en-US" sz="2000" dirty="0"/>
              <a:t> parts </a:t>
            </a:r>
            <a:r>
              <a:rPr lang="en-US" altLang="en-US" sz="2000" dirty="0" smtClean="0"/>
              <a:t>&amp; </a:t>
            </a:r>
            <a:r>
              <a:rPr lang="en-US" altLang="en-US" sz="2000" dirty="0"/>
              <a:t>tools </a:t>
            </a:r>
            <a:r>
              <a:rPr lang="en-US" altLang="en-US" sz="2000" b="1" dirty="0"/>
              <a:t>as close</a:t>
            </a:r>
            <a:r>
              <a:rPr lang="en-US" altLang="en-US" sz="2000" dirty="0"/>
              <a:t> together </a:t>
            </a:r>
            <a:r>
              <a:rPr lang="en-US" altLang="en-US" sz="2000" b="1" dirty="0"/>
              <a:t>as possible</a:t>
            </a:r>
            <a:r>
              <a:rPr lang="en-US" altLang="en-US" sz="2000" dirty="0"/>
              <a:t> in </a:t>
            </a:r>
            <a:r>
              <a:rPr lang="en-US" altLang="en-US" sz="2000" dirty="0" smtClean="0"/>
              <a:t>workplace</a:t>
            </a:r>
            <a:endParaRPr lang="en-US" sz="2000" b="1" dirty="0" smtClean="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1. Use of Human Body</a:t>
            </a:r>
          </a:p>
        </p:txBody>
      </p:sp>
      <p:sp>
        <p:nvSpPr>
          <p:cNvPr id="28675" name="Rectangle 3"/>
          <p:cNvSpPr>
            <a:spLocks noGrp="1" noChangeArrowheads="1"/>
          </p:cNvSpPr>
          <p:nvPr>
            <p:ph type="body" idx="1"/>
          </p:nvPr>
        </p:nvSpPr>
        <p:spPr>
          <a:xfrm>
            <a:off x="1905000" y="1447800"/>
            <a:ext cx="7010400" cy="5181600"/>
          </a:xfrm>
        </p:spPr>
        <p:txBody>
          <a:bodyPr/>
          <a:lstStyle/>
          <a:p>
            <a:pPr marL="0" indent="0" eaLnBrk="1" hangingPunct="1">
              <a:buNone/>
            </a:pPr>
            <a:r>
              <a:rPr lang="en-US" dirty="0" smtClean="0"/>
              <a:t>Two </a:t>
            </a:r>
            <a:r>
              <a:rPr lang="en-US" dirty="0"/>
              <a:t>remaining human body principles of motion </a:t>
            </a:r>
            <a:r>
              <a:rPr lang="en-US" dirty="0" smtClean="0"/>
              <a:t>economy (11 and 12): recommendations </a:t>
            </a:r>
            <a:r>
              <a:rPr lang="en-US" dirty="0"/>
              <a:t>for using </a:t>
            </a:r>
            <a:r>
              <a:rPr lang="en-US" b="1" dirty="0"/>
              <a:t>body members</a:t>
            </a:r>
            <a:r>
              <a:rPr lang="en-US" dirty="0"/>
              <a:t> </a:t>
            </a:r>
            <a:r>
              <a:rPr lang="en-US" b="1" dirty="0"/>
              <a:t>other than </a:t>
            </a:r>
            <a:r>
              <a:rPr lang="en-US" b="1" dirty="0" smtClean="0"/>
              <a:t>hands </a:t>
            </a:r>
            <a:r>
              <a:rPr lang="en-US" b="1" dirty="0"/>
              <a:t>and </a:t>
            </a:r>
            <a:r>
              <a:rPr lang="en-US" b="1" dirty="0" smtClean="0"/>
              <a:t>arms</a:t>
            </a:r>
          </a:p>
        </p:txBody>
      </p:sp>
    </p:spTree>
    <p:extLst>
      <p:ext uri="{BB962C8B-B14F-4D97-AF65-F5344CB8AC3E}">
        <p14:creationId xmlns:p14="http://schemas.microsoft.com/office/powerpoint/2010/main" val="1170399450"/>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1. Use of Human Body</a:t>
            </a:r>
          </a:p>
        </p:txBody>
      </p:sp>
      <p:sp>
        <p:nvSpPr>
          <p:cNvPr id="28675" name="Rectangle 3"/>
          <p:cNvSpPr>
            <a:spLocks noGrp="1" noChangeArrowheads="1"/>
          </p:cNvSpPr>
          <p:nvPr>
            <p:ph type="body" idx="1"/>
          </p:nvPr>
        </p:nvSpPr>
        <p:spPr>
          <a:xfrm>
            <a:off x="1905000" y="1447800"/>
            <a:ext cx="7162800" cy="5181600"/>
          </a:xfrm>
        </p:spPr>
        <p:txBody>
          <a:bodyPr/>
          <a:lstStyle/>
          <a:p>
            <a:pPr marL="609600" indent="-609600" eaLnBrk="1" hangingPunct="1">
              <a:buFont typeface="+mj-lt"/>
              <a:buAutoNum type="arabicPeriod" startAt="11"/>
            </a:pPr>
            <a:r>
              <a:rPr lang="en-US" b="1" dirty="0" smtClean="0"/>
              <a:t>Minimize eye focus</a:t>
            </a:r>
            <a:r>
              <a:rPr lang="en-US" dirty="0" smtClean="0"/>
              <a:t> and </a:t>
            </a:r>
            <a:r>
              <a:rPr lang="en-US" b="1" dirty="0" smtClean="0"/>
              <a:t>travel</a:t>
            </a:r>
          </a:p>
          <a:p>
            <a:pPr marL="1009650" lvl="1" indent="-609600" eaLnBrk="1" hangingPunct="1"/>
            <a:r>
              <a:rPr lang="en-US" altLang="en-US" sz="2000" b="1" i="1" dirty="0" smtClean="0"/>
              <a:t>Eye focus</a:t>
            </a:r>
            <a:r>
              <a:rPr lang="en-US" altLang="en-US" sz="2000" dirty="0" smtClean="0"/>
              <a:t> </a:t>
            </a:r>
            <a:r>
              <a:rPr lang="en-US" altLang="en-US" sz="2000" dirty="0"/>
              <a:t>occurs when </a:t>
            </a:r>
            <a:r>
              <a:rPr lang="en-US" altLang="en-US" sz="2000" dirty="0" smtClean="0"/>
              <a:t>eye </a:t>
            </a:r>
            <a:r>
              <a:rPr lang="en-US" altLang="en-US" sz="2000" dirty="0"/>
              <a:t>must </a:t>
            </a:r>
            <a:r>
              <a:rPr lang="en-US" altLang="en-US" sz="2000" b="1" dirty="0"/>
              <a:t>adjust to </a:t>
            </a:r>
            <a:r>
              <a:rPr lang="en-US" altLang="en-US" sz="2000" b="1" dirty="0" smtClean="0"/>
              <a:t>change </a:t>
            </a:r>
            <a:r>
              <a:rPr lang="en-US" altLang="en-US" sz="2000" b="1" dirty="0"/>
              <a:t>in viewing </a:t>
            </a:r>
            <a:r>
              <a:rPr lang="en-US" altLang="en-US" sz="2000" b="1" dirty="0" smtClean="0"/>
              <a:t>distance</a:t>
            </a:r>
          </a:p>
          <a:p>
            <a:pPr marL="1409700" lvl="2" indent="-609600" eaLnBrk="1" hangingPunct="1"/>
            <a:r>
              <a:rPr lang="en-US" altLang="en-US" sz="2000" dirty="0" smtClean="0"/>
              <a:t>e.g. from </a:t>
            </a:r>
            <a:r>
              <a:rPr lang="en-US" altLang="en-US" sz="2000" dirty="0"/>
              <a:t>25 in. to 10 in</a:t>
            </a:r>
            <a:r>
              <a:rPr lang="en-US" altLang="en-US" sz="2000" dirty="0" smtClean="0"/>
              <a:t>., </a:t>
            </a:r>
            <a:r>
              <a:rPr lang="en-US" altLang="en-US" sz="2000" dirty="0"/>
              <a:t>with little or no change in line of </a:t>
            </a:r>
            <a:r>
              <a:rPr lang="en-US" altLang="en-US" sz="2000" dirty="0" smtClean="0"/>
              <a:t>sight</a:t>
            </a:r>
          </a:p>
          <a:p>
            <a:pPr marL="1009650" lvl="1" indent="-609600" eaLnBrk="1" hangingPunct="1"/>
            <a:r>
              <a:rPr lang="en-US" altLang="en-US" sz="2000" b="1" i="1" dirty="0"/>
              <a:t>Eye </a:t>
            </a:r>
            <a:r>
              <a:rPr lang="en-US" altLang="en-US" sz="2000" b="1" i="1" dirty="0" smtClean="0"/>
              <a:t>travel</a:t>
            </a:r>
            <a:r>
              <a:rPr lang="en-US" altLang="en-US" sz="2000" dirty="0" smtClean="0"/>
              <a:t> </a:t>
            </a:r>
            <a:r>
              <a:rPr lang="en-US" altLang="en-US" sz="2000" dirty="0"/>
              <a:t>occurs when </a:t>
            </a:r>
            <a:r>
              <a:rPr lang="en-US" altLang="en-US" sz="2000" dirty="0" smtClean="0"/>
              <a:t>eye </a:t>
            </a:r>
            <a:r>
              <a:rPr lang="en-US" altLang="en-US" sz="2000" dirty="0"/>
              <a:t>must </a:t>
            </a:r>
            <a:r>
              <a:rPr lang="en-US" altLang="en-US" sz="2000" b="1" dirty="0"/>
              <a:t>adjust to a line-of-sight </a:t>
            </a:r>
            <a:r>
              <a:rPr lang="en-US" altLang="en-US" sz="2000" b="1" dirty="0" smtClean="0"/>
              <a:t>change</a:t>
            </a:r>
          </a:p>
          <a:p>
            <a:pPr marL="1409700" lvl="2" indent="-609600" eaLnBrk="1" hangingPunct="1"/>
            <a:r>
              <a:rPr lang="en-US" altLang="en-US" sz="2000" dirty="0"/>
              <a:t>e.g. </a:t>
            </a:r>
            <a:r>
              <a:rPr lang="en-US" altLang="en-US" sz="2000" dirty="0" smtClean="0"/>
              <a:t>from </a:t>
            </a:r>
            <a:r>
              <a:rPr lang="en-US" altLang="en-US" sz="2000" dirty="0"/>
              <a:t>one location in the workplace to another, but the distances from </a:t>
            </a:r>
            <a:r>
              <a:rPr lang="en-US" altLang="en-US" sz="2000" dirty="0" smtClean="0"/>
              <a:t>eyes are same</a:t>
            </a:r>
          </a:p>
          <a:p>
            <a:pPr marL="1009650" lvl="1" indent="-609600" eaLnBrk="1" hangingPunct="1"/>
            <a:r>
              <a:rPr lang="en-US" altLang="en-US" sz="2000" dirty="0" smtClean="0"/>
              <a:t>Since </a:t>
            </a:r>
            <a:r>
              <a:rPr lang="en-US" altLang="en-US" sz="2000" b="1" dirty="0"/>
              <a:t>eye focus and eye travel</a:t>
            </a:r>
            <a:r>
              <a:rPr lang="en-US" altLang="en-US" sz="2000" dirty="0"/>
              <a:t> each </a:t>
            </a:r>
            <a:r>
              <a:rPr lang="en-US" altLang="en-US" sz="2000" b="1" dirty="0"/>
              <a:t>take </a:t>
            </a:r>
            <a:r>
              <a:rPr lang="en-US" altLang="en-US" sz="2000" b="1" dirty="0" smtClean="0"/>
              <a:t>time,</a:t>
            </a:r>
          </a:p>
          <a:p>
            <a:pPr marL="1409700" lvl="2" indent="-609600" eaLnBrk="1" hangingPunct="1"/>
            <a:r>
              <a:rPr lang="en-US" altLang="en-US" sz="2000" dirty="0">
                <a:sym typeface="Symbol"/>
              </a:rPr>
              <a:t> </a:t>
            </a:r>
            <a:r>
              <a:rPr lang="en-US" altLang="en-US" sz="2000" dirty="0" smtClean="0"/>
              <a:t>desirable </a:t>
            </a:r>
            <a:r>
              <a:rPr lang="en-US" altLang="en-US" sz="2000" dirty="0"/>
              <a:t>to minimize </a:t>
            </a:r>
            <a:r>
              <a:rPr lang="en-US" altLang="en-US" sz="2000" dirty="0" smtClean="0"/>
              <a:t>need </a:t>
            </a:r>
            <a:r>
              <a:rPr lang="en-US" altLang="en-US" sz="2000" dirty="0"/>
              <a:t>for </a:t>
            </a:r>
            <a:r>
              <a:rPr lang="en-US" altLang="en-US" sz="2000" dirty="0" smtClean="0"/>
              <a:t>worker </a:t>
            </a:r>
            <a:r>
              <a:rPr lang="en-US" altLang="en-US" sz="2000" dirty="0"/>
              <a:t>to make these adjustments as much as </a:t>
            </a:r>
            <a:r>
              <a:rPr lang="en-US" altLang="en-US" sz="2000" dirty="0" smtClean="0"/>
              <a:t>possible</a:t>
            </a:r>
          </a:p>
          <a:p>
            <a:pPr marL="1409700" lvl="2" indent="-609600" eaLnBrk="1" hangingPunct="1"/>
            <a:r>
              <a:rPr lang="en-US" altLang="en-US" sz="2000" dirty="0" smtClean="0"/>
              <a:t>Accomplished </a:t>
            </a:r>
            <a:r>
              <a:rPr lang="en-US" altLang="en-US" sz="2000" dirty="0"/>
              <a:t>by </a:t>
            </a:r>
            <a:r>
              <a:rPr lang="en-US" altLang="en-US" sz="2000" b="1" dirty="0"/>
              <a:t>minimizing </a:t>
            </a:r>
            <a:r>
              <a:rPr lang="en-US" altLang="en-US" sz="2000" b="1" dirty="0" smtClean="0"/>
              <a:t>distances</a:t>
            </a:r>
            <a:r>
              <a:rPr lang="en-US" altLang="en-US" sz="2000" dirty="0" smtClean="0"/>
              <a:t> </a:t>
            </a:r>
            <a:r>
              <a:rPr lang="en-US" altLang="en-US" sz="2000" b="1" dirty="0"/>
              <a:t>between objects</a:t>
            </a:r>
            <a:r>
              <a:rPr lang="en-US" altLang="en-US" sz="2000" dirty="0"/>
              <a:t> (e.g</a:t>
            </a:r>
            <a:r>
              <a:rPr lang="en-US" altLang="en-US" sz="2000" dirty="0" smtClean="0"/>
              <a:t>. </a:t>
            </a:r>
            <a:r>
              <a:rPr lang="en-US" altLang="en-US" sz="2000" dirty="0"/>
              <a:t>parts and tools) </a:t>
            </a:r>
            <a:r>
              <a:rPr lang="en-US" altLang="en-US" sz="2000" dirty="0" smtClean="0"/>
              <a:t>used </a:t>
            </a:r>
            <a:r>
              <a:rPr lang="en-US" altLang="en-US" sz="2000" dirty="0"/>
              <a:t>in </a:t>
            </a:r>
            <a:r>
              <a:rPr lang="en-US" altLang="en-US" sz="2000" dirty="0" smtClean="0"/>
              <a:t>workplace</a:t>
            </a:r>
            <a:endParaRPr lang="en-US" altLang="en-US" sz="2000" dirty="0"/>
          </a:p>
          <a:p>
            <a:pPr marL="1009650" lvl="1" indent="-609600" eaLnBrk="1" hangingPunct="1"/>
            <a:endParaRPr lang="en-US" sz="2000" b="1" dirty="0" smtClean="0"/>
          </a:p>
        </p:txBody>
      </p:sp>
    </p:spTree>
    <p:extLst>
      <p:ext uri="{BB962C8B-B14F-4D97-AF65-F5344CB8AC3E}">
        <p14:creationId xmlns:p14="http://schemas.microsoft.com/office/powerpoint/2010/main" val="1345671840"/>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t>1. Use of Human Body</a:t>
            </a:r>
          </a:p>
        </p:txBody>
      </p:sp>
      <p:sp>
        <p:nvSpPr>
          <p:cNvPr id="29699" name="Rectangle 3"/>
          <p:cNvSpPr>
            <a:spLocks noGrp="1" noChangeArrowheads="1"/>
          </p:cNvSpPr>
          <p:nvPr>
            <p:ph type="body" idx="1"/>
          </p:nvPr>
        </p:nvSpPr>
        <p:spPr/>
        <p:txBody>
          <a:bodyPr/>
          <a:lstStyle/>
          <a:p>
            <a:pPr marL="609600" indent="-609600" eaLnBrk="1" hangingPunct="1">
              <a:buFont typeface="+mj-lt"/>
              <a:buAutoNum type="arabicPeriod" startAt="12"/>
            </a:pPr>
            <a:r>
              <a:rPr lang="en-US" dirty="0" smtClean="0"/>
              <a:t>Design method to utilize </a:t>
            </a:r>
            <a:r>
              <a:rPr lang="en-US" b="1" dirty="0" smtClean="0"/>
              <a:t>feet and legs</a:t>
            </a:r>
            <a:r>
              <a:rPr lang="en-US" dirty="0" smtClean="0"/>
              <a:t> where appropriate</a:t>
            </a:r>
          </a:p>
          <a:p>
            <a:pPr marL="1009650" lvl="1" indent="-609600" eaLnBrk="1" hangingPunct="1"/>
            <a:r>
              <a:rPr lang="en-US" sz="2000" b="1" dirty="0" smtClean="0"/>
              <a:t>Legs</a:t>
            </a:r>
            <a:r>
              <a:rPr lang="en-US" sz="2000" dirty="0" smtClean="0"/>
              <a:t>: </a:t>
            </a:r>
            <a:r>
              <a:rPr lang="en-US" sz="2000" b="1" dirty="0" smtClean="0"/>
              <a:t>stronger</a:t>
            </a:r>
            <a:r>
              <a:rPr lang="en-US" sz="2000" dirty="0" smtClean="0"/>
              <a:t> </a:t>
            </a:r>
            <a:r>
              <a:rPr lang="en-US" sz="2000" dirty="0"/>
              <a:t>than </a:t>
            </a:r>
            <a:r>
              <a:rPr lang="en-US" sz="2000" dirty="0" smtClean="0"/>
              <a:t>arms, although feet </a:t>
            </a:r>
            <a:r>
              <a:rPr lang="en-US" sz="2000" dirty="0"/>
              <a:t>are </a:t>
            </a:r>
            <a:r>
              <a:rPr lang="en-US" sz="2000" b="1" dirty="0"/>
              <a:t>not</a:t>
            </a:r>
            <a:r>
              <a:rPr lang="en-US" sz="2000" dirty="0"/>
              <a:t> as </a:t>
            </a:r>
            <a:r>
              <a:rPr lang="en-US" sz="2000" b="1" dirty="0"/>
              <a:t>practical</a:t>
            </a:r>
            <a:r>
              <a:rPr lang="en-US" sz="2000" dirty="0"/>
              <a:t> as </a:t>
            </a:r>
            <a:r>
              <a:rPr lang="en-US" sz="2000" dirty="0" smtClean="0"/>
              <a:t>hands</a:t>
            </a:r>
          </a:p>
          <a:p>
            <a:pPr marL="1009650" lvl="1" indent="-609600" eaLnBrk="1" hangingPunct="1"/>
            <a:r>
              <a:rPr lang="en-US" sz="2000" b="1" dirty="0" smtClean="0"/>
              <a:t>Work </a:t>
            </a:r>
            <a:r>
              <a:rPr lang="en-US" sz="2000" b="1" dirty="0"/>
              <a:t>method</a:t>
            </a:r>
            <a:r>
              <a:rPr lang="en-US" sz="2000" dirty="0"/>
              <a:t> can sometimes be designed to </a:t>
            </a:r>
            <a:r>
              <a:rPr lang="en-US" sz="2000" b="1" dirty="0"/>
              <a:t>take advantage</a:t>
            </a:r>
            <a:r>
              <a:rPr lang="en-US" sz="2000" dirty="0"/>
              <a:t> of </a:t>
            </a:r>
            <a:r>
              <a:rPr lang="en-US" sz="2000" dirty="0" smtClean="0"/>
              <a:t>greater </a:t>
            </a:r>
            <a:r>
              <a:rPr lang="en-US" sz="2000" b="1" dirty="0"/>
              <a:t>strength</a:t>
            </a:r>
            <a:r>
              <a:rPr lang="en-US" sz="2000" dirty="0"/>
              <a:t> </a:t>
            </a:r>
            <a:r>
              <a:rPr lang="en-US" sz="2000" b="1" dirty="0" smtClean="0"/>
              <a:t>of</a:t>
            </a:r>
            <a:r>
              <a:rPr lang="en-US" sz="2000" dirty="0" smtClean="0"/>
              <a:t> </a:t>
            </a:r>
            <a:r>
              <a:rPr lang="en-US" sz="2000" b="1" dirty="0" smtClean="0"/>
              <a:t>legs</a:t>
            </a:r>
          </a:p>
          <a:p>
            <a:pPr marL="1409700" lvl="2" indent="-609600" eaLnBrk="1" hangingPunct="1"/>
            <a:r>
              <a:rPr lang="en-US" sz="2000" dirty="0" smtClean="0"/>
              <a:t>e.g.: in </a:t>
            </a:r>
            <a:r>
              <a:rPr lang="en-US" sz="2000" b="1" dirty="0"/>
              <a:t>lifting</a:t>
            </a:r>
            <a:r>
              <a:rPr lang="en-US" sz="2000" dirty="0"/>
              <a:t> tasks</a:t>
            </a:r>
            <a:endParaRPr lang="en-US" sz="2000" dirty="0" smtClean="0"/>
          </a:p>
        </p:txBody>
      </p:sp>
    </p:spTree>
    <p:extLst>
      <p:ext uri="{BB962C8B-B14F-4D97-AF65-F5344CB8AC3E}">
        <p14:creationId xmlns:p14="http://schemas.microsoft.com/office/powerpoint/2010/main" val="871456678"/>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smtClean="0"/>
              <a:t>2. Workplace Arrangement</a:t>
            </a:r>
          </a:p>
        </p:txBody>
      </p:sp>
      <p:sp>
        <p:nvSpPr>
          <p:cNvPr id="30723" name="Rectangle 3"/>
          <p:cNvSpPr>
            <a:spLocks noGrp="1" noChangeArrowheads="1"/>
          </p:cNvSpPr>
          <p:nvPr>
            <p:ph type="body" idx="1"/>
          </p:nvPr>
        </p:nvSpPr>
        <p:spPr>
          <a:xfrm>
            <a:off x="1600200" y="1447800"/>
            <a:ext cx="7239000" cy="4495800"/>
          </a:xfrm>
        </p:spPr>
        <p:txBody>
          <a:bodyPr/>
          <a:lstStyle/>
          <a:p>
            <a:pPr eaLnBrk="1" hangingPunct="1"/>
            <a:r>
              <a:rPr lang="en-US" b="1" dirty="0" smtClean="0"/>
              <a:t>Normal and maximum working areas</a:t>
            </a:r>
            <a:r>
              <a:rPr lang="en-US" dirty="0" smtClean="0"/>
              <a:t> in the workplace</a:t>
            </a:r>
          </a:p>
        </p:txBody>
      </p:sp>
      <p:pic>
        <p:nvPicPr>
          <p:cNvPr id="30724" name="Picture 4" descr="10"/>
          <p:cNvPicPr>
            <a:picLocks noChangeAspect="1" noChangeArrowheads="1"/>
          </p:cNvPicPr>
          <p:nvPr/>
        </p:nvPicPr>
        <p:blipFill rotWithShape="1">
          <a:blip r:embed="rId3">
            <a:extLst>
              <a:ext uri="{28A0092B-C50C-407E-A947-70E740481C1C}">
                <a14:useLocalDpi xmlns:a14="http://schemas.microsoft.com/office/drawing/2010/main" val="0"/>
              </a:ext>
            </a:extLst>
          </a:blip>
          <a:srcRect l="2254" t="8041" r="1930" b="5001"/>
          <a:stretch/>
        </p:blipFill>
        <p:spPr bwMode="auto">
          <a:xfrm>
            <a:off x="2057400" y="2508068"/>
            <a:ext cx="7086600" cy="434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92350"/>
            <a:ext cx="39624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2. Workplace Arrangement</a:t>
            </a:r>
          </a:p>
        </p:txBody>
      </p:sp>
      <p:sp>
        <p:nvSpPr>
          <p:cNvPr id="31747" name="Rectangle 3"/>
          <p:cNvSpPr>
            <a:spLocks noGrp="1" noChangeArrowheads="1"/>
          </p:cNvSpPr>
          <p:nvPr>
            <p:ph type="body" idx="1"/>
          </p:nvPr>
        </p:nvSpPr>
        <p:spPr>
          <a:xfrm>
            <a:off x="1905000" y="1447800"/>
            <a:ext cx="6934200" cy="5181600"/>
          </a:xfrm>
        </p:spPr>
        <p:txBody>
          <a:bodyPr/>
          <a:lstStyle/>
          <a:p>
            <a:pPr eaLnBrk="1" hangingPunct="1"/>
            <a:r>
              <a:rPr lang="en-US" dirty="0" smtClean="0"/>
              <a:t>First 3 principles:</a:t>
            </a:r>
          </a:p>
          <a:p>
            <a:pPr lvl="1" eaLnBrk="1" hangingPunct="1"/>
            <a:r>
              <a:rPr lang="en-US" dirty="0" smtClean="0"/>
              <a:t>Deal </a:t>
            </a:r>
            <a:r>
              <a:rPr lang="en-US" dirty="0"/>
              <a:t>with </a:t>
            </a:r>
            <a:r>
              <a:rPr lang="en-US" b="1" dirty="0"/>
              <a:t>immediate work </a:t>
            </a:r>
            <a:r>
              <a:rPr lang="en-US" b="1" dirty="0" smtClean="0"/>
              <a:t>area</a:t>
            </a:r>
          </a:p>
          <a:p>
            <a:pPr lvl="1" eaLnBrk="1" hangingPunct="1"/>
            <a:r>
              <a:rPr lang="en-US" dirty="0" smtClean="0"/>
              <a:t>Lead to </a:t>
            </a:r>
            <a:r>
              <a:rPr lang="en-US" b="1" dirty="0" smtClean="0"/>
              <a:t>natural rhythm</a:t>
            </a:r>
            <a:r>
              <a:rPr lang="en-US" dirty="0" smtClean="0"/>
              <a:t> in workplace</a:t>
            </a:r>
          </a:p>
          <a:p>
            <a:pPr eaLnBrk="1" hangingPunct="1"/>
            <a:r>
              <a:rPr lang="en-US" dirty="0" smtClean="0"/>
              <a:t>Remaining principles (4 – 7):</a:t>
            </a:r>
          </a:p>
          <a:p>
            <a:pPr lvl="1" eaLnBrk="1" hangingPunct="1"/>
            <a:r>
              <a:rPr lang="en-US" dirty="0" smtClean="0"/>
              <a:t>Deal with </a:t>
            </a:r>
            <a:r>
              <a:rPr lang="en-US" b="1" dirty="0" smtClean="0"/>
              <a:t>use of gravity</a:t>
            </a:r>
            <a:r>
              <a:rPr lang="en-US" dirty="0" smtClean="0"/>
              <a:t>, and</a:t>
            </a:r>
          </a:p>
          <a:p>
            <a:pPr lvl="1" eaLnBrk="1" hangingPunct="1"/>
            <a:r>
              <a:rPr lang="en-US" b="1" dirty="0" smtClean="0"/>
              <a:t>General conditions</a:t>
            </a:r>
            <a:r>
              <a:rPr lang="en-US" dirty="0" smtClean="0"/>
              <a:t> of the workplace</a:t>
            </a:r>
          </a:p>
          <a:p>
            <a:pPr eaLnBrk="1" hangingPunct="1"/>
            <a:endParaRPr lang="en-US" dirty="0" smtClean="0"/>
          </a:p>
          <a:p>
            <a:pPr marL="1009650" lvl="1" indent="-609600" eaLnBrk="1" hangingPunct="1"/>
            <a:endParaRPr lang="en-US" sz="2000" b="1" dirty="0" smtClean="0"/>
          </a:p>
          <a:p>
            <a:pPr marL="609600" indent="-609600" eaLnBrk="1" hangingPunct="1">
              <a:buFont typeface="Wingdings" pitchFamily="2" charset="2"/>
              <a:buAutoNum type="arabicPeriod"/>
            </a:pPr>
            <a:endParaRPr lang="en-US" b="1" dirty="0" smtClean="0"/>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2. Workplace Arrangement</a:t>
            </a:r>
          </a:p>
        </p:txBody>
      </p:sp>
      <p:sp>
        <p:nvSpPr>
          <p:cNvPr id="31747" name="Rectangle 3"/>
          <p:cNvSpPr>
            <a:spLocks noGrp="1" noChangeArrowheads="1"/>
          </p:cNvSpPr>
          <p:nvPr>
            <p:ph type="body" idx="1"/>
          </p:nvPr>
        </p:nvSpPr>
        <p:spPr>
          <a:xfrm>
            <a:off x="1905000" y="1447800"/>
            <a:ext cx="7162800" cy="4495800"/>
          </a:xfrm>
        </p:spPr>
        <p:txBody>
          <a:bodyPr/>
          <a:lstStyle/>
          <a:p>
            <a:pPr marL="609600" indent="-609600" eaLnBrk="1" hangingPunct="1">
              <a:buFont typeface="Wingdings" pitchFamily="2" charset="2"/>
              <a:buAutoNum type="arabicPeriod"/>
            </a:pPr>
            <a:r>
              <a:rPr lang="en-US" dirty="0" smtClean="0"/>
              <a:t>Locate tools and materials in </a:t>
            </a:r>
            <a:r>
              <a:rPr lang="en-US" b="1" dirty="0" smtClean="0"/>
              <a:t>fixed positions within the work area</a:t>
            </a:r>
          </a:p>
          <a:p>
            <a:pPr lvl="1" eaLnBrk="1" hangingPunct="1"/>
            <a:r>
              <a:rPr lang="en-US" altLang="en-US" sz="2000" dirty="0" smtClean="0"/>
              <a:t>“a place </a:t>
            </a:r>
            <a:r>
              <a:rPr lang="en-US" altLang="en-US" sz="2000" dirty="0"/>
              <a:t>for </a:t>
            </a:r>
            <a:r>
              <a:rPr lang="en-US" altLang="en-US" sz="2000" dirty="0" smtClean="0"/>
              <a:t>everything &amp; </a:t>
            </a:r>
            <a:r>
              <a:rPr lang="en-US" altLang="en-US" sz="2000" dirty="0"/>
              <a:t>everything in its </a:t>
            </a:r>
            <a:r>
              <a:rPr lang="en-US" altLang="en-US" sz="2000" dirty="0" smtClean="0"/>
              <a:t>place”</a:t>
            </a:r>
          </a:p>
          <a:p>
            <a:pPr lvl="1" eaLnBrk="1" hangingPunct="1"/>
            <a:r>
              <a:rPr lang="en-US" altLang="en-US" sz="2000" dirty="0" smtClean="0"/>
              <a:t>Worker </a:t>
            </a:r>
            <a:r>
              <a:rPr lang="en-US" altLang="en-US" sz="2000" dirty="0"/>
              <a:t>eventually learns </a:t>
            </a:r>
            <a:r>
              <a:rPr lang="en-US" altLang="en-US" sz="2000" b="1" dirty="0" smtClean="0"/>
              <a:t>fixed locations</a:t>
            </a:r>
            <a:r>
              <a:rPr lang="en-US" altLang="en-US" sz="2000" dirty="0" smtClean="0"/>
              <a:t>,</a:t>
            </a:r>
          </a:p>
          <a:p>
            <a:pPr lvl="2" eaLnBrk="1" hangingPunct="1"/>
            <a:r>
              <a:rPr lang="en-US" altLang="en-US" sz="2000" dirty="0" smtClean="0">
                <a:sym typeface="Symbol"/>
              </a:rPr>
              <a:t> </a:t>
            </a:r>
            <a:r>
              <a:rPr lang="en-US" altLang="en-US" sz="2000" dirty="0" smtClean="0"/>
              <a:t>allowing </a:t>
            </a:r>
            <a:r>
              <a:rPr lang="en-US" altLang="en-US" sz="2000" dirty="0"/>
              <a:t>him to </a:t>
            </a:r>
            <a:r>
              <a:rPr lang="en-US" altLang="en-US" sz="2000" b="1" dirty="0"/>
              <a:t>reach for </a:t>
            </a:r>
            <a:r>
              <a:rPr lang="en-US" altLang="en-US" sz="2000" b="1" dirty="0" smtClean="0"/>
              <a:t>object</a:t>
            </a:r>
            <a:r>
              <a:rPr lang="en-US" altLang="en-US" sz="2000" dirty="0" smtClean="0"/>
              <a:t>,</a:t>
            </a:r>
          </a:p>
          <a:p>
            <a:pPr lvl="2" eaLnBrk="1" hangingPunct="1"/>
            <a:r>
              <a:rPr lang="en-US" altLang="en-US" sz="2000" b="1" dirty="0" smtClean="0"/>
              <a:t>without </a:t>
            </a:r>
            <a:r>
              <a:rPr lang="en-US" altLang="en-US" sz="2000" b="1" dirty="0"/>
              <a:t>wasting time</a:t>
            </a:r>
            <a:r>
              <a:rPr lang="en-US" altLang="en-US" sz="2000" dirty="0"/>
              <a:t> looking </a:t>
            </a:r>
            <a:r>
              <a:rPr lang="en-US" altLang="en-US" sz="2000" dirty="0" smtClean="0"/>
              <a:t>&amp; </a:t>
            </a:r>
            <a:r>
              <a:rPr lang="en-US" altLang="en-US" sz="2000" dirty="0"/>
              <a:t>searching</a:t>
            </a:r>
            <a:endParaRPr lang="en-US" sz="2000" dirty="0" smtClean="0"/>
          </a:p>
        </p:txBody>
      </p:sp>
    </p:spTree>
    <p:extLst>
      <p:ext uri="{BB962C8B-B14F-4D97-AF65-F5344CB8AC3E}">
        <p14:creationId xmlns:p14="http://schemas.microsoft.com/office/powerpoint/2010/main" val="1548037809"/>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2. Workplace Arrangement</a:t>
            </a:r>
          </a:p>
        </p:txBody>
      </p:sp>
      <p:sp>
        <p:nvSpPr>
          <p:cNvPr id="31747" name="Rectangle 3"/>
          <p:cNvSpPr>
            <a:spLocks noGrp="1" noChangeArrowheads="1"/>
          </p:cNvSpPr>
          <p:nvPr>
            <p:ph type="body" idx="1"/>
          </p:nvPr>
        </p:nvSpPr>
        <p:spPr>
          <a:xfrm>
            <a:off x="1905000" y="1447800"/>
            <a:ext cx="7162800" cy="5334000"/>
          </a:xfrm>
        </p:spPr>
        <p:txBody>
          <a:bodyPr/>
          <a:lstStyle/>
          <a:p>
            <a:pPr marL="609600" indent="-609600" eaLnBrk="1" hangingPunct="1">
              <a:buFont typeface="+mj-lt"/>
              <a:buAutoNum type="arabicPeriod" startAt="2"/>
            </a:pPr>
            <a:r>
              <a:rPr lang="en-US" dirty="0" smtClean="0"/>
              <a:t>Locate tools and materials </a:t>
            </a:r>
            <a:r>
              <a:rPr lang="en-US" b="1" dirty="0" smtClean="0"/>
              <a:t>close to where they are used</a:t>
            </a:r>
          </a:p>
          <a:p>
            <a:pPr marL="1009650" lvl="1" indent="-609600" eaLnBrk="1" hangingPunct="1"/>
            <a:r>
              <a:rPr lang="en-US" altLang="en-US" sz="2000" dirty="0" smtClean="0"/>
              <a:t>Helps </a:t>
            </a:r>
            <a:r>
              <a:rPr lang="en-US" altLang="en-US" sz="2000" b="1" dirty="0" smtClean="0"/>
              <a:t>minimize distances</a:t>
            </a:r>
            <a:r>
              <a:rPr lang="en-US" altLang="en-US" sz="2000" dirty="0" smtClean="0"/>
              <a:t> worker </a:t>
            </a:r>
            <a:r>
              <a:rPr lang="en-US" altLang="en-US" sz="2000" dirty="0"/>
              <a:t>must move </a:t>
            </a:r>
            <a:r>
              <a:rPr lang="en-US" altLang="en-US" sz="2000" dirty="0" smtClean="0"/>
              <a:t>(</a:t>
            </a:r>
            <a:r>
              <a:rPr lang="en-US" altLang="en-US" sz="2000" b="1" dirty="0" smtClean="0"/>
              <a:t>TE</a:t>
            </a:r>
            <a:r>
              <a:rPr lang="en-US" altLang="en-US" sz="2000" dirty="0" smtClean="0"/>
              <a:t> </a:t>
            </a:r>
            <a:r>
              <a:rPr lang="en-US" altLang="en-US" sz="2000" dirty="0"/>
              <a:t>and </a:t>
            </a:r>
            <a:r>
              <a:rPr lang="en-US" altLang="en-US" sz="2000" b="1" dirty="0" smtClean="0"/>
              <a:t>TL</a:t>
            </a:r>
            <a:r>
              <a:rPr lang="en-US" altLang="en-US" sz="2000" dirty="0" smtClean="0"/>
              <a:t>) </a:t>
            </a:r>
            <a:r>
              <a:rPr lang="en-US" altLang="en-US" sz="2000" dirty="0"/>
              <a:t>in </a:t>
            </a:r>
            <a:r>
              <a:rPr lang="en-US" altLang="en-US" sz="2000" dirty="0" smtClean="0"/>
              <a:t>workplace</a:t>
            </a:r>
          </a:p>
          <a:p>
            <a:pPr marL="1009650" lvl="1" indent="-609600" eaLnBrk="1" hangingPunct="1"/>
            <a:r>
              <a:rPr lang="en-US" altLang="en-US" sz="2000" dirty="0" smtClean="0"/>
              <a:t>Any </a:t>
            </a:r>
            <a:r>
              <a:rPr lang="en-US" altLang="en-US" sz="2000" b="1" dirty="0"/>
              <a:t>equipment</a:t>
            </a:r>
            <a:r>
              <a:rPr lang="en-US" altLang="en-US" sz="2000" dirty="0"/>
              <a:t> controls should also be located in </a:t>
            </a:r>
            <a:r>
              <a:rPr lang="en-US" altLang="en-US" sz="2000" b="1" dirty="0"/>
              <a:t>close </a:t>
            </a:r>
            <a:r>
              <a:rPr lang="en-US" altLang="en-US" sz="2000" b="1" dirty="0" smtClean="0"/>
              <a:t>proximity</a:t>
            </a:r>
            <a:r>
              <a:rPr lang="en-US" altLang="en-US" sz="2000" dirty="0" smtClean="0"/>
              <a:t>:</a:t>
            </a:r>
          </a:p>
          <a:p>
            <a:pPr marL="1409700" lvl="2" indent="-609600" eaLnBrk="1" hangingPunct="1"/>
            <a:r>
              <a:rPr lang="en-US" altLang="en-US" sz="2000" dirty="0" smtClean="0"/>
              <a:t>Refers </a:t>
            </a:r>
            <a:r>
              <a:rPr lang="en-US" altLang="en-US" sz="2000" dirty="0"/>
              <a:t>to </a:t>
            </a:r>
            <a:r>
              <a:rPr lang="en-US" altLang="en-US" sz="2000" b="1" dirty="0" smtClean="0"/>
              <a:t>normal &amp; </a:t>
            </a:r>
            <a:r>
              <a:rPr lang="en-US" altLang="en-US" sz="2000" b="1" dirty="0"/>
              <a:t>maximum working </a:t>
            </a:r>
            <a:r>
              <a:rPr lang="en-US" altLang="en-US" sz="2000" b="1" dirty="0" smtClean="0"/>
              <a:t>area</a:t>
            </a:r>
            <a:r>
              <a:rPr lang="en-US" altLang="en-US" sz="2000" dirty="0" smtClean="0"/>
              <a:t> (Fig. 10.2)</a:t>
            </a:r>
          </a:p>
          <a:p>
            <a:pPr marL="1409700" lvl="2" indent="-609600" eaLnBrk="1" hangingPunct="1"/>
            <a:r>
              <a:rPr lang="en-US" altLang="en-US" sz="2000" dirty="0"/>
              <a:t>D</a:t>
            </a:r>
            <a:r>
              <a:rPr lang="en-US" altLang="en-US" sz="2000" dirty="0" smtClean="0"/>
              <a:t>esirable </a:t>
            </a:r>
            <a:r>
              <a:rPr lang="en-US" altLang="en-US" sz="2000" dirty="0"/>
              <a:t>to </a:t>
            </a:r>
            <a:r>
              <a:rPr lang="en-US" altLang="en-US" sz="2000" b="1" dirty="0"/>
              <a:t>keep </a:t>
            </a:r>
            <a:r>
              <a:rPr lang="en-US" altLang="en-US" sz="2000" b="1" dirty="0" smtClean="0"/>
              <a:t>parts &amp; </a:t>
            </a:r>
            <a:r>
              <a:rPr lang="en-US" altLang="en-US" sz="2000" b="1" dirty="0"/>
              <a:t>tools</a:t>
            </a:r>
            <a:r>
              <a:rPr lang="en-US" altLang="en-US" sz="2000" dirty="0"/>
              <a:t> used in </a:t>
            </a:r>
            <a:r>
              <a:rPr lang="en-US" altLang="en-US" sz="2000" dirty="0" smtClean="0"/>
              <a:t>within </a:t>
            </a:r>
            <a:r>
              <a:rPr lang="en-US" altLang="en-US" sz="2000" b="1" dirty="0" smtClean="0"/>
              <a:t>normal </a:t>
            </a:r>
            <a:r>
              <a:rPr lang="en-US" altLang="en-US" sz="2000" b="1" dirty="0"/>
              <a:t>working </a:t>
            </a:r>
            <a:r>
              <a:rPr lang="en-US" altLang="en-US" sz="2000" b="1" dirty="0" smtClean="0"/>
              <a:t>area</a:t>
            </a:r>
            <a:r>
              <a:rPr lang="en-US" altLang="en-US" sz="2000" dirty="0" smtClean="0"/>
              <a:t> (for </a:t>
            </a:r>
            <a:r>
              <a:rPr lang="en-US" altLang="en-US" sz="2000" dirty="0"/>
              <a:t>each hand </a:t>
            </a:r>
            <a:r>
              <a:rPr lang="en-US" altLang="en-US" sz="2000" dirty="0" smtClean="0"/>
              <a:t>&amp; </a:t>
            </a:r>
            <a:r>
              <a:rPr lang="en-US" altLang="en-US" sz="2000" dirty="0"/>
              <a:t>both hands working </a:t>
            </a:r>
            <a:r>
              <a:rPr lang="en-US" altLang="en-US" sz="2000" dirty="0" smtClean="0"/>
              <a:t>together</a:t>
            </a:r>
          </a:p>
          <a:p>
            <a:pPr marL="1009650" lvl="1" indent="-609600" eaLnBrk="1" hangingPunct="1"/>
            <a:r>
              <a:rPr lang="en-US" sz="2000" dirty="0"/>
              <a:t>If </a:t>
            </a:r>
            <a:r>
              <a:rPr lang="en-US" sz="2000" dirty="0" smtClean="0"/>
              <a:t>method </a:t>
            </a:r>
            <a:r>
              <a:rPr lang="en-US" sz="2000" dirty="0"/>
              <a:t>requires </a:t>
            </a:r>
            <a:r>
              <a:rPr lang="en-US" sz="2000" dirty="0" smtClean="0"/>
              <a:t>worker </a:t>
            </a:r>
            <a:r>
              <a:rPr lang="en-US" sz="2000" dirty="0"/>
              <a:t>to </a:t>
            </a:r>
            <a:r>
              <a:rPr lang="en-US" sz="2000" b="1" dirty="0" smtClean="0"/>
              <a:t>move beyond maximum working area:</a:t>
            </a:r>
          </a:p>
          <a:p>
            <a:pPr marL="1409700" lvl="2" indent="-609600" eaLnBrk="1" hangingPunct="1"/>
            <a:r>
              <a:rPr lang="en-US" altLang="en-US" sz="2000" dirty="0" smtClean="0">
                <a:sym typeface="Symbol"/>
              </a:rPr>
              <a:t> </a:t>
            </a:r>
            <a:r>
              <a:rPr lang="en-US" sz="2000" dirty="0" smtClean="0"/>
              <a:t>worker </a:t>
            </a:r>
            <a:r>
              <a:rPr lang="en-US" sz="2000" dirty="0"/>
              <a:t>must move </a:t>
            </a:r>
            <a:r>
              <a:rPr lang="en-US" sz="2000" dirty="0" smtClean="0"/>
              <a:t>&gt; </a:t>
            </a:r>
            <a:r>
              <a:rPr lang="en-US" sz="2000" dirty="0"/>
              <a:t>than just </a:t>
            </a:r>
            <a:r>
              <a:rPr lang="en-US" sz="2000" dirty="0" smtClean="0"/>
              <a:t>arms &amp; hands</a:t>
            </a:r>
          </a:p>
          <a:p>
            <a:pPr marL="1409700" lvl="2" indent="-609600" eaLnBrk="1" hangingPunct="1"/>
            <a:r>
              <a:rPr lang="en-US" altLang="en-US" sz="2000" dirty="0">
                <a:sym typeface="Symbol"/>
              </a:rPr>
              <a:t> </a:t>
            </a:r>
            <a:r>
              <a:rPr lang="en-US" sz="2000" dirty="0" smtClean="0"/>
              <a:t>more </a:t>
            </a:r>
            <a:r>
              <a:rPr lang="en-US" sz="2000" b="1" dirty="0"/>
              <a:t>energy</a:t>
            </a:r>
            <a:r>
              <a:rPr lang="en-US" sz="2000" dirty="0"/>
              <a:t>, </a:t>
            </a:r>
            <a:r>
              <a:rPr lang="en-US" sz="2000" dirty="0" smtClean="0"/>
              <a:t>more </a:t>
            </a:r>
            <a:r>
              <a:rPr lang="en-US" sz="2000" b="1" dirty="0"/>
              <a:t>time</a:t>
            </a:r>
            <a:r>
              <a:rPr lang="en-US" sz="2000" dirty="0"/>
              <a:t>, </a:t>
            </a:r>
            <a:r>
              <a:rPr lang="en-US" sz="2000" dirty="0" smtClean="0"/>
              <a:t>more </a:t>
            </a:r>
            <a:r>
              <a:rPr lang="en-US" sz="2000" dirty="0"/>
              <a:t>worker </a:t>
            </a:r>
            <a:r>
              <a:rPr lang="en-US" sz="2000" b="1" dirty="0"/>
              <a:t>fatigue</a:t>
            </a:r>
            <a:endParaRPr lang="en-US" sz="2000" b="1" dirty="0" smtClean="0"/>
          </a:p>
        </p:txBody>
      </p:sp>
    </p:spTree>
    <p:extLst>
      <p:ext uri="{BB962C8B-B14F-4D97-AF65-F5344CB8AC3E}">
        <p14:creationId xmlns:p14="http://schemas.microsoft.com/office/powerpoint/2010/main" val="2687403402"/>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Definitions</a:t>
            </a:r>
          </a:p>
        </p:txBody>
      </p:sp>
      <p:sp>
        <p:nvSpPr>
          <p:cNvPr id="14339" name="Rectangle 3"/>
          <p:cNvSpPr>
            <a:spLocks noGrp="1" noChangeArrowheads="1"/>
          </p:cNvSpPr>
          <p:nvPr>
            <p:ph type="body" idx="1"/>
          </p:nvPr>
        </p:nvSpPr>
        <p:spPr/>
        <p:txBody>
          <a:bodyPr/>
          <a:lstStyle/>
          <a:p>
            <a:pPr eaLnBrk="1" hangingPunct="1"/>
            <a:r>
              <a:rPr lang="en-US" b="1" dirty="0" smtClean="0"/>
              <a:t>Motion study</a:t>
            </a:r>
            <a:r>
              <a:rPr lang="en-US" dirty="0" smtClean="0"/>
              <a:t> - </a:t>
            </a:r>
            <a:r>
              <a:rPr lang="en-US" i="1" dirty="0" smtClean="0"/>
              <a:t>analysis</a:t>
            </a:r>
            <a:r>
              <a:rPr lang="en-US" dirty="0" smtClean="0"/>
              <a:t> of the basic hand, arm, and body </a:t>
            </a:r>
            <a:r>
              <a:rPr lang="en-US" i="1" dirty="0" smtClean="0"/>
              <a:t>movements</a:t>
            </a:r>
            <a:r>
              <a:rPr lang="en-US" dirty="0" smtClean="0"/>
              <a:t> of workers </a:t>
            </a:r>
            <a:r>
              <a:rPr lang="en-US" i="1" dirty="0" smtClean="0"/>
              <a:t>as they perform work</a:t>
            </a:r>
          </a:p>
          <a:p>
            <a:pPr eaLnBrk="1" hangingPunct="1"/>
            <a:endParaRPr lang="en-US" i="1" dirty="0" smtClean="0"/>
          </a:p>
          <a:p>
            <a:pPr eaLnBrk="1" hangingPunct="1"/>
            <a:r>
              <a:rPr lang="en-US" b="1" dirty="0" smtClean="0"/>
              <a:t>Work design</a:t>
            </a:r>
            <a:r>
              <a:rPr lang="en-US" dirty="0" smtClean="0"/>
              <a:t> - </a:t>
            </a:r>
            <a:r>
              <a:rPr lang="en-US" i="1" dirty="0" smtClean="0"/>
              <a:t>design</a:t>
            </a:r>
            <a:r>
              <a:rPr lang="en-US" dirty="0" smtClean="0"/>
              <a:t> of the </a:t>
            </a:r>
            <a:r>
              <a:rPr lang="en-US" i="1" dirty="0" smtClean="0"/>
              <a:t>methods and motions</a:t>
            </a:r>
            <a:r>
              <a:rPr lang="en-US" dirty="0" smtClean="0"/>
              <a:t> used to perform a </a:t>
            </a:r>
            <a:r>
              <a:rPr lang="en-US" i="1" dirty="0" smtClean="0"/>
              <a:t>task</a:t>
            </a:r>
          </a:p>
          <a:p>
            <a:pPr eaLnBrk="1" hangingPunct="1"/>
            <a:endParaRPr lang="en-US" i="1" dirty="0" smtClean="0"/>
          </a:p>
          <a:p>
            <a:pPr eaLnBrk="1" hangingPunct="1"/>
            <a:r>
              <a:rPr lang="en-US" dirty="0" smtClean="0"/>
              <a:t>Includes:</a:t>
            </a:r>
          </a:p>
          <a:p>
            <a:pPr lvl="1" eaLnBrk="1" hangingPunct="1"/>
            <a:r>
              <a:rPr lang="en-US" dirty="0" smtClean="0"/>
              <a:t>Workplace layout and environment</a:t>
            </a:r>
          </a:p>
          <a:p>
            <a:pPr lvl="1" eaLnBrk="1" hangingPunct="1"/>
            <a:r>
              <a:rPr lang="en-US" dirty="0" smtClean="0"/>
              <a:t>Tooling and equipment used in the task</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2. Workplace Arrangement</a:t>
            </a:r>
          </a:p>
        </p:txBody>
      </p:sp>
      <p:sp>
        <p:nvSpPr>
          <p:cNvPr id="31747" name="Rectangle 3"/>
          <p:cNvSpPr>
            <a:spLocks noGrp="1" noChangeArrowheads="1"/>
          </p:cNvSpPr>
          <p:nvPr>
            <p:ph type="body" idx="1"/>
          </p:nvPr>
        </p:nvSpPr>
        <p:spPr>
          <a:xfrm>
            <a:off x="1905000" y="1447800"/>
            <a:ext cx="7162800" cy="5410200"/>
          </a:xfrm>
        </p:spPr>
        <p:txBody>
          <a:bodyPr/>
          <a:lstStyle/>
          <a:p>
            <a:pPr marL="609600" indent="-609600" eaLnBrk="1" hangingPunct="1">
              <a:buFont typeface="+mj-lt"/>
              <a:buAutoNum type="arabicPeriod" startAt="3"/>
            </a:pPr>
            <a:r>
              <a:rPr lang="en-US" dirty="0" smtClean="0"/>
              <a:t>Locate tools and materials to be </a:t>
            </a:r>
            <a:r>
              <a:rPr lang="en-US" b="1" dirty="0" smtClean="0"/>
              <a:t>consistent with sequence of work elements</a:t>
            </a:r>
          </a:p>
          <a:p>
            <a:pPr marL="1009650" lvl="1" indent="-609600" eaLnBrk="1" hangingPunct="1"/>
            <a:r>
              <a:rPr lang="en-US" altLang="en-US" sz="2000" dirty="0"/>
              <a:t>Items should be arranged in </a:t>
            </a:r>
            <a:r>
              <a:rPr lang="en-US" altLang="en-US" sz="2000" b="1" dirty="0" smtClean="0"/>
              <a:t>logical </a:t>
            </a:r>
            <a:r>
              <a:rPr lang="en-US" altLang="en-US" sz="2000" b="1" dirty="0"/>
              <a:t>pattern</a:t>
            </a:r>
            <a:r>
              <a:rPr lang="en-US" altLang="en-US" sz="2000" dirty="0"/>
              <a:t> that matches </a:t>
            </a:r>
            <a:r>
              <a:rPr lang="en-US" altLang="en-US" sz="2000" dirty="0" smtClean="0"/>
              <a:t>sequence </a:t>
            </a:r>
            <a:r>
              <a:rPr lang="en-US" altLang="en-US" sz="2000" dirty="0"/>
              <a:t>of work </a:t>
            </a:r>
            <a:r>
              <a:rPr lang="en-US" altLang="en-US" sz="2000" dirty="0" smtClean="0"/>
              <a:t>elements</a:t>
            </a:r>
          </a:p>
          <a:p>
            <a:pPr marL="1409700" lvl="2" indent="-609600" eaLnBrk="1" hangingPunct="1"/>
            <a:r>
              <a:rPr lang="en-US" altLang="en-US" sz="2000" dirty="0" smtClean="0"/>
              <a:t>Those </a:t>
            </a:r>
            <a:r>
              <a:rPr lang="en-US" altLang="en-US" sz="2000" dirty="0"/>
              <a:t>items that are used </a:t>
            </a:r>
            <a:r>
              <a:rPr lang="en-US" altLang="en-US" sz="2000" b="1" dirty="0"/>
              <a:t>first in </a:t>
            </a:r>
            <a:r>
              <a:rPr lang="en-US" altLang="en-US" sz="2000" b="1" dirty="0" smtClean="0"/>
              <a:t>cycle</a:t>
            </a:r>
            <a:r>
              <a:rPr lang="en-US" altLang="en-US" sz="2000" dirty="0" smtClean="0"/>
              <a:t> </a:t>
            </a:r>
            <a:r>
              <a:rPr lang="en-US" altLang="en-US" sz="2000" dirty="0"/>
              <a:t>should be </a:t>
            </a:r>
            <a:r>
              <a:rPr lang="en-US" altLang="en-US" sz="2000" b="1" dirty="0"/>
              <a:t>on </a:t>
            </a:r>
            <a:r>
              <a:rPr lang="en-US" altLang="en-US" sz="2000" b="1" dirty="0" smtClean="0"/>
              <a:t>1 side </a:t>
            </a:r>
            <a:r>
              <a:rPr lang="en-US" altLang="en-US" sz="2000" b="1" dirty="0"/>
              <a:t>of </a:t>
            </a:r>
            <a:r>
              <a:rPr lang="en-US" altLang="en-US" sz="2000" b="1" dirty="0" smtClean="0"/>
              <a:t>work area</a:t>
            </a:r>
          </a:p>
          <a:p>
            <a:pPr marL="1409700" lvl="2" indent="-609600" eaLnBrk="1" hangingPunct="1"/>
            <a:r>
              <a:rPr lang="en-US" altLang="en-US" sz="2000" dirty="0" smtClean="0"/>
              <a:t>Items used </a:t>
            </a:r>
            <a:r>
              <a:rPr lang="en-US" altLang="en-US" sz="2000" dirty="0"/>
              <a:t>next should be next to </a:t>
            </a:r>
            <a:r>
              <a:rPr lang="en-US" altLang="en-US" sz="2000" dirty="0" smtClean="0"/>
              <a:t>first</a:t>
            </a:r>
            <a:r>
              <a:rPr lang="en-US" altLang="en-US" sz="2000" dirty="0"/>
              <a:t>, and so </a:t>
            </a:r>
            <a:r>
              <a:rPr lang="en-US" altLang="en-US" sz="2000" dirty="0" smtClean="0"/>
              <a:t>on</a:t>
            </a:r>
          </a:p>
          <a:p>
            <a:pPr marL="1009650" lvl="1" indent="-609600" eaLnBrk="1" hangingPunct="1"/>
            <a:r>
              <a:rPr lang="en-US" altLang="en-US" sz="2000" dirty="0" smtClean="0"/>
              <a:t>Alternative: </a:t>
            </a:r>
            <a:r>
              <a:rPr lang="en-US" altLang="en-US" sz="2000" b="1" dirty="0" smtClean="0"/>
              <a:t>locate</a:t>
            </a:r>
            <a:r>
              <a:rPr lang="en-US" altLang="en-US" sz="2000" dirty="0" smtClean="0"/>
              <a:t> </a:t>
            </a:r>
            <a:r>
              <a:rPr lang="en-US" altLang="en-US" sz="2000" dirty="0"/>
              <a:t>items </a:t>
            </a:r>
            <a:r>
              <a:rPr lang="en-US" altLang="en-US" sz="2000" b="1" dirty="0"/>
              <a:t>randomly</a:t>
            </a:r>
            <a:r>
              <a:rPr lang="en-US" altLang="en-US" sz="2000" dirty="0"/>
              <a:t> in </a:t>
            </a:r>
            <a:r>
              <a:rPr lang="en-US" altLang="en-US" sz="2000" dirty="0" smtClean="0"/>
              <a:t>the </a:t>
            </a:r>
            <a:r>
              <a:rPr lang="en-US" altLang="en-US" sz="2000" dirty="0"/>
              <a:t>work </a:t>
            </a:r>
            <a:r>
              <a:rPr lang="en-US" altLang="en-US" sz="2000" dirty="0" smtClean="0"/>
              <a:t>area</a:t>
            </a:r>
          </a:p>
          <a:p>
            <a:pPr marL="1409700" lvl="2" indent="-609600" eaLnBrk="1" hangingPunct="1"/>
            <a:r>
              <a:rPr lang="en-US" altLang="en-US" sz="2000" dirty="0">
                <a:sym typeface="Symbol"/>
              </a:rPr>
              <a:t></a:t>
            </a:r>
            <a:r>
              <a:rPr lang="en-US" altLang="en-US" sz="2000" dirty="0" smtClean="0"/>
              <a:t> </a:t>
            </a:r>
            <a:r>
              <a:rPr lang="en-US" altLang="en-US" sz="2000" b="1" dirty="0"/>
              <a:t>increases</a:t>
            </a:r>
            <a:r>
              <a:rPr lang="en-US" altLang="en-US" sz="2000" dirty="0"/>
              <a:t> </a:t>
            </a:r>
            <a:r>
              <a:rPr lang="en-US" altLang="en-US" sz="2000" dirty="0" smtClean="0"/>
              <a:t>amount </a:t>
            </a:r>
            <a:r>
              <a:rPr lang="en-US" altLang="en-US" sz="2000" dirty="0"/>
              <a:t>of </a:t>
            </a:r>
            <a:r>
              <a:rPr lang="en-US" altLang="en-US" sz="2000" b="1" dirty="0"/>
              <a:t>searching</a:t>
            </a:r>
            <a:r>
              <a:rPr lang="en-US" altLang="en-US" sz="2000" dirty="0"/>
              <a:t> </a:t>
            </a:r>
            <a:r>
              <a:rPr lang="en-US" altLang="en-US" sz="2000" dirty="0" smtClean="0"/>
              <a:t>required</a:t>
            </a:r>
          </a:p>
          <a:p>
            <a:pPr marL="1409700" lvl="2" indent="-609600" eaLnBrk="1" hangingPunct="1"/>
            <a:r>
              <a:rPr lang="en-US" altLang="en-US" sz="2000" dirty="0"/>
              <a:t>&amp;</a:t>
            </a:r>
            <a:r>
              <a:rPr lang="en-US" altLang="en-US" sz="2000" dirty="0" smtClean="0"/>
              <a:t> </a:t>
            </a:r>
            <a:r>
              <a:rPr lang="en-US" altLang="en-US" sz="2000" b="1" dirty="0"/>
              <a:t>detracts</a:t>
            </a:r>
            <a:r>
              <a:rPr lang="en-US" altLang="en-US" sz="2000" dirty="0"/>
              <a:t> from </a:t>
            </a:r>
            <a:r>
              <a:rPr lang="en-US" altLang="en-US" sz="2000" b="1" dirty="0" smtClean="0"/>
              <a:t>rhythm</a:t>
            </a:r>
            <a:r>
              <a:rPr lang="en-US" altLang="en-US" sz="2000" dirty="0" smtClean="0"/>
              <a:t> </a:t>
            </a:r>
            <a:r>
              <a:rPr lang="en-US" altLang="en-US" sz="2000" dirty="0"/>
              <a:t>of </a:t>
            </a:r>
            <a:r>
              <a:rPr lang="en-US" altLang="en-US" sz="2000" dirty="0" smtClean="0"/>
              <a:t>work cycle</a:t>
            </a:r>
          </a:p>
          <a:p>
            <a:pPr marL="1009650" lvl="1" indent="-609600" eaLnBrk="1" hangingPunct="1"/>
            <a:r>
              <a:rPr lang="en-US" altLang="en-US" sz="2000" b="1" dirty="0" smtClean="0"/>
              <a:t>Fig. 10.3</a:t>
            </a:r>
            <a:r>
              <a:rPr lang="en-US" altLang="en-US" sz="2000" dirty="0" smtClean="0"/>
              <a:t>: </a:t>
            </a:r>
            <a:r>
              <a:rPr lang="en-US" altLang="en-US" sz="2000" dirty="0"/>
              <a:t>shows </a:t>
            </a:r>
            <a:r>
              <a:rPr lang="en-US" altLang="en-US" sz="2000" dirty="0" smtClean="0"/>
              <a:t>top </a:t>
            </a:r>
            <a:r>
              <a:rPr lang="en-US" altLang="en-US" sz="2000" dirty="0"/>
              <a:t>view of </a:t>
            </a:r>
            <a:r>
              <a:rPr lang="en-US" altLang="en-US" sz="2000" dirty="0" smtClean="0"/>
              <a:t>workplace </a:t>
            </a:r>
            <a:r>
              <a:rPr lang="en-US" altLang="en-US" sz="2000" dirty="0"/>
              <a:t>layout that illustrates </a:t>
            </a:r>
            <a:r>
              <a:rPr lang="en-US" altLang="en-US" sz="2000" dirty="0" smtClean="0"/>
              <a:t>1</a:t>
            </a:r>
            <a:r>
              <a:rPr lang="en-US" altLang="en-US" sz="2000" baseline="30000" dirty="0" smtClean="0"/>
              <a:t>st</a:t>
            </a:r>
            <a:r>
              <a:rPr lang="en-US" altLang="en-US" sz="2000" dirty="0" smtClean="0"/>
              <a:t> </a:t>
            </a:r>
            <a:r>
              <a:rPr lang="en-US" altLang="en-US" sz="2000" b="1" dirty="0" smtClean="0"/>
              <a:t>3 principles</a:t>
            </a:r>
          </a:p>
          <a:p>
            <a:pPr marL="1409700" lvl="2" indent="-609600" eaLnBrk="1" hangingPunct="1"/>
            <a:r>
              <a:rPr lang="en-US" altLang="en-US" sz="2000" dirty="0" smtClean="0"/>
              <a:t>Note, layout </a:t>
            </a:r>
            <a:r>
              <a:rPr lang="en-US" altLang="en-US" sz="2000" dirty="0"/>
              <a:t>in (</a:t>
            </a:r>
            <a:r>
              <a:rPr lang="en-US" altLang="en-US" sz="2000" dirty="0" smtClean="0"/>
              <a:t>b)</a:t>
            </a:r>
          </a:p>
          <a:p>
            <a:pPr marL="1866900" lvl="3" indent="-609600" eaLnBrk="1" hangingPunct="1"/>
            <a:r>
              <a:rPr lang="en-US" altLang="en-US" sz="2000" dirty="0" smtClean="0"/>
              <a:t>locates </a:t>
            </a:r>
            <a:r>
              <a:rPr lang="en-US" altLang="en-US" sz="2000" dirty="0"/>
              <a:t>bins in </a:t>
            </a:r>
            <a:r>
              <a:rPr lang="en-US" altLang="en-US" sz="2000" b="1" dirty="0" smtClean="0"/>
              <a:t>more </a:t>
            </a:r>
            <a:r>
              <a:rPr lang="en-US" altLang="en-US" sz="2000" b="1" dirty="0"/>
              <a:t>accessible </a:t>
            </a:r>
            <a:r>
              <a:rPr lang="en-US" altLang="en-US" sz="2000" b="1" dirty="0" smtClean="0"/>
              <a:t>pattern</a:t>
            </a:r>
          </a:p>
          <a:p>
            <a:pPr marL="1866900" lvl="3" indent="-609600" eaLnBrk="1" hangingPunct="1"/>
            <a:r>
              <a:rPr lang="en-US" altLang="en-US" sz="2000" b="1" dirty="0" smtClean="0"/>
              <a:t>consistent</a:t>
            </a:r>
            <a:r>
              <a:rPr lang="en-US" altLang="en-US" sz="2000" dirty="0" smtClean="0"/>
              <a:t> </a:t>
            </a:r>
            <a:r>
              <a:rPr lang="en-US" altLang="en-US" sz="2000" dirty="0"/>
              <a:t>with </a:t>
            </a:r>
            <a:r>
              <a:rPr lang="en-US" altLang="en-US" sz="2000" b="1" dirty="0" smtClean="0"/>
              <a:t>sequence</a:t>
            </a:r>
            <a:r>
              <a:rPr lang="en-US" altLang="en-US" sz="2000" dirty="0" smtClean="0"/>
              <a:t> </a:t>
            </a:r>
            <a:r>
              <a:rPr lang="en-US" altLang="en-US" sz="2000" dirty="0"/>
              <a:t>of work elements</a:t>
            </a:r>
            <a:endParaRPr lang="en-US" sz="2000" b="1" dirty="0" smtClean="0"/>
          </a:p>
        </p:txBody>
      </p:sp>
    </p:spTree>
    <p:extLst>
      <p:ext uri="{BB962C8B-B14F-4D97-AF65-F5344CB8AC3E}">
        <p14:creationId xmlns:p14="http://schemas.microsoft.com/office/powerpoint/2010/main" val="3632648395"/>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Illustration of First Three Principles</a:t>
            </a:r>
          </a:p>
        </p:txBody>
      </p:sp>
      <p:pic>
        <p:nvPicPr>
          <p:cNvPr id="32771" name="Picture 4" descr="10"/>
          <p:cNvPicPr>
            <a:picLocks noGrp="1" noChangeAspect="1" noChangeArrowheads="1"/>
          </p:cNvPicPr>
          <p:nvPr>
            <p:ph type="body" idx="1"/>
          </p:nvPr>
        </p:nvPicPr>
        <p:blipFill rotWithShape="1">
          <a:blip r:embed="rId3">
            <a:extLst>
              <a:ext uri="{28A0092B-C50C-407E-A947-70E740481C1C}">
                <a14:useLocalDpi xmlns:a14="http://schemas.microsoft.com/office/drawing/2010/main" val="0"/>
              </a:ext>
            </a:extLst>
          </a:blip>
          <a:srcRect l="3139" t="4917" r="2684" b="1639"/>
          <a:stretch/>
        </p:blipFill>
        <p:spPr>
          <a:xfrm>
            <a:off x="1600200" y="2369820"/>
            <a:ext cx="7086600" cy="4488180"/>
          </a:xfrm>
          <a:noFill/>
        </p:spPr>
      </p:pic>
      <p:sp>
        <p:nvSpPr>
          <p:cNvPr id="5" name="Text Box 5"/>
          <p:cNvSpPr txBox="1">
            <a:spLocks noChangeArrowheads="1"/>
          </p:cNvSpPr>
          <p:nvPr/>
        </p:nvSpPr>
        <p:spPr bwMode="auto">
          <a:xfrm>
            <a:off x="1371600" y="1371600"/>
            <a:ext cx="7315200" cy="1016000"/>
          </a:xfrm>
          <a:prstGeom prst="rect">
            <a:avLst/>
          </a:prstGeom>
          <a:noFill/>
          <a:ln w="9525">
            <a:noFill/>
            <a:miter lim="800000"/>
            <a:headEnd/>
            <a:tailEnd/>
          </a:ln>
        </p:spPr>
        <p:txBody>
          <a:bodyPr>
            <a:spAutoFit/>
          </a:bodyPr>
          <a:lstStyle/>
          <a:p>
            <a:pPr>
              <a:spcBef>
                <a:spcPct val="50000"/>
              </a:spcBef>
              <a:defRPr/>
            </a:pPr>
            <a:r>
              <a:rPr lang="en-US" dirty="0">
                <a:latin typeface="+mj-lt"/>
              </a:rPr>
              <a:t>Figure </a:t>
            </a:r>
            <a:r>
              <a:rPr lang="en-US" dirty="0" smtClean="0">
                <a:latin typeface="+mj-lt"/>
              </a:rPr>
              <a:t>10.3: Two </a:t>
            </a:r>
            <a:r>
              <a:rPr lang="en-US" dirty="0">
                <a:latin typeface="+mj-lt"/>
              </a:rPr>
              <a:t>workplace layouts. </a:t>
            </a:r>
          </a:p>
          <a:p>
            <a:pPr algn="l">
              <a:spcBef>
                <a:spcPct val="50000"/>
              </a:spcBef>
              <a:defRPr/>
            </a:pPr>
            <a:r>
              <a:rPr lang="en-US" dirty="0">
                <a:latin typeface="+mj-lt"/>
              </a:rPr>
              <a:t>(a) Poor arrangement of parts and tools in workplace</a:t>
            </a: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Illustration of First Three Principles</a:t>
            </a:r>
          </a:p>
        </p:txBody>
      </p:sp>
      <p:pic>
        <p:nvPicPr>
          <p:cNvPr id="33795" name="Picture 4" descr="10"/>
          <p:cNvPicPr>
            <a:picLocks noGrp="1" noChangeAspect="1" noChangeArrowheads="1"/>
          </p:cNvPicPr>
          <p:nvPr>
            <p:ph type="body" idx="1"/>
          </p:nvPr>
        </p:nvPicPr>
        <p:blipFill rotWithShape="1">
          <a:blip r:embed="rId3">
            <a:extLst>
              <a:ext uri="{28A0092B-C50C-407E-A947-70E740481C1C}">
                <a14:useLocalDpi xmlns:a14="http://schemas.microsoft.com/office/drawing/2010/main" val="0"/>
              </a:ext>
            </a:extLst>
          </a:blip>
          <a:srcRect l="4124" t="4575" r="4124" b="5460"/>
          <a:stretch/>
        </p:blipFill>
        <p:spPr>
          <a:xfrm>
            <a:off x="2057400" y="2589088"/>
            <a:ext cx="6324600" cy="4192712"/>
          </a:xfrm>
          <a:noFill/>
        </p:spPr>
      </p:pic>
      <p:sp>
        <p:nvSpPr>
          <p:cNvPr id="33796" name="Text Box 5"/>
          <p:cNvSpPr txBox="1">
            <a:spLocks noChangeArrowheads="1"/>
          </p:cNvSpPr>
          <p:nvPr/>
        </p:nvSpPr>
        <p:spPr bwMode="auto">
          <a:xfrm>
            <a:off x="1295400" y="1824335"/>
            <a:ext cx="76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algn="ctr" eaLnBrk="0" fontAlgn="base" hangingPunct="0">
              <a:spcBef>
                <a:spcPct val="0"/>
              </a:spcBef>
              <a:spcAft>
                <a:spcPct val="0"/>
              </a:spcAft>
              <a:defRPr sz="2400">
                <a:solidFill>
                  <a:schemeClr val="tx1"/>
                </a:solidFill>
                <a:latin typeface="Arial Narrow" pitchFamily="34" charset="0"/>
              </a:defRPr>
            </a:lvl6pPr>
            <a:lvl7pPr marL="2971800" indent="-228600" algn="ctr" eaLnBrk="0" fontAlgn="base" hangingPunct="0">
              <a:spcBef>
                <a:spcPct val="0"/>
              </a:spcBef>
              <a:spcAft>
                <a:spcPct val="0"/>
              </a:spcAft>
              <a:defRPr sz="2400">
                <a:solidFill>
                  <a:schemeClr val="tx1"/>
                </a:solidFill>
                <a:latin typeface="Arial Narrow" pitchFamily="34" charset="0"/>
              </a:defRPr>
            </a:lvl7pPr>
            <a:lvl8pPr marL="3429000" indent="-228600" algn="ctr" eaLnBrk="0" fontAlgn="base" hangingPunct="0">
              <a:spcBef>
                <a:spcPct val="0"/>
              </a:spcBef>
              <a:spcAft>
                <a:spcPct val="0"/>
              </a:spcAft>
              <a:defRPr sz="2400">
                <a:solidFill>
                  <a:schemeClr val="tx1"/>
                </a:solidFill>
                <a:latin typeface="Arial Narrow" pitchFamily="34" charset="0"/>
              </a:defRPr>
            </a:lvl8pPr>
            <a:lvl9pPr marL="3886200" indent="-228600" algn="ctr"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pPr>
            <a:r>
              <a:rPr lang="en-US" dirty="0" smtClean="0">
                <a:latin typeface="Arial" charset="0"/>
              </a:rPr>
              <a:t>(b) Good </a:t>
            </a:r>
            <a:r>
              <a:rPr lang="en-US" dirty="0">
                <a:latin typeface="Arial" charset="0"/>
              </a:rPr>
              <a:t>arrangement of parts and tools in workplace</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2. Workplace Arrangement</a:t>
            </a:r>
          </a:p>
        </p:txBody>
      </p:sp>
      <p:sp>
        <p:nvSpPr>
          <p:cNvPr id="34819" name="Rectangle 3"/>
          <p:cNvSpPr>
            <a:spLocks noGrp="1" noChangeArrowheads="1"/>
          </p:cNvSpPr>
          <p:nvPr>
            <p:ph type="body" idx="1"/>
          </p:nvPr>
        </p:nvSpPr>
        <p:spPr/>
        <p:txBody>
          <a:bodyPr/>
          <a:lstStyle/>
          <a:p>
            <a:pPr marL="609600" indent="-609600" eaLnBrk="1" hangingPunct="1">
              <a:buFont typeface="Wingdings" pitchFamily="2" charset="2"/>
              <a:buAutoNum type="arabicPeriod" startAt="4"/>
            </a:pPr>
            <a:r>
              <a:rPr lang="en-US" dirty="0" smtClean="0"/>
              <a:t>Use </a:t>
            </a:r>
            <a:r>
              <a:rPr lang="en-US" b="1" dirty="0" smtClean="0"/>
              <a:t>gravity feed bins</a:t>
            </a:r>
            <a:r>
              <a:rPr lang="en-US" dirty="0" smtClean="0"/>
              <a:t> to deliver small parts and fasteners</a:t>
            </a:r>
          </a:p>
          <a:p>
            <a:pPr marL="1009650" lvl="1" indent="-609600" eaLnBrk="1" hangingPunct="1"/>
            <a:r>
              <a:rPr lang="en-US" sz="2000" b="1" dirty="0">
                <a:latin typeface="Arial" charset="0"/>
              </a:rPr>
              <a:t>Two types of bins</a:t>
            </a:r>
            <a:r>
              <a:rPr lang="en-US" sz="2000" dirty="0">
                <a:latin typeface="Arial" charset="0"/>
              </a:rPr>
              <a:t> used for small parts and fasteners in the workplace</a:t>
            </a:r>
            <a:r>
              <a:rPr lang="en-US" sz="2000" dirty="0" smtClean="0">
                <a:latin typeface="Arial" charset="0"/>
              </a:rPr>
              <a:t>:</a:t>
            </a:r>
          </a:p>
          <a:p>
            <a:pPr marL="1009650" lvl="1" indent="-609600" eaLnBrk="1" hangingPunct="1"/>
            <a:endParaRPr lang="en-US" sz="2000" dirty="0" smtClean="0">
              <a:latin typeface="Arial" charset="0"/>
            </a:endParaRPr>
          </a:p>
          <a:p>
            <a:pPr marL="1409700" lvl="2" indent="-609600" eaLnBrk="1" hangingPunct="1">
              <a:buFont typeface="+mj-lt"/>
              <a:buAutoNum type="alphaLcParenR"/>
            </a:pPr>
            <a:r>
              <a:rPr lang="en-US" sz="2000" b="1" dirty="0">
                <a:latin typeface="Arial" charset="0"/>
              </a:rPr>
              <a:t>gravity feed </a:t>
            </a:r>
            <a:r>
              <a:rPr lang="en-US" sz="2000" b="1" dirty="0" smtClean="0">
                <a:latin typeface="Arial" charset="0"/>
              </a:rPr>
              <a:t>bin</a:t>
            </a:r>
          </a:p>
          <a:p>
            <a:pPr marL="800100" lvl="2" indent="0" eaLnBrk="1" hangingPunct="1">
              <a:buNone/>
            </a:pPr>
            <a:r>
              <a:rPr lang="en-US" sz="2000" dirty="0" smtClean="0"/>
              <a:t>This’s a </a:t>
            </a:r>
            <a:r>
              <a:rPr lang="en-US" sz="2000" dirty="0"/>
              <a:t>container that uses gravity to move </a:t>
            </a:r>
            <a:r>
              <a:rPr lang="en-US" sz="2000" dirty="0" smtClean="0"/>
              <a:t>items </a:t>
            </a:r>
            <a:r>
              <a:rPr lang="en-US" sz="2000" dirty="0"/>
              <a:t>in it to a convenient access point for the </a:t>
            </a:r>
            <a:r>
              <a:rPr lang="en-US" sz="2000" dirty="0" smtClean="0"/>
              <a:t>worker</a:t>
            </a:r>
          </a:p>
          <a:p>
            <a:pPr marL="800100" lvl="2" indent="0" eaLnBrk="1" hangingPunct="1">
              <a:buNone/>
            </a:pPr>
            <a:endParaRPr lang="en-US" sz="2000" b="1" dirty="0">
              <a:latin typeface="Arial" charset="0"/>
            </a:endParaRPr>
          </a:p>
          <a:p>
            <a:pPr marL="800100" lvl="2" indent="0" eaLnBrk="1" hangingPunct="1">
              <a:buNone/>
            </a:pPr>
            <a:endParaRPr lang="en-US" sz="2000" b="1" dirty="0" smtClean="0">
              <a:latin typeface="Arial" charset="0"/>
            </a:endParaRPr>
          </a:p>
          <a:p>
            <a:pPr marL="1409700" lvl="2" indent="-609600" eaLnBrk="1" hangingPunct="1">
              <a:buFont typeface="+mj-lt"/>
              <a:buAutoNum type="alphaLcParenR" startAt="2"/>
            </a:pPr>
            <a:r>
              <a:rPr lang="en-US" sz="2000" b="1" dirty="0">
                <a:latin typeface="Arial" charset="0"/>
              </a:rPr>
              <a:t>conventional rectangular </a:t>
            </a:r>
            <a:r>
              <a:rPr lang="en-US" sz="2000" b="1" dirty="0" smtClean="0">
                <a:latin typeface="Arial" charset="0"/>
              </a:rPr>
              <a:t>bin</a:t>
            </a:r>
          </a:p>
          <a:p>
            <a:pPr marL="800100" lvl="2" indent="0" eaLnBrk="1" hangingPunct="1">
              <a:buNone/>
            </a:pPr>
            <a:r>
              <a:rPr lang="en-US" sz="2000" dirty="0" smtClean="0"/>
              <a:t>slower acquisition </a:t>
            </a:r>
            <a:r>
              <a:rPr lang="en-US" sz="2000" dirty="0"/>
              <a:t>of </a:t>
            </a:r>
            <a:r>
              <a:rPr lang="en-US" sz="2000" dirty="0" smtClean="0"/>
              <a:t>items </a:t>
            </a:r>
            <a:r>
              <a:rPr lang="en-US" sz="2000" dirty="0"/>
              <a:t>than gravity feed bin</a:t>
            </a:r>
          </a:p>
          <a:p>
            <a:pPr marL="609600" indent="-609600" eaLnBrk="1" hangingPunct="1">
              <a:buFont typeface="Wingdings" pitchFamily="2" charset="2"/>
              <a:buNone/>
            </a:pPr>
            <a:endParaRPr lang="en-US" dirty="0" smtClean="0"/>
          </a:p>
        </p:txBody>
      </p:sp>
      <p:pic>
        <p:nvPicPr>
          <p:cNvPr id="34820" name="Picture 4" descr="10"/>
          <p:cNvPicPr>
            <a:picLocks noChangeAspect="1" noChangeArrowheads="1"/>
          </p:cNvPicPr>
          <p:nvPr/>
        </p:nvPicPr>
        <p:blipFill rotWithShape="1">
          <a:blip r:embed="rId2">
            <a:extLst>
              <a:ext uri="{28A0092B-C50C-407E-A947-70E740481C1C}">
                <a14:useLocalDpi xmlns:a14="http://schemas.microsoft.com/office/drawing/2010/main" val="0"/>
              </a:ext>
            </a:extLst>
          </a:blip>
          <a:srcRect l="6711" t="3230" r="5851" b="5590"/>
          <a:stretch/>
        </p:blipFill>
        <p:spPr bwMode="auto">
          <a:xfrm>
            <a:off x="228600" y="1904999"/>
            <a:ext cx="1828800" cy="278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10"/>
          <p:cNvPicPr>
            <a:picLocks noChangeAspect="1" noChangeArrowheads="1"/>
          </p:cNvPicPr>
          <p:nvPr/>
        </p:nvPicPr>
        <p:blipFill rotWithShape="1">
          <a:blip r:embed="rId3">
            <a:extLst>
              <a:ext uri="{28A0092B-C50C-407E-A947-70E740481C1C}">
                <a14:useLocalDpi xmlns:a14="http://schemas.microsoft.com/office/drawing/2010/main" val="0"/>
              </a:ext>
            </a:extLst>
          </a:blip>
          <a:srcRect l="6927" t="4163" r="7108" b="4735"/>
          <a:stretch/>
        </p:blipFill>
        <p:spPr bwMode="auto">
          <a:xfrm>
            <a:off x="152400" y="4783740"/>
            <a:ext cx="1910697" cy="207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2. Workplace Arrangement</a:t>
            </a:r>
          </a:p>
        </p:txBody>
      </p:sp>
      <p:sp>
        <p:nvSpPr>
          <p:cNvPr id="35843" name="Rectangle 3"/>
          <p:cNvSpPr>
            <a:spLocks noGrp="1" noChangeArrowheads="1"/>
          </p:cNvSpPr>
          <p:nvPr>
            <p:ph type="body" idx="1"/>
          </p:nvPr>
        </p:nvSpPr>
        <p:spPr/>
        <p:txBody>
          <a:bodyPr/>
          <a:lstStyle/>
          <a:p>
            <a:pPr marL="457200" indent="-457200" eaLnBrk="1" hangingPunct="1">
              <a:buFont typeface="Wingdings" pitchFamily="2" charset="2"/>
              <a:buAutoNum type="arabicPeriod" startAt="5"/>
            </a:pPr>
            <a:r>
              <a:rPr lang="en-US" dirty="0" smtClean="0"/>
              <a:t>Use </a:t>
            </a:r>
            <a:r>
              <a:rPr lang="en-US" b="1" dirty="0" smtClean="0"/>
              <a:t>gravity drop chutes for completed work units</a:t>
            </a:r>
            <a:r>
              <a:rPr lang="en-US" dirty="0" smtClean="0"/>
              <a:t> where appropriate</a:t>
            </a:r>
          </a:p>
          <a:p>
            <a:pPr marL="857250" lvl="1" indent="-457200" eaLnBrk="1" hangingPunct="1"/>
            <a:r>
              <a:rPr lang="en-US" sz="2000" dirty="0" smtClean="0"/>
              <a:t>Drop </a:t>
            </a:r>
            <a:r>
              <a:rPr lang="en-US" sz="2000" dirty="0"/>
              <a:t>chutes </a:t>
            </a:r>
            <a:r>
              <a:rPr lang="en-US" sz="2000" b="1" dirty="0"/>
              <a:t>should lead to </a:t>
            </a:r>
            <a:r>
              <a:rPr lang="en-US" sz="2000" b="1" dirty="0" smtClean="0"/>
              <a:t>container </a:t>
            </a:r>
            <a:r>
              <a:rPr lang="en-US" sz="2000" b="1" dirty="0"/>
              <a:t>adjacent to </a:t>
            </a:r>
            <a:r>
              <a:rPr lang="en-US" sz="2000" b="1" dirty="0" smtClean="0"/>
              <a:t>worktable</a:t>
            </a:r>
          </a:p>
          <a:p>
            <a:pPr marL="857250" lvl="1" indent="-457200" eaLnBrk="1" hangingPunct="1"/>
            <a:r>
              <a:rPr lang="en-US" sz="2000" b="1" dirty="0" smtClean="0"/>
              <a:t>Entrance</a:t>
            </a:r>
            <a:r>
              <a:rPr lang="en-US" sz="2000" dirty="0" smtClean="0"/>
              <a:t> </a:t>
            </a:r>
            <a:r>
              <a:rPr lang="en-US" sz="2000" dirty="0"/>
              <a:t>to </a:t>
            </a:r>
            <a:r>
              <a:rPr lang="en-US" sz="2000" dirty="0" smtClean="0"/>
              <a:t>gravity </a:t>
            </a:r>
            <a:r>
              <a:rPr lang="en-US" sz="2000" dirty="0"/>
              <a:t>chute should be located </a:t>
            </a:r>
            <a:r>
              <a:rPr lang="en-US" sz="2000" b="1" dirty="0"/>
              <a:t>near </a:t>
            </a:r>
            <a:r>
              <a:rPr lang="en-US" sz="2000" b="1" dirty="0" smtClean="0"/>
              <a:t>normal </a:t>
            </a:r>
            <a:r>
              <a:rPr lang="en-US" sz="2000" b="1" dirty="0"/>
              <a:t>work </a:t>
            </a:r>
            <a:r>
              <a:rPr lang="en-US" sz="2000" b="1" dirty="0" smtClean="0"/>
              <a:t>area</a:t>
            </a:r>
          </a:p>
          <a:p>
            <a:pPr marL="1257300" lvl="2" indent="-457200" eaLnBrk="1" hangingPunct="1"/>
            <a:r>
              <a:rPr lang="en-US" altLang="en-US" sz="2000" dirty="0">
                <a:sym typeface="Symbol"/>
              </a:rPr>
              <a:t> </a:t>
            </a:r>
            <a:r>
              <a:rPr lang="en-US" sz="2000" dirty="0" smtClean="0"/>
              <a:t>allows worker </a:t>
            </a:r>
            <a:r>
              <a:rPr lang="en-US" sz="2000" dirty="0"/>
              <a:t>to dispose </a:t>
            </a:r>
            <a:r>
              <a:rPr lang="en-US" sz="2000" dirty="0" smtClean="0"/>
              <a:t>finished </a:t>
            </a:r>
            <a:r>
              <a:rPr lang="en-US" sz="2000" dirty="0"/>
              <a:t>work unit quickly </a:t>
            </a:r>
            <a:r>
              <a:rPr lang="en-US" sz="2000" dirty="0" smtClean="0"/>
              <a:t>&amp; conveniently</a:t>
            </a:r>
          </a:p>
          <a:p>
            <a:pPr marL="857250" lvl="1" indent="-457200" eaLnBrk="1" hangingPunct="1"/>
            <a:r>
              <a:rPr lang="en-US" sz="2000" dirty="0" smtClean="0"/>
              <a:t>Most </a:t>
            </a:r>
            <a:r>
              <a:rPr lang="en-US" sz="2000" b="1" dirty="0"/>
              <a:t>appropriate for lightweight work units</a:t>
            </a:r>
            <a:r>
              <a:rPr lang="en-US" sz="2000" dirty="0"/>
              <a:t> that are not </a:t>
            </a:r>
            <a:r>
              <a:rPr lang="en-US" sz="2000" dirty="0" smtClean="0"/>
              <a:t>fragile</a:t>
            </a:r>
            <a:endParaRPr lang="en-US" sz="2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161" t="14350" r="16144" b="13183"/>
          <a:stretch/>
        </p:blipFill>
        <p:spPr>
          <a:xfrm>
            <a:off x="0" y="4523606"/>
            <a:ext cx="2438400" cy="2334394"/>
          </a:xfrm>
          <a:prstGeom prst="rect">
            <a:avLst/>
          </a:prstGeom>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2. Workplace Arrangement</a:t>
            </a:r>
          </a:p>
        </p:txBody>
      </p:sp>
      <p:sp>
        <p:nvSpPr>
          <p:cNvPr id="35843" name="Rectangle 3"/>
          <p:cNvSpPr>
            <a:spLocks noGrp="1" noChangeArrowheads="1"/>
          </p:cNvSpPr>
          <p:nvPr>
            <p:ph type="body" idx="1"/>
          </p:nvPr>
        </p:nvSpPr>
        <p:spPr>
          <a:xfrm>
            <a:off x="1905000" y="1447800"/>
            <a:ext cx="7086600" cy="4495800"/>
          </a:xfrm>
        </p:spPr>
        <p:txBody>
          <a:bodyPr/>
          <a:lstStyle/>
          <a:p>
            <a:pPr marL="457200" indent="-457200" eaLnBrk="1" hangingPunct="1">
              <a:buFont typeface="+mj-lt"/>
              <a:buAutoNum type="arabicPeriod" startAt="6"/>
            </a:pPr>
            <a:r>
              <a:rPr lang="en-US" dirty="0" smtClean="0"/>
              <a:t>Provide </a:t>
            </a:r>
            <a:r>
              <a:rPr lang="en-US" b="1" dirty="0" smtClean="0"/>
              <a:t>adequate illumination</a:t>
            </a:r>
          </a:p>
          <a:p>
            <a:pPr lvl="1">
              <a:defRPr/>
            </a:pPr>
            <a:r>
              <a:rPr lang="en-US" sz="2000" dirty="0" smtClean="0"/>
              <a:t>Issue </a:t>
            </a:r>
            <a:r>
              <a:rPr lang="en-US" sz="2000" dirty="0"/>
              <a:t>of illumination is normally </a:t>
            </a:r>
            <a:r>
              <a:rPr lang="en-US" sz="2000" b="1" dirty="0" smtClean="0"/>
              <a:t>associated </a:t>
            </a:r>
            <a:r>
              <a:rPr lang="en-US" sz="2000" b="1" dirty="0"/>
              <a:t>with </a:t>
            </a:r>
            <a:r>
              <a:rPr lang="en-US" sz="2000" b="1" dirty="0" smtClean="0"/>
              <a:t>ergonomics</a:t>
            </a:r>
            <a:endParaRPr lang="en-US" sz="2000" b="1" dirty="0"/>
          </a:p>
          <a:p>
            <a:pPr lvl="1">
              <a:defRPr/>
            </a:pPr>
            <a:r>
              <a:rPr lang="en-US" sz="2000" dirty="0" smtClean="0"/>
              <a:t>Also long known </a:t>
            </a:r>
            <a:r>
              <a:rPr lang="en-US" sz="2000" dirty="0"/>
              <a:t>to be </a:t>
            </a:r>
            <a:r>
              <a:rPr lang="en-US" sz="2000" dirty="0" smtClean="0"/>
              <a:t>important </a:t>
            </a:r>
            <a:r>
              <a:rPr lang="en-US" sz="2000" dirty="0"/>
              <a:t>factor in </a:t>
            </a:r>
            <a:r>
              <a:rPr lang="en-US" sz="2000" b="1" dirty="0"/>
              <a:t>work </a:t>
            </a:r>
            <a:r>
              <a:rPr lang="en-US" sz="2000" b="1" dirty="0" smtClean="0"/>
              <a:t>design</a:t>
            </a:r>
            <a:endParaRPr lang="en-US" sz="2000" b="1" dirty="0"/>
          </a:p>
          <a:p>
            <a:pPr lvl="1">
              <a:defRPr/>
            </a:pPr>
            <a:r>
              <a:rPr lang="en-US" sz="2000" dirty="0" smtClean="0"/>
              <a:t>Illumination: especially </a:t>
            </a:r>
            <a:r>
              <a:rPr lang="en-US" sz="2000" dirty="0"/>
              <a:t>important in </a:t>
            </a:r>
            <a:r>
              <a:rPr lang="en-US" sz="2000" b="1" dirty="0"/>
              <a:t>visual inspection tasks</a:t>
            </a:r>
            <a:endParaRPr lang="en-US" b="1" dirty="0" smtClean="0"/>
          </a:p>
        </p:txBody>
      </p:sp>
    </p:spTree>
    <p:extLst>
      <p:ext uri="{BB962C8B-B14F-4D97-AF65-F5344CB8AC3E}">
        <p14:creationId xmlns:p14="http://schemas.microsoft.com/office/powerpoint/2010/main" val="3266226781"/>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2. Workplace Arrangement</a:t>
            </a:r>
          </a:p>
        </p:txBody>
      </p:sp>
      <p:sp>
        <p:nvSpPr>
          <p:cNvPr id="35843" name="Rectangle 3"/>
          <p:cNvSpPr>
            <a:spLocks noGrp="1" noChangeArrowheads="1"/>
          </p:cNvSpPr>
          <p:nvPr>
            <p:ph type="body" idx="1"/>
          </p:nvPr>
        </p:nvSpPr>
        <p:spPr/>
        <p:txBody>
          <a:bodyPr/>
          <a:lstStyle/>
          <a:p>
            <a:pPr marL="457200" indent="-457200" eaLnBrk="1" hangingPunct="1">
              <a:buFont typeface="+mj-lt"/>
              <a:buAutoNum type="arabicPeriod" startAt="7"/>
            </a:pPr>
            <a:r>
              <a:rPr lang="en-US" dirty="0" smtClean="0"/>
              <a:t>A </a:t>
            </a:r>
            <a:r>
              <a:rPr lang="en-US" b="1" dirty="0" smtClean="0"/>
              <a:t>proper chair</a:t>
            </a:r>
            <a:r>
              <a:rPr lang="en-US" dirty="0" smtClean="0"/>
              <a:t> should be provided for the worker:</a:t>
            </a:r>
          </a:p>
          <a:p>
            <a:pPr marL="914400" lvl="1" indent="-457200" eaLnBrk="1" hangingPunct="1"/>
            <a:r>
              <a:rPr lang="en-US" sz="2000" b="1" dirty="0" smtClean="0"/>
              <a:t>Adjustable</a:t>
            </a:r>
            <a:r>
              <a:rPr lang="en-US" sz="2000" dirty="0" smtClean="0"/>
              <a:t> to the size of the worker</a:t>
            </a:r>
          </a:p>
          <a:p>
            <a:pPr marL="914400" lvl="1" indent="-457200" eaLnBrk="1" hangingPunct="1"/>
            <a:r>
              <a:rPr lang="en-US" sz="2000" dirty="0" smtClean="0"/>
              <a:t>Seat </a:t>
            </a:r>
            <a:r>
              <a:rPr lang="en-US" sz="2000" b="1" dirty="0" smtClean="0"/>
              <a:t>height and back adjustments</a:t>
            </a:r>
          </a:p>
          <a:p>
            <a:pPr marL="914400" lvl="1" indent="-457200" eaLnBrk="1" hangingPunct="1"/>
            <a:r>
              <a:rPr lang="en-US" sz="2000" b="1" dirty="0" smtClean="0"/>
              <a:t>Padded</a:t>
            </a:r>
            <a:r>
              <a:rPr lang="en-US" sz="2000" dirty="0" smtClean="0"/>
              <a:t> seat and back</a:t>
            </a:r>
          </a:p>
          <a:p>
            <a:pPr marL="914400" lvl="1" indent="-457200" eaLnBrk="1" hangingPunct="1"/>
            <a:r>
              <a:rPr lang="en-US" altLang="en-US" sz="2000" dirty="0" smtClean="0"/>
              <a:t>Means </a:t>
            </a:r>
            <a:r>
              <a:rPr lang="en-US" altLang="en-US" sz="2000" dirty="0"/>
              <a:t>of increasing </a:t>
            </a:r>
            <a:r>
              <a:rPr lang="en-US" altLang="en-US" sz="2000" dirty="0" smtClean="0"/>
              <a:t>&amp; </a:t>
            </a:r>
            <a:r>
              <a:rPr lang="en-US" altLang="en-US" sz="2000" dirty="0"/>
              <a:t>decreasing </a:t>
            </a:r>
            <a:r>
              <a:rPr lang="en-US" altLang="en-US" sz="2000" dirty="0" smtClean="0"/>
              <a:t>amount </a:t>
            </a:r>
            <a:r>
              <a:rPr lang="en-US" altLang="en-US" sz="2000" dirty="0"/>
              <a:t>of </a:t>
            </a:r>
            <a:r>
              <a:rPr lang="en-US" altLang="en-US" sz="2000" b="1" dirty="0"/>
              <a:t>back </a:t>
            </a:r>
            <a:r>
              <a:rPr lang="en-US" altLang="en-US" sz="2000" b="1" dirty="0" smtClean="0"/>
              <a:t>support</a:t>
            </a:r>
          </a:p>
          <a:p>
            <a:pPr marL="914400" lvl="1" indent="-457200" eaLnBrk="1" hangingPunct="1"/>
            <a:r>
              <a:rPr lang="en-US" altLang="en-US" sz="2000" b="1" dirty="0" smtClean="0"/>
              <a:t>Chair height</a:t>
            </a:r>
            <a:r>
              <a:rPr lang="en-US" altLang="en-US" sz="2000" dirty="0" smtClean="0"/>
              <a:t> should be in proper relationship with </a:t>
            </a:r>
            <a:r>
              <a:rPr lang="en-US" altLang="en-US" sz="2000" b="1" dirty="0" smtClean="0"/>
              <a:t>work height</a:t>
            </a:r>
          </a:p>
          <a:p>
            <a:pPr marL="914400" lvl="1" indent="-457200" eaLnBrk="1" hangingPunct="1"/>
            <a:r>
              <a:rPr lang="en-US" altLang="en-US" sz="2000" dirty="0" smtClean="0"/>
              <a:t>Adjustable chair for workplace: next slide</a:t>
            </a:r>
          </a:p>
        </p:txBody>
      </p:sp>
    </p:spTree>
    <p:extLst>
      <p:ext uri="{BB962C8B-B14F-4D97-AF65-F5344CB8AC3E}">
        <p14:creationId xmlns:p14="http://schemas.microsoft.com/office/powerpoint/2010/main" val="2947380202"/>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Adjustable Chair for Workplace</a:t>
            </a:r>
          </a:p>
        </p:txBody>
      </p:sp>
      <p:pic>
        <p:nvPicPr>
          <p:cNvPr id="36867" name="Picture 4" descr="10"/>
          <p:cNvPicPr>
            <a:picLocks noGrp="1" noChangeAspect="1" noChangeArrowheads="1"/>
          </p:cNvPicPr>
          <p:nvPr>
            <p:ph type="body" idx="1"/>
          </p:nvPr>
        </p:nvPicPr>
        <p:blipFill rotWithShape="1">
          <a:blip r:embed="rId3">
            <a:extLst>
              <a:ext uri="{28A0092B-C50C-407E-A947-70E740481C1C}">
                <a14:useLocalDpi xmlns:a14="http://schemas.microsoft.com/office/drawing/2010/main" val="0"/>
              </a:ext>
            </a:extLst>
          </a:blip>
          <a:srcRect l="4774" t="4167" r="5471" b="5555"/>
          <a:stretch/>
        </p:blipFill>
        <p:spPr>
          <a:xfrm>
            <a:off x="1600200" y="1371600"/>
            <a:ext cx="7493392" cy="5181600"/>
          </a:xfrm>
          <a:noFill/>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3. Design of Tooling and Equipment</a:t>
            </a:r>
          </a:p>
        </p:txBody>
      </p:sp>
      <p:sp>
        <p:nvSpPr>
          <p:cNvPr id="37891" name="Rectangle 3"/>
          <p:cNvSpPr>
            <a:spLocks noGrp="1" noChangeArrowheads="1"/>
          </p:cNvSpPr>
          <p:nvPr>
            <p:ph type="body" idx="1"/>
          </p:nvPr>
        </p:nvSpPr>
        <p:spPr>
          <a:xfrm>
            <a:off x="1905000" y="1447800"/>
            <a:ext cx="7162800" cy="4495800"/>
          </a:xfrm>
        </p:spPr>
        <p:txBody>
          <a:bodyPr/>
          <a:lstStyle/>
          <a:p>
            <a:pPr marL="609600" indent="-609600" eaLnBrk="1" hangingPunct="1">
              <a:buFont typeface="Wingdings" pitchFamily="2" charset="2"/>
              <a:buAutoNum type="arabicPeriod"/>
            </a:pPr>
            <a:r>
              <a:rPr lang="en-US" b="1" dirty="0" err="1" smtClean="0"/>
              <a:t>Workholding</a:t>
            </a:r>
            <a:r>
              <a:rPr lang="en-US" b="1" dirty="0" smtClean="0"/>
              <a:t> devices</a:t>
            </a:r>
            <a:r>
              <a:rPr lang="en-US" dirty="0" smtClean="0"/>
              <a:t> should be designed for the task</a:t>
            </a:r>
          </a:p>
          <a:p>
            <a:pPr marL="1009650" lvl="1" indent="-609600" eaLnBrk="1" hangingPunct="1"/>
            <a:r>
              <a:rPr lang="en-US" sz="2000" b="1" dirty="0" smtClean="0"/>
              <a:t>Mechanical </a:t>
            </a:r>
            <a:r>
              <a:rPr lang="en-US" sz="2000" b="1" dirty="0" err="1"/>
              <a:t>workholder</a:t>
            </a:r>
            <a:r>
              <a:rPr lang="en-US" sz="2000" dirty="0"/>
              <a:t> with </a:t>
            </a:r>
            <a:r>
              <a:rPr lang="en-US" sz="2000" dirty="0" smtClean="0"/>
              <a:t>fast-acting clamp</a:t>
            </a:r>
          </a:p>
          <a:p>
            <a:pPr marL="1409700" lvl="2" indent="-609600" eaLnBrk="1" hangingPunct="1"/>
            <a:r>
              <a:rPr lang="en-US" sz="2000" dirty="0" smtClean="0"/>
              <a:t>permits work </a:t>
            </a:r>
            <a:r>
              <a:rPr lang="en-US" sz="2000" dirty="0"/>
              <a:t>unit to be </a:t>
            </a:r>
            <a:r>
              <a:rPr lang="en-US" sz="2000" b="1" dirty="0"/>
              <a:t>loaded </a:t>
            </a:r>
            <a:r>
              <a:rPr lang="en-US" sz="2000" b="1" dirty="0" smtClean="0"/>
              <a:t>quickly</a:t>
            </a:r>
            <a:r>
              <a:rPr lang="en-US" sz="2000" dirty="0" smtClean="0"/>
              <a:t>, and</a:t>
            </a:r>
          </a:p>
          <a:p>
            <a:pPr marL="1409700" lvl="2" indent="-609600" eaLnBrk="1" hangingPunct="1"/>
            <a:r>
              <a:rPr lang="en-US" sz="2000" b="1" dirty="0" smtClean="0"/>
              <a:t>frees </a:t>
            </a:r>
            <a:r>
              <a:rPr lang="en-US" sz="2000" b="1" dirty="0"/>
              <a:t>both hands</a:t>
            </a:r>
            <a:r>
              <a:rPr lang="en-US" sz="2000" dirty="0"/>
              <a:t> to work on the task </a:t>
            </a:r>
            <a:r>
              <a:rPr lang="en-US" sz="2000" dirty="0" smtClean="0"/>
              <a:t>productively</a:t>
            </a:r>
            <a:endParaRPr lang="en-US" sz="2000" dirty="0"/>
          </a:p>
          <a:p>
            <a:pPr marL="1009650" lvl="1" indent="-609600" eaLnBrk="1" hangingPunct="1"/>
            <a:r>
              <a:rPr lang="en-US" sz="2000" b="1" dirty="0" smtClean="0"/>
              <a:t>Typical</a:t>
            </a:r>
            <a:r>
              <a:rPr lang="en-US" sz="2000" dirty="0" smtClean="0"/>
              <a:t> </a:t>
            </a:r>
            <a:r>
              <a:rPr lang="en-US" sz="2000" dirty="0" err="1" smtClean="0"/>
              <a:t>workholder</a:t>
            </a:r>
            <a:r>
              <a:rPr lang="en-US" sz="2000" dirty="0" smtClean="0"/>
              <a:t>: must </a:t>
            </a:r>
            <a:r>
              <a:rPr lang="en-US" sz="2000" dirty="0"/>
              <a:t>be </a:t>
            </a:r>
            <a:r>
              <a:rPr lang="en-US" sz="2000" b="1" dirty="0"/>
              <a:t>custom-designed</a:t>
            </a:r>
            <a:r>
              <a:rPr lang="en-US" sz="2000" dirty="0"/>
              <a:t> for </a:t>
            </a:r>
            <a:r>
              <a:rPr lang="en-US" sz="2000" dirty="0" smtClean="0"/>
              <a:t>work </a:t>
            </a:r>
            <a:r>
              <a:rPr lang="en-US" sz="2000" dirty="0"/>
              <a:t>part processed in </a:t>
            </a:r>
            <a:r>
              <a:rPr lang="en-US" sz="2000" dirty="0" smtClean="0"/>
              <a:t>task</a:t>
            </a:r>
            <a:endParaRPr lang="en-US" sz="2000" dirty="0"/>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3. Design of Tooling and Equipment</a:t>
            </a:r>
          </a:p>
        </p:txBody>
      </p:sp>
      <p:sp>
        <p:nvSpPr>
          <p:cNvPr id="37891" name="Rectangle 3"/>
          <p:cNvSpPr>
            <a:spLocks noGrp="1" noChangeArrowheads="1"/>
          </p:cNvSpPr>
          <p:nvPr>
            <p:ph type="body" idx="1"/>
          </p:nvPr>
        </p:nvSpPr>
        <p:spPr/>
        <p:txBody>
          <a:bodyPr/>
          <a:lstStyle/>
          <a:p>
            <a:pPr marL="609600" indent="-609600" eaLnBrk="1" hangingPunct="1">
              <a:buFont typeface="+mj-lt"/>
              <a:buAutoNum type="arabicPeriod" startAt="2"/>
            </a:pPr>
            <a:r>
              <a:rPr lang="en-US" dirty="0" smtClean="0"/>
              <a:t>Hands should be relieved of work elements that can be performed by the feet using </a:t>
            </a:r>
            <a:r>
              <a:rPr lang="en-US" b="1" dirty="0" smtClean="0"/>
              <a:t>foot pedals</a:t>
            </a:r>
          </a:p>
          <a:p>
            <a:pPr marL="1009650" lvl="1" indent="-609600" eaLnBrk="1" hangingPunct="1"/>
            <a:r>
              <a:rPr lang="en-US" sz="2000" dirty="0"/>
              <a:t>Foot pedal </a:t>
            </a:r>
            <a:r>
              <a:rPr lang="en-US" sz="2000" dirty="0" smtClean="0"/>
              <a:t>controls </a:t>
            </a:r>
            <a:r>
              <a:rPr lang="en-US" sz="2000" b="1" dirty="0" smtClean="0"/>
              <a:t>instead </a:t>
            </a:r>
            <a:r>
              <a:rPr lang="en-US" sz="2000" b="1" dirty="0"/>
              <a:t>of hand </a:t>
            </a:r>
            <a:r>
              <a:rPr lang="en-US" sz="2000" b="1" dirty="0" smtClean="0"/>
              <a:t>controls</a:t>
            </a:r>
          </a:p>
          <a:p>
            <a:pPr marL="1409700" lvl="2" indent="-609600" eaLnBrk="1" hangingPunct="1"/>
            <a:r>
              <a:rPr lang="en-US" sz="2000" dirty="0" smtClean="0"/>
              <a:t>to </a:t>
            </a:r>
            <a:r>
              <a:rPr lang="en-US" sz="2000" dirty="0"/>
              <a:t>operate </a:t>
            </a:r>
            <a:r>
              <a:rPr lang="en-US" sz="2000" b="1" dirty="0"/>
              <a:t>certain types of </a:t>
            </a:r>
            <a:r>
              <a:rPr lang="en-US" sz="2000" b="1" dirty="0" smtClean="0"/>
              <a:t>equipment</a:t>
            </a:r>
          </a:p>
          <a:p>
            <a:pPr marL="1409700" lvl="2" indent="-609600" eaLnBrk="1" hangingPunct="1"/>
            <a:r>
              <a:rPr lang="en-US" sz="2000" dirty="0" smtClean="0"/>
              <a:t>e.g. </a:t>
            </a:r>
            <a:r>
              <a:rPr lang="en-US" sz="2000" b="1" dirty="0" smtClean="0"/>
              <a:t>Sewing machines</a:t>
            </a:r>
            <a:r>
              <a:rPr lang="en-US" sz="2000" dirty="0" smtClean="0"/>
              <a:t>, foot </a:t>
            </a:r>
            <a:r>
              <a:rPr lang="en-US" sz="2000" dirty="0"/>
              <a:t>pedals </a:t>
            </a:r>
            <a:r>
              <a:rPr lang="en-US" sz="2000" dirty="0" smtClean="0"/>
              <a:t>used </a:t>
            </a:r>
            <a:r>
              <a:rPr lang="en-US" sz="2000" dirty="0"/>
              <a:t>as integral components in </a:t>
            </a:r>
            <a:r>
              <a:rPr lang="en-US" sz="2000" dirty="0" smtClean="0"/>
              <a:t>operation </a:t>
            </a:r>
            <a:r>
              <a:rPr lang="en-US" sz="2000" dirty="0"/>
              <a:t>of </a:t>
            </a:r>
            <a:r>
              <a:rPr lang="en-US" sz="2000" dirty="0" smtClean="0"/>
              <a:t>equipment </a:t>
            </a:r>
            <a:endParaRPr lang="en-US" sz="2000" dirty="0"/>
          </a:p>
          <a:p>
            <a:pPr marL="1009650" lvl="1" indent="-609600" eaLnBrk="1" hangingPunct="1"/>
            <a:r>
              <a:rPr lang="en-US" sz="2000" b="1" dirty="0" smtClean="0"/>
              <a:t>Training: often </a:t>
            </a:r>
            <a:r>
              <a:rPr lang="en-US" sz="2000" b="1" dirty="0"/>
              <a:t>required</a:t>
            </a:r>
            <a:r>
              <a:rPr lang="en-US" sz="2000" dirty="0"/>
              <a:t> for </a:t>
            </a:r>
            <a:r>
              <a:rPr lang="en-US" sz="2000" dirty="0" smtClean="0"/>
              <a:t>operator </a:t>
            </a:r>
            <a:r>
              <a:rPr lang="en-US" sz="2000" dirty="0"/>
              <a:t>to become proficient in </a:t>
            </a:r>
            <a:r>
              <a:rPr lang="en-US" sz="2000" dirty="0" smtClean="0"/>
              <a:t>use </a:t>
            </a:r>
            <a:r>
              <a:rPr lang="en-US" sz="2000" dirty="0"/>
              <a:t>of </a:t>
            </a:r>
            <a:r>
              <a:rPr lang="en-US" sz="2000" dirty="0" smtClean="0"/>
              <a:t>foot </a:t>
            </a:r>
            <a:r>
              <a:rPr lang="en-US" sz="2000" dirty="0"/>
              <a:t>pedals</a:t>
            </a:r>
            <a:endParaRPr lang="en-US" sz="2000" dirty="0" smtClean="0"/>
          </a:p>
        </p:txBody>
      </p:sp>
    </p:spTree>
    <p:extLst>
      <p:ext uri="{BB962C8B-B14F-4D97-AF65-F5344CB8AC3E}">
        <p14:creationId xmlns:p14="http://schemas.microsoft.com/office/powerpoint/2010/main" val="201234891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76400" y="228600"/>
            <a:ext cx="7162800" cy="914400"/>
          </a:xfrm>
        </p:spPr>
        <p:txBody>
          <a:bodyPr/>
          <a:lstStyle/>
          <a:p>
            <a:pPr eaLnBrk="1" hangingPunct="1"/>
            <a:r>
              <a:rPr lang="en-US" dirty="0"/>
              <a:t>Motion Study and Work Design</a:t>
            </a:r>
            <a:endParaRPr lang="en-US" b="0" dirty="0" smtClean="0"/>
          </a:p>
        </p:txBody>
      </p:sp>
      <p:sp>
        <p:nvSpPr>
          <p:cNvPr id="3075" name="Rectangle 3"/>
          <p:cNvSpPr>
            <a:spLocks noGrp="1" noChangeArrowheads="1"/>
          </p:cNvSpPr>
          <p:nvPr>
            <p:ph type="body" idx="1"/>
          </p:nvPr>
        </p:nvSpPr>
        <p:spPr>
          <a:xfrm>
            <a:off x="2438400" y="1447800"/>
            <a:ext cx="6400800" cy="4495800"/>
          </a:xfrm>
        </p:spPr>
        <p:txBody>
          <a:bodyPr/>
          <a:lstStyle/>
          <a:p>
            <a:pPr marL="457200" indent="-457200" eaLnBrk="1" hangingPunct="1">
              <a:buFont typeface="Wingdings" pitchFamily="2" charset="2"/>
              <a:buAutoNum type="arabicPeriod"/>
            </a:pPr>
            <a:endParaRPr lang="en-US" b="1" dirty="0" smtClean="0"/>
          </a:p>
          <a:p>
            <a:pPr marL="457200" indent="-457200" eaLnBrk="1" hangingPunct="1">
              <a:buFont typeface="Wingdings" pitchFamily="2" charset="2"/>
              <a:buAutoNum type="arabicPeriod"/>
            </a:pPr>
            <a:endParaRPr lang="en-US" b="1" dirty="0"/>
          </a:p>
          <a:p>
            <a:pPr marL="457200" indent="-457200" eaLnBrk="1" hangingPunct="1">
              <a:buFont typeface="Wingdings" pitchFamily="2" charset="2"/>
              <a:buAutoNum type="arabicPeriod"/>
            </a:pPr>
            <a:endParaRPr lang="en-US" b="1" dirty="0" smtClean="0"/>
          </a:p>
          <a:p>
            <a:pPr marL="457200" indent="-457200" eaLnBrk="1" hangingPunct="1">
              <a:buFont typeface="Wingdings" pitchFamily="2" charset="2"/>
              <a:buAutoNum type="arabicPeriod"/>
            </a:pPr>
            <a:endParaRPr lang="en-US" b="1" dirty="0"/>
          </a:p>
          <a:p>
            <a:pPr marL="514350" indent="-514350" eaLnBrk="1" hangingPunct="1">
              <a:buFont typeface="+mj-lt"/>
              <a:buAutoNum type="arabicPeriod" startAt="3"/>
            </a:pPr>
            <a:r>
              <a:rPr lang="en-US" sz="3200" b="1" i="1" dirty="0"/>
              <a:t>Principles of Motion Economy and Work Design</a:t>
            </a:r>
          </a:p>
        </p:txBody>
      </p:sp>
    </p:spTree>
    <p:extLst>
      <p:ext uri="{BB962C8B-B14F-4D97-AF65-F5344CB8AC3E}">
        <p14:creationId xmlns:p14="http://schemas.microsoft.com/office/powerpoint/2010/main" val="2446103535"/>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3. Design of Tooling and Equipment</a:t>
            </a:r>
          </a:p>
        </p:txBody>
      </p:sp>
      <p:sp>
        <p:nvSpPr>
          <p:cNvPr id="37891" name="Rectangle 3"/>
          <p:cNvSpPr>
            <a:spLocks noGrp="1" noChangeArrowheads="1"/>
          </p:cNvSpPr>
          <p:nvPr>
            <p:ph type="body" idx="1"/>
          </p:nvPr>
        </p:nvSpPr>
        <p:spPr>
          <a:xfrm>
            <a:off x="1905000" y="1447800"/>
            <a:ext cx="7086600" cy="4495800"/>
          </a:xfrm>
        </p:spPr>
        <p:txBody>
          <a:bodyPr/>
          <a:lstStyle/>
          <a:p>
            <a:pPr marL="609600" indent="-609600" eaLnBrk="1" hangingPunct="1">
              <a:buFont typeface="+mj-lt"/>
              <a:buAutoNum type="arabicPeriod" startAt="3"/>
            </a:pPr>
            <a:r>
              <a:rPr lang="en-US" dirty="0" smtClean="0"/>
              <a:t>Combine </a:t>
            </a:r>
            <a:r>
              <a:rPr lang="en-US" b="1" dirty="0" smtClean="0"/>
              <a:t>multiple functions into one tool</a:t>
            </a:r>
            <a:r>
              <a:rPr lang="en-US" dirty="0" smtClean="0"/>
              <a:t> where possible</a:t>
            </a:r>
          </a:p>
          <a:p>
            <a:pPr marL="1009650" lvl="1" indent="-609600" eaLnBrk="1" hangingPunct="1"/>
            <a:r>
              <a:rPr lang="en-US" altLang="en-US" sz="2000" dirty="0"/>
              <a:t>Many </a:t>
            </a:r>
            <a:r>
              <a:rPr lang="en-US" altLang="en-US" sz="2000" dirty="0" smtClean="0"/>
              <a:t>common </a:t>
            </a:r>
            <a:r>
              <a:rPr lang="en-US" altLang="en-US" sz="2000" b="1" dirty="0"/>
              <a:t>hand tools</a:t>
            </a:r>
            <a:r>
              <a:rPr lang="en-US" altLang="en-US" sz="2000" dirty="0"/>
              <a:t> </a:t>
            </a:r>
            <a:r>
              <a:rPr lang="en-US" altLang="en-US" sz="2000" dirty="0" smtClean="0"/>
              <a:t>implement </a:t>
            </a:r>
            <a:r>
              <a:rPr lang="en-US" altLang="en-US" sz="2000" dirty="0"/>
              <a:t>this </a:t>
            </a:r>
            <a:r>
              <a:rPr lang="en-US" altLang="en-US" sz="2000" dirty="0" smtClean="0"/>
              <a:t>principle</a:t>
            </a:r>
          </a:p>
          <a:p>
            <a:pPr marL="1409700" lvl="2" indent="-609600" eaLnBrk="1" hangingPunct="1"/>
            <a:r>
              <a:rPr lang="en-US" altLang="en-US" sz="2000" dirty="0" smtClean="0"/>
              <a:t>e.g. </a:t>
            </a:r>
            <a:r>
              <a:rPr lang="en-US" altLang="en-US" sz="2000" b="1" dirty="0" smtClean="0"/>
              <a:t>claw hammer</a:t>
            </a:r>
            <a:r>
              <a:rPr lang="en-US" altLang="en-US" sz="2000" dirty="0" smtClean="0"/>
              <a:t>: designed </a:t>
            </a:r>
            <a:r>
              <a:rPr lang="en-US" altLang="en-US" sz="2000" dirty="0"/>
              <a:t>for both striking and pulling </a:t>
            </a:r>
            <a:r>
              <a:rPr lang="en-US" altLang="en-US" sz="2000" dirty="0" smtClean="0"/>
              <a:t>nails</a:t>
            </a:r>
          </a:p>
          <a:p>
            <a:pPr marL="1409700" lvl="2" indent="-609600" eaLnBrk="1" hangingPunct="1"/>
            <a:r>
              <a:rPr lang="en-US" altLang="en-US" sz="2000" dirty="0" smtClean="0"/>
              <a:t>e.g. </a:t>
            </a:r>
            <a:r>
              <a:rPr lang="en-US" altLang="en-US" sz="2000" b="1" dirty="0" smtClean="0"/>
              <a:t>nearly </a:t>
            </a:r>
            <a:r>
              <a:rPr lang="en-US" altLang="en-US" sz="2000" b="1" dirty="0"/>
              <a:t>all pencils</a:t>
            </a:r>
            <a:r>
              <a:rPr lang="en-US" altLang="en-US" sz="2000" dirty="0"/>
              <a:t> are designed for both writing and </a:t>
            </a:r>
            <a:r>
              <a:rPr lang="en-US" altLang="en-US" sz="2000" dirty="0" smtClean="0"/>
              <a:t>erasing*</a:t>
            </a:r>
          </a:p>
          <a:p>
            <a:pPr marL="1009650" lvl="1" indent="-609600" eaLnBrk="1" hangingPunct="1"/>
            <a:r>
              <a:rPr lang="en-US" altLang="en-US" sz="2000" b="1" dirty="0" smtClean="0"/>
              <a:t>Less </a:t>
            </a:r>
            <a:r>
              <a:rPr lang="en-US" altLang="en-US" sz="2000" b="1" dirty="0"/>
              <a:t>time </a:t>
            </a:r>
            <a:r>
              <a:rPr lang="en-US" altLang="en-US" sz="2000" b="1" dirty="0" smtClean="0"/>
              <a:t>usually </a:t>
            </a:r>
            <a:r>
              <a:rPr lang="en-US" altLang="en-US" sz="2000" b="1" dirty="0"/>
              <a:t>required</a:t>
            </a:r>
            <a:r>
              <a:rPr lang="en-US" altLang="en-US" sz="2000" dirty="0"/>
              <a:t> to </a:t>
            </a:r>
            <a:r>
              <a:rPr lang="en-US" altLang="en-US" sz="2000" b="1" dirty="0"/>
              <a:t>reposition</a:t>
            </a:r>
            <a:r>
              <a:rPr lang="en-US" altLang="en-US" sz="2000" dirty="0"/>
              <a:t> such a double-function tool than to put one tool down and pick another one </a:t>
            </a:r>
            <a:r>
              <a:rPr lang="en-US" altLang="en-US" sz="2000" dirty="0" smtClean="0"/>
              <a:t>up</a:t>
            </a:r>
            <a:endParaRPr lang="en-US" sz="2000" dirty="0" smtClean="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048" t="11489" r="5238" b="10542"/>
          <a:stretch/>
        </p:blipFill>
        <p:spPr>
          <a:xfrm>
            <a:off x="76200" y="4953000"/>
            <a:ext cx="3886200" cy="1868841"/>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3968" r="3540" b="61524"/>
          <a:stretch/>
        </p:blipFill>
        <p:spPr>
          <a:xfrm>
            <a:off x="5105400" y="5544996"/>
            <a:ext cx="3941662" cy="779603"/>
          </a:xfrm>
          <a:prstGeom prst="rect">
            <a:avLst/>
          </a:prstGeom>
        </p:spPr>
      </p:pic>
    </p:spTree>
    <p:extLst>
      <p:ext uri="{BB962C8B-B14F-4D97-AF65-F5344CB8AC3E}">
        <p14:creationId xmlns:p14="http://schemas.microsoft.com/office/powerpoint/2010/main" val="345258100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3. Design of Tooling and Equipment</a:t>
            </a:r>
          </a:p>
        </p:txBody>
      </p:sp>
      <p:sp>
        <p:nvSpPr>
          <p:cNvPr id="37891" name="Rectangle 3"/>
          <p:cNvSpPr>
            <a:spLocks noGrp="1" noChangeArrowheads="1"/>
          </p:cNvSpPr>
          <p:nvPr>
            <p:ph type="body" idx="1"/>
          </p:nvPr>
        </p:nvSpPr>
        <p:spPr/>
        <p:txBody>
          <a:bodyPr/>
          <a:lstStyle/>
          <a:p>
            <a:pPr marL="609600" indent="-609600" eaLnBrk="1" hangingPunct="1">
              <a:buFont typeface="+mj-lt"/>
              <a:buAutoNum type="arabicPeriod" startAt="4"/>
            </a:pPr>
            <a:r>
              <a:rPr lang="en-US" dirty="0" smtClean="0"/>
              <a:t>Perform </a:t>
            </a:r>
            <a:r>
              <a:rPr lang="en-US" b="1" dirty="0" smtClean="0"/>
              <a:t>multiple operations simultaneously</a:t>
            </a:r>
            <a:r>
              <a:rPr lang="en-US" dirty="0" smtClean="0"/>
              <a:t> rather than sequentially</a:t>
            </a:r>
          </a:p>
          <a:p>
            <a:pPr marL="1009650" lvl="1" indent="-609600" eaLnBrk="1" hangingPunct="1"/>
            <a:r>
              <a:rPr lang="en-US" sz="2000" b="1" dirty="0" smtClean="0"/>
              <a:t>Work cycle</a:t>
            </a:r>
            <a:r>
              <a:rPr lang="en-US" sz="2000" dirty="0" smtClean="0"/>
              <a:t>: usu. </a:t>
            </a:r>
            <a:r>
              <a:rPr lang="en-US" sz="2000" dirty="0"/>
              <a:t>conceptualized as </a:t>
            </a:r>
            <a:r>
              <a:rPr lang="en-US" sz="2000" b="1" dirty="0" smtClean="0"/>
              <a:t>sequence </a:t>
            </a:r>
            <a:r>
              <a:rPr lang="en-US" sz="2000" b="1" dirty="0"/>
              <a:t>of work elements</a:t>
            </a:r>
            <a:r>
              <a:rPr lang="en-US" sz="2000" dirty="0"/>
              <a:t> or </a:t>
            </a:r>
            <a:r>
              <a:rPr lang="en-US" sz="2000" dirty="0" smtClean="0"/>
              <a:t>steps </a:t>
            </a:r>
            <a:endParaRPr lang="en-US" sz="2000" dirty="0"/>
          </a:p>
          <a:p>
            <a:pPr marL="1009650" lvl="1" indent="-609600" eaLnBrk="1" hangingPunct="1"/>
            <a:r>
              <a:rPr lang="en-US" sz="2000" dirty="0" smtClean="0"/>
              <a:t>Steps </a:t>
            </a:r>
            <a:r>
              <a:rPr lang="en-US" sz="2000" dirty="0"/>
              <a:t>are </a:t>
            </a:r>
            <a:r>
              <a:rPr lang="en-US" sz="2000" b="1" dirty="0"/>
              <a:t>performed one after the other</a:t>
            </a:r>
            <a:r>
              <a:rPr lang="en-US" sz="2000" dirty="0"/>
              <a:t> by </a:t>
            </a:r>
            <a:r>
              <a:rPr lang="en-US" sz="2000" dirty="0" smtClean="0"/>
              <a:t>worker </a:t>
            </a:r>
            <a:r>
              <a:rPr lang="en-US" sz="2000" dirty="0"/>
              <a:t>and </a:t>
            </a:r>
            <a:r>
              <a:rPr lang="en-US" sz="2000" dirty="0" smtClean="0"/>
              <a:t>machine </a:t>
            </a:r>
            <a:endParaRPr lang="en-US" sz="2000" dirty="0"/>
          </a:p>
          <a:p>
            <a:pPr marL="1009650" lvl="1" indent="-609600" eaLnBrk="1" hangingPunct="1"/>
            <a:r>
              <a:rPr lang="en-US" sz="2000" dirty="0"/>
              <a:t>In some </a:t>
            </a:r>
            <a:r>
              <a:rPr lang="en-US" sz="2000" dirty="0" smtClean="0"/>
              <a:t>cases: </a:t>
            </a:r>
            <a:r>
              <a:rPr lang="en-US" sz="2000" b="1" dirty="0" smtClean="0"/>
              <a:t>work </a:t>
            </a:r>
            <a:r>
              <a:rPr lang="en-US" sz="2000" b="1" dirty="0"/>
              <a:t>method can be designed</a:t>
            </a:r>
            <a:r>
              <a:rPr lang="en-US" sz="2000" dirty="0"/>
              <a:t> so </a:t>
            </a:r>
            <a:r>
              <a:rPr lang="en-US" sz="2000" dirty="0" smtClean="0"/>
              <a:t>steps </a:t>
            </a:r>
            <a:r>
              <a:rPr lang="en-US" sz="2000" dirty="0"/>
              <a:t>are </a:t>
            </a:r>
            <a:r>
              <a:rPr lang="en-US" sz="2000" b="1" dirty="0"/>
              <a:t>accomplished at </a:t>
            </a:r>
            <a:r>
              <a:rPr lang="en-US" sz="2000" b="1" dirty="0" smtClean="0"/>
              <a:t>same </a:t>
            </a:r>
            <a:r>
              <a:rPr lang="en-US" sz="2000" b="1" dirty="0"/>
              <a:t>time</a:t>
            </a:r>
            <a:r>
              <a:rPr lang="en-US" sz="2000" dirty="0"/>
              <a:t> rather than </a:t>
            </a:r>
            <a:r>
              <a:rPr lang="en-US" sz="2000" dirty="0" smtClean="0"/>
              <a:t>sequentially*</a:t>
            </a:r>
            <a:endParaRPr lang="en-US" sz="2000" dirty="0"/>
          </a:p>
          <a:p>
            <a:pPr marL="1009650" lvl="1" indent="-609600" eaLnBrk="1" hangingPunct="1"/>
            <a:r>
              <a:rPr lang="en-US" sz="2000" b="1" dirty="0"/>
              <a:t>Special tooling</a:t>
            </a:r>
            <a:r>
              <a:rPr lang="en-US" sz="2000" dirty="0"/>
              <a:t> and processes can often be designed to </a:t>
            </a:r>
            <a:r>
              <a:rPr lang="en-US" sz="2000" b="1" dirty="0"/>
              <a:t>simultaneously accomplish</a:t>
            </a:r>
            <a:r>
              <a:rPr lang="en-US" sz="2000" dirty="0"/>
              <a:t> </a:t>
            </a:r>
            <a:r>
              <a:rPr lang="en-US" sz="2000" b="1" dirty="0" smtClean="0"/>
              <a:t>multiple </a:t>
            </a:r>
            <a:r>
              <a:rPr lang="en-US" sz="2000" b="1" dirty="0"/>
              <a:t>operations</a:t>
            </a:r>
            <a:endParaRPr lang="en-US" sz="2000" b="1" dirty="0" smtClean="0"/>
          </a:p>
        </p:txBody>
      </p:sp>
    </p:spTree>
    <p:extLst>
      <p:ext uri="{BB962C8B-B14F-4D97-AF65-F5344CB8AC3E}">
        <p14:creationId xmlns:p14="http://schemas.microsoft.com/office/powerpoint/2010/main" val="1678633742"/>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3. Design of Tooling and Equipment</a:t>
            </a:r>
          </a:p>
        </p:txBody>
      </p:sp>
      <p:sp>
        <p:nvSpPr>
          <p:cNvPr id="38915" name="Rectangle 3"/>
          <p:cNvSpPr>
            <a:spLocks noGrp="1" noChangeArrowheads="1"/>
          </p:cNvSpPr>
          <p:nvPr>
            <p:ph type="body" idx="1"/>
          </p:nvPr>
        </p:nvSpPr>
        <p:spPr>
          <a:xfrm>
            <a:off x="1905000" y="1447800"/>
            <a:ext cx="7162800" cy="4495800"/>
          </a:xfrm>
        </p:spPr>
        <p:txBody>
          <a:bodyPr/>
          <a:lstStyle/>
          <a:p>
            <a:pPr marL="609600" indent="-609600" eaLnBrk="1" hangingPunct="1">
              <a:buFont typeface="Wingdings" pitchFamily="2" charset="2"/>
              <a:buAutoNum type="arabicPeriod" startAt="5"/>
            </a:pPr>
            <a:r>
              <a:rPr lang="en-US" dirty="0" smtClean="0"/>
              <a:t>Where feasible, perform operation on </a:t>
            </a:r>
            <a:r>
              <a:rPr lang="en-US" b="1" dirty="0" smtClean="0"/>
              <a:t>multiple parts simultaneously</a:t>
            </a:r>
          </a:p>
          <a:p>
            <a:pPr marL="1009650" lvl="1" indent="-609600" eaLnBrk="1" hangingPunct="1"/>
            <a:r>
              <a:rPr lang="en-US" altLang="en-US" sz="2000" dirty="0" smtClean="0"/>
              <a:t>Usu. </a:t>
            </a:r>
            <a:r>
              <a:rPr lang="en-US" altLang="en-US" sz="2000" dirty="0"/>
              <a:t>applies to cases involving </a:t>
            </a:r>
            <a:r>
              <a:rPr lang="en-US" altLang="en-US" sz="2000" dirty="0" smtClean="0"/>
              <a:t>use </a:t>
            </a:r>
            <a:r>
              <a:rPr lang="en-US" altLang="en-US" sz="2000" dirty="0"/>
              <a:t>of </a:t>
            </a:r>
            <a:r>
              <a:rPr lang="en-US" altLang="en-US" sz="2000" b="1" dirty="0" smtClean="0"/>
              <a:t>powered/ machine tool</a:t>
            </a:r>
            <a:r>
              <a:rPr lang="en-US" altLang="en-US" sz="2000" dirty="0" smtClean="0"/>
              <a:t>, e.g.:</a:t>
            </a:r>
          </a:p>
          <a:p>
            <a:pPr marL="1409700" lvl="2" indent="-609600" eaLnBrk="1" hangingPunct="1"/>
            <a:r>
              <a:rPr lang="en-US" altLang="en-US" sz="2000" b="1" dirty="0" smtClean="0"/>
              <a:t>drilling </a:t>
            </a:r>
            <a:r>
              <a:rPr lang="en-US" altLang="en-US" sz="2000" b="1" dirty="0"/>
              <a:t>of holes</a:t>
            </a:r>
            <a:r>
              <a:rPr lang="en-US" altLang="en-US" sz="2000" dirty="0"/>
              <a:t> in a printed circuit board (</a:t>
            </a:r>
            <a:r>
              <a:rPr lang="en-US" altLang="en-US" sz="2000" dirty="0" smtClean="0"/>
              <a:t>PCB)</a:t>
            </a:r>
          </a:p>
          <a:p>
            <a:pPr marL="1409700" lvl="2" indent="-609600" eaLnBrk="1" hangingPunct="1"/>
            <a:r>
              <a:rPr lang="en-US" altLang="en-US" sz="2000" dirty="0" smtClean="0"/>
              <a:t>PCBs </a:t>
            </a:r>
            <a:r>
              <a:rPr lang="en-US" altLang="en-US" sz="2000" dirty="0"/>
              <a:t>are </a:t>
            </a:r>
            <a:r>
              <a:rPr lang="en-US" altLang="en-US" sz="2000" b="1" dirty="0"/>
              <a:t>stacked </a:t>
            </a:r>
            <a:r>
              <a:rPr lang="en-US" altLang="en-US" sz="2000" b="1" dirty="0" smtClean="0"/>
              <a:t>3 </a:t>
            </a:r>
            <a:r>
              <a:rPr lang="en-US" altLang="en-US" sz="2000" b="1" dirty="0"/>
              <a:t>or </a:t>
            </a:r>
            <a:r>
              <a:rPr lang="en-US" altLang="en-US" sz="2000" b="1" dirty="0" smtClean="0"/>
              <a:t>4 thick</a:t>
            </a:r>
          </a:p>
          <a:p>
            <a:pPr marL="1409700" lvl="2" indent="-609600" eaLnBrk="1" hangingPunct="1"/>
            <a:r>
              <a:rPr lang="en-US" altLang="en-US" sz="2000" dirty="0" smtClean="0"/>
              <a:t>NC </a:t>
            </a:r>
            <a:r>
              <a:rPr lang="en-US" altLang="en-US" sz="2000" dirty="0"/>
              <a:t>drill press drills each hole through </a:t>
            </a:r>
            <a:r>
              <a:rPr lang="en-US" altLang="en-US" sz="2000" dirty="0" smtClean="0"/>
              <a:t>entire </a:t>
            </a:r>
            <a:r>
              <a:rPr lang="en-US" altLang="en-US" sz="2000" dirty="0"/>
              <a:t>stack in </a:t>
            </a:r>
            <a:r>
              <a:rPr lang="en-US" altLang="en-US" sz="2000" b="1" dirty="0"/>
              <a:t>one feed motion</a:t>
            </a:r>
            <a:endParaRPr lang="en-US" sz="2000" b="1" dirty="0" smtClean="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85" t="3809" r="8889" b="6667"/>
          <a:stretch/>
        </p:blipFill>
        <p:spPr>
          <a:xfrm>
            <a:off x="76200" y="2725067"/>
            <a:ext cx="2514600" cy="4056733"/>
          </a:xfrm>
          <a:prstGeom prst="rect">
            <a:avLst/>
          </a:prstGeom>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3. Design of Tooling and Equipment</a:t>
            </a:r>
          </a:p>
        </p:txBody>
      </p:sp>
      <p:sp>
        <p:nvSpPr>
          <p:cNvPr id="38915" name="Rectangle 3"/>
          <p:cNvSpPr>
            <a:spLocks noGrp="1" noChangeArrowheads="1"/>
          </p:cNvSpPr>
          <p:nvPr>
            <p:ph type="body" idx="1"/>
          </p:nvPr>
        </p:nvSpPr>
        <p:spPr>
          <a:xfrm>
            <a:off x="1905000" y="1447800"/>
            <a:ext cx="7162800" cy="5181600"/>
          </a:xfrm>
        </p:spPr>
        <p:txBody>
          <a:bodyPr/>
          <a:lstStyle/>
          <a:p>
            <a:pPr marL="609600" indent="-609600" eaLnBrk="1" hangingPunct="1">
              <a:buFont typeface="+mj-lt"/>
              <a:buAutoNum type="arabicPeriod" startAt="6"/>
            </a:pPr>
            <a:r>
              <a:rPr lang="en-US" dirty="0" smtClean="0"/>
              <a:t>Design </a:t>
            </a:r>
            <a:r>
              <a:rPr lang="en-US" b="1" dirty="0" smtClean="0"/>
              <a:t>equipment controls</a:t>
            </a:r>
            <a:r>
              <a:rPr lang="en-US" dirty="0" smtClean="0"/>
              <a:t> for </a:t>
            </a:r>
            <a:r>
              <a:rPr lang="en-US" b="1" dirty="0" smtClean="0"/>
              <a:t>operator convenience</a:t>
            </a:r>
            <a:r>
              <a:rPr lang="en-US" dirty="0" smtClean="0"/>
              <a:t> and </a:t>
            </a:r>
            <a:r>
              <a:rPr lang="en-US" b="1" dirty="0" smtClean="0"/>
              <a:t>error avoidance</a:t>
            </a:r>
          </a:p>
          <a:p>
            <a:pPr marL="1009650" lvl="1" indent="-609600" eaLnBrk="1" hangingPunct="1"/>
            <a:r>
              <a:rPr lang="en-US" altLang="en-US" sz="2000" dirty="0"/>
              <a:t>Equipment controls </a:t>
            </a:r>
            <a:r>
              <a:rPr lang="en-US" altLang="en-US" sz="2000" dirty="0" smtClean="0"/>
              <a:t>include</a:t>
            </a:r>
            <a:r>
              <a:rPr lang="en-US" altLang="en-US" sz="2000" dirty="0"/>
              <a:t> </a:t>
            </a:r>
            <a:r>
              <a:rPr lang="en-US" altLang="en-US" sz="2000" b="1" dirty="0"/>
              <a:t>devices that regulate </a:t>
            </a:r>
            <a:r>
              <a:rPr lang="en-US" altLang="en-US" sz="2000" b="1" dirty="0" smtClean="0"/>
              <a:t>operation </a:t>
            </a:r>
            <a:r>
              <a:rPr lang="en-US" altLang="en-US" sz="2000" b="1" dirty="0"/>
              <a:t>of the equipment</a:t>
            </a:r>
            <a:endParaRPr lang="en-US" altLang="en-US" sz="2000" b="1" dirty="0" smtClean="0"/>
          </a:p>
          <a:p>
            <a:pPr marL="1409700" lvl="2" indent="-609600" eaLnBrk="1" hangingPunct="1"/>
            <a:r>
              <a:rPr lang="en-US" altLang="en-US" sz="2000" dirty="0" smtClean="0"/>
              <a:t>Dials</a:t>
            </a:r>
          </a:p>
          <a:p>
            <a:pPr marL="1409700" lvl="2" indent="-609600" eaLnBrk="1" hangingPunct="1"/>
            <a:r>
              <a:rPr lang="en-US" altLang="en-US" sz="2000" dirty="0" smtClean="0"/>
              <a:t>Cranks</a:t>
            </a:r>
          </a:p>
          <a:p>
            <a:pPr marL="1409700" lvl="2" indent="-609600" eaLnBrk="1" hangingPunct="1"/>
            <a:r>
              <a:rPr lang="en-US" altLang="en-US" sz="2000" dirty="0" smtClean="0"/>
              <a:t>Levers</a:t>
            </a:r>
          </a:p>
          <a:p>
            <a:pPr marL="1409700" lvl="2" indent="-609600" eaLnBrk="1" hangingPunct="1"/>
            <a:r>
              <a:rPr lang="en-US" altLang="en-US" sz="2000" dirty="0" smtClean="0"/>
              <a:t>Switches</a:t>
            </a:r>
          </a:p>
          <a:p>
            <a:pPr marL="1409700" lvl="2" indent="-609600" eaLnBrk="1" hangingPunct="1"/>
            <a:r>
              <a:rPr lang="en-US" altLang="en-US" sz="2000" dirty="0" smtClean="0"/>
              <a:t>Push buttons, etc.</a:t>
            </a:r>
          </a:p>
          <a:p>
            <a:pPr marL="1009650" lvl="1" indent="-609600" eaLnBrk="1" hangingPunct="1"/>
            <a:r>
              <a:rPr lang="en-US" altLang="en-US" sz="2000" dirty="0" smtClean="0"/>
              <a:t>All controls </a:t>
            </a:r>
            <a:r>
              <a:rPr lang="en-US" altLang="en-US" sz="2000" dirty="0"/>
              <a:t>needed by </a:t>
            </a:r>
            <a:r>
              <a:rPr lang="en-US" altLang="en-US" sz="2000" dirty="0" smtClean="0"/>
              <a:t>operator </a:t>
            </a:r>
            <a:r>
              <a:rPr lang="en-US" altLang="en-US" sz="2000" dirty="0"/>
              <a:t>should be </a:t>
            </a:r>
            <a:r>
              <a:rPr lang="en-US" altLang="en-US" sz="2000" b="1" dirty="0"/>
              <a:t>located within easy </a:t>
            </a:r>
            <a:r>
              <a:rPr lang="en-US" altLang="en-US" sz="2000" b="1" dirty="0" smtClean="0"/>
              <a:t>reach</a:t>
            </a:r>
          </a:p>
          <a:p>
            <a:pPr marL="1409700" lvl="2" indent="-609600" eaLnBrk="1" hangingPunct="1"/>
            <a:r>
              <a:rPr lang="en-US" altLang="en-US" sz="2000" dirty="0" smtClean="0">
                <a:sym typeface="Symbol"/>
              </a:rPr>
              <a:t> </a:t>
            </a:r>
            <a:r>
              <a:rPr lang="en-US" altLang="en-US" sz="2000" b="1" dirty="0" smtClean="0"/>
              <a:t>minimize body </a:t>
            </a:r>
            <a:r>
              <a:rPr lang="en-US" altLang="en-US" sz="2000" b="1" dirty="0"/>
              <a:t>motions</a:t>
            </a:r>
            <a:r>
              <a:rPr lang="en-US" altLang="en-US" sz="2000" dirty="0"/>
              <a:t> required to access </a:t>
            </a:r>
            <a:r>
              <a:rPr lang="en-US" altLang="en-US" sz="2000" dirty="0" smtClean="0"/>
              <a:t>&amp; </a:t>
            </a:r>
            <a:r>
              <a:rPr lang="en-US" altLang="en-US" sz="2000" dirty="0"/>
              <a:t>activate them</a:t>
            </a:r>
            <a:endParaRPr lang="en-US" sz="2000" b="1"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26" y="3733800"/>
            <a:ext cx="1878874" cy="143983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24" y="5410200"/>
            <a:ext cx="2118276" cy="112268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09" y="2286000"/>
            <a:ext cx="2029146" cy="120396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5714" t="17733" r="14038" b="15333"/>
          <a:stretch/>
        </p:blipFill>
        <p:spPr>
          <a:xfrm>
            <a:off x="7620000" y="2743200"/>
            <a:ext cx="1359544" cy="12954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7486" t="22952" r="7257" b="23409"/>
          <a:stretch/>
        </p:blipFill>
        <p:spPr>
          <a:xfrm>
            <a:off x="7210697" y="5971543"/>
            <a:ext cx="1704703" cy="804364"/>
          </a:xfrm>
          <a:prstGeom prst="rect">
            <a:avLst/>
          </a:prstGeom>
        </p:spPr>
      </p:pic>
    </p:spTree>
    <p:extLst>
      <p:ext uri="{BB962C8B-B14F-4D97-AF65-F5344CB8AC3E}">
        <p14:creationId xmlns:p14="http://schemas.microsoft.com/office/powerpoint/2010/main" val="1075965280"/>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3. Design of Tooling and Equipment</a:t>
            </a:r>
          </a:p>
        </p:txBody>
      </p:sp>
      <p:sp>
        <p:nvSpPr>
          <p:cNvPr id="38915" name="Rectangle 3"/>
          <p:cNvSpPr>
            <a:spLocks noGrp="1" noChangeArrowheads="1"/>
          </p:cNvSpPr>
          <p:nvPr>
            <p:ph type="body" idx="1"/>
          </p:nvPr>
        </p:nvSpPr>
        <p:spPr>
          <a:xfrm>
            <a:off x="1905000" y="1447800"/>
            <a:ext cx="7162800" cy="4876800"/>
          </a:xfrm>
        </p:spPr>
        <p:txBody>
          <a:bodyPr/>
          <a:lstStyle/>
          <a:p>
            <a:pPr marL="609600" indent="-609600" eaLnBrk="1" hangingPunct="1">
              <a:buFont typeface="+mj-lt"/>
              <a:buAutoNum type="arabicPeriod" startAt="7"/>
            </a:pPr>
            <a:r>
              <a:rPr lang="en-US" dirty="0" smtClean="0"/>
              <a:t>Hand tools and portable power tools should be designed for </a:t>
            </a:r>
            <a:r>
              <a:rPr lang="en-US" b="1" dirty="0" smtClean="0"/>
              <a:t>operator comfort and  convenience</a:t>
            </a:r>
          </a:p>
          <a:p>
            <a:pPr marL="1009650" lvl="1" indent="-609600" eaLnBrk="1" hangingPunct="1"/>
            <a:r>
              <a:rPr lang="en-US" sz="2000" dirty="0" smtClean="0"/>
              <a:t>e.g. tools </a:t>
            </a:r>
            <a:r>
              <a:rPr lang="en-US" sz="2000" dirty="0"/>
              <a:t>should have </a:t>
            </a:r>
            <a:r>
              <a:rPr lang="en-US" sz="2000" b="1" dirty="0" smtClean="0"/>
              <a:t>handles/grips</a:t>
            </a:r>
            <a:r>
              <a:rPr lang="en-US" sz="2000" dirty="0" smtClean="0"/>
              <a:t>: </a:t>
            </a:r>
            <a:r>
              <a:rPr lang="en-US" sz="2000" b="1" dirty="0" smtClean="0"/>
              <a:t>slightly </a:t>
            </a:r>
            <a:r>
              <a:rPr lang="en-US" sz="2000" b="1" dirty="0"/>
              <a:t>compressible</a:t>
            </a:r>
            <a:r>
              <a:rPr lang="en-US" sz="2000" dirty="0"/>
              <a:t> </a:t>
            </a:r>
            <a:endParaRPr lang="en-US" sz="2000" dirty="0" smtClean="0"/>
          </a:p>
          <a:p>
            <a:pPr marL="1409700" lvl="2" indent="-609600" eaLnBrk="1" hangingPunct="1"/>
            <a:r>
              <a:rPr lang="en-US" altLang="en-US" sz="2000" dirty="0">
                <a:sym typeface="Symbol"/>
              </a:rPr>
              <a:t> </a:t>
            </a:r>
            <a:r>
              <a:rPr lang="en-US" sz="2000" dirty="0" smtClean="0"/>
              <a:t>can </a:t>
            </a:r>
            <a:r>
              <a:rPr lang="en-US" sz="2000" dirty="0"/>
              <a:t>be held </a:t>
            </a:r>
            <a:r>
              <a:rPr lang="en-US" sz="2000" dirty="0" smtClean="0"/>
              <a:t>&amp; </a:t>
            </a:r>
            <a:r>
              <a:rPr lang="en-US" sz="2000" b="1" dirty="0"/>
              <a:t>used comfortably</a:t>
            </a:r>
            <a:r>
              <a:rPr lang="en-US" sz="2000" dirty="0"/>
              <a:t> for </a:t>
            </a:r>
            <a:r>
              <a:rPr lang="en-US" sz="2000" dirty="0" smtClean="0"/>
              <a:t>duration </a:t>
            </a:r>
            <a:r>
              <a:rPr lang="en-US" sz="2000" dirty="0"/>
              <a:t>of </a:t>
            </a:r>
            <a:r>
              <a:rPr lang="en-US" sz="2000" dirty="0" smtClean="0"/>
              <a:t>shift</a:t>
            </a:r>
            <a:endParaRPr lang="en-US" sz="2000" dirty="0"/>
          </a:p>
          <a:p>
            <a:pPr marL="1009650" lvl="1" indent="-609600" eaLnBrk="1" hangingPunct="1"/>
            <a:r>
              <a:rPr lang="en-US" sz="2000" b="1" dirty="0" smtClean="0"/>
              <a:t>Location</a:t>
            </a:r>
            <a:r>
              <a:rPr lang="en-US" sz="2000" dirty="0" smtClean="0"/>
              <a:t> </a:t>
            </a:r>
            <a:r>
              <a:rPr lang="en-US" sz="2000" dirty="0"/>
              <a:t>of </a:t>
            </a:r>
            <a:r>
              <a:rPr lang="en-US" sz="2000" dirty="0" smtClean="0"/>
              <a:t>handle/grip </a:t>
            </a:r>
            <a:r>
              <a:rPr lang="en-US" sz="2000" dirty="0"/>
              <a:t>relative to </a:t>
            </a:r>
            <a:r>
              <a:rPr lang="en-US" sz="2000" dirty="0" smtClean="0"/>
              <a:t>working </a:t>
            </a:r>
            <a:r>
              <a:rPr lang="en-US" sz="2000" dirty="0"/>
              <a:t>end of </a:t>
            </a:r>
            <a:r>
              <a:rPr lang="en-US" sz="2000" dirty="0" smtClean="0"/>
              <a:t>tool:</a:t>
            </a:r>
          </a:p>
          <a:p>
            <a:pPr marL="1409700" lvl="2" indent="-609600" eaLnBrk="1" hangingPunct="1"/>
            <a:r>
              <a:rPr lang="en-US" sz="2000" dirty="0" smtClean="0"/>
              <a:t>should </a:t>
            </a:r>
            <a:r>
              <a:rPr lang="en-US" sz="2000" dirty="0"/>
              <a:t>be designed for </a:t>
            </a:r>
            <a:r>
              <a:rPr lang="en-US" sz="2000" b="1" dirty="0" smtClean="0"/>
              <a:t>max. operator </a:t>
            </a:r>
            <a:r>
              <a:rPr lang="en-US" sz="2000" b="1" dirty="0"/>
              <a:t>safety, convenience, and effectiveness</a:t>
            </a:r>
            <a:r>
              <a:rPr lang="en-US" sz="2000" dirty="0"/>
              <a:t> of </a:t>
            </a:r>
            <a:r>
              <a:rPr lang="en-US" sz="2000" dirty="0" smtClean="0"/>
              <a:t>tool</a:t>
            </a:r>
          </a:p>
          <a:p>
            <a:pPr marL="1409700" lvl="2" indent="-609600" eaLnBrk="1" hangingPunct="1"/>
            <a:r>
              <a:rPr lang="en-US" sz="2000" dirty="0" smtClean="0"/>
              <a:t>If </a:t>
            </a:r>
            <a:r>
              <a:rPr lang="en-US" sz="2000" dirty="0"/>
              <a:t>possible, </a:t>
            </a:r>
            <a:r>
              <a:rPr lang="en-US" sz="2000" dirty="0" smtClean="0"/>
              <a:t>tool </a:t>
            </a:r>
            <a:r>
              <a:rPr lang="en-US" sz="2000" dirty="0"/>
              <a:t>should accommodate both </a:t>
            </a:r>
            <a:r>
              <a:rPr lang="en-US" sz="2000" b="1" dirty="0"/>
              <a:t>right-handed </a:t>
            </a:r>
            <a:r>
              <a:rPr lang="en-US" sz="2000" b="1" dirty="0" smtClean="0"/>
              <a:t>&amp; </a:t>
            </a:r>
            <a:r>
              <a:rPr lang="en-US" sz="2000" b="1" dirty="0"/>
              <a:t>left handed</a:t>
            </a:r>
            <a:r>
              <a:rPr lang="en-US" sz="2000" dirty="0"/>
              <a:t> workers</a:t>
            </a:r>
            <a:endParaRPr lang="en-US" sz="2000" dirty="0" smtClean="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8127" r="4284"/>
          <a:stretch/>
        </p:blipFill>
        <p:spPr>
          <a:xfrm>
            <a:off x="119960" y="4343400"/>
            <a:ext cx="2557926" cy="1904999"/>
          </a:xfrm>
          <a:prstGeom prst="rect">
            <a:avLst/>
          </a:prstGeom>
        </p:spPr>
      </p:pic>
    </p:spTree>
    <p:extLst>
      <p:ext uri="{BB962C8B-B14F-4D97-AF65-F5344CB8AC3E}">
        <p14:creationId xmlns:p14="http://schemas.microsoft.com/office/powerpoint/2010/main" val="1734963759"/>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3. Design of Tooling and Equipment</a:t>
            </a:r>
          </a:p>
        </p:txBody>
      </p:sp>
      <p:sp>
        <p:nvSpPr>
          <p:cNvPr id="38915" name="Rectangle 3"/>
          <p:cNvSpPr>
            <a:spLocks noGrp="1" noChangeArrowheads="1"/>
          </p:cNvSpPr>
          <p:nvPr>
            <p:ph type="body" idx="1"/>
          </p:nvPr>
        </p:nvSpPr>
        <p:spPr>
          <a:xfrm>
            <a:off x="1905000" y="1447800"/>
            <a:ext cx="7162800" cy="4495800"/>
          </a:xfrm>
        </p:spPr>
        <p:txBody>
          <a:bodyPr/>
          <a:lstStyle/>
          <a:p>
            <a:pPr marL="609600" indent="-609600" eaLnBrk="1" hangingPunct="1">
              <a:buFont typeface="+mj-lt"/>
              <a:buAutoNum type="arabicPeriod" startAt="8"/>
            </a:pPr>
            <a:r>
              <a:rPr lang="en-US" b="1" dirty="0" smtClean="0"/>
              <a:t>Mechanize or automate manual operations</a:t>
            </a:r>
            <a:r>
              <a:rPr lang="en-US" dirty="0" smtClean="0"/>
              <a:t> if economically and technically feasible</a:t>
            </a:r>
          </a:p>
          <a:p>
            <a:pPr marL="1009650" lvl="1" indent="-609600" eaLnBrk="1" hangingPunct="1"/>
            <a:r>
              <a:rPr lang="en-US" altLang="en-US" sz="2000" dirty="0">
                <a:sym typeface="Symbol"/>
              </a:rPr>
              <a:t> </a:t>
            </a:r>
            <a:r>
              <a:rPr lang="en-US" altLang="en-US" sz="2000" dirty="0" smtClean="0">
                <a:sym typeface="Symbol"/>
              </a:rPr>
              <a:t>this </a:t>
            </a:r>
            <a:r>
              <a:rPr lang="en-US" sz="2000" dirty="0" smtClean="0"/>
              <a:t>will </a:t>
            </a:r>
            <a:r>
              <a:rPr lang="en-US" sz="2000" dirty="0"/>
              <a:t>almost always </a:t>
            </a:r>
            <a:r>
              <a:rPr lang="en-US" sz="2000" b="1" dirty="0"/>
              <a:t>outperform </a:t>
            </a:r>
            <a:r>
              <a:rPr lang="en-US" sz="2000" b="1" dirty="0" smtClean="0"/>
              <a:t>worker</a:t>
            </a:r>
            <a:r>
              <a:rPr lang="en-US" sz="2000" dirty="0" smtClean="0"/>
              <a:t> </a:t>
            </a:r>
            <a:r>
              <a:rPr lang="en-US" sz="2000" dirty="0"/>
              <a:t>in terms </a:t>
            </a:r>
            <a:r>
              <a:rPr lang="en-US" sz="2000" dirty="0" smtClean="0"/>
              <a:t>of </a:t>
            </a:r>
            <a:r>
              <a:rPr lang="en-US" sz="2000" b="1" dirty="0" smtClean="0"/>
              <a:t>speed</a:t>
            </a:r>
            <a:r>
              <a:rPr lang="en-US" sz="2000" dirty="0"/>
              <a:t>, </a:t>
            </a:r>
            <a:r>
              <a:rPr lang="en-US" sz="2000" b="1" dirty="0"/>
              <a:t>repeatability</a:t>
            </a:r>
            <a:r>
              <a:rPr lang="en-US" sz="2000" dirty="0"/>
              <a:t>, and </a:t>
            </a:r>
            <a:r>
              <a:rPr lang="en-US" sz="2000" b="1" dirty="0" smtClean="0"/>
              <a:t>accuracy</a:t>
            </a:r>
          </a:p>
          <a:p>
            <a:pPr marL="1009650" lvl="1" indent="-609600" eaLnBrk="1" hangingPunct="1"/>
            <a:r>
              <a:rPr lang="en-US" altLang="en-US" sz="2000" dirty="0">
                <a:sym typeface="Symbol"/>
              </a:rPr>
              <a:t> </a:t>
            </a:r>
            <a:r>
              <a:rPr lang="en-US" sz="2000" dirty="0" smtClean="0"/>
              <a:t>results </a:t>
            </a:r>
            <a:r>
              <a:rPr lang="en-US" sz="2000" dirty="0"/>
              <a:t>in </a:t>
            </a:r>
            <a:r>
              <a:rPr lang="en-US" sz="2000" b="1" dirty="0"/>
              <a:t>higher production rates</a:t>
            </a:r>
            <a:r>
              <a:rPr lang="en-US" sz="2000" dirty="0"/>
              <a:t> </a:t>
            </a:r>
            <a:r>
              <a:rPr lang="en-US" sz="2000" dirty="0" smtClean="0"/>
              <a:t>&amp; </a:t>
            </a:r>
            <a:r>
              <a:rPr lang="en-US" sz="2000" b="1" dirty="0"/>
              <a:t>better quality</a:t>
            </a:r>
            <a:r>
              <a:rPr lang="en-US" sz="2000" dirty="0"/>
              <a:t> </a:t>
            </a:r>
            <a:r>
              <a:rPr lang="en-US" sz="2000" dirty="0" smtClean="0"/>
              <a:t>products </a:t>
            </a:r>
            <a:endParaRPr lang="en-US" sz="2000" dirty="0"/>
          </a:p>
          <a:p>
            <a:pPr marL="1009650" lvl="1" indent="-609600" eaLnBrk="1" hangingPunct="1"/>
            <a:r>
              <a:rPr lang="en-US" sz="2000" b="1" dirty="0" smtClean="0"/>
              <a:t>Economic </a:t>
            </a:r>
            <a:r>
              <a:rPr lang="en-US" sz="2000" b="1" dirty="0"/>
              <a:t>feasibility</a:t>
            </a:r>
            <a:r>
              <a:rPr lang="en-US" sz="2000" dirty="0"/>
              <a:t> depends on </a:t>
            </a:r>
            <a:r>
              <a:rPr lang="en-US" sz="2000" dirty="0" smtClean="0"/>
              <a:t>quantities produced:</a:t>
            </a:r>
          </a:p>
          <a:p>
            <a:pPr marL="1409700" lvl="2" indent="-609600" eaLnBrk="1" hangingPunct="1"/>
            <a:r>
              <a:rPr lang="en-US" sz="2000" b="1" dirty="0" smtClean="0"/>
              <a:t>Higher quantities</a:t>
            </a:r>
            <a:r>
              <a:rPr lang="en-US" sz="2000" dirty="0" smtClean="0"/>
              <a:t>: likely </a:t>
            </a:r>
            <a:r>
              <a:rPr lang="en-US" sz="2000" dirty="0"/>
              <a:t>to </a:t>
            </a:r>
            <a:r>
              <a:rPr lang="en-US" sz="2000" b="1" dirty="0"/>
              <a:t>justify</a:t>
            </a:r>
            <a:r>
              <a:rPr lang="en-US" sz="2000" dirty="0"/>
              <a:t> </a:t>
            </a:r>
            <a:r>
              <a:rPr lang="en-US" sz="2000" dirty="0" smtClean="0"/>
              <a:t>investment </a:t>
            </a:r>
            <a:r>
              <a:rPr lang="en-US" sz="2000" dirty="0"/>
              <a:t>in </a:t>
            </a:r>
            <a:r>
              <a:rPr lang="en-US" sz="2000" b="1" dirty="0"/>
              <a:t>mechanization</a:t>
            </a:r>
            <a:r>
              <a:rPr lang="en-US" sz="2000" dirty="0"/>
              <a:t> </a:t>
            </a:r>
            <a:r>
              <a:rPr lang="en-US" sz="2000" dirty="0" smtClean="0"/>
              <a:t>&amp; </a:t>
            </a:r>
            <a:r>
              <a:rPr lang="en-US" sz="2000" b="1" dirty="0"/>
              <a:t>automation</a:t>
            </a:r>
            <a:endParaRPr lang="en-US" sz="2000" b="1" dirty="0" smtClean="0"/>
          </a:p>
        </p:txBody>
      </p:sp>
    </p:spTree>
    <p:extLst>
      <p:ext uri="{BB962C8B-B14F-4D97-AF65-F5344CB8AC3E}">
        <p14:creationId xmlns:p14="http://schemas.microsoft.com/office/powerpoint/2010/main" val="2984493038"/>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Principles of Motion Economy</a:t>
            </a:r>
          </a:p>
        </p:txBody>
      </p:sp>
      <p:sp>
        <p:nvSpPr>
          <p:cNvPr id="25603" name="Rectangle 3"/>
          <p:cNvSpPr>
            <a:spLocks noGrp="1" noChangeArrowheads="1"/>
          </p:cNvSpPr>
          <p:nvPr>
            <p:ph type="body" idx="1"/>
          </p:nvPr>
        </p:nvSpPr>
        <p:spPr>
          <a:xfrm>
            <a:off x="1905000" y="1447800"/>
            <a:ext cx="6934200" cy="5105400"/>
          </a:xfrm>
        </p:spPr>
        <p:txBody>
          <a:bodyPr/>
          <a:lstStyle/>
          <a:p>
            <a:pPr eaLnBrk="1" hangingPunct="1"/>
            <a:r>
              <a:rPr lang="en-US" dirty="0" smtClean="0"/>
              <a:t>Developed over </a:t>
            </a:r>
            <a:r>
              <a:rPr lang="en-US" b="1" dirty="0" smtClean="0"/>
              <a:t>many years of practical experience</a:t>
            </a:r>
            <a:r>
              <a:rPr lang="en-US" dirty="0" smtClean="0"/>
              <a:t> in work design</a:t>
            </a:r>
          </a:p>
          <a:p>
            <a:pPr eaLnBrk="1" hangingPunct="1"/>
            <a:endParaRPr lang="en-US" dirty="0" smtClean="0"/>
          </a:p>
          <a:p>
            <a:pPr eaLnBrk="1" hangingPunct="1"/>
            <a:r>
              <a:rPr lang="en-US" b="1" dirty="0" smtClean="0"/>
              <a:t>Guidelines</a:t>
            </a:r>
            <a:r>
              <a:rPr lang="en-US" dirty="0" smtClean="0"/>
              <a:t> to help determine </a:t>
            </a:r>
          </a:p>
          <a:p>
            <a:pPr lvl="1" eaLnBrk="1" hangingPunct="1"/>
            <a:r>
              <a:rPr lang="en-US" b="1" dirty="0" smtClean="0"/>
              <a:t>Work method</a:t>
            </a:r>
          </a:p>
          <a:p>
            <a:pPr lvl="1" eaLnBrk="1" hangingPunct="1"/>
            <a:r>
              <a:rPr lang="en-US" b="1" dirty="0" smtClean="0"/>
              <a:t>Workplace layout</a:t>
            </a:r>
          </a:p>
          <a:p>
            <a:pPr lvl="1" eaLnBrk="1" hangingPunct="1"/>
            <a:r>
              <a:rPr lang="en-US" b="1" dirty="0" smtClean="0"/>
              <a:t>Tools</a:t>
            </a:r>
            <a:r>
              <a:rPr lang="en-US" dirty="0" smtClean="0"/>
              <a:t>, and </a:t>
            </a:r>
            <a:r>
              <a:rPr lang="en-US" b="1" dirty="0" smtClean="0"/>
              <a:t>equipment</a:t>
            </a:r>
            <a:r>
              <a:rPr lang="en-US" dirty="0" smtClean="0"/>
              <a:t> </a:t>
            </a:r>
          </a:p>
          <a:p>
            <a:pPr lvl="1" eaLnBrk="1" hangingPunct="1"/>
            <a:endParaRPr lang="en-US" dirty="0" smtClean="0"/>
          </a:p>
          <a:p>
            <a:pPr eaLnBrk="1" hangingPunct="1"/>
            <a:r>
              <a:rPr lang="en-US" dirty="0" smtClean="0"/>
              <a:t>Objectives:</a:t>
            </a:r>
          </a:p>
          <a:p>
            <a:pPr lvl="1" eaLnBrk="1" hangingPunct="1"/>
            <a:r>
              <a:rPr lang="en-US" b="1" dirty="0" smtClean="0"/>
              <a:t>maximize efficiency</a:t>
            </a:r>
            <a:r>
              <a:rPr lang="en-US" dirty="0" smtClean="0"/>
              <a:t> and</a:t>
            </a:r>
          </a:p>
          <a:p>
            <a:pPr lvl="1" eaLnBrk="1" hangingPunct="1"/>
            <a:r>
              <a:rPr lang="en-US" b="1" dirty="0" smtClean="0"/>
              <a:t>minimize worker fatigue</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Three Categories of Principles</a:t>
            </a:r>
          </a:p>
        </p:txBody>
      </p:sp>
      <p:sp>
        <p:nvSpPr>
          <p:cNvPr id="26627" name="Rectangle 3"/>
          <p:cNvSpPr>
            <a:spLocks noGrp="1" noChangeArrowheads="1"/>
          </p:cNvSpPr>
          <p:nvPr>
            <p:ph type="body" idx="1"/>
          </p:nvPr>
        </p:nvSpPr>
        <p:spPr/>
        <p:txBody>
          <a:bodyPr/>
          <a:lstStyle/>
          <a:p>
            <a:pPr marL="609600" indent="-609600" eaLnBrk="1" hangingPunct="1">
              <a:buFont typeface="Wingdings" pitchFamily="2" charset="2"/>
              <a:buAutoNum type="arabicPeriod"/>
            </a:pPr>
            <a:r>
              <a:rPr lang="en-US" dirty="0" smtClean="0"/>
              <a:t>Principles that apply to the </a:t>
            </a:r>
            <a:r>
              <a:rPr lang="en-US" b="1" dirty="0" smtClean="0"/>
              <a:t>use of the human body</a:t>
            </a:r>
          </a:p>
          <a:p>
            <a:pPr marL="609600" indent="-609600" eaLnBrk="1" hangingPunct="1">
              <a:buFont typeface="Wingdings" pitchFamily="2" charset="2"/>
              <a:buAutoNum type="arabicPeriod"/>
            </a:pPr>
            <a:endParaRPr lang="en-US" b="1" dirty="0" smtClean="0"/>
          </a:p>
          <a:p>
            <a:pPr marL="609600" indent="-609600" eaLnBrk="1" hangingPunct="1">
              <a:buFont typeface="Wingdings" pitchFamily="2" charset="2"/>
              <a:buAutoNum type="arabicPeriod"/>
            </a:pPr>
            <a:r>
              <a:rPr lang="en-US" dirty="0" smtClean="0"/>
              <a:t>Principles that apply to the </a:t>
            </a:r>
            <a:r>
              <a:rPr lang="en-US" b="1" dirty="0" smtClean="0"/>
              <a:t>workplace arrangement</a:t>
            </a:r>
          </a:p>
          <a:p>
            <a:pPr marL="609600" indent="-609600" eaLnBrk="1" hangingPunct="1">
              <a:buFont typeface="Wingdings" pitchFamily="2" charset="2"/>
              <a:buAutoNum type="arabicPeriod"/>
            </a:pPr>
            <a:endParaRPr lang="en-US" b="1" dirty="0" smtClean="0"/>
          </a:p>
          <a:p>
            <a:pPr marL="609600" indent="-609600" eaLnBrk="1" hangingPunct="1">
              <a:buFont typeface="Wingdings" pitchFamily="2" charset="2"/>
              <a:buAutoNum type="arabicPeriod"/>
            </a:pPr>
            <a:r>
              <a:rPr lang="en-US" dirty="0" smtClean="0"/>
              <a:t>Principles that apply to the </a:t>
            </a:r>
            <a:r>
              <a:rPr lang="en-US" b="1" dirty="0" smtClean="0"/>
              <a:t>design of tooling and equipment</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1. Use of Human Body</a:t>
            </a:r>
          </a:p>
        </p:txBody>
      </p:sp>
      <p:sp>
        <p:nvSpPr>
          <p:cNvPr id="27651" name="Rectangle 3"/>
          <p:cNvSpPr>
            <a:spLocks noGrp="1" noChangeArrowheads="1"/>
          </p:cNvSpPr>
          <p:nvPr>
            <p:ph type="body" idx="1"/>
          </p:nvPr>
        </p:nvSpPr>
        <p:spPr>
          <a:xfrm>
            <a:off x="1905000" y="1447800"/>
            <a:ext cx="7239000" cy="5410200"/>
          </a:xfrm>
        </p:spPr>
        <p:txBody>
          <a:bodyPr/>
          <a:lstStyle/>
          <a:p>
            <a:pPr marL="457200" indent="-457200" eaLnBrk="1" hangingPunct="1">
              <a:buFont typeface="+mj-lt"/>
              <a:buAutoNum type="arabicPeriod"/>
            </a:pPr>
            <a:r>
              <a:rPr lang="en-US" dirty="0" smtClean="0"/>
              <a:t>Design work to </a:t>
            </a:r>
            <a:r>
              <a:rPr lang="en-US" b="1" dirty="0" smtClean="0"/>
              <a:t>fully utilize both hands</a:t>
            </a:r>
          </a:p>
          <a:p>
            <a:pPr marL="857250" lvl="1" indent="-457200" eaLnBrk="1" hangingPunct="1"/>
            <a:r>
              <a:rPr lang="en-US" sz="2000" dirty="0" smtClean="0"/>
              <a:t>Natural </a:t>
            </a:r>
            <a:r>
              <a:rPr lang="en-US" sz="2000" dirty="0"/>
              <a:t>tendency of most </a:t>
            </a:r>
            <a:r>
              <a:rPr lang="en-US" sz="2000" dirty="0" smtClean="0"/>
              <a:t>people: </a:t>
            </a:r>
            <a:r>
              <a:rPr lang="en-US" sz="2000" b="1" dirty="0" smtClean="0"/>
              <a:t>use</a:t>
            </a:r>
            <a:r>
              <a:rPr lang="en-US" sz="2000" dirty="0" smtClean="0"/>
              <a:t> </a:t>
            </a:r>
            <a:r>
              <a:rPr lang="en-US" sz="2000" dirty="0"/>
              <a:t>their </a:t>
            </a:r>
            <a:r>
              <a:rPr lang="en-US" sz="2000" b="1" dirty="0"/>
              <a:t>preferred </a:t>
            </a:r>
            <a:r>
              <a:rPr lang="en-US" sz="2000" b="1" dirty="0" smtClean="0"/>
              <a:t>hand</a:t>
            </a:r>
            <a:r>
              <a:rPr lang="en-US" sz="2000" dirty="0" smtClean="0"/>
              <a:t>* to </a:t>
            </a:r>
            <a:r>
              <a:rPr lang="en-US" sz="2000" dirty="0"/>
              <a:t>accomplish most of </a:t>
            </a:r>
            <a:r>
              <a:rPr lang="en-US" sz="2000" dirty="0" smtClean="0"/>
              <a:t>work</a:t>
            </a:r>
            <a:endParaRPr lang="en-US" sz="2000" dirty="0"/>
          </a:p>
          <a:p>
            <a:pPr marL="857250" lvl="1" indent="-457200" eaLnBrk="1" hangingPunct="1"/>
            <a:r>
              <a:rPr lang="en-US" sz="2000" b="1" dirty="0" smtClean="0"/>
              <a:t>Other hand: minor </a:t>
            </a:r>
            <a:r>
              <a:rPr lang="en-US" sz="2000" b="1" dirty="0"/>
              <a:t>role</a:t>
            </a:r>
            <a:r>
              <a:rPr lang="en-US" sz="2000" dirty="0"/>
              <a:t>, </a:t>
            </a:r>
            <a:r>
              <a:rPr lang="en-US" sz="2000" dirty="0" smtClean="0"/>
              <a:t>e.g. holding object</a:t>
            </a:r>
            <a:r>
              <a:rPr lang="en-US" sz="2000" dirty="0"/>
              <a:t>, while </a:t>
            </a:r>
            <a:r>
              <a:rPr lang="en-US" sz="2000" dirty="0" smtClean="0"/>
              <a:t>preferred </a:t>
            </a:r>
            <a:r>
              <a:rPr lang="en-US" sz="2000" dirty="0"/>
              <a:t>hand works on </a:t>
            </a:r>
            <a:r>
              <a:rPr lang="en-US" sz="2000" dirty="0" smtClean="0"/>
              <a:t>it</a:t>
            </a:r>
          </a:p>
          <a:p>
            <a:pPr marL="857250" lvl="1" indent="-457200" eaLnBrk="1" hangingPunct="1"/>
            <a:r>
              <a:rPr lang="en-US" sz="2000" dirty="0" smtClean="0"/>
              <a:t>first principle:</a:t>
            </a:r>
            <a:br>
              <a:rPr lang="en-US" sz="2000" dirty="0" smtClean="0"/>
            </a:br>
            <a:r>
              <a:rPr lang="en-US" sz="2000" b="1" dirty="0" smtClean="0"/>
              <a:t>both </a:t>
            </a:r>
            <a:r>
              <a:rPr lang="en-US" sz="2000" b="1" dirty="0"/>
              <a:t>hands</a:t>
            </a:r>
            <a:r>
              <a:rPr lang="en-US" sz="2000" dirty="0"/>
              <a:t> should be used </a:t>
            </a:r>
            <a:r>
              <a:rPr lang="en-US" sz="2000" b="1" dirty="0"/>
              <a:t>as equally as </a:t>
            </a:r>
            <a:r>
              <a:rPr lang="en-US" sz="2000" b="1" dirty="0" smtClean="0"/>
              <a:t>possible</a:t>
            </a:r>
            <a:endParaRPr lang="en-US" sz="2000" b="1" dirty="0"/>
          </a:p>
          <a:p>
            <a:pPr marL="457200" indent="-457200" eaLnBrk="1" hangingPunct="1">
              <a:buFont typeface="+mj-lt"/>
              <a:buAutoNum type="arabicPeriod"/>
            </a:pPr>
            <a:r>
              <a:rPr lang="en-US" dirty="0" smtClean="0"/>
              <a:t>The two hands should </a:t>
            </a:r>
            <a:r>
              <a:rPr lang="en-US" b="1" dirty="0" smtClean="0"/>
              <a:t>begin</a:t>
            </a:r>
            <a:r>
              <a:rPr lang="en-US" dirty="0" smtClean="0"/>
              <a:t> and </a:t>
            </a:r>
            <a:r>
              <a:rPr lang="en-US" b="1" dirty="0" smtClean="0"/>
              <a:t>end</a:t>
            </a:r>
            <a:r>
              <a:rPr lang="en-US" dirty="0" smtClean="0"/>
              <a:t> their motions </a:t>
            </a:r>
            <a:r>
              <a:rPr lang="en-US" b="1" dirty="0" smtClean="0"/>
              <a:t>at the same time</a:t>
            </a:r>
          </a:p>
          <a:p>
            <a:pPr marL="857250" lvl="1" indent="-457200" eaLnBrk="1" hangingPunct="1"/>
            <a:r>
              <a:rPr lang="en-US" sz="2000" dirty="0" smtClean="0"/>
              <a:t>follows </a:t>
            </a:r>
            <a:r>
              <a:rPr lang="en-US" sz="2000" dirty="0"/>
              <a:t>from </a:t>
            </a:r>
            <a:r>
              <a:rPr lang="en-US" sz="2000" dirty="0" smtClean="0"/>
              <a:t>1</a:t>
            </a:r>
          </a:p>
          <a:p>
            <a:pPr marL="857250" lvl="1" indent="-457200" eaLnBrk="1" hangingPunct="1"/>
            <a:r>
              <a:rPr lang="en-US" sz="2000" dirty="0" smtClean="0"/>
              <a:t>Sometimes must design method </a:t>
            </a:r>
            <a:r>
              <a:rPr lang="en-US" sz="2000" dirty="0"/>
              <a:t>so </a:t>
            </a:r>
            <a:r>
              <a:rPr lang="en-US" sz="2000" dirty="0" smtClean="0"/>
              <a:t>work </a:t>
            </a:r>
            <a:r>
              <a:rPr lang="en-US" sz="2000" dirty="0"/>
              <a:t>is </a:t>
            </a:r>
            <a:r>
              <a:rPr lang="en-US" sz="2000" b="1" dirty="0"/>
              <a:t>evenly divided</a:t>
            </a:r>
            <a:r>
              <a:rPr lang="en-US" sz="2000" dirty="0"/>
              <a:t> between </a:t>
            </a:r>
            <a:r>
              <a:rPr lang="en-US" sz="2000" b="1" dirty="0" smtClean="0"/>
              <a:t>right-hand</a:t>
            </a:r>
            <a:r>
              <a:rPr lang="en-US" sz="2000" dirty="0" smtClean="0"/>
              <a:t> &amp; </a:t>
            </a:r>
            <a:r>
              <a:rPr lang="en-US" sz="2000" b="1" dirty="0" smtClean="0"/>
              <a:t>left-hand</a:t>
            </a:r>
            <a:r>
              <a:rPr lang="en-US" sz="2000" dirty="0" smtClean="0"/>
              <a:t> </a:t>
            </a:r>
            <a:r>
              <a:rPr lang="en-US" sz="2000" b="1" dirty="0" smtClean="0"/>
              <a:t>side</a:t>
            </a:r>
            <a:r>
              <a:rPr lang="en-US" sz="2000" dirty="0" smtClean="0"/>
              <a:t> of workplace</a:t>
            </a:r>
          </a:p>
          <a:p>
            <a:pPr marL="857250" lvl="1" indent="-457200" eaLnBrk="1" hangingPunct="1"/>
            <a:r>
              <a:rPr lang="en-US" sz="2000" dirty="0" smtClean="0"/>
              <a:t>In </a:t>
            </a:r>
            <a:r>
              <a:rPr lang="en-US" sz="2000" dirty="0"/>
              <a:t>this case, </a:t>
            </a:r>
            <a:r>
              <a:rPr lang="en-US" sz="2000" b="1" dirty="0" smtClean="0"/>
              <a:t>division </a:t>
            </a:r>
            <a:r>
              <a:rPr lang="en-US" sz="2000" b="1" dirty="0"/>
              <a:t>of work</a:t>
            </a:r>
            <a:r>
              <a:rPr lang="en-US" sz="2000" dirty="0"/>
              <a:t> should be organized according to </a:t>
            </a:r>
            <a:r>
              <a:rPr lang="en-US" sz="2000" dirty="0" smtClean="0"/>
              <a:t>following </a:t>
            </a:r>
            <a:r>
              <a:rPr lang="en-US" sz="2000" b="1" dirty="0" smtClean="0"/>
              <a:t>principle</a:t>
            </a:r>
            <a:r>
              <a:rPr lang="en-US" sz="2000" dirty="0" smtClean="0"/>
              <a:t> (</a:t>
            </a:r>
            <a:r>
              <a:rPr lang="en-US" sz="2000" b="1" dirty="0" smtClean="0"/>
              <a:t>3</a:t>
            </a:r>
            <a:r>
              <a:rPr lang="en-US" sz="2000" dirty="0" smtClean="0"/>
              <a:t>)</a:t>
            </a:r>
            <a:endParaRPr lang="en-US" sz="2000" dirty="0"/>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1. Use of Human Body</a:t>
            </a:r>
          </a:p>
        </p:txBody>
      </p:sp>
      <p:sp>
        <p:nvSpPr>
          <p:cNvPr id="27651" name="Rectangle 3"/>
          <p:cNvSpPr>
            <a:spLocks noGrp="1" noChangeArrowheads="1"/>
          </p:cNvSpPr>
          <p:nvPr>
            <p:ph type="body" idx="1"/>
          </p:nvPr>
        </p:nvSpPr>
        <p:spPr>
          <a:xfrm>
            <a:off x="1905000" y="1447800"/>
            <a:ext cx="7162800" cy="5181600"/>
          </a:xfrm>
        </p:spPr>
        <p:txBody>
          <a:bodyPr/>
          <a:lstStyle/>
          <a:p>
            <a:pPr marL="457200" indent="-457200" eaLnBrk="1" hangingPunct="1">
              <a:buFont typeface="+mj-lt"/>
              <a:buAutoNum type="arabicPeriod" startAt="3"/>
            </a:pPr>
            <a:r>
              <a:rPr lang="en-US" b="1" dirty="0" smtClean="0"/>
              <a:t>Hand </a:t>
            </a:r>
            <a:r>
              <a:rPr lang="en-US" dirty="0" smtClean="0"/>
              <a:t>and</a:t>
            </a:r>
            <a:r>
              <a:rPr lang="en-US" b="1" dirty="0" smtClean="0"/>
              <a:t> arm motions</a:t>
            </a:r>
            <a:r>
              <a:rPr lang="en-US" dirty="0" smtClean="0"/>
              <a:t> should be </a:t>
            </a:r>
            <a:r>
              <a:rPr lang="en-US" b="1" dirty="0" smtClean="0"/>
              <a:t>symmetrical</a:t>
            </a:r>
            <a:r>
              <a:rPr lang="en-US" dirty="0" smtClean="0"/>
              <a:t> and </a:t>
            </a:r>
            <a:r>
              <a:rPr lang="en-US" b="1" dirty="0" smtClean="0"/>
              <a:t>simultaneous</a:t>
            </a:r>
          </a:p>
          <a:p>
            <a:pPr marL="857250" lvl="1" indent="-457200" eaLnBrk="1" hangingPunct="1"/>
            <a:r>
              <a:rPr lang="en-US" altLang="en-US" sz="2000" dirty="0" smtClean="0"/>
              <a:t>i.e. </a:t>
            </a:r>
            <a:r>
              <a:rPr lang="en-US" altLang="en-US" sz="2000" b="1" dirty="0" smtClean="0"/>
              <a:t>minimize</a:t>
            </a:r>
            <a:r>
              <a:rPr lang="en-US" altLang="en-US" sz="2000" dirty="0" smtClean="0"/>
              <a:t> amount </a:t>
            </a:r>
            <a:r>
              <a:rPr lang="en-US" altLang="en-US" sz="2000" dirty="0"/>
              <a:t>of </a:t>
            </a:r>
            <a:r>
              <a:rPr lang="en-US" altLang="en-US" sz="2000" b="1" dirty="0"/>
              <a:t>hand-eye coordination</a:t>
            </a:r>
            <a:r>
              <a:rPr lang="en-US" altLang="en-US" sz="2000" dirty="0"/>
              <a:t> required by </a:t>
            </a:r>
            <a:r>
              <a:rPr lang="en-US" altLang="en-US" sz="2000" dirty="0" smtClean="0"/>
              <a:t>worker</a:t>
            </a:r>
          </a:p>
          <a:p>
            <a:pPr marL="857250" lvl="1" indent="-457200" eaLnBrk="1" hangingPunct="1"/>
            <a:r>
              <a:rPr lang="en-US" altLang="en-US" sz="2000" dirty="0" smtClean="0"/>
              <a:t>since </a:t>
            </a:r>
            <a:r>
              <a:rPr lang="en-US" altLang="en-US" sz="2000" b="1" dirty="0"/>
              <a:t>both </a:t>
            </a:r>
            <a:r>
              <a:rPr lang="en-US" altLang="en-US" sz="2000" b="1" dirty="0" smtClean="0"/>
              <a:t>hands</a:t>
            </a:r>
            <a:r>
              <a:rPr lang="en-US" altLang="en-US" sz="2000" dirty="0" smtClean="0"/>
              <a:t>: doing </a:t>
            </a:r>
            <a:r>
              <a:rPr lang="en-US" altLang="en-US" sz="2000" b="1" dirty="0" smtClean="0"/>
              <a:t>same </a:t>
            </a:r>
            <a:r>
              <a:rPr lang="en-US" altLang="en-US" sz="2000" b="1" dirty="0"/>
              <a:t>movements</a:t>
            </a:r>
            <a:r>
              <a:rPr lang="en-US" altLang="en-US" sz="2000" dirty="0"/>
              <a:t> at </a:t>
            </a:r>
            <a:r>
              <a:rPr lang="en-US" altLang="en-US" sz="2000" b="1" dirty="0" smtClean="0"/>
              <a:t>same time</a:t>
            </a:r>
            <a:r>
              <a:rPr lang="en-US" altLang="en-US" sz="2000" dirty="0" smtClean="0"/>
              <a:t> </a:t>
            </a:r>
            <a:r>
              <a:rPr lang="en-US" altLang="en-US" sz="2000" dirty="0" smtClean="0">
                <a:sym typeface="Symbol"/>
              </a:rPr>
              <a:t></a:t>
            </a:r>
            <a:r>
              <a:rPr lang="en-US" altLang="en-US" sz="2000" dirty="0" smtClean="0"/>
              <a:t> </a:t>
            </a:r>
            <a:r>
              <a:rPr lang="en-US" altLang="en-US" sz="2000" b="1" dirty="0"/>
              <a:t>less concentration </a:t>
            </a:r>
            <a:r>
              <a:rPr lang="en-US" altLang="en-US" sz="2000" b="1" dirty="0" smtClean="0"/>
              <a:t>required</a:t>
            </a:r>
            <a:r>
              <a:rPr lang="en-US" altLang="en-US" sz="2000" dirty="0" smtClean="0"/>
              <a:t> </a:t>
            </a:r>
            <a:r>
              <a:rPr lang="en-US" altLang="en-US" sz="2000" dirty="0"/>
              <a:t>than if </a:t>
            </a:r>
            <a:r>
              <a:rPr lang="en-US" altLang="en-US" sz="2000" dirty="0" smtClean="0"/>
              <a:t>2 hands </a:t>
            </a:r>
            <a:r>
              <a:rPr lang="en-US" altLang="en-US" sz="2000" dirty="0"/>
              <a:t>had to perform different </a:t>
            </a:r>
            <a:r>
              <a:rPr lang="en-US" altLang="en-US" sz="2000" dirty="0" smtClean="0"/>
              <a:t>&amp; </a:t>
            </a:r>
            <a:r>
              <a:rPr lang="en-US" altLang="en-US" sz="2000" dirty="0"/>
              <a:t>independent </a:t>
            </a:r>
            <a:r>
              <a:rPr lang="en-US" altLang="en-US" sz="2000" dirty="0" smtClean="0"/>
              <a:t>motions</a:t>
            </a:r>
            <a:endParaRPr lang="en-US" sz="2000" dirty="0" smtClean="0"/>
          </a:p>
          <a:p>
            <a:pPr marL="457200" indent="-457200" eaLnBrk="1" hangingPunct="1">
              <a:buFont typeface="+mj-lt"/>
              <a:buAutoNum type="arabicPeriod" startAt="3"/>
            </a:pPr>
            <a:r>
              <a:rPr lang="en-US" dirty="0" smtClean="0"/>
              <a:t>Design work to </a:t>
            </a:r>
            <a:r>
              <a:rPr lang="en-US" b="1" dirty="0" smtClean="0"/>
              <a:t>favor preferred hand</a:t>
            </a:r>
          </a:p>
          <a:p>
            <a:pPr marL="609600" indent="-609600"/>
            <a:r>
              <a:rPr lang="en-US" altLang="en-US" sz="2000" dirty="0" smtClean="0"/>
              <a:t>Preferred hand: </a:t>
            </a:r>
            <a:r>
              <a:rPr lang="en-US" altLang="en-US" sz="2000" b="1" dirty="0" smtClean="0"/>
              <a:t>faster</a:t>
            </a:r>
            <a:r>
              <a:rPr lang="en-US" altLang="en-US" sz="2000" dirty="0"/>
              <a:t>, </a:t>
            </a:r>
            <a:r>
              <a:rPr lang="en-US" altLang="en-US" sz="2000" b="1" dirty="0"/>
              <a:t>stronger</a:t>
            </a:r>
            <a:r>
              <a:rPr lang="en-US" altLang="en-US" sz="2000" dirty="0"/>
              <a:t>, </a:t>
            </a:r>
            <a:r>
              <a:rPr lang="en-US" altLang="en-US" sz="2000" dirty="0" smtClean="0"/>
              <a:t>more practical</a:t>
            </a:r>
          </a:p>
          <a:p>
            <a:pPr marL="609600" indent="-609600"/>
            <a:r>
              <a:rPr lang="en-US" altLang="en-US" sz="2000" dirty="0" smtClean="0"/>
              <a:t>If </a:t>
            </a:r>
            <a:r>
              <a:rPr lang="en-US" altLang="en-US" sz="2000" dirty="0"/>
              <a:t>the work to be done cannot be </a:t>
            </a:r>
            <a:r>
              <a:rPr lang="en-US" altLang="en-US" sz="2000" dirty="0" smtClean="0"/>
              <a:t>divided </a:t>
            </a:r>
            <a:r>
              <a:rPr lang="en-US" altLang="en-US" sz="2000" dirty="0"/>
              <a:t>evenly between </a:t>
            </a:r>
            <a:r>
              <a:rPr lang="en-US" altLang="en-US" sz="2000" dirty="0" smtClean="0"/>
              <a:t>2 hands </a:t>
            </a:r>
            <a:r>
              <a:rPr lang="en-US" altLang="en-US" sz="2000" dirty="0">
                <a:sym typeface="Symbol"/>
              </a:rPr>
              <a:t></a:t>
            </a:r>
            <a:r>
              <a:rPr lang="en-US" altLang="en-US" sz="2000" dirty="0" smtClean="0"/>
              <a:t> </a:t>
            </a:r>
            <a:r>
              <a:rPr lang="en-US" altLang="en-US" sz="2000" b="1" dirty="0" smtClean="0"/>
              <a:t>take </a:t>
            </a:r>
            <a:r>
              <a:rPr lang="en-US" altLang="en-US" sz="2000" b="1" dirty="0"/>
              <a:t>advantage of </a:t>
            </a:r>
            <a:r>
              <a:rPr lang="en-US" altLang="en-US" sz="2000" b="1" dirty="0" smtClean="0"/>
              <a:t>worker’s </a:t>
            </a:r>
            <a:r>
              <a:rPr lang="en-US" altLang="en-US" sz="2000" b="1" dirty="0"/>
              <a:t>best </a:t>
            </a:r>
            <a:r>
              <a:rPr lang="en-US" altLang="en-US" sz="2000" b="1" dirty="0" smtClean="0"/>
              <a:t>hand</a:t>
            </a:r>
            <a:r>
              <a:rPr lang="en-US" altLang="en-US" sz="2000" dirty="0" smtClean="0"/>
              <a:t> </a:t>
            </a:r>
            <a:endParaRPr lang="en-US" altLang="en-US" sz="2000" dirty="0"/>
          </a:p>
          <a:p>
            <a:pPr marL="609600" indent="-609600"/>
            <a:r>
              <a:rPr lang="en-US" altLang="en-US" sz="2000" dirty="0" smtClean="0"/>
              <a:t>e.g. work </a:t>
            </a:r>
            <a:r>
              <a:rPr lang="en-US" altLang="en-US" sz="2000" dirty="0"/>
              <a:t>units </a:t>
            </a:r>
            <a:r>
              <a:rPr lang="en-US" altLang="en-US" sz="2000" dirty="0" smtClean="0"/>
              <a:t>should:</a:t>
            </a:r>
          </a:p>
          <a:p>
            <a:pPr marL="1009650" lvl="1" indent="-609600"/>
            <a:r>
              <a:rPr lang="en-US" altLang="en-US" sz="2000" dirty="0" smtClean="0"/>
              <a:t>enter workplace </a:t>
            </a:r>
            <a:r>
              <a:rPr lang="en-US" altLang="en-US" sz="2000" dirty="0"/>
              <a:t>on </a:t>
            </a:r>
            <a:r>
              <a:rPr lang="en-US" altLang="en-US" sz="2000" dirty="0" smtClean="0"/>
              <a:t>side </a:t>
            </a:r>
            <a:r>
              <a:rPr lang="en-US" altLang="en-US" sz="2000" dirty="0"/>
              <a:t>of </a:t>
            </a:r>
            <a:r>
              <a:rPr lang="en-US" altLang="en-US" sz="2000" dirty="0" smtClean="0"/>
              <a:t>worker’s </a:t>
            </a:r>
            <a:r>
              <a:rPr lang="en-US" altLang="en-US" sz="2000" dirty="0"/>
              <a:t>preferred </a:t>
            </a:r>
            <a:r>
              <a:rPr lang="en-US" altLang="en-US" sz="2000" dirty="0" smtClean="0"/>
              <a:t>hand</a:t>
            </a:r>
          </a:p>
          <a:p>
            <a:pPr marL="1009650" lvl="1" indent="-609600"/>
            <a:r>
              <a:rPr lang="en-US" altLang="en-US" sz="2000" dirty="0" smtClean="0"/>
              <a:t>&amp; </a:t>
            </a:r>
            <a:r>
              <a:rPr lang="en-US" altLang="en-US" sz="2000" dirty="0"/>
              <a:t>exit </a:t>
            </a:r>
            <a:r>
              <a:rPr lang="en-US" altLang="en-US" sz="2000" dirty="0" smtClean="0"/>
              <a:t>workplace </a:t>
            </a:r>
            <a:r>
              <a:rPr lang="en-US" altLang="en-US" sz="2000" dirty="0"/>
              <a:t>on the opposite </a:t>
            </a:r>
            <a:r>
              <a:rPr lang="en-US" altLang="en-US" sz="2000" dirty="0" smtClean="0"/>
              <a:t>side** </a:t>
            </a:r>
            <a:endParaRPr lang="en-US" sz="2000" b="1"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3" y="5035665"/>
            <a:ext cx="1977887" cy="1746135"/>
          </a:xfrm>
          <a:prstGeom prst="rect">
            <a:avLst/>
          </a:prstGeom>
        </p:spPr>
      </p:pic>
    </p:spTree>
    <p:extLst>
      <p:ext uri="{BB962C8B-B14F-4D97-AF65-F5344CB8AC3E}">
        <p14:creationId xmlns:p14="http://schemas.microsoft.com/office/powerpoint/2010/main" val="405353128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smtClean="0"/>
              <a:t>1. Use of Human Body</a:t>
            </a:r>
          </a:p>
        </p:txBody>
      </p:sp>
      <p:sp>
        <p:nvSpPr>
          <p:cNvPr id="27651" name="Rectangle 3"/>
          <p:cNvSpPr>
            <a:spLocks noGrp="1" noChangeArrowheads="1"/>
          </p:cNvSpPr>
          <p:nvPr>
            <p:ph type="body" idx="1"/>
          </p:nvPr>
        </p:nvSpPr>
        <p:spPr>
          <a:xfrm>
            <a:off x="1905000" y="1447800"/>
            <a:ext cx="7086600" cy="5181600"/>
          </a:xfrm>
        </p:spPr>
        <p:txBody>
          <a:bodyPr/>
          <a:lstStyle/>
          <a:p>
            <a:pPr marL="457200" indent="-457200" eaLnBrk="1" hangingPunct="1">
              <a:buFont typeface="+mj-lt"/>
              <a:buAutoNum type="arabicPeriod" startAt="5"/>
            </a:pPr>
            <a:r>
              <a:rPr lang="en-US" dirty="0" smtClean="0"/>
              <a:t>Worker’s two hands should </a:t>
            </a:r>
            <a:r>
              <a:rPr lang="en-US" b="1" dirty="0" smtClean="0"/>
              <a:t>not</a:t>
            </a:r>
            <a:r>
              <a:rPr lang="en-US" dirty="0" smtClean="0"/>
              <a:t> be </a:t>
            </a:r>
            <a:r>
              <a:rPr lang="en-US" b="1" dirty="0" smtClean="0"/>
              <a:t>idle at the same time</a:t>
            </a:r>
          </a:p>
          <a:p>
            <a:pPr marL="857250" lvl="1" indent="-457200" eaLnBrk="1" hangingPunct="1"/>
            <a:r>
              <a:rPr lang="en-US" sz="2000" b="1" dirty="0" smtClean="0"/>
              <a:t>Avoid</a:t>
            </a:r>
            <a:r>
              <a:rPr lang="en-US" sz="2000" dirty="0" smtClean="0"/>
              <a:t> </a:t>
            </a:r>
            <a:r>
              <a:rPr lang="en-US" sz="2000" dirty="0"/>
              <a:t>periods when </a:t>
            </a:r>
            <a:r>
              <a:rPr lang="en-US" sz="2000" b="1" dirty="0"/>
              <a:t>neither hand is </a:t>
            </a:r>
            <a:r>
              <a:rPr lang="en-US" sz="2000" b="1" dirty="0" smtClean="0"/>
              <a:t>working</a:t>
            </a:r>
          </a:p>
          <a:p>
            <a:pPr marL="1257300" lvl="2" indent="-457200" eaLnBrk="1" hangingPunct="1"/>
            <a:r>
              <a:rPr lang="en-US" sz="2000" dirty="0" smtClean="0"/>
              <a:t>It </a:t>
            </a:r>
            <a:r>
              <a:rPr lang="en-US" sz="2000" dirty="0"/>
              <a:t>may not be possible to completely balance </a:t>
            </a:r>
            <a:r>
              <a:rPr lang="en-US" sz="2000" dirty="0" smtClean="0"/>
              <a:t>workload </a:t>
            </a:r>
            <a:r>
              <a:rPr lang="en-US" sz="2000" dirty="0"/>
              <a:t>between the right </a:t>
            </a:r>
            <a:r>
              <a:rPr lang="en-US" sz="2000" dirty="0" smtClean="0"/>
              <a:t>&amp; </a:t>
            </a:r>
            <a:r>
              <a:rPr lang="en-US" sz="2000" dirty="0"/>
              <a:t>left </a:t>
            </a:r>
            <a:r>
              <a:rPr lang="en-US" sz="2000" dirty="0" smtClean="0"/>
              <a:t>hands</a:t>
            </a:r>
          </a:p>
          <a:p>
            <a:pPr marL="1257300" lvl="2" indent="-457200" eaLnBrk="1" hangingPunct="1"/>
            <a:r>
              <a:rPr lang="en-US" sz="2000" dirty="0" smtClean="0"/>
              <a:t>but </a:t>
            </a:r>
            <a:r>
              <a:rPr lang="en-US" sz="2000" dirty="0"/>
              <a:t>it should be possible to avoid having both hands idle at the same </a:t>
            </a:r>
            <a:r>
              <a:rPr lang="en-US" sz="2000" dirty="0" smtClean="0"/>
              <a:t>time </a:t>
            </a:r>
            <a:endParaRPr lang="en-US" sz="2000" dirty="0"/>
          </a:p>
          <a:p>
            <a:pPr marL="857250" lvl="1" indent="-457200" eaLnBrk="1" hangingPunct="1"/>
            <a:r>
              <a:rPr lang="en-US" sz="2000" dirty="0"/>
              <a:t>The </a:t>
            </a:r>
            <a:r>
              <a:rPr lang="en-US" sz="2000" b="1" dirty="0"/>
              <a:t>exception</a:t>
            </a:r>
            <a:r>
              <a:rPr lang="en-US" sz="2000" dirty="0"/>
              <a:t> to this </a:t>
            </a:r>
            <a:r>
              <a:rPr lang="en-US" sz="2000" dirty="0" smtClean="0"/>
              <a:t>principle: </a:t>
            </a:r>
            <a:r>
              <a:rPr lang="en-US" sz="2000" dirty="0"/>
              <a:t>during </a:t>
            </a:r>
            <a:r>
              <a:rPr lang="en-US" sz="2000" b="1" dirty="0"/>
              <a:t>rest </a:t>
            </a:r>
            <a:r>
              <a:rPr lang="en-US" sz="2000" b="1" dirty="0" smtClean="0"/>
              <a:t>breaks</a:t>
            </a:r>
          </a:p>
          <a:p>
            <a:pPr marL="857250" lvl="1" indent="-457200" eaLnBrk="1" hangingPunct="1"/>
            <a:r>
              <a:rPr lang="en-US" sz="2000" dirty="0" smtClean="0"/>
              <a:t>Work </a:t>
            </a:r>
            <a:r>
              <a:rPr lang="en-US" sz="2000" dirty="0"/>
              <a:t>cycle of </a:t>
            </a:r>
            <a:r>
              <a:rPr lang="en-US" sz="2000" dirty="0" smtClean="0"/>
              <a:t>worker-machine </a:t>
            </a:r>
            <a:r>
              <a:rPr lang="en-US" sz="2000" dirty="0"/>
              <a:t>system </a:t>
            </a:r>
            <a:r>
              <a:rPr lang="en-US" sz="2000" dirty="0" smtClean="0"/>
              <a:t>also exception</a:t>
            </a:r>
          </a:p>
          <a:p>
            <a:pPr marL="1257300" lvl="2" indent="-457200" eaLnBrk="1" hangingPunct="1"/>
            <a:r>
              <a:rPr lang="en-US" sz="2000" dirty="0" smtClean="0"/>
              <a:t>if worker </a:t>
            </a:r>
            <a:r>
              <a:rPr lang="en-US" sz="2000" dirty="0"/>
              <a:t>is responsible for </a:t>
            </a:r>
            <a:r>
              <a:rPr lang="en-US" sz="2000" b="1" dirty="0"/>
              <a:t>monitoring </a:t>
            </a:r>
            <a:r>
              <a:rPr lang="en-US" sz="2000" b="1" dirty="0" smtClean="0"/>
              <a:t>machine</a:t>
            </a:r>
            <a:r>
              <a:rPr lang="en-US" sz="2000" dirty="0" smtClean="0"/>
              <a:t> </a:t>
            </a:r>
            <a:r>
              <a:rPr lang="en-US" sz="2000" dirty="0"/>
              <a:t>during its automatic </a:t>
            </a:r>
            <a:r>
              <a:rPr lang="en-US" sz="2000" dirty="0" smtClean="0"/>
              <a:t>cycle,</a:t>
            </a:r>
          </a:p>
          <a:p>
            <a:pPr marL="1257300" lvl="2" indent="-457200" eaLnBrk="1" hangingPunct="1"/>
            <a:r>
              <a:rPr lang="en-US" sz="2000" dirty="0" smtClean="0"/>
              <a:t>and </a:t>
            </a:r>
            <a:r>
              <a:rPr lang="en-US" sz="2000" dirty="0"/>
              <a:t>monitoring involves using </a:t>
            </a:r>
            <a:r>
              <a:rPr lang="en-US" sz="2000" dirty="0" smtClean="0"/>
              <a:t>worker’s </a:t>
            </a:r>
            <a:r>
              <a:rPr lang="en-US" sz="2000" b="1" dirty="0"/>
              <a:t>cognitive senses</a:t>
            </a:r>
            <a:r>
              <a:rPr lang="en-US" sz="2000" dirty="0"/>
              <a:t> rather than </a:t>
            </a:r>
            <a:r>
              <a:rPr lang="en-US" sz="2000" dirty="0" smtClean="0"/>
              <a:t>hands*</a:t>
            </a:r>
          </a:p>
        </p:txBody>
      </p:sp>
    </p:spTree>
    <p:extLst>
      <p:ext uri="{BB962C8B-B14F-4D97-AF65-F5344CB8AC3E}">
        <p14:creationId xmlns:p14="http://schemas.microsoft.com/office/powerpoint/2010/main" val="2097630195"/>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smtClean="0"/>
              <a:t>1. Use of Human Body</a:t>
            </a:r>
          </a:p>
        </p:txBody>
      </p:sp>
      <p:sp>
        <p:nvSpPr>
          <p:cNvPr id="28675" name="Rectangle 3"/>
          <p:cNvSpPr>
            <a:spLocks noGrp="1" noChangeArrowheads="1"/>
          </p:cNvSpPr>
          <p:nvPr>
            <p:ph type="body" idx="1"/>
          </p:nvPr>
        </p:nvSpPr>
        <p:spPr>
          <a:xfrm>
            <a:off x="1905000" y="1447800"/>
            <a:ext cx="7162800" cy="5334000"/>
          </a:xfrm>
        </p:spPr>
        <p:txBody>
          <a:bodyPr/>
          <a:lstStyle/>
          <a:p>
            <a:pPr marL="0" indent="0" eaLnBrk="1" hangingPunct="1">
              <a:buNone/>
            </a:pPr>
            <a:r>
              <a:rPr lang="en-US" altLang="en-US" dirty="0" smtClean="0"/>
              <a:t>Next 5 </a:t>
            </a:r>
            <a:r>
              <a:rPr lang="en-US" altLang="en-US" dirty="0"/>
              <a:t>principles of motion economy attempt to utilize </a:t>
            </a:r>
            <a:r>
              <a:rPr lang="en-US" altLang="en-US" b="1" dirty="0" smtClean="0"/>
              <a:t>laws </a:t>
            </a:r>
            <a:r>
              <a:rPr lang="en-US" altLang="en-US" b="1" dirty="0"/>
              <a:t>of physics</a:t>
            </a:r>
            <a:r>
              <a:rPr lang="en-US" altLang="en-US" dirty="0"/>
              <a:t> to assist </a:t>
            </a:r>
            <a:r>
              <a:rPr lang="en-US" altLang="en-US" b="1" dirty="0" smtClean="0"/>
              <a:t>use </a:t>
            </a:r>
            <a:r>
              <a:rPr lang="en-US" altLang="en-US" b="1" dirty="0"/>
              <a:t>of </a:t>
            </a:r>
            <a:r>
              <a:rPr lang="en-US" altLang="en-US" b="1" dirty="0" smtClean="0"/>
              <a:t>hands </a:t>
            </a:r>
            <a:r>
              <a:rPr lang="en-US" altLang="en-US" b="1" dirty="0"/>
              <a:t>and arms</a:t>
            </a:r>
            <a:r>
              <a:rPr lang="en-US" altLang="en-US" dirty="0"/>
              <a:t> while </a:t>
            </a:r>
            <a:r>
              <a:rPr lang="en-US" altLang="en-US" dirty="0" smtClean="0"/>
              <a:t>working</a:t>
            </a:r>
          </a:p>
          <a:p>
            <a:pPr marL="0" indent="0" eaLnBrk="1" hangingPunct="1">
              <a:buNone/>
            </a:pPr>
            <a:endParaRPr lang="en-US" dirty="0" smtClean="0"/>
          </a:p>
          <a:p>
            <a:pPr marL="609600" indent="-609600" eaLnBrk="1" hangingPunct="1">
              <a:buFont typeface="Wingdings" pitchFamily="2" charset="2"/>
              <a:buAutoNum type="arabicPeriod" startAt="6"/>
            </a:pPr>
            <a:r>
              <a:rPr lang="en-US" dirty="0" smtClean="0"/>
              <a:t>Method should consist of:</a:t>
            </a:r>
          </a:p>
          <a:p>
            <a:pPr marL="609600" indent="-609600" eaLnBrk="1" hangingPunct="1"/>
            <a:r>
              <a:rPr lang="en-US" b="1" dirty="0" smtClean="0"/>
              <a:t>smooth continuous curved motions</a:t>
            </a:r>
          </a:p>
          <a:p>
            <a:pPr marL="609600" indent="-609600" eaLnBrk="1" hangingPunct="1"/>
            <a:r>
              <a:rPr lang="en-US" dirty="0" smtClean="0"/>
              <a:t>rather than </a:t>
            </a:r>
            <a:r>
              <a:rPr lang="en-US" b="1" dirty="0" smtClean="0"/>
              <a:t>straight motions</a:t>
            </a:r>
            <a:r>
              <a:rPr lang="en-US" dirty="0" smtClean="0"/>
              <a:t> with </a:t>
            </a:r>
            <a:r>
              <a:rPr lang="en-US" b="1" dirty="0" smtClean="0"/>
              <a:t>abrupt changes in direction*</a:t>
            </a:r>
          </a:p>
          <a:p>
            <a:pPr marL="1009650" lvl="1" indent="-609600" eaLnBrk="1" hangingPunct="1"/>
            <a:r>
              <a:rPr lang="en-US" sz="2000" dirty="0" smtClean="0"/>
              <a:t>Reason </a:t>
            </a:r>
            <a:r>
              <a:rPr lang="en-US" sz="2000" dirty="0"/>
              <a:t>behind this </a:t>
            </a:r>
            <a:r>
              <a:rPr lang="en-US" sz="2000" dirty="0" smtClean="0"/>
              <a:t>principle:</a:t>
            </a:r>
          </a:p>
          <a:p>
            <a:pPr marL="1409700" lvl="2" indent="-609600" eaLnBrk="1" hangingPunct="1"/>
            <a:r>
              <a:rPr lang="en-US" sz="2000" b="1" dirty="0" smtClean="0"/>
              <a:t>straight-line </a:t>
            </a:r>
            <a:r>
              <a:rPr lang="en-US" sz="2000" b="1" dirty="0"/>
              <a:t>path sequence</a:t>
            </a:r>
            <a:r>
              <a:rPr lang="en-US" sz="2000" dirty="0"/>
              <a:t> includes start and stop actions (</a:t>
            </a:r>
            <a:r>
              <a:rPr lang="en-US" sz="2000" dirty="0" smtClean="0"/>
              <a:t>accelerations, decelerations</a:t>
            </a:r>
            <a:r>
              <a:rPr lang="en-US" sz="2000" dirty="0"/>
              <a:t>) </a:t>
            </a:r>
            <a:r>
              <a:rPr lang="en-US" altLang="en-US" sz="2000" dirty="0">
                <a:sym typeface="Symbol"/>
              </a:rPr>
              <a:t></a:t>
            </a:r>
            <a:r>
              <a:rPr lang="en-US" sz="2000" dirty="0" smtClean="0"/>
              <a:t> </a:t>
            </a:r>
            <a:r>
              <a:rPr lang="en-US" sz="2000" b="1" dirty="0"/>
              <a:t>consume</a:t>
            </a:r>
            <a:r>
              <a:rPr lang="en-US" sz="2000" dirty="0"/>
              <a:t> </a:t>
            </a:r>
            <a:r>
              <a:rPr lang="en-US" sz="2000" dirty="0" smtClean="0"/>
              <a:t>worker’s </a:t>
            </a:r>
            <a:r>
              <a:rPr lang="en-US" sz="2000" b="1" dirty="0"/>
              <a:t>time </a:t>
            </a:r>
            <a:r>
              <a:rPr lang="en-US" sz="2000" b="1" dirty="0" smtClean="0"/>
              <a:t>&amp; energy</a:t>
            </a:r>
            <a:endParaRPr lang="en-US" sz="2000" b="1" dirty="0"/>
          </a:p>
          <a:p>
            <a:pPr marL="1409700" lvl="2" indent="-609600" eaLnBrk="1" hangingPunct="1"/>
            <a:r>
              <a:rPr lang="en-US" sz="2000" dirty="0"/>
              <a:t>Motions consisting of </a:t>
            </a:r>
            <a:r>
              <a:rPr lang="en-US" sz="2000" b="1" dirty="0"/>
              <a:t>smooth continuous </a:t>
            </a:r>
            <a:r>
              <a:rPr lang="en-US" sz="2000" b="1" dirty="0" smtClean="0"/>
              <a:t>curves:</a:t>
            </a:r>
            <a:r>
              <a:rPr lang="en-US" sz="2000" dirty="0" smtClean="0"/>
              <a:t> </a:t>
            </a:r>
            <a:r>
              <a:rPr lang="en-US" sz="2000" b="1" dirty="0"/>
              <a:t>minimize </a:t>
            </a:r>
            <a:r>
              <a:rPr lang="en-US" sz="2000" b="1" dirty="0" smtClean="0"/>
              <a:t>lost </a:t>
            </a:r>
            <a:r>
              <a:rPr lang="en-US" sz="2000" b="1" dirty="0"/>
              <a:t>time</a:t>
            </a:r>
            <a:r>
              <a:rPr lang="en-US" sz="2000" dirty="0"/>
              <a:t> in starts </a:t>
            </a:r>
            <a:r>
              <a:rPr lang="en-US" sz="2000" dirty="0" smtClean="0"/>
              <a:t>&amp; stops</a:t>
            </a:r>
            <a:endParaRPr lang="en-US" sz="2000" dirty="0"/>
          </a:p>
          <a:p>
            <a:pPr marL="1009650" lvl="1" indent="-609600" eaLnBrk="1" hangingPunct="1"/>
            <a:endParaRPr lang="en-US" sz="2000" dirty="0" smtClean="0"/>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GrooverWorkSystems">
  <a:themeElements>
    <a:clrScheme name="GrooverWorkSystems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fontScheme name="GrooverWorkSyste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rooverWorkSystems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GrooverWorkSystems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GrooverWorkSystems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GrooverWorkSystems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GrooverWorkSystems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GrooverWorkSystems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GrooverWorkSystems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Data\Microsoft\Templates\GrooverWorkSystems.pot</Template>
  <TotalTime>947</TotalTime>
  <Words>2339</Words>
  <Application>Microsoft Office PowerPoint</Application>
  <PresentationFormat>On-screen Show (4:3)</PresentationFormat>
  <Paragraphs>272</Paragraphs>
  <Slides>35</Slides>
  <Notes>14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GrooverWorkSystems</vt:lpstr>
      <vt:lpstr>Motion Study and Work Design</vt:lpstr>
      <vt:lpstr>Definitions</vt:lpstr>
      <vt:lpstr>Motion Study and Work Design</vt:lpstr>
      <vt:lpstr>Principles of Motion Economy</vt:lpstr>
      <vt:lpstr>Three Categories of Principles</vt:lpstr>
      <vt:lpstr>1. Use of Human Body</vt:lpstr>
      <vt:lpstr>1. Use of Human Body</vt:lpstr>
      <vt:lpstr>1. Use of Human Body</vt:lpstr>
      <vt:lpstr>1. Use of Human Body</vt:lpstr>
      <vt:lpstr>1. Use of Human Body</vt:lpstr>
      <vt:lpstr>1. Use of Human Body</vt:lpstr>
      <vt:lpstr>1. Use of Human Body</vt:lpstr>
      <vt:lpstr>1. Use of Human Body</vt:lpstr>
      <vt:lpstr>1. Use of Human Body</vt:lpstr>
      <vt:lpstr>1. Use of Human Body</vt:lpstr>
      <vt:lpstr>2. Workplace Arrangement</vt:lpstr>
      <vt:lpstr>2. Workplace Arrangement</vt:lpstr>
      <vt:lpstr>2. Workplace Arrangement</vt:lpstr>
      <vt:lpstr>2. Workplace Arrangement</vt:lpstr>
      <vt:lpstr>2. Workplace Arrangement</vt:lpstr>
      <vt:lpstr>Illustration of First Three Principles</vt:lpstr>
      <vt:lpstr>Illustration of First Three Principles</vt:lpstr>
      <vt:lpstr>2. Workplace Arrangement</vt:lpstr>
      <vt:lpstr>2. Workplace Arrangement</vt:lpstr>
      <vt:lpstr>2. Workplace Arrangement</vt:lpstr>
      <vt:lpstr>2. Workplace Arrangement</vt:lpstr>
      <vt:lpstr>Adjustable Chair for Workplace</vt:lpstr>
      <vt:lpstr>3. Design of Tooling and Equipment</vt:lpstr>
      <vt:lpstr>3. Design of Tooling and Equipment</vt:lpstr>
      <vt:lpstr>3. Design of Tooling and Equipment</vt:lpstr>
      <vt:lpstr>3. Design of Tooling and Equipment</vt:lpstr>
      <vt:lpstr>3. Design of Tooling and Equipment</vt:lpstr>
      <vt:lpstr>3. Design of Tooling and Equipment</vt:lpstr>
      <vt:lpstr>3. Design of Tooling and Equipment</vt:lpstr>
      <vt:lpstr>3. Design of Tooling and Equipment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STUDY AND  WORK DESIGN</dc:title>
  <dc:creator>Mikell P. Groover</dc:creator>
  <cp:lastModifiedBy>User</cp:lastModifiedBy>
  <cp:revision>107</cp:revision>
  <cp:lastPrinted>2012-09-24T07:18:07Z</cp:lastPrinted>
  <dcterms:created xsi:type="dcterms:W3CDTF">2005-03-02T17:49:40Z</dcterms:created>
  <dcterms:modified xsi:type="dcterms:W3CDTF">2017-03-13T20:23:42Z</dcterms:modified>
</cp:coreProperties>
</file>