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6" r:id="rId7"/>
    <p:sldId id="267" r:id="rId8"/>
    <p:sldId id="268" r:id="rId9"/>
    <p:sldId id="269" r:id="rId10"/>
    <p:sldId id="270" r:id="rId11"/>
    <p:sldId id="271" r:id="rId12"/>
    <p:sldId id="272"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CEC92B5-916B-4F22-B766-EC6407493B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3250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EA54859-424F-40BA-A397-A174E17EDFE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88220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318632B-0276-474F-A392-8845E84AD0E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56330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921F476-2331-48F0-AD16-97D4B6E18D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9001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4A9345F-1D2D-416B-8479-4CBDBDE3C73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9096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56A5A7C-B3EF-4CBD-89EE-F7B5042199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654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DE13434-A73E-45BE-9D94-AADF0960AE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759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E3F4EB06-1EA0-4765-BE1B-8AD3F85637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0484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99A6BEC-B8DC-49CA-A9EC-28DFD21498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82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845AB63-BF62-47DC-949C-F9AF363FD7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6538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593C9EA-94AC-453C-80D2-89878BD6264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6378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5555B9-BCAE-49C7-A77A-9B40C78FC42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96354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63BB7B52-67D1-4561-B839-F7D6A2E28361}"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694903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8077200" y="76200"/>
            <a:ext cx="10668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rgbClr val="FFFF00"/>
                </a:solidFill>
              </a:rPr>
              <a:t>4</a:t>
            </a:r>
            <a:endParaRPr lang="en-US" sz="8800" dirty="0">
              <a:solidFill>
                <a:srgbClr val="FFFF00"/>
              </a:solidFill>
            </a:endParaRPr>
          </a:p>
        </p:txBody>
      </p:sp>
      <p:sp>
        <p:nvSpPr>
          <p:cNvPr id="3" name="Rectangle 2"/>
          <p:cNvSpPr/>
          <p:nvPr/>
        </p:nvSpPr>
        <p:spPr>
          <a:xfrm>
            <a:off x="0" y="6019800"/>
            <a:ext cx="838200" cy="8374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dirty="0" smtClean="0">
                <a:solidFill>
                  <a:srgbClr val="FFFF00"/>
                </a:solidFill>
              </a:rPr>
              <a:t>4</a:t>
            </a:r>
            <a:endParaRPr lang="en-US" sz="8800" dirty="0">
              <a:solidFill>
                <a:srgbClr val="FFFF00"/>
              </a:solidFill>
            </a:endParaRPr>
          </a:p>
        </p:txBody>
      </p:sp>
    </p:spTree>
    <p:extLst>
      <p:ext uri="{BB962C8B-B14F-4D97-AF65-F5344CB8AC3E}">
        <p14:creationId xmlns:p14="http://schemas.microsoft.com/office/powerpoint/2010/main" val="3629097638"/>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0099" name="Rectangle 3"/>
          <p:cNvSpPr>
            <a:spLocks noChangeArrowheads="1"/>
          </p:cNvSpPr>
          <p:nvPr/>
        </p:nvSpPr>
        <p:spPr bwMode="auto">
          <a:xfrm>
            <a:off x="142875" y="620713"/>
            <a:ext cx="8893175" cy="444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tabLst>
                <a:tab pos="228600" algn="l"/>
              </a:tabLst>
            </a:pPr>
            <a:r>
              <a:rPr lang="en-US" sz="2200" b="1" u="sng">
                <a:solidFill>
                  <a:srgbClr val="698E00"/>
                </a:solidFill>
              </a:rPr>
              <a:t>8. Flexibility</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The organization structure should be flexible so that it can be easily and economically adapted to the changes in the nature of business as well as technical innovations.</a:t>
            </a:r>
            <a:endParaRPr lang="en-US" sz="2200" b="1" u="sng">
              <a:solidFill>
                <a:srgbClr val="000000"/>
              </a:solidFill>
            </a:endParaRPr>
          </a:p>
          <a:p>
            <a:pPr indent="457200" fontAlgn="base">
              <a:spcBef>
                <a:spcPct val="0"/>
              </a:spcBef>
              <a:spcAft>
                <a:spcPct val="0"/>
              </a:spcAft>
              <a:tabLst>
                <a:tab pos="228600" algn="l"/>
              </a:tabLst>
            </a:pP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9. Continuity</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The form of organization structure must be able to serve the enterprise to attain its objectives for a long time.</a:t>
            </a:r>
            <a:endParaRPr lang="en-US" sz="2200" b="1" u="sng">
              <a:solidFill>
                <a:srgbClr val="000000"/>
              </a:solidFill>
            </a:endParaRPr>
          </a:p>
          <a:p>
            <a:pPr indent="457200" fontAlgn="base">
              <a:spcBef>
                <a:spcPct val="0"/>
              </a:spcBef>
              <a:spcAft>
                <a:spcPct val="0"/>
              </a:spcAft>
              <a:tabLst>
                <a:tab pos="228600" algn="l"/>
              </a:tabLst>
            </a:pP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10. Delegation of Authority</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Adequate authority should be delegated to the subordinates for carrying out the jobs assigned to them.  Authority delegated should commensurate with responsibility.</a:t>
            </a:r>
            <a:r>
              <a:rPr lang="en-US" sz="2200">
                <a:solidFill>
                  <a:srgbClr val="000000"/>
                </a:solidFill>
              </a:rPr>
              <a:t> </a:t>
            </a:r>
          </a:p>
        </p:txBody>
      </p:sp>
    </p:spTree>
    <p:extLst>
      <p:ext uri="{BB962C8B-B14F-4D97-AF65-F5344CB8AC3E}">
        <p14:creationId xmlns:p14="http://schemas.microsoft.com/office/powerpoint/2010/main" val="108370527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9074" name="Rectangle 2"/>
          <p:cNvSpPr>
            <a:spLocks noChangeArrowheads="1"/>
          </p:cNvSpPr>
          <p:nvPr/>
        </p:nvSpPr>
        <p:spPr bwMode="auto">
          <a:xfrm>
            <a:off x="142875" y="115888"/>
            <a:ext cx="8893175"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tabLst>
                <a:tab pos="228600" algn="l"/>
              </a:tabLst>
            </a:pPr>
            <a:r>
              <a:rPr lang="en-US" sz="2200" b="1" u="sng">
                <a:solidFill>
                  <a:srgbClr val="698E00"/>
                </a:solidFill>
              </a:rPr>
              <a:t>11. Management by Exception</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The principle requires that organization structure should be designed that managers are required to go through the exceptional matters. All the routine decisions should be taken by the subordinates, where as problems involving unusual matters should be referred to higher levels.</a:t>
            </a: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12. Span of Control</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Span of control may be defined as the number of employees a manager can directly supervise.</a:t>
            </a: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13. Simplicity</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An enterprise should be organized in such manner that every employee can follow the laid down procedures and methods without difficulty.</a:t>
            </a: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14. Efficiency</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The goal of the organization should be attained at minimum cost; it is the real test of efficiency. The organization should provide job satisfaction to the workers so that they become more efficient.</a:t>
            </a:r>
          </a:p>
        </p:txBody>
      </p:sp>
    </p:spTree>
    <p:extLst>
      <p:ext uri="{BB962C8B-B14F-4D97-AF65-F5344CB8AC3E}">
        <p14:creationId xmlns:p14="http://schemas.microsoft.com/office/powerpoint/2010/main" val="31191977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8050" name="AutoShape 2"/>
          <p:cNvSpPr>
            <a:spLocks noChangeArrowheads="1"/>
          </p:cNvSpPr>
          <p:nvPr/>
        </p:nvSpPr>
        <p:spPr bwMode="auto">
          <a:xfrm>
            <a:off x="684213" y="1052513"/>
            <a:ext cx="7715250" cy="3721100"/>
          </a:xfrm>
          <a:prstGeom prst="roundRect">
            <a:avLst>
              <a:gd name="adj" fmla="val 16667"/>
            </a:avLst>
          </a:prstGeom>
          <a:solidFill>
            <a:srgbClr val="FFFFFF"/>
          </a:solidFill>
          <a:ln w="38100" cmpd="dbl">
            <a:solidFill>
              <a:srgbClr val="000000"/>
            </a:solidFill>
            <a:round/>
            <a:headEnd/>
            <a:tailEnd/>
          </a:ln>
        </p:spPr>
        <p:txBody>
          <a:bodyPr/>
          <a:lstStyle/>
          <a:p>
            <a:pPr fontAlgn="base">
              <a:spcBef>
                <a:spcPct val="0"/>
              </a:spcBef>
              <a:spcAft>
                <a:spcPct val="0"/>
              </a:spcAft>
            </a:pPr>
            <a:endParaRPr lang="en-US">
              <a:solidFill>
                <a:srgbClr val="000000"/>
              </a:solidFill>
            </a:endParaRPr>
          </a:p>
        </p:txBody>
      </p:sp>
      <p:grpSp>
        <p:nvGrpSpPr>
          <p:cNvPr id="258051" name="Group 3"/>
          <p:cNvGrpSpPr>
            <a:grpSpLocks/>
          </p:cNvGrpSpPr>
          <p:nvPr/>
        </p:nvGrpSpPr>
        <p:grpSpPr bwMode="auto">
          <a:xfrm>
            <a:off x="1560513" y="1446213"/>
            <a:ext cx="4340225" cy="3213100"/>
            <a:chOff x="4380" y="5280"/>
            <a:chExt cx="3240" cy="3420"/>
          </a:xfrm>
        </p:grpSpPr>
        <p:grpSp>
          <p:nvGrpSpPr>
            <p:cNvPr id="258052" name="Group 4"/>
            <p:cNvGrpSpPr>
              <a:grpSpLocks/>
            </p:cNvGrpSpPr>
            <p:nvPr/>
          </p:nvGrpSpPr>
          <p:grpSpPr bwMode="auto">
            <a:xfrm>
              <a:off x="4380" y="5280"/>
              <a:ext cx="2880" cy="3060"/>
              <a:chOff x="4451" y="11754"/>
              <a:chExt cx="2880" cy="3060"/>
            </a:xfrm>
          </p:grpSpPr>
          <p:sp>
            <p:nvSpPr>
              <p:cNvPr id="258053" name="Text Box 5"/>
              <p:cNvSpPr txBox="1">
                <a:spLocks noChangeArrowheads="1"/>
              </p:cNvSpPr>
              <p:nvPr/>
            </p:nvSpPr>
            <p:spPr bwMode="auto">
              <a:xfrm>
                <a:off x="4811" y="12114"/>
                <a:ext cx="2520" cy="36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en-US" sz="1500" b="1">
                    <a:solidFill>
                      <a:srgbClr val="001B70"/>
                    </a:solidFill>
                    <a:latin typeface="Times New Roman" pitchFamily="18" charset="0"/>
                  </a:rPr>
                  <a:t>Managing Director</a:t>
                </a:r>
                <a:endParaRPr lang="en-US" sz="1500" b="1">
                  <a:solidFill>
                    <a:srgbClr val="001B70"/>
                  </a:solidFill>
                </a:endParaRPr>
              </a:p>
            </p:txBody>
          </p:sp>
          <p:sp>
            <p:nvSpPr>
              <p:cNvPr id="258054" name="Text Box 6"/>
              <p:cNvSpPr txBox="1">
                <a:spLocks noChangeArrowheads="1"/>
              </p:cNvSpPr>
              <p:nvPr/>
            </p:nvSpPr>
            <p:spPr bwMode="auto">
              <a:xfrm>
                <a:off x="4811" y="12654"/>
                <a:ext cx="2520" cy="36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en-US" sz="1500" b="1">
                    <a:solidFill>
                      <a:srgbClr val="001B70"/>
                    </a:solidFill>
                    <a:latin typeface="Times New Roman" pitchFamily="18" charset="0"/>
                  </a:rPr>
                  <a:t>General Manager</a:t>
                </a:r>
                <a:endParaRPr lang="en-US" sz="1500" b="1">
                  <a:solidFill>
                    <a:srgbClr val="001B70"/>
                  </a:solidFill>
                </a:endParaRPr>
              </a:p>
            </p:txBody>
          </p:sp>
          <p:sp>
            <p:nvSpPr>
              <p:cNvPr id="258055" name="Text Box 7"/>
              <p:cNvSpPr txBox="1">
                <a:spLocks noChangeArrowheads="1"/>
              </p:cNvSpPr>
              <p:nvPr/>
            </p:nvSpPr>
            <p:spPr bwMode="auto">
              <a:xfrm>
                <a:off x="4811" y="13194"/>
                <a:ext cx="2520" cy="36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en-US" sz="1500" b="1">
                    <a:solidFill>
                      <a:srgbClr val="001B70"/>
                    </a:solidFill>
                    <a:latin typeface="Times New Roman" pitchFamily="18" charset="0"/>
                  </a:rPr>
                  <a:t>Production Manager</a:t>
                </a:r>
              </a:p>
              <a:p>
                <a:pPr fontAlgn="base">
                  <a:spcBef>
                    <a:spcPct val="0"/>
                  </a:spcBef>
                  <a:spcAft>
                    <a:spcPct val="0"/>
                  </a:spcAft>
                </a:pPr>
                <a:endParaRPr lang="en-US" sz="1500" b="1">
                  <a:solidFill>
                    <a:srgbClr val="001B70"/>
                  </a:solidFill>
                </a:endParaRPr>
              </a:p>
            </p:txBody>
          </p:sp>
          <p:sp>
            <p:nvSpPr>
              <p:cNvPr id="258056" name="Text Box 8"/>
              <p:cNvSpPr txBox="1">
                <a:spLocks noChangeArrowheads="1"/>
              </p:cNvSpPr>
              <p:nvPr/>
            </p:nvSpPr>
            <p:spPr bwMode="auto">
              <a:xfrm>
                <a:off x="4811" y="13734"/>
                <a:ext cx="2520" cy="36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en-US" sz="1500" b="1">
                    <a:solidFill>
                      <a:srgbClr val="001B70"/>
                    </a:solidFill>
                    <a:latin typeface="Times New Roman" pitchFamily="18" charset="0"/>
                  </a:rPr>
                  <a:t>Production Superintendent</a:t>
                </a:r>
              </a:p>
              <a:p>
                <a:pPr fontAlgn="base">
                  <a:spcBef>
                    <a:spcPct val="0"/>
                  </a:spcBef>
                  <a:spcAft>
                    <a:spcPct val="0"/>
                  </a:spcAft>
                </a:pPr>
                <a:endParaRPr lang="en-US" sz="1500" b="1">
                  <a:solidFill>
                    <a:srgbClr val="001B70"/>
                  </a:solidFill>
                </a:endParaRPr>
              </a:p>
            </p:txBody>
          </p:sp>
          <p:sp>
            <p:nvSpPr>
              <p:cNvPr id="258057" name="Text Box 9"/>
              <p:cNvSpPr txBox="1">
                <a:spLocks noChangeArrowheads="1"/>
              </p:cNvSpPr>
              <p:nvPr/>
            </p:nvSpPr>
            <p:spPr bwMode="auto">
              <a:xfrm>
                <a:off x="4811" y="14274"/>
                <a:ext cx="2520" cy="360"/>
              </a:xfrm>
              <a:prstGeom prst="rect">
                <a:avLst/>
              </a:prstGeom>
              <a:solidFill>
                <a:srgbClr val="FFFFFF"/>
              </a:solidFill>
              <a:ln w="9525">
                <a:solidFill>
                  <a:srgbClr val="000000"/>
                </a:solidFill>
                <a:miter lim="800000"/>
                <a:headEnd/>
                <a:tailEnd/>
              </a:ln>
            </p:spPr>
            <p:txBody>
              <a:bodyPr/>
              <a:lstStyle/>
              <a:p>
                <a:pPr fontAlgn="base">
                  <a:spcBef>
                    <a:spcPct val="0"/>
                  </a:spcBef>
                  <a:spcAft>
                    <a:spcPct val="0"/>
                  </a:spcAft>
                </a:pPr>
                <a:r>
                  <a:rPr lang="en-US" sz="1500" b="1">
                    <a:solidFill>
                      <a:srgbClr val="001B70"/>
                    </a:solidFill>
                    <a:latin typeface="Times New Roman" pitchFamily="18" charset="0"/>
                  </a:rPr>
                  <a:t>Foreman</a:t>
                </a:r>
              </a:p>
              <a:p>
                <a:pPr fontAlgn="base">
                  <a:spcBef>
                    <a:spcPct val="0"/>
                  </a:spcBef>
                  <a:spcAft>
                    <a:spcPct val="0"/>
                  </a:spcAft>
                </a:pPr>
                <a:endParaRPr lang="en-US" sz="1500" b="1">
                  <a:solidFill>
                    <a:srgbClr val="001B70"/>
                  </a:solidFill>
                </a:endParaRPr>
              </a:p>
            </p:txBody>
          </p:sp>
          <p:sp>
            <p:nvSpPr>
              <p:cNvPr id="258058" name="Line 10"/>
              <p:cNvSpPr>
                <a:spLocks noChangeShapeType="1"/>
              </p:cNvSpPr>
              <p:nvPr/>
            </p:nvSpPr>
            <p:spPr bwMode="auto">
              <a:xfrm>
                <a:off x="4811" y="11934"/>
                <a:ext cx="0"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258059" name="WordArt 11"/>
              <p:cNvSpPr>
                <a:spLocks noChangeArrowheads="1" noChangeShapeType="1" noTextEdit="1"/>
              </p:cNvSpPr>
              <p:nvPr/>
            </p:nvSpPr>
            <p:spPr bwMode="auto">
              <a:xfrm rot="16200000">
                <a:off x="3256" y="13309"/>
                <a:ext cx="2570" cy="18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n-US" sz="3600" kern="10">
                    <a:solidFill>
                      <a:srgbClr val="000000"/>
                    </a:solidFill>
                    <a:effectLst>
                      <a:outerShdw dist="35921" dir="2700000" algn="ctr" rotWithShape="0">
                        <a:srgbClr val="C0C0C0">
                          <a:alpha val="80000"/>
                        </a:srgbClr>
                      </a:outerShdw>
                    </a:effectLst>
                    <a:latin typeface="Helvetica"/>
                    <a:cs typeface="Helvetica"/>
                  </a:rPr>
                  <a:t>SCALAR CHAIN OF COMMAND</a:t>
                </a:r>
              </a:p>
            </p:txBody>
          </p:sp>
          <p:sp>
            <p:nvSpPr>
              <p:cNvPr id="258060" name="WordArt 12"/>
              <p:cNvSpPr>
                <a:spLocks noChangeArrowheads="1" noChangeShapeType="1" noTextEdit="1"/>
              </p:cNvSpPr>
              <p:nvPr/>
            </p:nvSpPr>
            <p:spPr bwMode="auto">
              <a:xfrm>
                <a:off x="5171" y="11754"/>
                <a:ext cx="1670" cy="18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n-US" sz="3600" kern="10">
                    <a:solidFill>
                      <a:srgbClr val="000000"/>
                    </a:solidFill>
                    <a:effectLst>
                      <a:outerShdw dist="35921" dir="2700000" algn="ctr" rotWithShape="0">
                        <a:srgbClr val="C0C0C0">
                          <a:alpha val="80000"/>
                        </a:srgbClr>
                      </a:outerShdw>
                    </a:effectLst>
                    <a:latin typeface="Helvetica"/>
                    <a:cs typeface="Helvetica"/>
                  </a:rPr>
                  <a:t>CHAIN OF COMMAND</a:t>
                </a:r>
              </a:p>
            </p:txBody>
          </p:sp>
          <p:sp>
            <p:nvSpPr>
              <p:cNvPr id="258061" name="Line 13"/>
              <p:cNvSpPr>
                <a:spLocks noChangeShapeType="1"/>
              </p:cNvSpPr>
              <p:nvPr/>
            </p:nvSpPr>
            <p:spPr bwMode="auto">
              <a:xfrm>
                <a:off x="5891" y="12461"/>
                <a:ext cx="0"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258062" name="Line 14"/>
              <p:cNvSpPr>
                <a:spLocks noChangeShapeType="1"/>
              </p:cNvSpPr>
              <p:nvPr/>
            </p:nvSpPr>
            <p:spPr bwMode="auto">
              <a:xfrm>
                <a:off x="5891" y="13014"/>
                <a:ext cx="0"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258063" name="Line 15"/>
              <p:cNvSpPr>
                <a:spLocks noChangeShapeType="1"/>
              </p:cNvSpPr>
              <p:nvPr/>
            </p:nvSpPr>
            <p:spPr bwMode="auto">
              <a:xfrm>
                <a:off x="5891" y="13554"/>
                <a:ext cx="0"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sp>
            <p:nvSpPr>
              <p:cNvPr id="258064" name="Line 16"/>
              <p:cNvSpPr>
                <a:spLocks noChangeShapeType="1"/>
              </p:cNvSpPr>
              <p:nvPr/>
            </p:nvSpPr>
            <p:spPr bwMode="auto">
              <a:xfrm>
                <a:off x="5891" y="14094"/>
                <a:ext cx="0" cy="1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endParaRPr>
              </a:p>
            </p:txBody>
          </p:sp>
        </p:grpSp>
        <p:sp>
          <p:nvSpPr>
            <p:cNvPr id="258065" name="Text Box 17"/>
            <p:cNvSpPr txBox="1">
              <a:spLocks noChangeArrowheads="1"/>
            </p:cNvSpPr>
            <p:nvPr/>
          </p:nvSpPr>
          <p:spPr bwMode="auto">
            <a:xfrm>
              <a:off x="4380" y="8340"/>
              <a:ext cx="3240"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r>
                <a:rPr lang="en-US" sz="1000">
                  <a:solidFill>
                    <a:srgbClr val="000000"/>
                  </a:solidFill>
                  <a:latin typeface="Times New Roman" pitchFamily="18" charset="0"/>
                </a:rPr>
                <a:t>Fig.8.1: Scalar Chain of Command</a:t>
              </a:r>
              <a:endParaRPr lang="en-US">
                <a:solidFill>
                  <a:srgbClr val="000000"/>
                </a:solidFill>
              </a:endParaRPr>
            </a:p>
          </p:txBody>
        </p:sp>
      </p:grpSp>
    </p:spTree>
    <p:extLst>
      <p:ext uri="{BB962C8B-B14F-4D97-AF65-F5344CB8AC3E}">
        <p14:creationId xmlns:p14="http://schemas.microsoft.com/office/powerpoint/2010/main" val="201763047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0" y="473075"/>
            <a:ext cx="91440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2200" b="1" u="sng" dirty="0" smtClean="0">
              <a:solidFill>
                <a:srgbClr val="800000"/>
              </a:solidFill>
            </a:endParaRPr>
          </a:p>
          <a:p>
            <a:pPr algn="ctr" fontAlgn="base">
              <a:spcBef>
                <a:spcPct val="0"/>
              </a:spcBef>
              <a:spcAft>
                <a:spcPct val="0"/>
              </a:spcAft>
            </a:pPr>
            <a:r>
              <a:rPr lang="en-US" sz="2200" b="1" u="sng" dirty="0" smtClean="0">
                <a:solidFill>
                  <a:srgbClr val="800000"/>
                </a:solidFill>
              </a:rPr>
              <a:t>Formal </a:t>
            </a:r>
            <a:r>
              <a:rPr lang="en-US" sz="2200" b="1" u="sng" dirty="0">
                <a:solidFill>
                  <a:srgbClr val="800000"/>
                </a:solidFill>
              </a:rPr>
              <a:t>and Informal </a:t>
            </a:r>
            <a:r>
              <a:rPr lang="en-US" sz="2200" b="1" u="sng" dirty="0" smtClean="0">
                <a:solidFill>
                  <a:srgbClr val="800000"/>
                </a:solidFill>
              </a:rPr>
              <a:t>Organization</a:t>
            </a:r>
          </a:p>
          <a:p>
            <a:pPr algn="ctr" fontAlgn="base">
              <a:spcBef>
                <a:spcPct val="0"/>
              </a:spcBef>
              <a:spcAft>
                <a:spcPct val="0"/>
              </a:spcAft>
            </a:pPr>
            <a:endParaRPr lang="en-US" sz="2200" b="1" dirty="0">
              <a:solidFill>
                <a:srgbClr val="800000"/>
              </a:solidFill>
            </a:endParaRPr>
          </a:p>
          <a:p>
            <a:pPr algn="ctr" fontAlgn="base">
              <a:spcBef>
                <a:spcPct val="0"/>
              </a:spcBef>
              <a:spcAft>
                <a:spcPct val="0"/>
              </a:spcAft>
            </a:pPr>
            <a:r>
              <a:rPr lang="en-US" sz="2200" b="1" dirty="0">
                <a:solidFill>
                  <a:srgbClr val="001B70"/>
                </a:solidFill>
              </a:rPr>
              <a:t>Formal organization refers to the structure of well-defined jobs, each bearing a definite measure of authority, responsibility and accountability</a:t>
            </a:r>
            <a:r>
              <a:rPr lang="en-US" sz="2200" b="1" dirty="0" smtClean="0">
                <a:solidFill>
                  <a:srgbClr val="001B70"/>
                </a:solidFill>
              </a:rPr>
              <a:t>.</a:t>
            </a:r>
          </a:p>
          <a:p>
            <a:pPr algn="ctr" fontAlgn="base">
              <a:spcBef>
                <a:spcPct val="0"/>
              </a:spcBef>
              <a:spcAft>
                <a:spcPct val="0"/>
              </a:spcAft>
            </a:pPr>
            <a:endParaRPr lang="en-US" sz="2200" b="1" dirty="0">
              <a:solidFill>
                <a:srgbClr val="001B70"/>
              </a:solidFill>
            </a:endParaRPr>
          </a:p>
          <a:p>
            <a:pPr algn="ctr" fontAlgn="base">
              <a:spcBef>
                <a:spcPct val="0"/>
              </a:spcBef>
              <a:spcAft>
                <a:spcPct val="0"/>
              </a:spcAft>
            </a:pPr>
            <a:endParaRPr lang="en-US" sz="2200" b="1" smtClean="0">
              <a:solidFill>
                <a:srgbClr val="001B70"/>
              </a:solidFill>
            </a:endParaRPr>
          </a:p>
          <a:p>
            <a:pPr algn="ctr" fontAlgn="base">
              <a:spcBef>
                <a:spcPct val="0"/>
              </a:spcBef>
              <a:spcAft>
                <a:spcPct val="0"/>
              </a:spcAft>
            </a:pPr>
            <a:endParaRPr lang="en-US" sz="2200" b="1" dirty="0">
              <a:solidFill>
                <a:srgbClr val="001B70"/>
              </a:solidFill>
            </a:endParaRPr>
          </a:p>
          <a:p>
            <a:pPr algn="ctr" fontAlgn="base">
              <a:spcBef>
                <a:spcPct val="0"/>
              </a:spcBef>
              <a:spcAft>
                <a:spcPct val="0"/>
              </a:spcAft>
            </a:pPr>
            <a:r>
              <a:rPr lang="en-US" sz="2200" b="1" dirty="0">
                <a:solidFill>
                  <a:srgbClr val="001B70"/>
                </a:solidFill>
              </a:rPr>
              <a:t>Informal organization refers to the relationship between people in the organization based on personal attitudes, emotions, prejudices, likes, dislikes, etc</a:t>
            </a:r>
            <a:r>
              <a:rPr lang="en-US" sz="2200" b="1" dirty="0" smtClean="0">
                <a:solidFill>
                  <a:srgbClr val="001B70"/>
                </a:solidFill>
              </a:rPr>
              <a:t>.</a:t>
            </a:r>
            <a:endParaRPr lang="en-US" sz="2200" b="1" u="sng" dirty="0">
              <a:solidFill>
                <a:srgbClr val="001B70"/>
              </a:solidFill>
            </a:endParaRPr>
          </a:p>
        </p:txBody>
      </p:sp>
    </p:spTree>
    <p:extLst>
      <p:ext uri="{BB962C8B-B14F-4D97-AF65-F5344CB8AC3E}">
        <p14:creationId xmlns:p14="http://schemas.microsoft.com/office/powerpoint/2010/main" val="133737161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body" idx="1"/>
          </p:nvPr>
        </p:nvSpPr>
        <p:spPr>
          <a:xfrm>
            <a:off x="250825" y="403225"/>
            <a:ext cx="8496300" cy="1296988"/>
          </a:xfrm>
        </p:spPr>
        <p:txBody>
          <a:bodyPr/>
          <a:lstStyle/>
          <a:p>
            <a:pPr>
              <a:lnSpc>
                <a:spcPct val="80000"/>
              </a:lnSpc>
              <a:buFontTx/>
              <a:buNone/>
            </a:pPr>
            <a:r>
              <a:rPr lang="en-US" sz="2200" b="1" i="1">
                <a:solidFill>
                  <a:srgbClr val="001B70"/>
                </a:solidFill>
              </a:rPr>
              <a:t>"In order that people may be happy in their work, these three things are needed:  They must be fit for it, they must not do too much of it, and they must have a sense of success in it".</a:t>
            </a:r>
          </a:p>
          <a:p>
            <a:pPr algn="r">
              <a:lnSpc>
                <a:spcPct val="80000"/>
              </a:lnSpc>
              <a:buFontTx/>
              <a:buNone/>
            </a:pPr>
            <a:r>
              <a:rPr lang="en-US" sz="1500" b="1" i="1">
                <a:solidFill>
                  <a:srgbClr val="333333"/>
                </a:solidFill>
              </a:rPr>
              <a:t>John Ruskin</a:t>
            </a:r>
          </a:p>
        </p:txBody>
      </p:sp>
      <p:sp>
        <p:nvSpPr>
          <p:cNvPr id="272387" name="Rectangle 3"/>
          <p:cNvSpPr>
            <a:spLocks noChangeArrowheads="1"/>
          </p:cNvSpPr>
          <p:nvPr/>
        </p:nvSpPr>
        <p:spPr bwMode="auto">
          <a:xfrm>
            <a:off x="2268538" y="1700213"/>
            <a:ext cx="4176712" cy="636587"/>
          </a:xfrm>
          <a:prstGeom prst="rect">
            <a:avLst/>
          </a:prstGeom>
          <a:noFill/>
          <a:ln>
            <a:noFill/>
          </a:ln>
          <a:effectLst/>
          <a:extLst>
            <a:ext uri="{909E8E84-426E-40DD-AFC4-6F175D3DCCD1}">
              <a14:hiddenFill xmlns:a14="http://schemas.microsoft.com/office/drawing/2010/main">
                <a:gradFill rotWithShape="1">
                  <a:gsLst>
                    <a:gs pos="0">
                      <a:srgbClr val="FEBD06"/>
                    </a:gs>
                    <a:gs pos="100000">
                      <a:schemeClr val="bg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pPr>
            <a:r>
              <a:rPr lang="en-US" sz="3200" b="1" u="sng">
                <a:solidFill>
                  <a:srgbClr val="990000"/>
                </a:solidFill>
              </a:rPr>
              <a:t>CHAPTER OUTLINE</a:t>
            </a:r>
          </a:p>
        </p:txBody>
      </p:sp>
      <p:sp>
        <p:nvSpPr>
          <p:cNvPr id="272388" name="Line 4"/>
          <p:cNvSpPr>
            <a:spLocks noChangeShapeType="1"/>
          </p:cNvSpPr>
          <p:nvPr/>
        </p:nvSpPr>
        <p:spPr bwMode="auto">
          <a:xfrm flipV="1">
            <a:off x="4594225" y="2579688"/>
            <a:ext cx="11113" cy="3355975"/>
          </a:xfrm>
          <a:prstGeom prst="line">
            <a:avLst/>
          </a:prstGeom>
          <a:noFill/>
          <a:ln w="2857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72389" name="Rectangle 5"/>
          <p:cNvSpPr>
            <a:spLocks noChangeArrowheads="1"/>
          </p:cNvSpPr>
          <p:nvPr/>
        </p:nvSpPr>
        <p:spPr bwMode="auto">
          <a:xfrm>
            <a:off x="250825" y="2347913"/>
            <a:ext cx="44275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200" b="1" i="1">
                <a:solidFill>
                  <a:srgbClr val="333333"/>
                </a:solidFill>
              </a:rPr>
              <a:t> </a:t>
            </a:r>
            <a:r>
              <a:rPr lang="en-US" sz="2200" b="1">
                <a:solidFill>
                  <a:srgbClr val="333333"/>
                </a:solidFill>
              </a:rPr>
              <a:t>Introduction</a:t>
            </a:r>
            <a:endParaRPr lang="ar-SA" sz="2200" b="1">
              <a:solidFill>
                <a:srgbClr val="333333"/>
              </a:solidFill>
              <a:sym typeface="OfficePlanning" charset="2"/>
            </a:endParaRPr>
          </a:p>
          <a:p>
            <a:pPr marL="342900" indent="-342900" fontAlgn="base">
              <a:spcBef>
                <a:spcPct val="20000"/>
              </a:spcBef>
              <a:spcAft>
                <a:spcPct val="0"/>
              </a:spcAft>
            </a:pPr>
            <a:r>
              <a:rPr lang="en-US" sz="2400" b="1">
                <a:solidFill>
                  <a:srgbClr val="FFFFFF"/>
                </a:solidFill>
              </a:rPr>
              <a:t> </a:t>
            </a:r>
          </a:p>
        </p:txBody>
      </p:sp>
      <p:sp>
        <p:nvSpPr>
          <p:cNvPr id="272390" name="Rectangle 6"/>
          <p:cNvSpPr>
            <a:spLocks noChangeArrowheads="1"/>
          </p:cNvSpPr>
          <p:nvPr/>
        </p:nvSpPr>
        <p:spPr bwMode="auto">
          <a:xfrm>
            <a:off x="250825" y="2779713"/>
            <a:ext cx="44656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200" b="1">
                <a:solidFill>
                  <a:srgbClr val="000000"/>
                </a:solidFill>
                <a:sym typeface="OfficePlanning" charset="2"/>
              </a:rPr>
              <a:t>Definition of Organization. </a:t>
            </a:r>
            <a:endParaRPr lang="ar-SA" sz="2200" b="1">
              <a:solidFill>
                <a:srgbClr val="000000"/>
              </a:solidFill>
              <a:sym typeface="OfficePlanning" charset="2"/>
            </a:endParaRPr>
          </a:p>
        </p:txBody>
      </p:sp>
      <p:sp>
        <p:nvSpPr>
          <p:cNvPr id="272391" name="Rectangle 7"/>
          <p:cNvSpPr>
            <a:spLocks noChangeArrowheads="1"/>
          </p:cNvSpPr>
          <p:nvPr/>
        </p:nvSpPr>
        <p:spPr bwMode="auto">
          <a:xfrm>
            <a:off x="250825" y="3284538"/>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endParaRPr lang="ar-SA" sz="2200" b="1" dirty="0">
              <a:solidFill>
                <a:srgbClr val="333333"/>
              </a:solidFill>
              <a:sym typeface="OfficePlanning" charset="2"/>
            </a:endParaRPr>
          </a:p>
        </p:txBody>
      </p:sp>
      <p:sp>
        <p:nvSpPr>
          <p:cNvPr id="272392" name="Rectangle 8"/>
          <p:cNvSpPr>
            <a:spLocks noChangeArrowheads="1"/>
          </p:cNvSpPr>
          <p:nvPr/>
        </p:nvSpPr>
        <p:spPr bwMode="auto">
          <a:xfrm>
            <a:off x="250825" y="4365625"/>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r>
              <a:rPr lang="en-US" sz="2200" b="1" dirty="0" smtClean="0">
                <a:solidFill>
                  <a:srgbClr val="000000"/>
                </a:solidFill>
                <a:sym typeface="OfficePlanning" charset="2"/>
              </a:rPr>
              <a:t> </a:t>
            </a:r>
            <a:endParaRPr lang="ar-SA" sz="2200" b="1" dirty="0">
              <a:solidFill>
                <a:srgbClr val="000000"/>
              </a:solidFill>
              <a:sym typeface="OfficePlanning" charset="2"/>
            </a:endParaRPr>
          </a:p>
        </p:txBody>
      </p:sp>
      <p:sp>
        <p:nvSpPr>
          <p:cNvPr id="272393" name="Rectangle 9"/>
          <p:cNvSpPr>
            <a:spLocks noChangeArrowheads="1"/>
          </p:cNvSpPr>
          <p:nvPr/>
        </p:nvSpPr>
        <p:spPr bwMode="auto">
          <a:xfrm>
            <a:off x="4787900" y="2349500"/>
            <a:ext cx="403225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200" b="1" dirty="0">
              <a:solidFill>
                <a:srgbClr val="000000"/>
              </a:solidFill>
            </a:endParaRPr>
          </a:p>
        </p:txBody>
      </p:sp>
      <p:sp>
        <p:nvSpPr>
          <p:cNvPr id="272394" name="Rectangle 10"/>
          <p:cNvSpPr>
            <a:spLocks noChangeArrowheads="1"/>
          </p:cNvSpPr>
          <p:nvPr/>
        </p:nvSpPr>
        <p:spPr bwMode="auto">
          <a:xfrm>
            <a:off x="4787900" y="3141663"/>
            <a:ext cx="431958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200" b="1">
                <a:solidFill>
                  <a:srgbClr val="333333"/>
                </a:solidFill>
              </a:rPr>
              <a:t>Differences Between Formal and Informal Organization. </a:t>
            </a:r>
          </a:p>
        </p:txBody>
      </p:sp>
      <p:sp>
        <p:nvSpPr>
          <p:cNvPr id="272395" name="Rectangle 11"/>
          <p:cNvSpPr>
            <a:spLocks noChangeArrowheads="1"/>
          </p:cNvSpPr>
          <p:nvPr/>
        </p:nvSpPr>
        <p:spPr bwMode="auto">
          <a:xfrm>
            <a:off x="4859338" y="3860800"/>
            <a:ext cx="41402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r>
              <a:rPr lang="en-US" sz="2200" b="1" dirty="0" smtClean="0">
                <a:solidFill>
                  <a:srgbClr val="000000"/>
                </a:solidFill>
              </a:rPr>
              <a:t> </a:t>
            </a:r>
            <a:endParaRPr lang="en-US" sz="2200" b="1" dirty="0">
              <a:solidFill>
                <a:srgbClr val="000000"/>
              </a:solidFill>
            </a:endParaRPr>
          </a:p>
        </p:txBody>
      </p:sp>
      <p:sp>
        <p:nvSpPr>
          <p:cNvPr id="272396" name="Rectangle 12"/>
          <p:cNvSpPr>
            <a:spLocks noChangeArrowheads="1"/>
          </p:cNvSpPr>
          <p:nvPr/>
        </p:nvSpPr>
        <p:spPr bwMode="auto">
          <a:xfrm>
            <a:off x="304800" y="3540850"/>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200" b="1" dirty="0">
                <a:solidFill>
                  <a:srgbClr val="333333"/>
                </a:solidFill>
                <a:sym typeface="OfficePlanning" charset="2"/>
              </a:rPr>
              <a:t>Importance of Organization.</a:t>
            </a:r>
            <a:endParaRPr lang="ar-SA" sz="2200" b="1" dirty="0">
              <a:solidFill>
                <a:srgbClr val="333333"/>
              </a:solidFill>
              <a:sym typeface="OfficePlanning" charset="2"/>
            </a:endParaRPr>
          </a:p>
        </p:txBody>
      </p:sp>
      <p:sp>
        <p:nvSpPr>
          <p:cNvPr id="272397" name="Rectangle 13"/>
          <p:cNvSpPr>
            <a:spLocks noChangeArrowheads="1"/>
          </p:cNvSpPr>
          <p:nvPr/>
        </p:nvSpPr>
        <p:spPr bwMode="auto">
          <a:xfrm>
            <a:off x="4859338" y="4795838"/>
            <a:ext cx="4176712"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r>
              <a:rPr lang="en-US" sz="2200" b="1" dirty="0" smtClean="0">
                <a:solidFill>
                  <a:srgbClr val="000000"/>
                </a:solidFill>
              </a:rPr>
              <a:t> </a:t>
            </a:r>
            <a:endParaRPr lang="en-US" sz="2200" b="1" dirty="0">
              <a:solidFill>
                <a:srgbClr val="000000"/>
              </a:solidFill>
            </a:endParaRPr>
          </a:p>
        </p:txBody>
      </p:sp>
      <p:sp>
        <p:nvSpPr>
          <p:cNvPr id="272398" name="Rectangle 14"/>
          <p:cNvSpPr>
            <a:spLocks noChangeArrowheads="1"/>
          </p:cNvSpPr>
          <p:nvPr/>
        </p:nvSpPr>
        <p:spPr bwMode="auto">
          <a:xfrm>
            <a:off x="259224" y="4222858"/>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200" b="1" dirty="0">
                <a:solidFill>
                  <a:srgbClr val="000000"/>
                </a:solidFill>
                <a:sym typeface="OfficePlanning" charset="2"/>
              </a:rPr>
              <a:t>Principles of Organization.</a:t>
            </a:r>
            <a:r>
              <a:rPr lang="en-US" sz="2200" dirty="0">
                <a:solidFill>
                  <a:srgbClr val="000000"/>
                </a:solidFill>
                <a:sym typeface="OfficePlanning" charset="2"/>
              </a:rPr>
              <a:t> </a:t>
            </a:r>
            <a:endParaRPr lang="ar-SA" sz="2200" dirty="0">
              <a:solidFill>
                <a:srgbClr val="000000"/>
              </a:solidFill>
              <a:sym typeface="OfficePlanning" charset="2"/>
            </a:endParaRPr>
          </a:p>
        </p:txBody>
      </p:sp>
      <p:sp>
        <p:nvSpPr>
          <p:cNvPr id="272399" name="Rectangle 15"/>
          <p:cNvSpPr>
            <a:spLocks noChangeArrowheads="1"/>
          </p:cNvSpPr>
          <p:nvPr/>
        </p:nvSpPr>
        <p:spPr bwMode="auto">
          <a:xfrm>
            <a:off x="4859338" y="4364038"/>
            <a:ext cx="4176712"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200" b="1" dirty="0">
              <a:solidFill>
                <a:srgbClr val="333333"/>
              </a:solidFill>
            </a:endParaRPr>
          </a:p>
        </p:txBody>
      </p:sp>
      <p:sp>
        <p:nvSpPr>
          <p:cNvPr id="272400" name="Rectangle 16"/>
          <p:cNvSpPr>
            <a:spLocks noChangeArrowheads="1"/>
          </p:cNvSpPr>
          <p:nvPr/>
        </p:nvSpPr>
        <p:spPr bwMode="auto">
          <a:xfrm>
            <a:off x="250824" y="4848596"/>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200" b="1" dirty="0">
                <a:solidFill>
                  <a:srgbClr val="333333"/>
                </a:solidFill>
                <a:sym typeface="OfficePlanning" charset="2"/>
              </a:rPr>
              <a:t>Process of Organization. </a:t>
            </a:r>
            <a:endParaRPr lang="ar-SA" sz="2200" b="1" dirty="0">
              <a:solidFill>
                <a:srgbClr val="333333"/>
              </a:solidFill>
              <a:sym typeface="OfficePlanning" charset="2"/>
            </a:endParaRPr>
          </a:p>
        </p:txBody>
      </p:sp>
      <p:sp>
        <p:nvSpPr>
          <p:cNvPr id="272401" name="Rectangle 17"/>
          <p:cNvSpPr>
            <a:spLocks noChangeArrowheads="1"/>
          </p:cNvSpPr>
          <p:nvPr/>
        </p:nvSpPr>
        <p:spPr bwMode="auto">
          <a:xfrm>
            <a:off x="4859338" y="5588000"/>
            <a:ext cx="30257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r>
              <a:rPr lang="en-US" sz="2200" dirty="0" smtClean="0">
                <a:solidFill>
                  <a:srgbClr val="333333"/>
                </a:solidFill>
              </a:rPr>
              <a:t> </a:t>
            </a:r>
            <a:endParaRPr lang="en-US" sz="2200" dirty="0">
              <a:solidFill>
                <a:srgbClr val="333333"/>
              </a:solidFill>
            </a:endParaRPr>
          </a:p>
        </p:txBody>
      </p:sp>
    </p:spTree>
    <p:extLst>
      <p:ext uri="{BB962C8B-B14F-4D97-AF65-F5344CB8AC3E}">
        <p14:creationId xmlns:p14="http://schemas.microsoft.com/office/powerpoint/2010/main" val="50405381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0338" name="Rectangle 2"/>
          <p:cNvSpPr>
            <a:spLocks noChangeArrowheads="1"/>
          </p:cNvSpPr>
          <p:nvPr/>
        </p:nvSpPr>
        <p:spPr bwMode="auto">
          <a:xfrm>
            <a:off x="250825" y="1125538"/>
            <a:ext cx="8497888" cy="313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algn="ctr" fontAlgn="base">
              <a:spcBef>
                <a:spcPct val="0"/>
              </a:spcBef>
              <a:spcAft>
                <a:spcPct val="0"/>
              </a:spcAft>
            </a:pPr>
            <a:r>
              <a:rPr lang="en-US" sz="2400" b="1" u="sng">
                <a:solidFill>
                  <a:srgbClr val="990033"/>
                </a:solidFill>
              </a:rPr>
              <a:t>INTRODUCATION</a:t>
            </a:r>
            <a:r>
              <a:rPr lang="en-US" sz="2200" b="1" u="sng">
                <a:solidFill>
                  <a:srgbClr val="990033"/>
                </a:solidFill>
              </a:rPr>
              <a:t> </a:t>
            </a:r>
            <a:endParaRPr lang="en-US" sz="2200" b="1">
              <a:solidFill>
                <a:srgbClr val="990033"/>
              </a:solidFill>
            </a:endParaRPr>
          </a:p>
          <a:p>
            <a:pPr indent="457200" algn="ctr" fontAlgn="base">
              <a:spcBef>
                <a:spcPct val="0"/>
              </a:spcBef>
              <a:spcAft>
                <a:spcPct val="0"/>
              </a:spcAft>
            </a:pPr>
            <a:r>
              <a:rPr lang="en-US" sz="2200" b="1">
                <a:solidFill>
                  <a:srgbClr val="001B70"/>
                </a:solidFill>
              </a:rPr>
              <a:t>Organization is an activity which establishes harmonious adjustment among all the factors of production  land, labour, Capital and organization.  In other words, organization is the harmonious adjustment of different factors of production for the purpose of achieving pre-determined objectives. Complete coordination and harmonious adjustment among different factors of production is possible only through efficient organization.</a:t>
            </a:r>
          </a:p>
        </p:txBody>
      </p:sp>
      <p:pic>
        <p:nvPicPr>
          <p:cNvPr id="270339" name="Picture 3" descr="096"/>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404813"/>
            <a:ext cx="952500"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18250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9314" name="Rectangle 2"/>
          <p:cNvSpPr>
            <a:spLocks noChangeArrowheads="1"/>
          </p:cNvSpPr>
          <p:nvPr/>
        </p:nvSpPr>
        <p:spPr bwMode="auto">
          <a:xfrm>
            <a:off x="360363" y="717550"/>
            <a:ext cx="8532812"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230188" algn="ctr" fontAlgn="base">
              <a:spcBef>
                <a:spcPct val="0"/>
              </a:spcBef>
              <a:spcAft>
                <a:spcPct val="0"/>
              </a:spcAft>
            </a:pPr>
            <a:r>
              <a:rPr lang="en-US" sz="2400" b="1" u="sng">
                <a:solidFill>
                  <a:srgbClr val="990033"/>
                </a:solidFill>
              </a:rPr>
              <a:t>DEFINITION OF ORGANIZATION </a:t>
            </a:r>
            <a:endParaRPr lang="en-US" sz="2400" b="1">
              <a:solidFill>
                <a:srgbClr val="990033"/>
              </a:solidFill>
            </a:endParaRPr>
          </a:p>
          <a:p>
            <a:pPr indent="230188" algn="ctr" fontAlgn="base">
              <a:spcBef>
                <a:spcPct val="0"/>
              </a:spcBef>
              <a:spcAft>
                <a:spcPct val="0"/>
              </a:spcAft>
            </a:pPr>
            <a:r>
              <a:rPr lang="en-US" sz="2200" b="1">
                <a:solidFill>
                  <a:srgbClr val="001B70"/>
                </a:solidFill>
              </a:rPr>
              <a:t>A few definitions by some of the prominent writers on the subject are given below:</a:t>
            </a:r>
          </a:p>
        </p:txBody>
      </p:sp>
      <p:sp>
        <p:nvSpPr>
          <p:cNvPr id="269315" name="Rectangle 3"/>
          <p:cNvSpPr>
            <a:spLocks noChangeArrowheads="1"/>
          </p:cNvSpPr>
          <p:nvPr/>
        </p:nvSpPr>
        <p:spPr bwMode="auto">
          <a:xfrm>
            <a:off x="179388" y="2060575"/>
            <a:ext cx="8785225"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400" b="1" u="sng">
                <a:solidFill>
                  <a:srgbClr val="333399"/>
                </a:solidFill>
              </a:rPr>
              <a:t>Organization as a Group</a:t>
            </a:r>
            <a:endParaRPr lang="en-US" sz="2400" b="1">
              <a:solidFill>
                <a:srgbClr val="333399"/>
              </a:solidFill>
            </a:endParaRPr>
          </a:p>
          <a:p>
            <a:pPr indent="457200" fontAlgn="base">
              <a:spcBef>
                <a:spcPct val="0"/>
              </a:spcBef>
              <a:spcAft>
                <a:spcPct val="0"/>
              </a:spcAft>
            </a:pPr>
            <a:endParaRPr lang="en-US" sz="2200" b="1">
              <a:solidFill>
                <a:srgbClr val="333333"/>
              </a:solidFill>
            </a:endParaRPr>
          </a:p>
          <a:p>
            <a:pPr indent="457200" fontAlgn="base">
              <a:spcBef>
                <a:spcPct val="0"/>
              </a:spcBef>
              <a:spcAft>
                <a:spcPct val="0"/>
              </a:spcAft>
            </a:pPr>
            <a:r>
              <a:rPr lang="en-US" sz="2200" b="1">
                <a:solidFill>
                  <a:srgbClr val="333333"/>
                </a:solidFill>
              </a:rPr>
              <a:t>(1) “Organization is a harmonious adjustment of specialized parts for a accomplishment of some common purpose or purposes.”</a:t>
            </a:r>
          </a:p>
          <a:p>
            <a:pPr indent="457200" algn="r" fontAlgn="base">
              <a:spcBef>
                <a:spcPct val="0"/>
              </a:spcBef>
              <a:spcAft>
                <a:spcPct val="0"/>
              </a:spcAft>
            </a:pPr>
            <a:r>
              <a:rPr lang="en-US" sz="1500" b="1">
                <a:solidFill>
                  <a:srgbClr val="333333"/>
                </a:solidFill>
              </a:rPr>
              <a:t>L.H. Haney</a:t>
            </a:r>
          </a:p>
          <a:p>
            <a:pPr indent="457200" fontAlgn="base">
              <a:spcBef>
                <a:spcPct val="0"/>
              </a:spcBef>
              <a:spcAft>
                <a:spcPct val="0"/>
              </a:spcAft>
            </a:pPr>
            <a:r>
              <a:rPr lang="en-US" sz="2200" b="1">
                <a:solidFill>
                  <a:srgbClr val="333333"/>
                </a:solidFill>
              </a:rPr>
              <a:t>(2) “An identifiable group of people contributing their efforts towards the attainment of the goals is called organization. ”</a:t>
            </a:r>
          </a:p>
          <a:p>
            <a:pPr indent="457200" algn="r" fontAlgn="base">
              <a:spcBef>
                <a:spcPct val="0"/>
              </a:spcBef>
              <a:spcAft>
                <a:spcPct val="0"/>
              </a:spcAft>
            </a:pPr>
            <a:r>
              <a:rPr lang="en-US" sz="1500" b="1">
                <a:solidFill>
                  <a:srgbClr val="333333"/>
                </a:solidFill>
              </a:rPr>
              <a:t>Mc. Farland</a:t>
            </a:r>
          </a:p>
        </p:txBody>
      </p:sp>
    </p:spTree>
    <p:extLst>
      <p:ext uri="{BB962C8B-B14F-4D97-AF65-F5344CB8AC3E}">
        <p14:creationId xmlns:p14="http://schemas.microsoft.com/office/powerpoint/2010/main" val="93582775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8290" name="Rectangle 2"/>
          <p:cNvSpPr>
            <a:spLocks noChangeArrowheads="1"/>
          </p:cNvSpPr>
          <p:nvPr/>
        </p:nvSpPr>
        <p:spPr bwMode="auto">
          <a:xfrm>
            <a:off x="179388" y="404813"/>
            <a:ext cx="8785225" cy="531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400" b="1" u="sng">
                <a:solidFill>
                  <a:srgbClr val="333399"/>
                </a:solidFill>
              </a:rPr>
              <a:t>Organization as Structure</a:t>
            </a:r>
            <a:endParaRPr lang="en-US" sz="2400">
              <a:solidFill>
                <a:srgbClr val="333399"/>
              </a:solidFill>
            </a:endParaRPr>
          </a:p>
          <a:p>
            <a:pPr indent="457200" fontAlgn="base">
              <a:spcBef>
                <a:spcPct val="0"/>
              </a:spcBef>
              <a:spcAft>
                <a:spcPct val="0"/>
              </a:spcAft>
            </a:pPr>
            <a:endParaRPr lang="en-US" sz="2400" b="1" i="1">
              <a:solidFill>
                <a:srgbClr val="000000"/>
              </a:solidFill>
            </a:endParaRPr>
          </a:p>
          <a:p>
            <a:pPr indent="457200" fontAlgn="base">
              <a:spcBef>
                <a:spcPct val="0"/>
              </a:spcBef>
              <a:spcAft>
                <a:spcPct val="0"/>
              </a:spcAft>
            </a:pPr>
            <a:r>
              <a:rPr lang="en-US" sz="2200" b="1" i="1">
                <a:solidFill>
                  <a:srgbClr val="000000"/>
                </a:solidFill>
              </a:rPr>
              <a:t>(1) “Organization is to determine the activities to accomplish a job and to arrange the distribution of activities among the people”.</a:t>
            </a:r>
            <a:endParaRPr lang="en-US" sz="2200" b="1">
              <a:solidFill>
                <a:srgbClr val="000000"/>
              </a:solidFill>
            </a:endParaRPr>
          </a:p>
          <a:p>
            <a:pPr indent="457200" algn="r" fontAlgn="base">
              <a:spcBef>
                <a:spcPct val="0"/>
              </a:spcBef>
              <a:spcAft>
                <a:spcPct val="0"/>
              </a:spcAft>
            </a:pPr>
            <a:r>
              <a:rPr lang="en-US" sz="1500" b="1">
                <a:solidFill>
                  <a:srgbClr val="216879"/>
                </a:solidFill>
              </a:rPr>
              <a:t>L.F. Urwick</a:t>
            </a:r>
          </a:p>
          <a:p>
            <a:pPr indent="457200" algn="r" fontAlgn="base">
              <a:spcBef>
                <a:spcPct val="0"/>
              </a:spcBef>
              <a:spcAft>
                <a:spcPct val="0"/>
              </a:spcAft>
            </a:pPr>
            <a:endParaRPr lang="en-US" sz="1500" b="1">
              <a:solidFill>
                <a:srgbClr val="216879"/>
              </a:solidFill>
            </a:endParaRPr>
          </a:p>
          <a:p>
            <a:pPr indent="457200" fontAlgn="base">
              <a:spcBef>
                <a:spcPct val="0"/>
              </a:spcBef>
              <a:spcAft>
                <a:spcPct val="0"/>
              </a:spcAft>
            </a:pPr>
            <a:r>
              <a:rPr lang="en-US" sz="2200" b="1">
                <a:solidFill>
                  <a:srgbClr val="000000"/>
                </a:solidFill>
              </a:rPr>
              <a:t>(2) “Organization is the structural relationship between various factors in the enterprise”.</a:t>
            </a:r>
          </a:p>
          <a:p>
            <a:pPr indent="457200" algn="r" fontAlgn="base">
              <a:spcBef>
                <a:spcPct val="0"/>
              </a:spcBef>
              <a:spcAft>
                <a:spcPct val="0"/>
              </a:spcAft>
            </a:pPr>
            <a:r>
              <a:rPr lang="en-US" sz="1500" b="1">
                <a:solidFill>
                  <a:srgbClr val="216879"/>
                </a:solidFill>
              </a:rPr>
              <a:t>Lanburg and Spriegel</a:t>
            </a:r>
          </a:p>
          <a:p>
            <a:pPr indent="457200" algn="r" fontAlgn="base">
              <a:spcBef>
                <a:spcPct val="0"/>
              </a:spcBef>
              <a:spcAft>
                <a:spcPct val="0"/>
              </a:spcAft>
            </a:pPr>
            <a:endParaRPr lang="en-US" sz="1500" b="1">
              <a:solidFill>
                <a:srgbClr val="216879"/>
              </a:solidFill>
            </a:endParaRPr>
          </a:p>
          <a:p>
            <a:pPr indent="457200" fontAlgn="base">
              <a:spcBef>
                <a:spcPct val="0"/>
              </a:spcBef>
              <a:spcAft>
                <a:spcPct val="0"/>
              </a:spcAft>
            </a:pPr>
            <a:r>
              <a:rPr lang="en-US" sz="2200" b="1" u="sng">
                <a:solidFill>
                  <a:srgbClr val="333399"/>
                </a:solidFill>
              </a:rPr>
              <a:t>Organization as a Process</a:t>
            </a:r>
            <a:endParaRPr lang="en-US" sz="2200" b="1" i="1">
              <a:solidFill>
                <a:srgbClr val="333399"/>
              </a:solidFill>
            </a:endParaRPr>
          </a:p>
          <a:p>
            <a:pPr indent="457200" fontAlgn="base">
              <a:spcBef>
                <a:spcPct val="0"/>
              </a:spcBef>
              <a:spcAft>
                <a:spcPct val="0"/>
              </a:spcAft>
            </a:pPr>
            <a:endParaRPr lang="en-US" sz="2200" b="1">
              <a:solidFill>
                <a:srgbClr val="000000"/>
              </a:solidFill>
            </a:endParaRPr>
          </a:p>
          <a:p>
            <a:pPr indent="457200" fontAlgn="base">
              <a:spcBef>
                <a:spcPct val="0"/>
              </a:spcBef>
              <a:spcAft>
                <a:spcPct val="0"/>
              </a:spcAft>
            </a:pPr>
            <a:r>
              <a:rPr lang="en-US" sz="2200" b="1">
                <a:solidFill>
                  <a:srgbClr val="000000"/>
                </a:solidFill>
              </a:rPr>
              <a:t>(1) “Organization is to determine the activities to accomplish a job and to arrange the distribution of the activities among the people”.</a:t>
            </a:r>
          </a:p>
          <a:p>
            <a:pPr indent="457200" algn="r" fontAlgn="base">
              <a:spcBef>
                <a:spcPct val="0"/>
              </a:spcBef>
              <a:spcAft>
                <a:spcPct val="0"/>
              </a:spcAft>
            </a:pPr>
            <a:r>
              <a:rPr lang="en-US" sz="1500" b="1">
                <a:solidFill>
                  <a:srgbClr val="216879"/>
                </a:solidFill>
              </a:rPr>
              <a:t>L.F. Urwick</a:t>
            </a:r>
          </a:p>
        </p:txBody>
      </p:sp>
    </p:spTree>
    <p:extLst>
      <p:ext uri="{BB962C8B-B14F-4D97-AF65-F5344CB8AC3E}">
        <p14:creationId xmlns:p14="http://schemas.microsoft.com/office/powerpoint/2010/main" val="71098628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4194" name="Rectangle 2"/>
          <p:cNvSpPr>
            <a:spLocks noChangeArrowheads="1"/>
          </p:cNvSpPr>
          <p:nvPr/>
        </p:nvSpPr>
        <p:spPr bwMode="auto">
          <a:xfrm>
            <a:off x="250825" y="333375"/>
            <a:ext cx="8713788"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990033"/>
                </a:solidFill>
              </a:rPr>
              <a:t>IMPORTANCE OF ORGANIZATION</a:t>
            </a:r>
            <a:endParaRPr lang="en-US" sz="2200">
              <a:solidFill>
                <a:srgbClr val="990033"/>
              </a:solidFill>
            </a:endParaRPr>
          </a:p>
          <a:p>
            <a:pPr indent="457200" fontAlgn="base">
              <a:spcBef>
                <a:spcPct val="0"/>
              </a:spcBef>
              <a:spcAft>
                <a:spcPct val="0"/>
              </a:spcAft>
            </a:pPr>
            <a:r>
              <a:rPr lang="en-US" sz="2200" b="1">
                <a:solidFill>
                  <a:srgbClr val="003399"/>
                </a:solidFill>
              </a:rPr>
              <a:t>A sound organization can contribute to the success of an enterprise in many ways.  As a matter of fact, it is the back bone of management as it helps in achieving the following advantages:</a:t>
            </a:r>
          </a:p>
        </p:txBody>
      </p:sp>
      <p:sp>
        <p:nvSpPr>
          <p:cNvPr id="264195" name="Rectangle 3"/>
          <p:cNvSpPr>
            <a:spLocks noChangeArrowheads="1"/>
          </p:cNvSpPr>
          <p:nvPr/>
        </p:nvSpPr>
        <p:spPr bwMode="auto">
          <a:xfrm>
            <a:off x="250825" y="2276475"/>
            <a:ext cx="867727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tabLst>
                <a:tab pos="228600" algn="l"/>
              </a:tabLst>
            </a:pPr>
            <a:r>
              <a:rPr lang="en-US" sz="2200" b="1" u="sng">
                <a:solidFill>
                  <a:srgbClr val="267426"/>
                </a:solidFill>
              </a:rPr>
              <a:t>1- It Facilitates Efficient Management</a:t>
            </a:r>
            <a:endParaRPr lang="en-US" sz="2200">
              <a:solidFill>
                <a:srgbClr val="267426"/>
              </a:solidFill>
            </a:endParaRPr>
          </a:p>
          <a:p>
            <a:pPr indent="457200" fontAlgn="base">
              <a:spcBef>
                <a:spcPct val="0"/>
              </a:spcBef>
              <a:spcAft>
                <a:spcPct val="0"/>
              </a:spcAft>
              <a:tabLst>
                <a:tab pos="228600" algn="l"/>
              </a:tabLst>
            </a:pPr>
            <a:r>
              <a:rPr lang="en-US" sz="2200" b="1">
                <a:solidFill>
                  <a:srgbClr val="000000"/>
                </a:solidFill>
              </a:rPr>
              <a:t>Organizing is a very much necessary for the performance of other functions of management like planning, staffing, directing and controlling.</a:t>
            </a:r>
          </a:p>
          <a:p>
            <a:pPr indent="457200" fontAlgn="base">
              <a:spcBef>
                <a:spcPct val="0"/>
              </a:spcBef>
              <a:spcAft>
                <a:spcPct val="0"/>
              </a:spcAft>
              <a:tabLst>
                <a:tab pos="228600" algn="l"/>
              </a:tabLst>
            </a:pPr>
            <a:r>
              <a:rPr lang="en-US" sz="2200" b="1" u="sng">
                <a:solidFill>
                  <a:srgbClr val="267426"/>
                </a:solidFill>
              </a:rPr>
              <a:t>2- If Facilitates Coordination and Communication</a:t>
            </a:r>
            <a:endParaRPr lang="en-US" sz="2200">
              <a:solidFill>
                <a:srgbClr val="267426"/>
              </a:solidFill>
            </a:endParaRPr>
          </a:p>
          <a:p>
            <a:pPr indent="457200" fontAlgn="base">
              <a:spcBef>
                <a:spcPct val="0"/>
              </a:spcBef>
              <a:spcAft>
                <a:spcPct val="0"/>
              </a:spcAft>
              <a:tabLst>
                <a:tab pos="228600" algn="l"/>
              </a:tabLst>
            </a:pPr>
            <a:r>
              <a:rPr lang="en-US" sz="2200" b="1">
                <a:solidFill>
                  <a:srgbClr val="000000"/>
                </a:solidFill>
              </a:rPr>
              <a:t>Organization is an important means of bringing coordination among the various departments of the enterprise, It creates clear cut relationship between the departments and also provides for the channels of communication for the coordination of the activities of different department.</a:t>
            </a:r>
          </a:p>
        </p:txBody>
      </p:sp>
    </p:spTree>
    <p:extLst>
      <p:ext uri="{BB962C8B-B14F-4D97-AF65-F5344CB8AC3E}">
        <p14:creationId xmlns:p14="http://schemas.microsoft.com/office/powerpoint/2010/main" val="146791944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3181" name="Rectangle 13"/>
          <p:cNvSpPr>
            <a:spLocks noChangeArrowheads="1"/>
          </p:cNvSpPr>
          <p:nvPr/>
        </p:nvSpPr>
        <p:spPr bwMode="auto">
          <a:xfrm>
            <a:off x="215900" y="260350"/>
            <a:ext cx="8677275" cy="578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tabLst>
                <a:tab pos="228600" algn="l"/>
              </a:tabLst>
            </a:pPr>
            <a:r>
              <a:rPr lang="en-US" sz="2200" b="1" u="sng">
                <a:solidFill>
                  <a:srgbClr val="267426"/>
                </a:solidFill>
              </a:rPr>
              <a:t>3- It Facilitates Growth and Diversification</a:t>
            </a:r>
            <a:endParaRPr lang="en-US" sz="2200" b="1">
              <a:solidFill>
                <a:srgbClr val="267426"/>
              </a:solidFill>
            </a:endParaRPr>
          </a:p>
          <a:p>
            <a:pPr indent="457200" fontAlgn="base">
              <a:spcBef>
                <a:spcPct val="0"/>
              </a:spcBef>
              <a:spcAft>
                <a:spcPct val="0"/>
              </a:spcAft>
              <a:tabLst>
                <a:tab pos="228600" algn="l"/>
              </a:tabLst>
            </a:pPr>
            <a:r>
              <a:rPr lang="en-US" sz="2200" b="1">
                <a:solidFill>
                  <a:srgbClr val="000000"/>
                </a:solidFill>
              </a:rPr>
              <a:t>Sound organization helps in keeping the various activities under control and increases the capacity of the enterprise to undertake more activities.</a:t>
            </a: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267426"/>
                </a:solidFill>
              </a:rPr>
              <a:t>4- It Provides for Optimum Use of Technological Innovations</a:t>
            </a:r>
            <a:endParaRPr lang="en-US" sz="2200" b="1">
              <a:solidFill>
                <a:srgbClr val="267426"/>
              </a:solidFill>
            </a:endParaRPr>
          </a:p>
          <a:p>
            <a:pPr indent="457200" fontAlgn="base">
              <a:spcBef>
                <a:spcPct val="0"/>
              </a:spcBef>
              <a:spcAft>
                <a:spcPct val="0"/>
              </a:spcAft>
              <a:tabLst>
                <a:tab pos="228600" algn="l"/>
              </a:tabLst>
            </a:pPr>
            <a:r>
              <a:rPr lang="en-US" sz="2200" b="1">
                <a:solidFill>
                  <a:srgbClr val="000000"/>
                </a:solidFill>
              </a:rPr>
              <a:t>Sound organization structure is not rigid but it is flexible to give adequate scope for the improvements in technology.</a:t>
            </a: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267426"/>
                </a:solidFill>
              </a:rPr>
              <a:t>5- It Ensures an Optimum Use of Human Resources</a:t>
            </a:r>
            <a:endParaRPr lang="en-US" sz="2200" b="1">
              <a:solidFill>
                <a:srgbClr val="267426"/>
              </a:solidFill>
            </a:endParaRPr>
          </a:p>
          <a:p>
            <a:pPr indent="457200" fontAlgn="base">
              <a:spcBef>
                <a:spcPct val="0"/>
              </a:spcBef>
              <a:spcAft>
                <a:spcPct val="0"/>
              </a:spcAft>
              <a:tabLst>
                <a:tab pos="228600" algn="l"/>
              </a:tabLst>
            </a:pPr>
            <a:r>
              <a:rPr lang="en-US" sz="2200" b="1">
                <a:solidFill>
                  <a:srgbClr val="000000"/>
                </a:solidFill>
              </a:rPr>
              <a:t>Sound organization matches the jobs with the individuals and vice versa.  It ensures that every individual is placed on the job for which he is best suited.  It helps in giving reasonable emphasis to various activities.</a:t>
            </a: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267426"/>
                </a:solidFill>
              </a:rPr>
              <a:t>6- It Helps in Giving Reasonable Emphasis to Various Activities </a:t>
            </a:r>
            <a:endParaRPr lang="en-US" sz="2200" b="1">
              <a:solidFill>
                <a:srgbClr val="267426"/>
              </a:solidFill>
            </a:endParaRPr>
          </a:p>
          <a:p>
            <a:pPr indent="457200" fontAlgn="base">
              <a:spcBef>
                <a:spcPct val="0"/>
              </a:spcBef>
              <a:spcAft>
                <a:spcPct val="0"/>
              </a:spcAft>
              <a:tabLst>
                <a:tab pos="228600" algn="l"/>
              </a:tabLst>
            </a:pPr>
            <a:r>
              <a:rPr lang="en-US" sz="2200" b="1">
                <a:solidFill>
                  <a:srgbClr val="000000"/>
                </a:solidFill>
              </a:rPr>
              <a:t>Organization divides the entire operation of an enterprise into departments and sections and lays down their goals.  This will help in giving attention to various departments according to their contribution.</a:t>
            </a:r>
          </a:p>
        </p:txBody>
      </p:sp>
    </p:spTree>
    <p:extLst>
      <p:ext uri="{BB962C8B-B14F-4D97-AF65-F5344CB8AC3E}">
        <p14:creationId xmlns:p14="http://schemas.microsoft.com/office/powerpoint/2010/main" val="298398392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2146" name="Rectangle 2"/>
          <p:cNvSpPr>
            <a:spLocks noChangeArrowheads="1"/>
          </p:cNvSpPr>
          <p:nvPr/>
        </p:nvSpPr>
        <p:spPr bwMode="auto">
          <a:xfrm>
            <a:off x="142875" y="617538"/>
            <a:ext cx="8893175" cy="511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tabLst>
                <a:tab pos="228600" algn="l"/>
              </a:tabLst>
            </a:pPr>
            <a:r>
              <a:rPr lang="en-US" sz="2200" b="1" u="sng">
                <a:solidFill>
                  <a:srgbClr val="990033"/>
                </a:solidFill>
              </a:rPr>
              <a:t>PRINCIPLES OF ORGANIZATION‎</a:t>
            </a:r>
            <a:endParaRPr lang="en-US" sz="2200">
              <a:solidFill>
                <a:srgbClr val="990033"/>
              </a:solidFill>
            </a:endParaRPr>
          </a:p>
          <a:p>
            <a:pPr indent="457200" fontAlgn="base">
              <a:spcBef>
                <a:spcPct val="0"/>
              </a:spcBef>
              <a:spcAft>
                <a:spcPct val="0"/>
              </a:spcAft>
              <a:tabLst>
                <a:tab pos="228600" algn="l"/>
              </a:tabLst>
            </a:pPr>
            <a:r>
              <a:rPr lang="en-US" sz="2200" b="1">
                <a:solidFill>
                  <a:srgbClr val="001B70"/>
                </a:solidFill>
              </a:rPr>
              <a:t>The important principles of organization are discussed below:</a:t>
            </a:r>
          </a:p>
          <a:p>
            <a:pPr indent="457200" fontAlgn="base">
              <a:spcBef>
                <a:spcPct val="0"/>
              </a:spcBef>
              <a:spcAft>
                <a:spcPct val="0"/>
              </a:spcAft>
              <a:tabLst>
                <a:tab pos="228600" algn="l"/>
              </a:tabLst>
            </a:pP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1. Consideration of Objectives</a:t>
            </a:r>
            <a:endParaRPr lang="en-US" sz="2200">
              <a:solidFill>
                <a:srgbClr val="698E00"/>
              </a:solidFill>
            </a:endParaRPr>
          </a:p>
          <a:p>
            <a:pPr indent="457200" fontAlgn="base">
              <a:spcBef>
                <a:spcPct val="0"/>
              </a:spcBef>
              <a:spcAft>
                <a:spcPct val="0"/>
              </a:spcAft>
              <a:tabLst>
                <a:tab pos="228600" algn="l"/>
              </a:tabLst>
            </a:pPr>
            <a:r>
              <a:rPr lang="en-US" sz="2200" b="1">
                <a:solidFill>
                  <a:srgbClr val="000000"/>
                </a:solidFill>
              </a:rPr>
              <a:t>An organization is a mechanism to accomplish certain goals or objectives.</a:t>
            </a:r>
          </a:p>
          <a:p>
            <a:pPr indent="457200" fontAlgn="base">
              <a:spcBef>
                <a:spcPct val="0"/>
              </a:spcBef>
              <a:spcAft>
                <a:spcPct val="0"/>
              </a:spcAft>
              <a:tabLst>
                <a:tab pos="228600" algn="l"/>
              </a:tabLst>
            </a:pP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2. Unity of Action</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All business organizations are composed of certain functions like production, marketing finance, personnel etc. which must be performed in perfect harmony to achieve the common objectives.</a:t>
            </a:r>
            <a:endParaRPr lang="en-US" sz="2200" b="1" u="sng">
              <a:solidFill>
                <a:srgbClr val="000000"/>
              </a:solidFill>
            </a:endParaRPr>
          </a:p>
          <a:p>
            <a:pPr indent="457200" fontAlgn="base">
              <a:spcBef>
                <a:spcPct val="0"/>
              </a:spcBef>
              <a:spcAft>
                <a:spcPct val="0"/>
              </a:spcAft>
              <a:tabLst>
                <a:tab pos="228600" algn="l"/>
              </a:tabLst>
            </a:pPr>
            <a:endParaRPr lang="en-US" sz="2200" b="1" u="sng">
              <a:solidFill>
                <a:srgbClr val="000000"/>
              </a:solidFill>
            </a:endParaRPr>
          </a:p>
          <a:p>
            <a:pPr indent="457200" fontAlgn="base">
              <a:spcBef>
                <a:spcPct val="0"/>
              </a:spcBef>
              <a:spcAft>
                <a:spcPct val="0"/>
              </a:spcAft>
              <a:tabLst>
                <a:tab pos="228600" algn="l"/>
              </a:tabLst>
            </a:pPr>
            <a:r>
              <a:rPr lang="en-US" sz="2200" b="1" u="sng">
                <a:solidFill>
                  <a:srgbClr val="698E00"/>
                </a:solidFill>
              </a:rPr>
              <a:t>3. Division of Work</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There should be proper division of work in the organization so that every person does a single job, as far as possible.</a:t>
            </a:r>
          </a:p>
        </p:txBody>
      </p:sp>
    </p:spTree>
    <p:extLst>
      <p:ext uri="{BB962C8B-B14F-4D97-AF65-F5344CB8AC3E}">
        <p14:creationId xmlns:p14="http://schemas.microsoft.com/office/powerpoint/2010/main" val="2062155694"/>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1122" name="Rectangle 2"/>
          <p:cNvSpPr>
            <a:spLocks noChangeArrowheads="1"/>
          </p:cNvSpPr>
          <p:nvPr/>
        </p:nvSpPr>
        <p:spPr bwMode="auto">
          <a:xfrm>
            <a:off x="142875" y="404813"/>
            <a:ext cx="8893175"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tabLst>
                <a:tab pos="228600" algn="l"/>
              </a:tabLst>
            </a:pPr>
            <a:r>
              <a:rPr lang="en-US" sz="2200" b="1" u="sng">
                <a:solidFill>
                  <a:srgbClr val="698E00"/>
                </a:solidFill>
              </a:rPr>
              <a:t>4. Definition of Jobs</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Every position in the organization should be clearly defined in relation to other positions in the organization.</a:t>
            </a:r>
            <a:endParaRPr lang="en-US" sz="2200" b="1" u="sng">
              <a:solidFill>
                <a:srgbClr val="000000"/>
              </a:solidFill>
            </a:endParaRPr>
          </a:p>
          <a:p>
            <a:pPr indent="457200" fontAlgn="base">
              <a:spcBef>
                <a:spcPct val="0"/>
              </a:spcBef>
              <a:spcAft>
                <a:spcPct val="0"/>
              </a:spcAft>
              <a:tabLst>
                <a:tab pos="228600" algn="l"/>
              </a:tabLst>
            </a:pPr>
            <a:endParaRPr lang="en-US" sz="2200" b="1" u="sng">
              <a:solidFill>
                <a:srgbClr val="698E00"/>
              </a:solidFill>
            </a:endParaRPr>
          </a:p>
          <a:p>
            <a:pPr indent="457200" fontAlgn="base">
              <a:spcBef>
                <a:spcPct val="0"/>
              </a:spcBef>
              <a:spcAft>
                <a:spcPct val="0"/>
              </a:spcAft>
              <a:tabLst>
                <a:tab pos="228600" algn="l"/>
              </a:tabLst>
            </a:pPr>
            <a:r>
              <a:rPr lang="en-US" sz="2200" b="1" u="sng">
                <a:solidFill>
                  <a:srgbClr val="698E00"/>
                </a:solidFill>
              </a:rPr>
              <a:t>5. Scalar Principle</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There must be clear lines of authority running from the top to the bottom of the organization.</a:t>
            </a:r>
            <a:endParaRPr lang="en-US" sz="2200" b="1" u="sng">
              <a:solidFill>
                <a:srgbClr val="000000"/>
              </a:solidFill>
            </a:endParaRPr>
          </a:p>
          <a:p>
            <a:pPr indent="457200" fontAlgn="base">
              <a:spcBef>
                <a:spcPct val="0"/>
              </a:spcBef>
              <a:spcAft>
                <a:spcPct val="0"/>
              </a:spcAft>
              <a:tabLst>
                <a:tab pos="228600" algn="l"/>
              </a:tabLst>
            </a:pPr>
            <a:endParaRPr lang="en-US" sz="2200" b="1" u="sng">
              <a:solidFill>
                <a:srgbClr val="698E00"/>
              </a:solidFill>
            </a:endParaRPr>
          </a:p>
          <a:p>
            <a:pPr indent="457200" fontAlgn="base">
              <a:spcBef>
                <a:spcPct val="0"/>
              </a:spcBef>
              <a:spcAft>
                <a:spcPct val="0"/>
              </a:spcAft>
              <a:tabLst>
                <a:tab pos="228600" algn="l"/>
              </a:tabLst>
            </a:pPr>
            <a:r>
              <a:rPr lang="en-US" sz="2200" b="1" u="sng">
                <a:solidFill>
                  <a:srgbClr val="698E00"/>
                </a:solidFill>
              </a:rPr>
              <a:t>6. Unity of Command</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No one in the organization should report to more than one line supervisor.</a:t>
            </a:r>
            <a:endParaRPr lang="en-US" sz="2200" b="1" u="sng">
              <a:solidFill>
                <a:srgbClr val="000000"/>
              </a:solidFill>
            </a:endParaRPr>
          </a:p>
          <a:p>
            <a:pPr indent="457200" fontAlgn="base">
              <a:spcBef>
                <a:spcPct val="0"/>
              </a:spcBef>
              <a:spcAft>
                <a:spcPct val="0"/>
              </a:spcAft>
              <a:tabLst>
                <a:tab pos="228600" algn="l"/>
              </a:tabLst>
            </a:pPr>
            <a:endParaRPr lang="en-US" sz="2200" b="1" u="sng">
              <a:solidFill>
                <a:srgbClr val="698E00"/>
              </a:solidFill>
            </a:endParaRPr>
          </a:p>
          <a:p>
            <a:pPr indent="457200" fontAlgn="base">
              <a:spcBef>
                <a:spcPct val="0"/>
              </a:spcBef>
              <a:spcAft>
                <a:spcPct val="0"/>
              </a:spcAft>
              <a:tabLst>
                <a:tab pos="228600" algn="l"/>
              </a:tabLst>
            </a:pPr>
            <a:r>
              <a:rPr lang="en-US" sz="2200" b="1" u="sng">
                <a:solidFill>
                  <a:srgbClr val="698E00"/>
                </a:solidFill>
              </a:rPr>
              <a:t>7. Balance of Various Factors</a:t>
            </a:r>
            <a:endParaRPr lang="en-US" sz="2200" b="1">
              <a:solidFill>
                <a:srgbClr val="698E00"/>
              </a:solidFill>
            </a:endParaRPr>
          </a:p>
          <a:p>
            <a:pPr indent="457200" fontAlgn="base">
              <a:spcBef>
                <a:spcPct val="0"/>
              </a:spcBef>
              <a:spcAft>
                <a:spcPct val="0"/>
              </a:spcAft>
              <a:tabLst>
                <a:tab pos="228600" algn="l"/>
              </a:tabLst>
            </a:pPr>
            <a:r>
              <a:rPr lang="en-US" sz="2200" b="1">
                <a:solidFill>
                  <a:srgbClr val="000000"/>
                </a:solidFill>
              </a:rPr>
              <a:t>There should be proper balance in the structure of the organization in regard to factors having conflicting claims, e.g. between centralization and decentralization.</a:t>
            </a:r>
          </a:p>
        </p:txBody>
      </p:sp>
    </p:spTree>
    <p:extLst>
      <p:ext uri="{BB962C8B-B14F-4D97-AF65-F5344CB8AC3E}">
        <p14:creationId xmlns:p14="http://schemas.microsoft.com/office/powerpoint/2010/main" val="167222977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TotalTime>
  <Words>1047</Words>
  <Application>Microsoft Office PowerPoint</Application>
  <PresentationFormat>On-screen Show (4:3)</PresentationFormat>
  <Paragraphs>106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تصميم افتراضي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KSU S155-S9</dc:creator>
  <cp:lastModifiedBy>KSU S155-S9</cp:lastModifiedBy>
  <cp:revision>6</cp:revision>
  <dcterms:created xsi:type="dcterms:W3CDTF">2015-02-02T08:20:49Z</dcterms:created>
  <dcterms:modified xsi:type="dcterms:W3CDTF">2015-02-16T10:03:22Z</dcterms:modified>
</cp:coreProperties>
</file>