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40"/>
  </p:notesMasterIdLst>
  <p:sldIdLst>
    <p:sldId id="266" r:id="rId2"/>
    <p:sldId id="280" r:id="rId3"/>
    <p:sldId id="281" r:id="rId4"/>
    <p:sldId id="324" r:id="rId5"/>
    <p:sldId id="307" r:id="rId6"/>
    <p:sldId id="285" r:id="rId7"/>
    <p:sldId id="284" r:id="rId8"/>
    <p:sldId id="308" r:id="rId9"/>
    <p:sldId id="310" r:id="rId10"/>
    <p:sldId id="309" r:id="rId11"/>
    <p:sldId id="282" r:id="rId12"/>
    <p:sldId id="320" r:id="rId13"/>
    <p:sldId id="311" r:id="rId14"/>
    <p:sldId id="286" r:id="rId15"/>
    <p:sldId id="290" r:id="rId16"/>
    <p:sldId id="313" r:id="rId17"/>
    <p:sldId id="289" r:id="rId18"/>
    <p:sldId id="288" r:id="rId19"/>
    <p:sldId id="315" r:id="rId20"/>
    <p:sldId id="321" r:id="rId21"/>
    <p:sldId id="287" r:id="rId22"/>
    <p:sldId id="291" r:id="rId23"/>
    <p:sldId id="323" r:id="rId24"/>
    <p:sldId id="317" r:id="rId25"/>
    <p:sldId id="294" r:id="rId26"/>
    <p:sldId id="318" r:id="rId27"/>
    <p:sldId id="295" r:id="rId28"/>
    <p:sldId id="296" r:id="rId29"/>
    <p:sldId id="319" r:id="rId30"/>
    <p:sldId id="325" r:id="rId31"/>
    <p:sldId id="297" r:id="rId32"/>
    <p:sldId id="298" r:id="rId33"/>
    <p:sldId id="299" r:id="rId34"/>
    <p:sldId id="300" r:id="rId35"/>
    <p:sldId id="301" r:id="rId36"/>
    <p:sldId id="302" r:id="rId37"/>
    <p:sldId id="303" r:id="rId38"/>
    <p:sldId id="267" r:id="rId3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E0C1"/>
    <a:srgbClr val="EFDEC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588" autoAdjust="0"/>
    <p:restoredTop sz="28682" autoAdjust="0"/>
  </p:normalViewPr>
  <p:slideViewPr>
    <p:cSldViewPr>
      <p:cViewPr varScale="1">
        <p:scale>
          <a:sx n="88" d="100"/>
          <a:sy n="88" d="100"/>
        </p:scale>
        <p:origin x="1068" y="5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heme" Target="theme/theme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5BA5389-0651-405A-AE23-6D6185152671}" type="datetimeFigureOut">
              <a:rPr lang="en-US" smtClean="0"/>
              <a:pPr/>
              <a:t>10/7/2023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14F0F0E-5B9F-4E7B-BF97-4D47D8A90CDB}" type="slidenum">
              <a:rPr lang="en-US" smtClean="0"/>
              <a:pPr/>
              <a:t>‹#›</a:t>
            </a:fld>
            <a:endParaRPr lang="en-US"/>
          </a:p>
        </p:txBody>
      </p:sp>
    </p:spTree>
    <p:extLst>
      <p:ext uri="{BB962C8B-B14F-4D97-AF65-F5344CB8AC3E}">
        <p14:creationId xmlns:p14="http://schemas.microsoft.com/office/powerpoint/2010/main" val="6220343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14F0F0E-5B9F-4E7B-BF97-4D47D8A90CDB}" type="slidenum">
              <a:rPr lang="en-US" smtClean="0"/>
              <a:pPr/>
              <a:t>1</a:t>
            </a:fld>
            <a:endParaRPr lang="en-US" dirty="0"/>
          </a:p>
        </p:txBody>
      </p:sp>
    </p:spTree>
    <p:extLst>
      <p:ext uri="{BB962C8B-B14F-4D97-AF65-F5344CB8AC3E}">
        <p14:creationId xmlns:p14="http://schemas.microsoft.com/office/powerpoint/2010/main" val="14244718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14F0F0E-5B9F-4E7B-BF97-4D47D8A90CDB}" type="slidenum">
              <a:rPr lang="en-US" smtClean="0"/>
              <a:pPr/>
              <a:t>17</a:t>
            </a:fld>
            <a:endParaRPr lang="en-US" dirty="0"/>
          </a:p>
        </p:txBody>
      </p:sp>
    </p:spTree>
    <p:extLst>
      <p:ext uri="{BB962C8B-B14F-4D97-AF65-F5344CB8AC3E}">
        <p14:creationId xmlns:p14="http://schemas.microsoft.com/office/powerpoint/2010/main" val="38734291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14F0F0E-5B9F-4E7B-BF97-4D47D8A90CDB}" type="slidenum">
              <a:rPr lang="en-US" smtClean="0"/>
              <a:pPr/>
              <a:t>18</a:t>
            </a:fld>
            <a:endParaRPr lang="en-US" dirty="0"/>
          </a:p>
        </p:txBody>
      </p:sp>
    </p:spTree>
    <p:extLst>
      <p:ext uri="{BB962C8B-B14F-4D97-AF65-F5344CB8AC3E}">
        <p14:creationId xmlns:p14="http://schemas.microsoft.com/office/powerpoint/2010/main" val="26791642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14F0F0E-5B9F-4E7B-BF97-4D47D8A90CDB}" type="slidenum">
              <a:rPr lang="en-US" smtClean="0"/>
              <a:pPr/>
              <a:t>21</a:t>
            </a:fld>
            <a:endParaRPr lang="en-US" dirty="0"/>
          </a:p>
        </p:txBody>
      </p:sp>
    </p:spTree>
    <p:extLst>
      <p:ext uri="{BB962C8B-B14F-4D97-AF65-F5344CB8AC3E}">
        <p14:creationId xmlns:p14="http://schemas.microsoft.com/office/powerpoint/2010/main" val="40633554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14F0F0E-5B9F-4E7B-BF97-4D47D8A90CDB}" type="slidenum">
              <a:rPr lang="en-US" smtClean="0"/>
              <a:pPr/>
              <a:t>22</a:t>
            </a:fld>
            <a:endParaRPr lang="en-US" dirty="0"/>
          </a:p>
        </p:txBody>
      </p:sp>
    </p:spTree>
    <p:extLst>
      <p:ext uri="{BB962C8B-B14F-4D97-AF65-F5344CB8AC3E}">
        <p14:creationId xmlns:p14="http://schemas.microsoft.com/office/powerpoint/2010/main" val="195108833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14F0F0E-5B9F-4E7B-BF97-4D47D8A90CDB}" type="slidenum">
              <a:rPr lang="en-US" smtClean="0"/>
              <a:pPr/>
              <a:t>25</a:t>
            </a:fld>
            <a:endParaRPr lang="en-US" dirty="0"/>
          </a:p>
        </p:txBody>
      </p:sp>
    </p:spTree>
    <p:extLst>
      <p:ext uri="{BB962C8B-B14F-4D97-AF65-F5344CB8AC3E}">
        <p14:creationId xmlns:p14="http://schemas.microsoft.com/office/powerpoint/2010/main" val="2538448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14F0F0E-5B9F-4E7B-BF97-4D47D8A90CDB}" type="slidenum">
              <a:rPr lang="en-US" smtClean="0"/>
              <a:pPr/>
              <a:t>27</a:t>
            </a:fld>
            <a:endParaRPr lang="en-US" dirty="0"/>
          </a:p>
        </p:txBody>
      </p:sp>
    </p:spTree>
    <p:extLst>
      <p:ext uri="{BB962C8B-B14F-4D97-AF65-F5344CB8AC3E}">
        <p14:creationId xmlns:p14="http://schemas.microsoft.com/office/powerpoint/2010/main" val="31794290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14F0F0E-5B9F-4E7B-BF97-4D47D8A90CDB}" type="slidenum">
              <a:rPr lang="en-US" smtClean="0"/>
              <a:pPr/>
              <a:t>28</a:t>
            </a:fld>
            <a:endParaRPr lang="en-US" dirty="0"/>
          </a:p>
        </p:txBody>
      </p:sp>
    </p:spTree>
    <p:extLst>
      <p:ext uri="{BB962C8B-B14F-4D97-AF65-F5344CB8AC3E}">
        <p14:creationId xmlns:p14="http://schemas.microsoft.com/office/powerpoint/2010/main" val="8641619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14F0F0E-5B9F-4E7B-BF97-4D47D8A90CDB}" type="slidenum">
              <a:rPr lang="en-US" smtClean="0"/>
              <a:pPr/>
              <a:t>31</a:t>
            </a:fld>
            <a:endParaRPr lang="en-US" dirty="0"/>
          </a:p>
        </p:txBody>
      </p:sp>
    </p:spTree>
    <p:extLst>
      <p:ext uri="{BB962C8B-B14F-4D97-AF65-F5344CB8AC3E}">
        <p14:creationId xmlns:p14="http://schemas.microsoft.com/office/powerpoint/2010/main" val="21911305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14F0F0E-5B9F-4E7B-BF97-4D47D8A90CDB}" type="slidenum">
              <a:rPr lang="en-US" smtClean="0"/>
              <a:pPr/>
              <a:t>32</a:t>
            </a:fld>
            <a:endParaRPr lang="en-US" dirty="0"/>
          </a:p>
        </p:txBody>
      </p:sp>
    </p:spTree>
    <p:extLst>
      <p:ext uri="{BB962C8B-B14F-4D97-AF65-F5344CB8AC3E}">
        <p14:creationId xmlns:p14="http://schemas.microsoft.com/office/powerpoint/2010/main" val="11048719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14F0F0E-5B9F-4E7B-BF97-4D47D8A90CDB}" type="slidenum">
              <a:rPr lang="en-US" smtClean="0"/>
              <a:pPr/>
              <a:t>33</a:t>
            </a:fld>
            <a:endParaRPr lang="en-US" dirty="0"/>
          </a:p>
        </p:txBody>
      </p:sp>
    </p:spTree>
    <p:extLst>
      <p:ext uri="{BB962C8B-B14F-4D97-AF65-F5344CB8AC3E}">
        <p14:creationId xmlns:p14="http://schemas.microsoft.com/office/powerpoint/2010/main" val="10950537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14F0F0E-5B9F-4E7B-BF97-4D47D8A90CDB}" type="slidenum">
              <a:rPr lang="en-US" smtClean="0"/>
              <a:pPr/>
              <a:t>2</a:t>
            </a:fld>
            <a:endParaRPr lang="en-US" dirty="0"/>
          </a:p>
        </p:txBody>
      </p:sp>
    </p:spTree>
    <p:extLst>
      <p:ext uri="{BB962C8B-B14F-4D97-AF65-F5344CB8AC3E}">
        <p14:creationId xmlns:p14="http://schemas.microsoft.com/office/powerpoint/2010/main" val="15094745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14F0F0E-5B9F-4E7B-BF97-4D47D8A90CDB}" type="slidenum">
              <a:rPr lang="en-US" smtClean="0"/>
              <a:pPr/>
              <a:t>34</a:t>
            </a:fld>
            <a:endParaRPr lang="en-US" dirty="0"/>
          </a:p>
        </p:txBody>
      </p:sp>
    </p:spTree>
    <p:extLst>
      <p:ext uri="{BB962C8B-B14F-4D97-AF65-F5344CB8AC3E}">
        <p14:creationId xmlns:p14="http://schemas.microsoft.com/office/powerpoint/2010/main" val="39693980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14F0F0E-5B9F-4E7B-BF97-4D47D8A90CDB}" type="slidenum">
              <a:rPr lang="en-US" smtClean="0"/>
              <a:pPr/>
              <a:t>35</a:t>
            </a:fld>
            <a:endParaRPr lang="en-US" dirty="0"/>
          </a:p>
        </p:txBody>
      </p:sp>
    </p:spTree>
    <p:extLst>
      <p:ext uri="{BB962C8B-B14F-4D97-AF65-F5344CB8AC3E}">
        <p14:creationId xmlns:p14="http://schemas.microsoft.com/office/powerpoint/2010/main" val="28531972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14F0F0E-5B9F-4E7B-BF97-4D47D8A90CDB}" type="slidenum">
              <a:rPr lang="en-US" smtClean="0"/>
              <a:pPr/>
              <a:t>36</a:t>
            </a:fld>
            <a:endParaRPr lang="en-US" dirty="0"/>
          </a:p>
        </p:txBody>
      </p:sp>
    </p:spTree>
    <p:extLst>
      <p:ext uri="{BB962C8B-B14F-4D97-AF65-F5344CB8AC3E}">
        <p14:creationId xmlns:p14="http://schemas.microsoft.com/office/powerpoint/2010/main" val="307666063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14F0F0E-5B9F-4E7B-BF97-4D47D8A90CDB}" type="slidenum">
              <a:rPr lang="en-US" smtClean="0"/>
              <a:pPr/>
              <a:t>37</a:t>
            </a:fld>
            <a:endParaRPr lang="en-US" dirty="0"/>
          </a:p>
        </p:txBody>
      </p:sp>
    </p:spTree>
    <p:extLst>
      <p:ext uri="{BB962C8B-B14F-4D97-AF65-F5344CB8AC3E}">
        <p14:creationId xmlns:p14="http://schemas.microsoft.com/office/powerpoint/2010/main" val="407877876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14F0F0E-5B9F-4E7B-BF97-4D47D8A90CDB}" type="slidenum">
              <a:rPr lang="en-US" smtClean="0"/>
              <a:pPr/>
              <a:t>38</a:t>
            </a:fld>
            <a:endParaRPr lang="en-US"/>
          </a:p>
        </p:txBody>
      </p:sp>
    </p:spTree>
    <p:extLst>
      <p:ext uri="{BB962C8B-B14F-4D97-AF65-F5344CB8AC3E}">
        <p14:creationId xmlns:p14="http://schemas.microsoft.com/office/powerpoint/2010/main" val="39929397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14F0F0E-5B9F-4E7B-BF97-4D47D8A90CDB}" type="slidenum">
              <a:rPr lang="en-US" smtClean="0"/>
              <a:pPr/>
              <a:t>3</a:t>
            </a:fld>
            <a:endParaRPr lang="en-US" dirty="0"/>
          </a:p>
        </p:txBody>
      </p:sp>
    </p:spTree>
    <p:extLst>
      <p:ext uri="{BB962C8B-B14F-4D97-AF65-F5344CB8AC3E}">
        <p14:creationId xmlns:p14="http://schemas.microsoft.com/office/powerpoint/2010/main" val="29228728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14F0F0E-5B9F-4E7B-BF97-4D47D8A90CDB}" type="slidenum">
              <a:rPr lang="en-US" smtClean="0"/>
              <a:pPr/>
              <a:t>6</a:t>
            </a:fld>
            <a:endParaRPr lang="en-US" dirty="0"/>
          </a:p>
        </p:txBody>
      </p:sp>
    </p:spTree>
    <p:extLst>
      <p:ext uri="{BB962C8B-B14F-4D97-AF65-F5344CB8AC3E}">
        <p14:creationId xmlns:p14="http://schemas.microsoft.com/office/powerpoint/2010/main" val="22360948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14F0F0E-5B9F-4E7B-BF97-4D47D8A90CDB}" type="slidenum">
              <a:rPr lang="en-US" smtClean="0"/>
              <a:pPr/>
              <a:t>7</a:t>
            </a:fld>
            <a:endParaRPr lang="en-US" dirty="0"/>
          </a:p>
        </p:txBody>
      </p:sp>
    </p:spTree>
    <p:extLst>
      <p:ext uri="{BB962C8B-B14F-4D97-AF65-F5344CB8AC3E}">
        <p14:creationId xmlns:p14="http://schemas.microsoft.com/office/powerpoint/2010/main" val="30957498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fld id="{914F0F0E-5B9F-4E7B-BF97-4D47D8A90CDB}" type="slidenum">
              <a:rPr lang="en-US" smtClean="0"/>
              <a:pPr/>
              <a:t>10</a:t>
            </a:fld>
            <a:endParaRPr lang="en-US" dirty="0"/>
          </a:p>
        </p:txBody>
      </p:sp>
    </p:spTree>
    <p:extLst>
      <p:ext uri="{BB962C8B-B14F-4D97-AF65-F5344CB8AC3E}">
        <p14:creationId xmlns:p14="http://schemas.microsoft.com/office/powerpoint/2010/main" val="18907712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14F0F0E-5B9F-4E7B-BF97-4D47D8A90CDB}" type="slidenum">
              <a:rPr lang="en-US" smtClean="0"/>
              <a:pPr/>
              <a:t>11</a:t>
            </a:fld>
            <a:endParaRPr lang="en-US"/>
          </a:p>
        </p:txBody>
      </p:sp>
    </p:spTree>
    <p:extLst>
      <p:ext uri="{BB962C8B-B14F-4D97-AF65-F5344CB8AC3E}">
        <p14:creationId xmlns:p14="http://schemas.microsoft.com/office/powerpoint/2010/main" val="11076782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14F0F0E-5B9F-4E7B-BF97-4D47D8A90CDB}" type="slidenum">
              <a:rPr lang="en-US" smtClean="0"/>
              <a:pPr/>
              <a:t>14</a:t>
            </a:fld>
            <a:endParaRPr lang="en-US"/>
          </a:p>
        </p:txBody>
      </p:sp>
    </p:spTree>
    <p:extLst>
      <p:ext uri="{BB962C8B-B14F-4D97-AF65-F5344CB8AC3E}">
        <p14:creationId xmlns:p14="http://schemas.microsoft.com/office/powerpoint/2010/main" val="93278117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914F0F0E-5B9F-4E7B-BF97-4D47D8A90CDB}" type="slidenum">
              <a:rPr lang="en-US" smtClean="0"/>
              <a:pPr/>
              <a:t>15</a:t>
            </a:fld>
            <a:endParaRPr lang="en-US" dirty="0"/>
          </a:p>
        </p:txBody>
      </p:sp>
    </p:spTree>
    <p:extLst>
      <p:ext uri="{BB962C8B-B14F-4D97-AF65-F5344CB8AC3E}">
        <p14:creationId xmlns:p14="http://schemas.microsoft.com/office/powerpoint/2010/main" val="402259496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a:t>Click to edit Master title style</a:t>
            </a:r>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a:t>Click to edit Master subtitle style</a:t>
            </a:r>
          </a:p>
        </p:txBody>
      </p:sp>
      <p:sp>
        <p:nvSpPr>
          <p:cNvPr id="7" name="Date Placeholder 6"/>
          <p:cNvSpPr>
            <a:spLocks noGrp="1"/>
          </p:cNvSpPr>
          <p:nvPr>
            <p:ph type="dt" sz="half" idx="10"/>
          </p:nvPr>
        </p:nvSpPr>
        <p:spPr/>
        <p:txBody>
          <a:bodyPr/>
          <a:lstStyle/>
          <a:p>
            <a:fld id="{1D8BD707-D9CF-40AE-B4C6-C98DA3205C09}" type="datetimeFigureOut">
              <a:rPr lang="en-US" smtClean="0"/>
              <a:pPr/>
              <a:t>10/7/2023</a:t>
            </a:fld>
            <a:endParaRPr lang="en-US"/>
          </a:p>
        </p:txBody>
      </p:sp>
      <p:sp>
        <p:nvSpPr>
          <p:cNvPr id="20" name="Footer Placeholder 19"/>
          <p:cNvSpPr>
            <a:spLocks noGrp="1"/>
          </p:cNvSpPr>
          <p:nvPr>
            <p:ph type="ftr" sz="quarter" idx="11"/>
          </p:nvPr>
        </p:nvSpPr>
        <p:spPr/>
        <p:txBody>
          <a:bodyPr/>
          <a:lstStyle/>
          <a:p>
            <a:endParaRPr lang="en-US"/>
          </a:p>
        </p:txBody>
      </p:sp>
      <p:sp>
        <p:nvSpPr>
          <p:cNvPr id="10" name="Slide Number Placeholder 9"/>
          <p:cNvSpPr>
            <a:spLocks noGrp="1"/>
          </p:cNvSpPr>
          <p:nvPr>
            <p:ph type="sldNum" sz="quarter" idx="12"/>
          </p:nvPr>
        </p:nvSpPr>
        <p:spPr/>
        <p:txBody>
          <a:bodyPr/>
          <a:lstStyle/>
          <a:p>
            <a:fld id="{B6F15528-21DE-4FAA-801E-634DDDAF4B2B}" type="slidenum">
              <a:rPr lang="en-US" smtClean="0"/>
              <a:pPr/>
              <a:t>‹#›</a:t>
            </a:fld>
            <a:endParaRPr lang="en-US"/>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10/7/2023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40"/>
            <a:ext cx="182880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1143000" y="274641"/>
            <a:ext cx="55626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10/7/2023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10/7/2023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1"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a:t>Click to edit Master title style</a:t>
            </a:r>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p>
            <a:pPr algn="ctr"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p>
            <a:r>
              <a:rPr kumimoji="0" lang="en-US"/>
              <a:t>Click to edit Master title style</a:t>
            </a:r>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10/7/2023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a:t>Click to edit Master title style</a:t>
            </a:r>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10/7/2023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p>
            <a:r>
              <a:rPr kumimoji="0"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10/7/2023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Date Placeholder 1"/>
          <p:cNvSpPr>
            <a:spLocks noGrp="1"/>
          </p:cNvSpPr>
          <p:nvPr>
            <p:ph type="dt" sz="half" idx="10"/>
          </p:nvPr>
        </p:nvSpPr>
        <p:spPr/>
        <p:txBody>
          <a:bodyPr/>
          <a:lstStyle/>
          <a:p>
            <a:fld id="{1D8BD707-D9CF-40AE-B4C6-C98DA3205C09}" type="datetimeFigureOut">
              <a:rPr lang="en-US" smtClean="0"/>
              <a:pPr/>
              <a:t>10/7/2023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a:t>Click to edit Master title style</a:t>
            </a:r>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a:t>Click to edit Master text styles</a:t>
            </a:r>
          </a:p>
        </p:txBody>
      </p:sp>
      <p:sp>
        <p:nvSpPr>
          <p:cNvPr id="4" name="Content Placeholder 3"/>
          <p:cNvSpPr>
            <a:spLocks noGrp="1"/>
          </p:cNvSpPr>
          <p:nvPr>
            <p:ph sz="half" idx="1"/>
          </p:nvPr>
        </p:nvSpPr>
        <p:spPr>
          <a:xfrm>
            <a:off x="457200" y="2133601"/>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10/7/2023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a:t>Click to edit Master title style</a:t>
            </a:r>
          </a:p>
        </p:txBody>
      </p:sp>
      <p:sp>
        <p:nvSpPr>
          <p:cNvPr id="5" name="Date Placeholder 4"/>
          <p:cNvSpPr>
            <a:spLocks noGrp="1"/>
          </p:cNvSpPr>
          <p:nvPr>
            <p:ph type="dt" sz="half" idx="10"/>
          </p:nvPr>
        </p:nvSpPr>
        <p:spPr/>
        <p:txBody>
          <a:bodyPr/>
          <a:lstStyle/>
          <a:p>
            <a:fld id="{1D8BD707-D9CF-40AE-B4C6-C98DA3205C09}" type="datetimeFigureOut">
              <a:rPr lang="en-US" smtClean="0"/>
              <a:pPr/>
              <a:t>10/7/2023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4"/>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a:t>Click icon to add picture</a:t>
            </a:r>
            <a:endParaRPr kumimoji="0" lang="en-US" dirty="0"/>
          </a:p>
        </p:txBody>
      </p:sp>
      <p:sp>
        <p:nvSpPr>
          <p:cNvPr id="9" name="Flowchart: Process 8"/>
          <p:cNvSpPr/>
          <p:nvPr/>
        </p:nvSpPr>
        <p:spPr>
          <a:xfrm rot="19468671">
            <a:off x="396725" y="954342"/>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6"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Oval 7"/>
          <p:cNvSpPr/>
          <p:nvPr/>
        </p:nvSpPr>
        <p:spPr>
          <a:xfrm>
            <a:off x="168818" y="21103"/>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Donut 10"/>
          <p:cNvSpPr/>
          <p:nvPr/>
        </p:nvSpPr>
        <p:spPr>
          <a:xfrm rot="2315675">
            <a:off x="182882" y="1055078"/>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1012874"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p>
            <a:r>
              <a:rPr kumimoji="0" lang="en-US"/>
              <a:t>Click to edit Master title style</a:t>
            </a:r>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1D8BD707-D9CF-40AE-B4C6-C98DA3205C09}" type="datetimeFigureOut">
              <a:rPr lang="en-US" smtClean="0"/>
              <a:pPr/>
              <a:t>10/7/2023</a:t>
            </a:fld>
            <a:endParaRPr lang="en-US"/>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B6F15528-21DE-4FAA-801E-634DDDAF4B2B}" type="slidenum">
              <a:rPr lang="en-US" smtClean="0"/>
              <a:pPr/>
              <a:t>‹#›</a:t>
            </a:fld>
            <a:endParaRPr lang="en-US"/>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6.png"/></Relationships>
</file>

<file path=ppt/slides/_rels/slide2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file:///C:\DOCUME~1\sa\LOCALS~1\Temp\~LWF00171.jpg" TargetMode="Externa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image" Target="../media/image27.jpeg"/></Relationships>
</file>

<file path=ppt/slides/_rels/slide3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file:///C:\DOCUME~1\sa\LOCALS~1\Temp\~LWF00881.jpg" TargetMode="Externa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295400" y="1003280"/>
            <a:ext cx="7467600" cy="4247317"/>
          </a:xfrm>
          <a:prstGeom prst="rect">
            <a:avLst/>
          </a:prstGeom>
          <a:noFill/>
          <a:ln>
            <a:noFill/>
          </a:ln>
          <a:effectLst>
            <a:outerShdw blurRad="50800" dist="38100" dir="5400000" algn="t" rotWithShape="0">
              <a:prstClr val="black">
                <a:alpha val="40000"/>
              </a:prstClr>
            </a:outerShdw>
          </a:effectLst>
          <a:scene3d>
            <a:camera prst="isometricOffAxis1Right"/>
            <a:lightRig rig="balanced" dir="t">
              <a:rot lat="0" lon="0" rev="8700000"/>
            </a:lightRig>
          </a:scene3d>
          <a:sp3d>
            <a:bevelT w="190500" h="38100" prst="angle"/>
          </a:sp3d>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rtl="1"/>
            <a:r>
              <a:rPr lang="ar-SA" sz="5400" b="1" dirty="0">
                <a:ln w="11430"/>
                <a:blipFill>
                  <a:blip r:embed="rId3"/>
                  <a:tile tx="0" ty="0" sx="100000" sy="100000" flip="none" algn="tl"/>
                </a:blipFill>
                <a:effectLst>
                  <a:outerShdw blurRad="80000" dist="40000" dir="5040000" algn="tl">
                    <a:srgbClr val="000000">
                      <a:alpha val="30000"/>
                    </a:srgbClr>
                  </a:outerShdw>
                </a:effectLst>
              </a:rPr>
              <a:t>بسم الله الرحمن الرحيم</a:t>
            </a:r>
            <a:endParaRPr lang="en-US" sz="5400" b="1" cap="none" spc="0" dirty="0">
              <a:ln w="11430"/>
              <a:blipFill>
                <a:blip r:embed="rId3"/>
                <a:tile tx="0" ty="0" sx="100000" sy="100000" flip="none" algn="tl"/>
              </a:blipFill>
              <a:effectLst>
                <a:outerShdw blurRad="80000" dist="40000" dir="5040000" algn="tl">
                  <a:srgbClr val="000000">
                    <a:alpha val="30000"/>
                  </a:srgbClr>
                </a:outerShdw>
              </a:effectLst>
            </a:endParaRPr>
          </a:p>
          <a:p>
            <a:pPr algn="ctr" rtl="1"/>
            <a:r>
              <a:rPr lang="ar-SA" sz="5400" b="1" cap="none" spc="0" dirty="0">
                <a:ln w="11430"/>
                <a:blipFill>
                  <a:blip r:embed="rId3"/>
                  <a:tile tx="0" ty="0" sx="100000" sy="100000" flip="none" algn="tl"/>
                </a:blipFill>
                <a:effectLst>
                  <a:outerShdw blurRad="80000" dist="40000" dir="5040000" algn="tl">
                    <a:srgbClr val="000000">
                      <a:alpha val="30000"/>
                    </a:srgbClr>
                  </a:outerShdw>
                </a:effectLst>
              </a:rPr>
              <a:t>التشوهات الخلقية</a:t>
            </a:r>
            <a:endParaRPr lang="ar-SA" sz="5400" b="1" dirty="0">
              <a:ln w="11430"/>
              <a:blipFill>
                <a:blip r:embed="rId3"/>
                <a:tile tx="0" ty="0" sx="100000" sy="100000" flip="none" algn="tl"/>
              </a:blipFill>
              <a:effectLst>
                <a:outerShdw blurRad="80000" dist="40000" dir="5040000" algn="tl">
                  <a:srgbClr val="000000">
                    <a:alpha val="30000"/>
                  </a:srgbClr>
                </a:outerShdw>
              </a:effectLst>
            </a:endParaRPr>
          </a:p>
          <a:p>
            <a:pPr algn="ctr" rtl="1"/>
            <a:r>
              <a:rPr lang="en-US" sz="5400" b="1" cap="none" spc="0" dirty="0">
                <a:ln w="11430"/>
                <a:blipFill>
                  <a:blip r:embed="rId3"/>
                  <a:tile tx="0" ty="0" sx="100000" sy="100000" flip="none" algn="tl"/>
                </a:blipFill>
                <a:effectLst>
                  <a:outerShdw blurRad="80000" dist="40000" dir="5040000" algn="tl">
                    <a:srgbClr val="000000">
                      <a:alpha val="30000"/>
                    </a:srgbClr>
                  </a:outerShdw>
                </a:effectLst>
              </a:rPr>
              <a:t>Teratology </a:t>
            </a:r>
          </a:p>
          <a:p>
            <a:pPr algn="ctr" rtl="1"/>
            <a:r>
              <a:rPr lang="en-US" sz="5400" b="1" dirty="0">
                <a:ln w="11430"/>
                <a:blipFill>
                  <a:blip r:embed="rId3"/>
                  <a:tile tx="0" ty="0" sx="100000" sy="100000" flip="none" algn="tl"/>
                </a:blipFill>
                <a:effectLst>
                  <a:outerShdw blurRad="80000" dist="40000" dir="5040000" algn="tl">
                    <a:srgbClr val="000000">
                      <a:alpha val="30000"/>
                    </a:srgbClr>
                  </a:outerShdw>
                </a:effectLst>
              </a:rPr>
              <a:t>o</a:t>
            </a:r>
            <a:r>
              <a:rPr lang="en-US" sz="5400" b="1" cap="none" spc="0" dirty="0">
                <a:ln w="11430"/>
                <a:blipFill>
                  <a:blip r:embed="rId3"/>
                  <a:tile tx="0" ty="0" sx="100000" sy="100000" flip="none" algn="tl"/>
                </a:blipFill>
                <a:effectLst>
                  <a:outerShdw blurRad="80000" dist="40000" dir="5040000" algn="tl">
                    <a:srgbClr val="000000">
                      <a:alpha val="30000"/>
                    </a:srgbClr>
                  </a:outerShdw>
                </a:effectLst>
              </a:rPr>
              <a:t>r </a:t>
            </a:r>
            <a:r>
              <a:rPr lang="en-US" sz="5400" b="1" dirty="0">
                <a:ln w="11430"/>
                <a:blipFill>
                  <a:blip r:embed="rId3"/>
                  <a:tile tx="0" ty="0" sx="100000" sy="100000" flip="none" algn="tl"/>
                </a:blipFill>
                <a:effectLst>
                  <a:outerShdw blurRad="80000" dist="40000" dir="5040000" algn="tl">
                    <a:srgbClr val="000000">
                      <a:alpha val="30000"/>
                    </a:srgbClr>
                  </a:outerShdw>
                </a:effectLst>
              </a:rPr>
              <a:t>Congenital Malformation</a:t>
            </a:r>
            <a:endParaRPr lang="en-US" sz="5400" b="1" cap="none" spc="0" dirty="0">
              <a:ln w="11430"/>
              <a:blipFill>
                <a:blip r:embed="rId3"/>
                <a:tile tx="0" ty="0" sx="100000" sy="100000" flip="none" algn="tl"/>
              </a:blipFill>
              <a:effectLst>
                <a:outerShdw blurRad="80000" dist="40000" dir="5040000" algn="tl">
                  <a:srgbClr val="000000">
                    <a:alpha val="30000"/>
                  </a:srgbClr>
                </a:outerShdw>
              </a:effectLst>
            </a:endParaRPr>
          </a:p>
        </p:txBody>
      </p:sp>
      <p:pic>
        <p:nvPicPr>
          <p:cNvPr id="4" name="صورة 3"/>
          <p:cNvPicPr>
            <a:picLocks noChangeAspect="1"/>
          </p:cNvPicPr>
          <p:nvPr/>
        </p:nvPicPr>
        <p:blipFill>
          <a:blip r:embed="rId4"/>
          <a:stretch>
            <a:fillRect/>
          </a:stretch>
        </p:blipFill>
        <p:spPr>
          <a:xfrm>
            <a:off x="2093635" y="5231306"/>
            <a:ext cx="6897965" cy="171918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4)">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90600" y="478810"/>
            <a:ext cx="8077200" cy="2893100"/>
          </a:xfrm>
          <a:prstGeom prst="rect">
            <a:avLst/>
          </a:prstGeom>
          <a:noFill/>
        </p:spPr>
        <p:txBody>
          <a:bodyPr wrap="square" rtlCol="0">
            <a:spAutoFit/>
          </a:bodyPr>
          <a:lstStyle/>
          <a:p>
            <a:pPr algn="just"/>
            <a:r>
              <a:rPr lang="en-US" sz="2600" dirty="0">
                <a:effectLst>
                  <a:outerShdw blurRad="38100" dist="38100" dir="2700000" algn="tl">
                    <a:srgbClr val="000000">
                      <a:alpha val="43137"/>
                    </a:srgbClr>
                  </a:outerShdw>
                </a:effectLst>
                <a:latin typeface="Times New Roman" pitchFamily="18" charset="0"/>
                <a:cs typeface="Times New Roman" pitchFamily="18" charset="0"/>
              </a:rPr>
              <a:t>  11-  In 1941</a:t>
            </a:r>
            <a:r>
              <a:rPr lang="en-US" sz="2600" dirty="0">
                <a:latin typeface="Times New Roman" pitchFamily="18" charset="0"/>
                <a:cs typeface="Times New Roman" pitchFamily="18" charset="0"/>
              </a:rPr>
              <a:t> </a:t>
            </a:r>
            <a:r>
              <a:rPr lang="en-US" sz="2600" dirty="0">
                <a:effectLst>
                  <a:outerShdw blurRad="38100" dist="38100" dir="2700000" algn="tl">
                    <a:srgbClr val="000000">
                      <a:alpha val="43137"/>
                    </a:srgbClr>
                  </a:outerShdw>
                </a:effectLst>
                <a:latin typeface="Times New Roman" pitchFamily="18" charset="0"/>
                <a:cs typeface="Times New Roman" pitchFamily="18" charset="0"/>
              </a:rPr>
              <a:t>Gregg</a:t>
            </a:r>
            <a:r>
              <a:rPr lang="en-US" sz="2600" dirty="0">
                <a:latin typeface="Times New Roman" pitchFamily="18" charset="0"/>
                <a:cs typeface="Times New Roman" pitchFamily="18" charset="0"/>
              </a:rPr>
              <a:t> discovered </a:t>
            </a:r>
            <a:r>
              <a:rPr lang="en-US" sz="2600" dirty="0">
                <a:effectLst>
                  <a:outerShdw blurRad="38100" dist="38100" dir="2700000" algn="tl">
                    <a:srgbClr val="000000">
                      <a:alpha val="43137"/>
                    </a:srgbClr>
                  </a:outerShdw>
                </a:effectLst>
                <a:latin typeface="Times New Roman" pitchFamily="18" charset="0"/>
                <a:cs typeface="Times New Roman" pitchFamily="18" charset="0"/>
              </a:rPr>
              <a:t>Rubella virus </a:t>
            </a:r>
            <a:r>
              <a:rPr lang="en-US" sz="2600" dirty="0">
                <a:latin typeface="Times New Roman" pitchFamily="18" charset="0"/>
                <a:cs typeface="Times New Roman" pitchFamily="18" charset="0"/>
              </a:rPr>
              <a:t>that causes </a:t>
            </a:r>
            <a:r>
              <a:rPr lang="en-US" sz="2600" dirty="0">
                <a:effectLst>
                  <a:outerShdw blurRad="38100" dist="38100" dir="2700000" algn="tl">
                    <a:srgbClr val="000000">
                      <a:alpha val="43137"/>
                    </a:srgbClr>
                  </a:outerShdw>
                </a:effectLst>
                <a:latin typeface="Times New Roman" pitchFamily="18" charset="0"/>
                <a:cs typeface="Times New Roman" pitchFamily="18" charset="0"/>
              </a:rPr>
              <a:t>German measles</a:t>
            </a:r>
            <a:r>
              <a:rPr lang="ar-SA" sz="2600" dirty="0">
                <a:latin typeface="Times New Roman" pitchFamily="18" charset="0"/>
                <a:cs typeface="Times New Roman" pitchFamily="18" charset="0"/>
              </a:rPr>
              <a:t>الحصبة الألمانية </a:t>
            </a:r>
            <a:r>
              <a:rPr lang="en-US" sz="2600" dirty="0">
                <a:latin typeface="Times New Roman" pitchFamily="18" charset="0"/>
                <a:cs typeface="Times New Roman" pitchFamily="18" charset="0"/>
              </a:rPr>
              <a:t>, embryos which were exposed to rubella virus in Austria, has malformed in the </a:t>
            </a:r>
            <a:r>
              <a:rPr lang="en-US" sz="2600" dirty="0">
                <a:effectLst>
                  <a:outerShdw blurRad="38100" dist="38100" dir="2700000" algn="tl">
                    <a:srgbClr val="000000">
                      <a:alpha val="43137"/>
                    </a:srgbClr>
                  </a:outerShdw>
                </a:effectLst>
                <a:latin typeface="Times New Roman" pitchFamily="18" charset="0"/>
                <a:cs typeface="Times New Roman" pitchFamily="18" charset="0"/>
              </a:rPr>
              <a:t>eyes, ears, delayed speech and failed the intelligence test</a:t>
            </a:r>
            <a:r>
              <a:rPr lang="en-US" sz="2600" dirty="0">
                <a:latin typeface="Times New Roman" pitchFamily="18" charset="0"/>
                <a:cs typeface="Times New Roman" pitchFamily="18" charset="0"/>
              </a:rPr>
              <a:t>.</a:t>
            </a:r>
          </a:p>
          <a:p>
            <a:pPr algn="just"/>
            <a:r>
              <a:rPr lang="en-US" sz="2600" dirty="0">
                <a:latin typeface="Times New Roman" pitchFamily="18" charset="0"/>
                <a:cs typeface="Times New Roman" pitchFamily="18" charset="0"/>
              </a:rPr>
              <a:t> </a:t>
            </a:r>
          </a:p>
          <a:p>
            <a:pPr algn="just"/>
            <a:r>
              <a:rPr lang="en-US" sz="2600" dirty="0">
                <a:latin typeface="Times New Roman" pitchFamily="18" charset="0"/>
                <a:cs typeface="Times New Roman" pitchFamily="18" charset="0"/>
              </a:rPr>
              <a:t>12-In </a:t>
            </a:r>
            <a:r>
              <a:rPr lang="en-US" sz="2600" dirty="0">
                <a:effectLst>
                  <a:outerShdw blurRad="38100" dist="38100" dir="2700000" algn="tl">
                    <a:srgbClr val="000000">
                      <a:alpha val="43137"/>
                    </a:srgbClr>
                  </a:outerShdw>
                </a:effectLst>
                <a:latin typeface="Times New Roman" pitchFamily="18" charset="0"/>
                <a:cs typeface="Times New Roman" pitchFamily="18" charset="0"/>
              </a:rPr>
              <a:t>1961, Linz </a:t>
            </a:r>
            <a:r>
              <a:rPr lang="en-US" sz="2600" dirty="0">
                <a:latin typeface="Times New Roman" pitchFamily="18" charset="0"/>
                <a:cs typeface="Times New Roman" pitchFamily="18" charset="0"/>
              </a:rPr>
              <a:t>revealed the role of </a:t>
            </a:r>
            <a:r>
              <a:rPr lang="en-US" sz="2600" dirty="0">
                <a:effectLst>
                  <a:outerShdw blurRad="38100" dist="38100" dir="2700000" algn="tl">
                    <a:srgbClr val="000000">
                      <a:alpha val="43137"/>
                    </a:srgbClr>
                  </a:outerShdw>
                </a:effectLst>
                <a:latin typeface="Times New Roman" pitchFamily="18" charset="0"/>
                <a:cs typeface="Times New Roman" pitchFamily="18" charset="0"/>
              </a:rPr>
              <a:t>drugs in causing malformations in human embryos.</a:t>
            </a:r>
          </a:p>
        </p:txBody>
      </p:sp>
      <p:pic>
        <p:nvPicPr>
          <p:cNvPr id="2" name="صورة 1"/>
          <p:cNvPicPr>
            <a:picLocks noChangeAspect="1"/>
          </p:cNvPicPr>
          <p:nvPr/>
        </p:nvPicPr>
        <p:blipFill>
          <a:blip r:embed="rId3"/>
          <a:stretch>
            <a:fillRect/>
          </a:stretch>
        </p:blipFill>
        <p:spPr>
          <a:xfrm>
            <a:off x="5991225" y="3562350"/>
            <a:ext cx="2466975" cy="1847850"/>
          </a:xfrm>
          <a:prstGeom prst="rect">
            <a:avLst/>
          </a:prstGeom>
        </p:spPr>
      </p:pic>
      <p:pic>
        <p:nvPicPr>
          <p:cNvPr id="3" name="صورة 2"/>
          <p:cNvPicPr>
            <a:picLocks noChangeAspect="1"/>
          </p:cNvPicPr>
          <p:nvPr/>
        </p:nvPicPr>
        <p:blipFill>
          <a:blip r:embed="rId4"/>
          <a:stretch>
            <a:fillRect/>
          </a:stretch>
        </p:blipFill>
        <p:spPr>
          <a:xfrm>
            <a:off x="3338512" y="3657600"/>
            <a:ext cx="2466975" cy="184785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edg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19200" y="76200"/>
            <a:ext cx="7620000" cy="4893647"/>
          </a:xfrm>
          <a:prstGeom prst="rect">
            <a:avLst/>
          </a:prstGeom>
          <a:noFill/>
        </p:spPr>
        <p:txBody>
          <a:bodyPr wrap="square" rtlCol="0">
            <a:spAutoFit/>
          </a:bodyPr>
          <a:lstStyle/>
          <a:p>
            <a:pPr algn="just"/>
            <a:r>
              <a:rPr lang="en-US" sz="2200" dirty="0">
                <a:latin typeface="Times New Roman" pitchFamily="18" charset="0"/>
                <a:cs typeface="Times New Roman" pitchFamily="18" charset="0"/>
              </a:rPr>
              <a:t>	13- </a:t>
            </a:r>
            <a:r>
              <a:rPr lang="en-US" sz="2600" dirty="0">
                <a:latin typeface="Times New Roman" pitchFamily="18" charset="0"/>
                <a:cs typeface="Times New Roman" pitchFamily="18" charset="0"/>
              </a:rPr>
              <a:t>There was an accident pollution in the </a:t>
            </a:r>
            <a:r>
              <a:rPr lang="en-US" sz="2600" dirty="0" err="1">
                <a:latin typeface="Times New Roman" pitchFamily="18" charset="0"/>
                <a:cs typeface="Times New Roman" pitchFamily="18" charset="0"/>
              </a:rPr>
              <a:t>Minamata</a:t>
            </a:r>
            <a:r>
              <a:rPr lang="en-US" sz="2600" dirty="0">
                <a:latin typeface="Times New Roman" pitchFamily="18" charset="0"/>
                <a:cs typeface="Times New Roman" pitchFamily="18" charset="0"/>
              </a:rPr>
              <a:t> city in Japan 1953, were a large number of embryos after pregnant mothers eating meals of fish contaminated with the  </a:t>
            </a:r>
            <a:r>
              <a:rPr lang="en-US" sz="2600" dirty="0">
                <a:effectLst>
                  <a:outerShdw blurRad="38100" dist="38100" dir="2700000" algn="tl">
                    <a:srgbClr val="000000">
                      <a:alpha val="43137"/>
                    </a:srgbClr>
                  </a:outerShdw>
                </a:effectLst>
                <a:latin typeface="Times New Roman" pitchFamily="18" charset="0"/>
                <a:cs typeface="Times New Roman" pitchFamily="18" charset="0"/>
              </a:rPr>
              <a:t>mercury compound </a:t>
            </a:r>
            <a:r>
              <a:rPr lang="en-US" sz="2600" dirty="0">
                <a:latin typeface="Times New Roman" pitchFamily="18" charset="0"/>
                <a:cs typeface="Times New Roman" pitchFamily="18" charset="0"/>
              </a:rPr>
              <a:t>as a result of the bowled of plastics factory residue containing mercury compound in the </a:t>
            </a:r>
            <a:r>
              <a:rPr lang="en-US" sz="2600" dirty="0" err="1">
                <a:latin typeface="Times New Roman" pitchFamily="18" charset="0"/>
                <a:cs typeface="Times New Roman" pitchFamily="18" charset="0"/>
              </a:rPr>
              <a:t>Minamata</a:t>
            </a:r>
            <a:r>
              <a:rPr lang="en-US" sz="2600" dirty="0">
                <a:latin typeface="Times New Roman" pitchFamily="18" charset="0"/>
                <a:cs typeface="Times New Roman" pitchFamily="18" charset="0"/>
              </a:rPr>
              <a:t> Bay, mercury moved from water to fish to turn into a highly toxic material is named </a:t>
            </a:r>
            <a:r>
              <a:rPr lang="en-US" sz="2600" b="1" dirty="0">
                <a:effectLst>
                  <a:outerShdw blurRad="38100" dist="38100" dir="2700000" algn="tl">
                    <a:srgbClr val="000000">
                      <a:alpha val="43137"/>
                    </a:srgbClr>
                  </a:outerShdw>
                </a:effectLst>
                <a:latin typeface="Times New Roman" pitchFamily="18" charset="0"/>
                <a:cs typeface="Times New Roman" pitchFamily="18" charset="0"/>
              </a:rPr>
              <a:t>methyl mercury</a:t>
            </a:r>
            <a:r>
              <a:rPr lang="en-US" sz="2600" dirty="0">
                <a:latin typeface="Times New Roman" pitchFamily="18" charset="0"/>
                <a:cs typeface="Times New Roman" pitchFamily="18" charset="0"/>
              </a:rPr>
              <a:t>, a substance that can pass easily from the mother's blood to the embryo through the placenta, and poisoning of pregnant women with this material </a:t>
            </a:r>
            <a:r>
              <a:rPr lang="en-US" sz="2600" dirty="0">
                <a:effectLst>
                  <a:outerShdw blurRad="38100" dist="38100" dir="2700000" algn="tl">
                    <a:srgbClr val="000000">
                      <a:alpha val="43137"/>
                    </a:srgbClr>
                  </a:outerShdw>
                </a:effectLst>
                <a:latin typeface="Times New Roman" pitchFamily="18" charset="0"/>
                <a:cs typeface="Times New Roman" pitchFamily="18" charset="0"/>
              </a:rPr>
              <a:t>resulted in birth of deformed children and the mentally retarded.</a:t>
            </a:r>
            <a:r>
              <a:rPr lang="ar-SA" sz="2000" dirty="0">
                <a:effectLst>
                  <a:outerShdw blurRad="38100" dist="38100" dir="2700000" algn="tl">
                    <a:srgbClr val="000000">
                      <a:alpha val="43137"/>
                    </a:srgbClr>
                  </a:outerShdw>
                </a:effectLst>
                <a:latin typeface="Times New Roman" pitchFamily="18" charset="0"/>
                <a:cs typeface="Times New Roman" pitchFamily="18" charset="0"/>
              </a:rPr>
              <a:t>ادى الى مواليد مشوهة او متخلفة عقليا</a:t>
            </a:r>
            <a:endParaRPr lang="en-US" sz="2000" dirty="0">
              <a:solidFill>
                <a:srgbClr val="0000FF"/>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4" name="AutoShape 2" descr="Advances on the Influence of Methylmercury Exposure during Neurodevelopment  | Chemical Research in Toxicology"/>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ar-SA"/>
          </a:p>
        </p:txBody>
      </p:sp>
      <p:pic>
        <p:nvPicPr>
          <p:cNvPr id="5" name="صورة 4"/>
          <p:cNvPicPr>
            <a:picLocks noChangeAspect="1"/>
          </p:cNvPicPr>
          <p:nvPr/>
        </p:nvPicPr>
        <p:blipFill>
          <a:blip r:embed="rId3"/>
          <a:stretch>
            <a:fillRect/>
          </a:stretch>
        </p:blipFill>
        <p:spPr>
          <a:xfrm>
            <a:off x="1066800" y="4876800"/>
            <a:ext cx="4953000" cy="190499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edg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fontScale="90000"/>
          </a:bodyPr>
          <a:lstStyle/>
          <a:p>
            <a:r>
              <a:rPr lang="en-US" dirty="0"/>
              <a:t>The effect of Methyl mercury </a:t>
            </a:r>
            <a:r>
              <a:rPr lang="en-US" dirty="0" err="1"/>
              <a:t>MeHg</a:t>
            </a:r>
            <a:endParaRPr lang="ar-SA" dirty="0"/>
          </a:p>
        </p:txBody>
      </p:sp>
      <p:pic>
        <p:nvPicPr>
          <p:cNvPr id="5" name="صورة 4"/>
          <p:cNvPicPr>
            <a:picLocks noChangeAspect="1"/>
          </p:cNvPicPr>
          <p:nvPr/>
        </p:nvPicPr>
        <p:blipFill>
          <a:blip r:embed="rId2"/>
          <a:stretch>
            <a:fillRect/>
          </a:stretch>
        </p:blipFill>
        <p:spPr>
          <a:xfrm>
            <a:off x="1143000" y="1219200"/>
            <a:ext cx="7543800" cy="4876799"/>
          </a:xfrm>
          <a:prstGeom prst="rect">
            <a:avLst/>
          </a:prstGeom>
        </p:spPr>
      </p:pic>
    </p:spTree>
    <p:extLst>
      <p:ext uri="{BB962C8B-B14F-4D97-AF65-F5344CB8AC3E}">
        <p14:creationId xmlns:p14="http://schemas.microsoft.com/office/powerpoint/2010/main" val="257424222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66800" y="373082"/>
            <a:ext cx="7696200" cy="3970318"/>
          </a:xfrm>
          <a:prstGeom prst="rect">
            <a:avLst/>
          </a:prstGeom>
          <a:noFill/>
        </p:spPr>
        <p:txBody>
          <a:bodyPr wrap="square" rtlCol="0">
            <a:spAutoFit/>
          </a:bodyPr>
          <a:lstStyle/>
          <a:p>
            <a:pPr algn="just"/>
            <a:r>
              <a:rPr lang="en-US" sz="2800" dirty="0">
                <a:latin typeface="Times New Roman" pitchFamily="18" charset="0"/>
                <a:cs typeface="Times New Roman" pitchFamily="18" charset="0"/>
              </a:rPr>
              <a:t>14-Also, there is an same accident pollution with mercury compounds in Iraq between 1971-1972  due to the arrival of a shipment of wheat contaminated with </a:t>
            </a:r>
            <a:r>
              <a:rPr lang="en-US" sz="2800" dirty="0">
                <a:effectLst>
                  <a:outerShdw blurRad="38100" dist="38100" dir="2700000" algn="tl">
                    <a:srgbClr val="000000">
                      <a:alpha val="43137"/>
                    </a:srgbClr>
                  </a:outerShdw>
                </a:effectLst>
                <a:latin typeface="Times New Roman" pitchFamily="18" charset="0"/>
                <a:cs typeface="Times New Roman" pitchFamily="18" charset="0"/>
              </a:rPr>
              <a:t>a fungicide material containing </a:t>
            </a:r>
            <a:r>
              <a:rPr lang="en-US" sz="2800" b="1" dirty="0">
                <a:effectLst>
                  <a:outerShdw blurRad="38100" dist="38100" dir="2700000" algn="tl">
                    <a:srgbClr val="000000">
                      <a:alpha val="43137"/>
                    </a:srgbClr>
                  </a:outerShdw>
                </a:effectLst>
                <a:latin typeface="Times New Roman" pitchFamily="18" charset="0"/>
                <a:cs typeface="Times New Roman" pitchFamily="18" charset="0"/>
              </a:rPr>
              <a:t>methyl</a:t>
            </a:r>
            <a:r>
              <a:rPr lang="en-US" sz="2800" dirty="0">
                <a:effectLst>
                  <a:outerShdw blurRad="38100" dist="38100" dir="2700000" algn="tl">
                    <a:srgbClr val="000000">
                      <a:alpha val="43137"/>
                    </a:srgbClr>
                  </a:outerShdw>
                </a:effectLst>
                <a:latin typeface="Times New Roman" pitchFamily="18" charset="0"/>
                <a:cs typeface="Times New Roman" pitchFamily="18" charset="0"/>
              </a:rPr>
              <a:t> mercury</a:t>
            </a:r>
            <a:r>
              <a:rPr lang="en-US" sz="2800" dirty="0">
                <a:latin typeface="Times New Roman" pitchFamily="18" charset="0"/>
                <a:cs typeface="Times New Roman" pitchFamily="18" charset="0"/>
              </a:rPr>
              <a:t>. </a:t>
            </a:r>
          </a:p>
          <a:p>
            <a:pPr algn="just"/>
            <a:r>
              <a:rPr lang="en-US" sz="2800" dirty="0">
                <a:latin typeface="Times New Roman" pitchFamily="18" charset="0"/>
                <a:cs typeface="Times New Roman" pitchFamily="18" charset="0"/>
              </a:rPr>
              <a:t>Wheat flour was used in making bread and desserts, which ate by a large number of pregnant women and led to death a large number of women, embryos and children after this accident incident.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edg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95400" y="457200"/>
            <a:ext cx="7010400" cy="661207"/>
          </a:xfrm>
          <a:prstGeom prst="rect">
            <a:avLst/>
          </a:prstGeom>
          <a:noFill/>
        </p:spPr>
        <p:txBody>
          <a:bodyPr wrap="square" rtlCol="0">
            <a:spAutoFit/>
          </a:bodyPr>
          <a:lstStyle/>
          <a:p>
            <a:pPr lvl="0" algn="just">
              <a:lnSpc>
                <a:spcPct val="150000"/>
              </a:lnSpc>
            </a:pPr>
            <a:r>
              <a:rPr lang="en-US" sz="2800" u="sng"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A- Period before cellular differentiation</a:t>
            </a:r>
            <a:r>
              <a:rPr lang="en-US" sz="2800" b="1" u="sng"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a:t>
            </a:r>
          </a:p>
        </p:txBody>
      </p:sp>
      <p:sp>
        <p:nvSpPr>
          <p:cNvPr id="5" name="TextBox 4"/>
          <p:cNvSpPr txBox="1"/>
          <p:nvPr/>
        </p:nvSpPr>
        <p:spPr>
          <a:xfrm>
            <a:off x="685800" y="1066800"/>
            <a:ext cx="8305800" cy="5632311"/>
          </a:xfrm>
          <a:prstGeom prst="rect">
            <a:avLst/>
          </a:prstGeom>
          <a:noFill/>
        </p:spPr>
        <p:txBody>
          <a:bodyPr wrap="square" rtlCol="0">
            <a:spAutoFit/>
          </a:bodyPr>
          <a:lstStyle/>
          <a:p>
            <a:pPr marL="457200" indent="-457200" algn="just">
              <a:buFont typeface="Arial" panose="020B0604020202020204" pitchFamily="34" charset="0"/>
              <a:buChar char="•"/>
            </a:pPr>
            <a:r>
              <a:rPr lang="en-US" sz="2400" dirty="0">
                <a:latin typeface="Times New Roman" pitchFamily="18" charset="0"/>
                <a:cs typeface="Times New Roman" pitchFamily="18" charset="0"/>
              </a:rPr>
              <a:t>This phase is </a:t>
            </a:r>
            <a:r>
              <a:rPr lang="en-US" sz="2400" dirty="0">
                <a:effectLst>
                  <a:outerShdw blurRad="38100" dist="38100" dir="2700000" algn="tl">
                    <a:srgbClr val="000000">
                      <a:alpha val="43137"/>
                    </a:srgbClr>
                  </a:outerShdw>
                </a:effectLst>
                <a:latin typeface="Times New Roman" pitchFamily="18" charset="0"/>
                <a:cs typeface="Times New Roman" pitchFamily="18" charset="0"/>
              </a:rPr>
              <a:t>extends from fertilization to the beginning of the early gastrula, during the formation of the three embryonic layers</a:t>
            </a:r>
            <a:r>
              <a:rPr lang="en-US" sz="2400" dirty="0">
                <a:latin typeface="Times New Roman" pitchFamily="18" charset="0"/>
                <a:cs typeface="Times New Roman" pitchFamily="18" charset="0"/>
              </a:rPr>
              <a:t>,(the formation of ectoderm, endoderm and mesoderm) .</a:t>
            </a:r>
          </a:p>
          <a:p>
            <a:pPr marL="457200" indent="-457200" algn="just">
              <a:buFont typeface="Arial" panose="020B0604020202020204" pitchFamily="34" charset="0"/>
              <a:buChar char="•"/>
            </a:pPr>
            <a:r>
              <a:rPr lang="en-US" sz="2400" dirty="0">
                <a:latin typeface="Times New Roman" pitchFamily="18" charset="0"/>
                <a:cs typeface="Times New Roman" pitchFamily="18" charset="0"/>
              </a:rPr>
              <a:t>-The human embryo reach to this phase in the third to fourth week, while the mouse embryo reach to early gastrula stage in the fifth to sixth day, and in the frog embryo after one day. while chick embryo finish the cleavage stage before hen laying the egg.</a:t>
            </a:r>
          </a:p>
          <a:p>
            <a:pPr marL="457200" indent="-457200" algn="just">
              <a:buFont typeface="Arial" panose="020B0604020202020204" pitchFamily="34" charset="0"/>
              <a:buChar char="•"/>
            </a:pPr>
            <a:r>
              <a:rPr lang="en-US" sz="2400" dirty="0">
                <a:latin typeface="Times New Roman" pitchFamily="18" charset="0"/>
                <a:cs typeface="Times New Roman" pitchFamily="18" charset="0"/>
              </a:rPr>
              <a:t>The cleavage period is characterized by non occurrence of any cellular differentiation affects the fate of the cells of the embryos, if any fetal exposure to distorted effects during this period, the cells either to die or embryos to be completed and compensate the damage of cells </a:t>
            </a:r>
            <a:r>
              <a:rPr lang="en-US" sz="2400" dirty="0">
                <a:effectLst>
                  <a:outerShdw blurRad="38100" dist="38100" dir="2700000" algn="tl">
                    <a:srgbClr val="000000">
                      <a:alpha val="43137"/>
                    </a:srgbClr>
                  </a:outerShdw>
                </a:effectLst>
                <a:latin typeface="Times New Roman" pitchFamily="18" charset="0"/>
                <a:cs typeface="Times New Roman" pitchFamily="18" charset="0"/>
              </a:rPr>
              <a:t>without occurrence distortions</a:t>
            </a:r>
            <a:r>
              <a:rPr lang="en-US" sz="2400" dirty="0">
                <a:latin typeface="Times New Roman" pitchFamily="18" charset="0"/>
                <a:cs typeface="Times New Roman" pitchFamily="18" charset="0"/>
              </a:rPr>
              <a:t> like the experiment of </a:t>
            </a:r>
            <a:r>
              <a:rPr lang="en-US" sz="2400" dirty="0" err="1">
                <a:latin typeface="Times New Roman" pitchFamily="18" charset="0"/>
                <a:cs typeface="Times New Roman" pitchFamily="18" charset="0"/>
              </a:rPr>
              <a:t>Willium</a:t>
            </a:r>
            <a:r>
              <a:rPr lang="en-US" sz="2400" dirty="0">
                <a:latin typeface="Times New Roman" pitchFamily="18" charset="0"/>
                <a:cs typeface="Times New Roman" pitchFamily="18" charset="0"/>
              </a:rPr>
              <a:t> Roux when he destroyed one of the </a:t>
            </a:r>
            <a:r>
              <a:rPr lang="en-US" sz="2400" dirty="0" err="1">
                <a:latin typeface="Times New Roman" pitchFamily="18" charset="0"/>
                <a:cs typeface="Times New Roman" pitchFamily="18" charset="0"/>
              </a:rPr>
              <a:t>blastomear</a:t>
            </a:r>
            <a:r>
              <a:rPr lang="en-US" sz="2400" dirty="0">
                <a:latin typeface="Times New Roman" pitchFamily="18" charset="0"/>
                <a:cs typeface="Times New Roman" pitchFamily="18" charset="0"/>
              </a:rPr>
              <a:t> of the 2 cell stage embryo </a:t>
            </a:r>
            <a:endParaRPr lang="ar-SA" sz="2400" b="1" dirty="0">
              <a:latin typeface="Times New Roman" pitchFamily="18" charset="0"/>
              <a:cs typeface="Times New Roman" pitchFamily="18" charset="0"/>
            </a:endParaRPr>
          </a:p>
        </p:txBody>
      </p:sp>
      <p:sp>
        <p:nvSpPr>
          <p:cNvPr id="7" name="TextBox 6"/>
          <p:cNvSpPr txBox="1"/>
          <p:nvPr/>
        </p:nvSpPr>
        <p:spPr>
          <a:xfrm>
            <a:off x="990600" y="-152400"/>
            <a:ext cx="7924800" cy="822789"/>
          </a:xfrm>
          <a:prstGeom prst="rect">
            <a:avLst/>
          </a:prstGeom>
          <a:noFill/>
        </p:spPr>
        <p:txBody>
          <a:bodyPr wrap="square" rtlCol="0">
            <a:spAutoFit/>
          </a:bodyPr>
          <a:lstStyle/>
          <a:p>
            <a:pPr algn="ctr">
              <a:lnSpc>
                <a:spcPct val="200000"/>
              </a:lnSpc>
            </a:pPr>
            <a:r>
              <a:rPr lang="en-US" sz="2800" u="sng" dirty="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II- Critical period during embryonic development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edge">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4"/>
                                        </p:tgtEl>
                                        <p:attrNameLst>
                                          <p:attrName>style.visibility</p:attrName>
                                        </p:attrNameLst>
                                      </p:cBhvr>
                                      <p:to>
                                        <p:strVal val="visible"/>
                                      </p:to>
                                    </p:set>
                                    <p:anim calcmode="discrete" valueType="clr">
                                      <p:cBhvr override="childStyle">
                                        <p:cTn id="12" dur="80"/>
                                        <p:tgtEl>
                                          <p:spTgt spid="4"/>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4"/>
                                        </p:tgtEl>
                                        <p:attrNameLst>
                                          <p:attrName>fillcolor</p:attrName>
                                        </p:attrNameLst>
                                      </p:cBhvr>
                                      <p:tavLst>
                                        <p:tav tm="0">
                                          <p:val>
                                            <p:clrVal>
                                              <a:schemeClr val="accent2"/>
                                            </p:clrVal>
                                          </p:val>
                                        </p:tav>
                                        <p:tav tm="50000">
                                          <p:val>
                                            <p:clrVal>
                                              <a:schemeClr val="hlink"/>
                                            </p:clrVal>
                                          </p:val>
                                        </p:tav>
                                      </p:tavLst>
                                    </p:anim>
                                    <p:set>
                                      <p:cBhvr>
                                        <p:cTn id="14" dur="80"/>
                                        <p:tgtEl>
                                          <p:spTgt spid="4"/>
                                        </p:tgtEl>
                                        <p:attrNameLst>
                                          <p:attrName>fill.type</p:attrName>
                                        </p:attrNameLst>
                                      </p:cBhvr>
                                      <p:to>
                                        <p:strVal val="solid"/>
                                      </p:to>
                                    </p:set>
                                  </p:childTnLst>
                                </p:cTn>
                              </p:par>
                            </p:childTnLst>
                          </p:cTn>
                        </p:par>
                      </p:childTnLst>
                    </p:cTn>
                  </p:par>
                  <p:par>
                    <p:cTn id="15" fill="hold">
                      <p:stCondLst>
                        <p:cond delay="indefinite"/>
                      </p:stCondLst>
                      <p:childTnLst>
                        <p:par>
                          <p:cTn id="16" fill="hold">
                            <p:stCondLst>
                              <p:cond delay="0"/>
                            </p:stCondLst>
                            <p:childTnLst>
                              <p:par>
                                <p:cTn id="17" presetID="20"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edge">
                                      <p:cBhvr>
                                        <p:cTn id="19"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7200" y="0"/>
            <a:ext cx="8839200" cy="661207"/>
          </a:xfrm>
          <a:prstGeom prst="rect">
            <a:avLst/>
          </a:prstGeom>
          <a:noFill/>
        </p:spPr>
        <p:txBody>
          <a:bodyPr wrap="square" rtlCol="0">
            <a:spAutoFit/>
          </a:bodyPr>
          <a:lstStyle/>
          <a:p>
            <a:pPr algn="just">
              <a:lnSpc>
                <a:spcPct val="150000"/>
              </a:lnSpc>
            </a:pPr>
            <a:r>
              <a:rPr lang="en-US" sz="2800" b="1" u="sng"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 The determination  and cellular differentiation Phase</a:t>
            </a:r>
          </a:p>
        </p:txBody>
      </p:sp>
      <p:sp>
        <p:nvSpPr>
          <p:cNvPr id="4" name="TextBox 3"/>
          <p:cNvSpPr txBox="1"/>
          <p:nvPr/>
        </p:nvSpPr>
        <p:spPr>
          <a:xfrm>
            <a:off x="914400" y="533400"/>
            <a:ext cx="8077200" cy="4616648"/>
          </a:xfrm>
          <a:prstGeom prst="rect">
            <a:avLst/>
          </a:prstGeom>
          <a:noFill/>
        </p:spPr>
        <p:txBody>
          <a:bodyPr wrap="square" rtlCol="0">
            <a:spAutoFit/>
          </a:bodyPr>
          <a:lstStyle/>
          <a:p>
            <a:pPr algn="just">
              <a:lnSpc>
                <a:spcPct val="150000"/>
              </a:lnSpc>
            </a:pPr>
            <a:r>
              <a:rPr lang="en-US" sz="2200" dirty="0">
                <a:latin typeface="Times New Roman" pitchFamily="18" charset="0"/>
                <a:cs typeface="Times New Roman" pitchFamily="18" charset="0"/>
              </a:rPr>
              <a:t>	</a:t>
            </a:r>
            <a:r>
              <a:rPr lang="en-US" sz="2800" dirty="0">
                <a:latin typeface="Times New Roman" pitchFamily="18" charset="0"/>
                <a:cs typeface="Times New Roman" pitchFamily="18" charset="0"/>
              </a:rPr>
              <a:t>Is the stage of establishment early organs in the embryos and it </a:t>
            </a:r>
            <a:r>
              <a:rPr lang="en-US" sz="2800" u="sng" dirty="0">
                <a:effectLst>
                  <a:outerShdw blurRad="38100" dist="38100" dir="2700000" algn="tl">
                    <a:srgbClr val="000000">
                      <a:alpha val="43137"/>
                    </a:srgbClr>
                  </a:outerShdw>
                </a:effectLst>
                <a:latin typeface="Times New Roman" pitchFamily="18" charset="0"/>
                <a:cs typeface="Times New Roman" pitchFamily="18" charset="0"/>
              </a:rPr>
              <a:t>is sensitive period </a:t>
            </a:r>
            <a:r>
              <a:rPr lang="en-US" sz="2800" dirty="0">
                <a:effectLst>
                  <a:outerShdw blurRad="38100" dist="38100" dir="2700000" algn="tl">
                    <a:srgbClr val="000000">
                      <a:alpha val="43137"/>
                    </a:srgbClr>
                  </a:outerShdw>
                </a:effectLst>
                <a:latin typeface="Times New Roman" pitchFamily="18" charset="0"/>
                <a:cs typeface="Times New Roman" pitchFamily="18" charset="0"/>
              </a:rPr>
              <a:t>that most of the congenital malformations occurs during it</a:t>
            </a:r>
            <a:r>
              <a:rPr lang="en-US" sz="2800" dirty="0">
                <a:latin typeface="Times New Roman" pitchFamily="18" charset="0"/>
                <a:cs typeface="Times New Roman" pitchFamily="18" charset="0"/>
              </a:rPr>
              <a:t>. If the fetal exposure to any stimuli distorted during this period, the organ which is formed ​​up  it  will have some deformation takes place according to the degree of stimuli impact.</a:t>
            </a:r>
            <a:endParaRPr lang="en-US" sz="2200" dirty="0">
              <a:latin typeface="Times New Roman" pitchFamily="18" charset="0"/>
              <a:cs typeface="Times New Roman" pitchFamily="18" charset="0"/>
            </a:endParaRPr>
          </a:p>
        </p:txBody>
      </p:sp>
      <p:sp>
        <p:nvSpPr>
          <p:cNvPr id="5" name="TextBox 4"/>
          <p:cNvSpPr txBox="1"/>
          <p:nvPr/>
        </p:nvSpPr>
        <p:spPr>
          <a:xfrm>
            <a:off x="914400" y="4953000"/>
            <a:ext cx="8077200" cy="1708160"/>
          </a:xfrm>
          <a:prstGeom prst="rect">
            <a:avLst/>
          </a:prstGeom>
          <a:solidFill>
            <a:schemeClr val="accent2">
              <a:lumMod val="60000"/>
              <a:lumOff val="40000"/>
            </a:schemeClr>
          </a:solidFill>
        </p:spPr>
        <p:txBody>
          <a:bodyPr wrap="square" rtlCol="0">
            <a:spAutoFit/>
          </a:bodyPr>
          <a:lstStyle/>
          <a:p>
            <a:pPr algn="just" rtl="1">
              <a:lnSpc>
                <a:spcPct val="150000"/>
              </a:lnSpc>
            </a:pPr>
            <a:r>
              <a:rPr lang="ar-SA" sz="2400" b="1" dirty="0">
                <a:latin typeface="Simplified Arabic" pitchFamily="18" charset="-78"/>
                <a:cs typeface="Simplified Arabic" pitchFamily="18" charset="-78"/>
              </a:rPr>
              <a:t>فعلى سبيل المثال إذا كان هناك مؤثر مشوه أثناء فترة تكوين الكأس البصرية للعين فإن تكوين العيون يتأثر، لكن إذا كان التعرض للمؤثر بعد تكون العين، فإنها لا تتأثر، ولكن يتأثر العضو الذي يتكون أثناء فترة التعرض وهكذا...</a:t>
            </a:r>
            <a:endParaRPr lang="en-US" sz="2400" dirty="0">
              <a:latin typeface="Simplified Arabic" pitchFamily="18" charset="-78"/>
              <a:cs typeface="Simplified Arabic" pitchFamily="18" charset="-78"/>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anim calcmode="discrete" valueType="clr">
                                      <p:cBhvr override="childStyle">
                                        <p:cTn id="7" dur="80"/>
                                        <p:tgtEl>
                                          <p:spTgt spid="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
                                        </p:tgtEl>
                                        <p:attrNameLst>
                                          <p:attrName>fillcolor</p:attrName>
                                        </p:attrNameLst>
                                      </p:cBhvr>
                                      <p:tavLst>
                                        <p:tav tm="0">
                                          <p:val>
                                            <p:clrVal>
                                              <a:schemeClr val="accent2"/>
                                            </p:clrVal>
                                          </p:val>
                                        </p:tav>
                                        <p:tav tm="50000">
                                          <p:val>
                                            <p:clrVal>
                                              <a:schemeClr val="hlink"/>
                                            </p:clrVal>
                                          </p:val>
                                        </p:tav>
                                      </p:tavLst>
                                    </p:anim>
                                    <p:set>
                                      <p:cBhvr>
                                        <p:cTn id="9" dur="80"/>
                                        <p:tgtEl>
                                          <p:spTgt spid="2"/>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0"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edge">
                                      <p:cBhvr>
                                        <p:cTn id="14" dur="20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9"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dissolve">
                                      <p:cBhvr>
                                        <p:cTn id="19" dur="3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762000" y="609600"/>
            <a:ext cx="8077200" cy="3970318"/>
          </a:xfrm>
          <a:prstGeom prst="rect">
            <a:avLst/>
          </a:prstGeom>
          <a:noFill/>
        </p:spPr>
        <p:txBody>
          <a:bodyPr wrap="square" rtlCol="0">
            <a:spAutoFit/>
          </a:bodyPr>
          <a:lstStyle/>
          <a:p>
            <a:pPr marL="457200" indent="-457200" algn="just">
              <a:buFont typeface="Arial" panose="020B0604020202020204" pitchFamily="34" charset="0"/>
              <a:buChar char="•"/>
            </a:pPr>
            <a:r>
              <a:rPr lang="en-US" sz="2800" dirty="0">
                <a:effectLst>
                  <a:outerShdw blurRad="38100" dist="38100" dir="2700000" algn="tl">
                    <a:srgbClr val="000000">
                      <a:alpha val="43137"/>
                    </a:srgbClr>
                  </a:outerShdw>
                </a:effectLst>
                <a:latin typeface="Times New Roman" pitchFamily="18" charset="0"/>
                <a:cs typeface="Times New Roman" pitchFamily="18" charset="0"/>
              </a:rPr>
              <a:t>This phase extends from the late gastrula formation or to the formation of the early organs</a:t>
            </a:r>
            <a:r>
              <a:rPr lang="en-US" sz="2800" dirty="0">
                <a:latin typeface="Times New Roman" pitchFamily="18" charset="0"/>
                <a:cs typeface="Times New Roman" pitchFamily="18" charset="0"/>
              </a:rPr>
              <a:t>. </a:t>
            </a:r>
          </a:p>
          <a:p>
            <a:pPr marL="457200" indent="-457200" algn="just">
              <a:buFont typeface="Arial" panose="020B0604020202020204" pitchFamily="34" charset="0"/>
              <a:buChar char="•"/>
            </a:pPr>
            <a:r>
              <a:rPr lang="en-US" sz="2800" dirty="0">
                <a:latin typeface="Times New Roman" pitchFamily="18" charset="0"/>
                <a:cs typeface="Times New Roman" pitchFamily="18" charset="0"/>
              </a:rPr>
              <a:t>The period of this stage vary depending on the embryo type, where as an example: In the human embryo it start after the attachment of the embryo with uterus, </a:t>
            </a:r>
            <a:r>
              <a:rPr lang="en-US" sz="2800" dirty="0">
                <a:effectLst>
                  <a:outerShdw blurRad="38100" dist="38100" dir="2700000" algn="tl">
                    <a:srgbClr val="000000">
                      <a:alpha val="43137"/>
                    </a:srgbClr>
                  </a:outerShdw>
                </a:effectLst>
                <a:latin typeface="Times New Roman" pitchFamily="18" charset="0"/>
                <a:cs typeface="Times New Roman" pitchFamily="18" charset="0"/>
              </a:rPr>
              <a:t>from 1st month to fifth month of pregnancy</a:t>
            </a:r>
            <a:r>
              <a:rPr lang="en-US" sz="2800" dirty="0">
                <a:latin typeface="Times New Roman" pitchFamily="18" charset="0"/>
                <a:cs typeface="Times New Roman" pitchFamily="18" charset="0"/>
              </a:rPr>
              <a:t>, while in mice from </a:t>
            </a:r>
            <a:r>
              <a:rPr lang="en-US" sz="2800" dirty="0">
                <a:effectLst>
                  <a:outerShdw blurRad="38100" dist="38100" dir="2700000" algn="tl">
                    <a:srgbClr val="000000">
                      <a:alpha val="43137"/>
                    </a:srgbClr>
                  </a:outerShdw>
                </a:effectLst>
                <a:latin typeface="Times New Roman" pitchFamily="18" charset="0"/>
                <a:cs typeface="Times New Roman" pitchFamily="18" charset="0"/>
              </a:rPr>
              <a:t>seventh day to the fourteenth day.</a:t>
            </a:r>
          </a:p>
          <a:p>
            <a:pPr marL="457200" indent="-457200" algn="just">
              <a:buFont typeface="Arial" panose="020B0604020202020204" pitchFamily="34" charset="0"/>
              <a:buChar char="•"/>
            </a:pPr>
            <a:endParaRPr lang="en-US" sz="2800" dirty="0">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2" name="مستطيل 1"/>
          <p:cNvSpPr/>
          <p:nvPr/>
        </p:nvSpPr>
        <p:spPr>
          <a:xfrm>
            <a:off x="1295400" y="71735"/>
            <a:ext cx="7315200" cy="461665"/>
          </a:xfrm>
          <a:prstGeom prst="rect">
            <a:avLst/>
          </a:prstGeom>
        </p:spPr>
        <p:txBody>
          <a:bodyPr wrap="square">
            <a:spAutoFit/>
          </a:bodyPr>
          <a:lstStyle/>
          <a:p>
            <a:r>
              <a:rPr lang="en-US" dirty="0"/>
              <a:t> </a:t>
            </a:r>
            <a:r>
              <a:rPr lang="en-US" sz="2400" dirty="0">
                <a:solidFill>
                  <a:srgbClr val="FF0000"/>
                </a:solidFill>
              </a:rPr>
              <a:t>cont. 2-  The period of Cellular differentiation Phase</a:t>
            </a:r>
            <a:endParaRPr lang="en-US" dirty="0">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edge">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62000" y="-76200"/>
            <a:ext cx="8229600" cy="661207"/>
          </a:xfrm>
          <a:prstGeom prst="rect">
            <a:avLst/>
          </a:prstGeom>
          <a:noFill/>
        </p:spPr>
        <p:txBody>
          <a:bodyPr wrap="square" rtlCol="0">
            <a:spAutoFit/>
          </a:bodyPr>
          <a:lstStyle/>
          <a:p>
            <a:pPr algn="just">
              <a:lnSpc>
                <a:spcPct val="150000"/>
              </a:lnSpc>
            </a:pPr>
            <a:r>
              <a:rPr lang="en-US" sz="2800" u="sng"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C- The Growth phase or organs growth phase:</a:t>
            </a:r>
          </a:p>
        </p:txBody>
      </p:sp>
      <p:sp>
        <p:nvSpPr>
          <p:cNvPr id="3" name="TextBox 2"/>
          <p:cNvSpPr txBox="1"/>
          <p:nvPr/>
        </p:nvSpPr>
        <p:spPr>
          <a:xfrm>
            <a:off x="838200" y="533400"/>
            <a:ext cx="8229600" cy="6370975"/>
          </a:xfrm>
          <a:prstGeom prst="rect">
            <a:avLst/>
          </a:prstGeom>
          <a:noFill/>
        </p:spPr>
        <p:txBody>
          <a:bodyPr wrap="square" rtlCol="0">
            <a:spAutoFit/>
          </a:bodyPr>
          <a:lstStyle/>
          <a:p>
            <a:pPr algn="just"/>
            <a:r>
              <a:rPr lang="en-US" sz="2200" dirty="0">
                <a:latin typeface="Times New Roman" pitchFamily="18" charset="0"/>
                <a:cs typeface="Times New Roman" pitchFamily="18" charset="0"/>
              </a:rPr>
              <a:t>-</a:t>
            </a:r>
            <a:r>
              <a:rPr lang="en-US" sz="2400" dirty="0">
                <a:latin typeface="Times New Roman" pitchFamily="18" charset="0"/>
                <a:cs typeface="Times New Roman" pitchFamily="18" charset="0"/>
              </a:rPr>
              <a:t>This period extend after the initial formation of the embryo organs to the end of pregnancy in mammals or hatching for birds, reptiles and fish.</a:t>
            </a:r>
          </a:p>
          <a:p>
            <a:pPr algn="just"/>
            <a:r>
              <a:rPr lang="en-US" sz="2400" dirty="0">
                <a:latin typeface="Times New Roman" pitchFamily="18" charset="0"/>
                <a:cs typeface="Times New Roman" pitchFamily="18" charset="0"/>
              </a:rPr>
              <a:t>-In the </a:t>
            </a:r>
            <a:r>
              <a:rPr lang="en-US" sz="2400" dirty="0">
                <a:effectLst>
                  <a:outerShdw blurRad="38100" dist="38100" dir="2700000" algn="tl">
                    <a:srgbClr val="000000">
                      <a:alpha val="43137"/>
                    </a:srgbClr>
                  </a:outerShdw>
                </a:effectLst>
                <a:latin typeface="Times New Roman" pitchFamily="18" charset="0"/>
                <a:cs typeface="Times New Roman" pitchFamily="18" charset="0"/>
              </a:rPr>
              <a:t>human</a:t>
            </a:r>
            <a:r>
              <a:rPr lang="en-US" sz="2400" dirty="0">
                <a:latin typeface="Times New Roman" pitchFamily="18" charset="0"/>
                <a:cs typeface="Times New Roman" pitchFamily="18" charset="0"/>
              </a:rPr>
              <a:t> embryo: this stage extend </a:t>
            </a:r>
            <a:r>
              <a:rPr lang="en-US" sz="2400" dirty="0">
                <a:effectLst>
                  <a:outerShdw blurRad="38100" dist="38100" dir="2700000" algn="tl">
                    <a:srgbClr val="000000">
                      <a:alpha val="43137"/>
                    </a:srgbClr>
                  </a:outerShdw>
                </a:effectLst>
                <a:latin typeface="Times New Roman" pitchFamily="18" charset="0"/>
                <a:cs typeface="Times New Roman" pitchFamily="18" charset="0"/>
              </a:rPr>
              <a:t>from sixth month of pregnancy to the ninth month</a:t>
            </a:r>
            <a:r>
              <a:rPr lang="en-US" sz="2400" dirty="0">
                <a:latin typeface="Times New Roman" pitchFamily="18" charset="0"/>
                <a:cs typeface="Times New Roman" pitchFamily="18" charset="0"/>
              </a:rPr>
              <a:t>, even after birth  </a:t>
            </a:r>
          </a:p>
          <a:p>
            <a:pPr algn="just"/>
            <a:r>
              <a:rPr lang="en-US" sz="2400" dirty="0">
                <a:latin typeface="Times New Roman" pitchFamily="18" charset="0"/>
                <a:cs typeface="Times New Roman" pitchFamily="18" charset="0"/>
              </a:rPr>
              <a:t>-In </a:t>
            </a:r>
            <a:r>
              <a:rPr lang="en-US" sz="2400" dirty="0">
                <a:effectLst>
                  <a:outerShdw blurRad="38100" dist="38100" dir="2700000" algn="tl">
                    <a:srgbClr val="000000">
                      <a:alpha val="43137"/>
                    </a:srgbClr>
                  </a:outerShdw>
                </a:effectLst>
                <a:latin typeface="Times New Roman" pitchFamily="18" charset="0"/>
                <a:cs typeface="Times New Roman" pitchFamily="18" charset="0"/>
              </a:rPr>
              <a:t>Mice </a:t>
            </a:r>
            <a:r>
              <a:rPr lang="en-US" sz="2400" dirty="0">
                <a:latin typeface="Times New Roman" pitchFamily="18" charset="0"/>
                <a:cs typeface="Times New Roman" pitchFamily="18" charset="0"/>
              </a:rPr>
              <a:t>:from </a:t>
            </a:r>
            <a:r>
              <a:rPr lang="en-US" sz="2400" dirty="0">
                <a:effectLst>
                  <a:outerShdw blurRad="38100" dist="38100" dir="2700000" algn="tl">
                    <a:srgbClr val="000000">
                      <a:alpha val="43137"/>
                    </a:srgbClr>
                  </a:outerShdw>
                </a:effectLst>
                <a:latin typeface="Times New Roman" pitchFamily="18" charset="0"/>
                <a:cs typeface="Times New Roman" pitchFamily="18" charset="0"/>
              </a:rPr>
              <a:t>fourteenth day to nineteenth day  </a:t>
            </a:r>
          </a:p>
          <a:p>
            <a:pPr algn="just"/>
            <a:r>
              <a:rPr lang="en-US" sz="2400" dirty="0">
                <a:latin typeface="Times New Roman" pitchFamily="18" charset="0"/>
                <a:cs typeface="Times New Roman" pitchFamily="18" charset="0"/>
              </a:rPr>
              <a:t>In </a:t>
            </a:r>
            <a:r>
              <a:rPr lang="en-US" sz="2400" dirty="0">
                <a:effectLst>
                  <a:outerShdw blurRad="38100" dist="38100" dir="2700000" algn="tl">
                    <a:srgbClr val="000000">
                      <a:alpha val="43137"/>
                    </a:srgbClr>
                  </a:outerShdw>
                </a:effectLst>
                <a:latin typeface="Times New Roman" pitchFamily="18" charset="0"/>
                <a:cs typeface="Times New Roman" pitchFamily="18" charset="0"/>
              </a:rPr>
              <a:t>chicken </a:t>
            </a:r>
            <a:r>
              <a:rPr lang="en-US" sz="2400" dirty="0">
                <a:latin typeface="Times New Roman" pitchFamily="18" charset="0"/>
                <a:cs typeface="Times New Roman" pitchFamily="18" charset="0"/>
              </a:rPr>
              <a:t>embryo, </a:t>
            </a:r>
            <a:r>
              <a:rPr lang="en-US" sz="2400" dirty="0">
                <a:effectLst>
                  <a:outerShdw blurRad="38100" dist="38100" dir="2700000" algn="tl">
                    <a:srgbClr val="000000">
                      <a:alpha val="43137"/>
                    </a:srgbClr>
                  </a:outerShdw>
                </a:effectLst>
                <a:latin typeface="Times New Roman" pitchFamily="18" charset="0"/>
                <a:cs typeface="Times New Roman" pitchFamily="18" charset="0"/>
              </a:rPr>
              <a:t>from day14 </a:t>
            </a:r>
            <a:r>
              <a:rPr lang="en-US" sz="2400" dirty="0">
                <a:latin typeface="Times New Roman" pitchFamily="18" charset="0"/>
                <a:cs typeface="Times New Roman" pitchFamily="18" charset="0"/>
              </a:rPr>
              <a:t>and it might extend to after hatched stage</a:t>
            </a:r>
            <a:r>
              <a:rPr lang="en-US" sz="2400" dirty="0">
                <a:effectLst>
                  <a:outerShdw blurRad="38100" dist="38100" dir="2700000" algn="tl">
                    <a:srgbClr val="000000">
                      <a:alpha val="43137"/>
                    </a:srgbClr>
                  </a:outerShdw>
                </a:effectLst>
                <a:latin typeface="Times New Roman" pitchFamily="18" charset="0"/>
                <a:cs typeface="Times New Roman" pitchFamily="18" charset="0"/>
              </a:rPr>
              <a:t>.</a:t>
            </a:r>
          </a:p>
          <a:p>
            <a:pPr algn="just"/>
            <a:r>
              <a:rPr lang="en-US" sz="2400" dirty="0">
                <a:latin typeface="Times New Roman" pitchFamily="18" charset="0"/>
                <a:cs typeface="Times New Roman" pitchFamily="18" charset="0"/>
              </a:rPr>
              <a:t>At this stage some of the distortions occurs that affect the </a:t>
            </a:r>
            <a:r>
              <a:rPr lang="en-US" sz="2400" u="sng" dirty="0">
                <a:effectLst>
                  <a:outerShdw blurRad="38100" dist="38100" dir="2700000" algn="tl">
                    <a:srgbClr val="000000">
                      <a:alpha val="43137"/>
                    </a:srgbClr>
                  </a:outerShdw>
                </a:effectLst>
                <a:latin typeface="Times New Roman" pitchFamily="18" charset="0"/>
                <a:cs typeface="Times New Roman" pitchFamily="18" charset="0"/>
              </a:rPr>
              <a:t>physiological performance </a:t>
            </a:r>
            <a:r>
              <a:rPr lang="en-US" sz="2400" dirty="0">
                <a:latin typeface="Times New Roman" pitchFamily="18" charset="0"/>
                <a:cs typeface="Times New Roman" pitchFamily="18" charset="0"/>
              </a:rPr>
              <a:t>of organs, such as the fusion of the fingers or  of deformation of teeth or feathers, or the lack of certain enzymes types in the intestine, or no secretion of some hormones from glands like growth hormone.</a:t>
            </a:r>
          </a:p>
          <a:p>
            <a:pPr algn="just"/>
            <a:r>
              <a:rPr lang="en-US" sz="2400" dirty="0">
                <a:latin typeface="Times New Roman" pitchFamily="18" charset="0"/>
                <a:cs typeface="Times New Roman" pitchFamily="18" charset="0"/>
              </a:rPr>
              <a:t>After birth also some malformations are occur such as affect of fragility in the bones, or in kidney malformation causes high blood pressure, or the deficit in glands secretion as the absence of insulin secretion, causing diabetes and its complications.</a:t>
            </a:r>
            <a:endParaRPr lang="en-US" sz="2400" b="1"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anim calcmode="discrete" valueType="clr">
                                      <p:cBhvr override="childStyle">
                                        <p:cTn id="7" dur="80"/>
                                        <p:tgtEl>
                                          <p:spTgt spid="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
                                        </p:tgtEl>
                                        <p:attrNameLst>
                                          <p:attrName>fillcolor</p:attrName>
                                        </p:attrNameLst>
                                      </p:cBhvr>
                                      <p:tavLst>
                                        <p:tav tm="0">
                                          <p:val>
                                            <p:clrVal>
                                              <a:schemeClr val="accent2"/>
                                            </p:clrVal>
                                          </p:val>
                                        </p:tav>
                                        <p:tav tm="50000">
                                          <p:val>
                                            <p:clrVal>
                                              <a:schemeClr val="hlink"/>
                                            </p:clrVal>
                                          </p:val>
                                        </p:tav>
                                      </p:tavLst>
                                    </p:anim>
                                    <p:set>
                                      <p:cBhvr>
                                        <p:cTn id="9" dur="80"/>
                                        <p:tgtEl>
                                          <p:spTgt spid="2"/>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0"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edge">
                                      <p:cBhvr>
                                        <p:cTn id="14"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90600" y="1371600"/>
            <a:ext cx="8001000" cy="1384995"/>
          </a:xfrm>
          <a:prstGeom prst="rect">
            <a:avLst/>
          </a:prstGeom>
          <a:noFill/>
        </p:spPr>
        <p:txBody>
          <a:bodyPr wrap="square" rtlCol="0">
            <a:spAutoFit/>
          </a:bodyPr>
          <a:lstStyle/>
          <a:p>
            <a:pPr algn="just">
              <a:lnSpc>
                <a:spcPct val="150000"/>
              </a:lnSpc>
            </a:pPr>
            <a:r>
              <a:rPr lang="en-US" sz="2200" dirty="0">
                <a:latin typeface="Times New Roman" pitchFamily="18" charset="0"/>
                <a:cs typeface="Times New Roman" pitchFamily="18" charset="0"/>
              </a:rPr>
              <a:t>	</a:t>
            </a:r>
            <a:r>
              <a:rPr lang="en-US" sz="2800" dirty="0">
                <a:latin typeface="Times New Roman" pitchFamily="18" charset="0"/>
                <a:cs typeface="Times New Roman" pitchFamily="18" charset="0"/>
              </a:rPr>
              <a:t>Most of the mutations that cause congenital malformations either</a:t>
            </a:r>
          </a:p>
        </p:txBody>
      </p:sp>
      <p:sp>
        <p:nvSpPr>
          <p:cNvPr id="5" name="TextBox 4"/>
          <p:cNvSpPr txBox="1"/>
          <p:nvPr/>
        </p:nvSpPr>
        <p:spPr>
          <a:xfrm>
            <a:off x="990600" y="2514600"/>
            <a:ext cx="8001000" cy="3970318"/>
          </a:xfrm>
          <a:prstGeom prst="rect">
            <a:avLst/>
          </a:prstGeom>
          <a:noFill/>
        </p:spPr>
        <p:txBody>
          <a:bodyPr wrap="square" rtlCol="0">
            <a:spAutoFit/>
          </a:bodyPr>
          <a:lstStyle/>
          <a:p>
            <a:pPr algn="just" rtl="1">
              <a:lnSpc>
                <a:spcPct val="150000"/>
              </a:lnSpc>
            </a:pPr>
            <a:r>
              <a:rPr lang="ar-SA" sz="2200" b="1" dirty="0">
                <a:solidFill>
                  <a:srgbClr val="FF0000"/>
                </a:solidFill>
                <a:latin typeface="Times New Roman" pitchFamily="18" charset="0"/>
                <a:cs typeface="Times New Roman" pitchFamily="18" charset="0"/>
              </a:rPr>
              <a:t>1- على مستوى جين واحد مثل  </a:t>
            </a:r>
            <a:r>
              <a:rPr lang="en-US" sz="2200" b="1" dirty="0">
                <a:solidFill>
                  <a:srgbClr val="FF0000"/>
                </a:solidFill>
                <a:latin typeface="Times New Roman" pitchFamily="18" charset="0"/>
                <a:cs typeface="Times New Roman" pitchFamily="18" charset="0"/>
              </a:rPr>
              <a:t> </a:t>
            </a:r>
            <a:r>
              <a:rPr lang="en-US" sz="2400" u="sng" dirty="0">
                <a:effectLst>
                  <a:outerShdw blurRad="38100" dist="38100" dir="2700000" algn="tl">
                    <a:srgbClr val="000000">
                      <a:alpha val="43137"/>
                    </a:srgbClr>
                  </a:outerShdw>
                </a:effectLst>
                <a:latin typeface="Times New Roman" pitchFamily="18" charset="0"/>
                <a:cs typeface="Times New Roman" pitchFamily="18" charset="0"/>
              </a:rPr>
              <a:t>At the level of a single gene</a:t>
            </a:r>
            <a:r>
              <a:rPr lang="en-US" sz="2400" dirty="0">
                <a:latin typeface="Times New Roman" pitchFamily="18" charset="0"/>
                <a:cs typeface="Times New Roman" pitchFamily="18" charset="0"/>
              </a:rPr>
              <a:t>, such as </a:t>
            </a:r>
            <a:r>
              <a:rPr lang="ar-SA" sz="2400" b="1" u="sng" dirty="0">
                <a:solidFill>
                  <a:srgbClr val="0000FF"/>
                </a:solidFill>
                <a:latin typeface="Times New Roman" pitchFamily="18" charset="0"/>
                <a:cs typeface="Times New Roman" pitchFamily="18" charset="0"/>
              </a:rPr>
              <a:t>مرض تليف العضلات </a:t>
            </a:r>
            <a:r>
              <a:rPr lang="en-US" sz="2400" b="1" u="sng" dirty="0">
                <a:solidFill>
                  <a:srgbClr val="0000FF"/>
                </a:solidFill>
                <a:latin typeface="Times New Roman" pitchFamily="18" charset="0"/>
                <a:cs typeface="Times New Roman" pitchFamily="18" charset="0"/>
              </a:rPr>
              <a:t>a-</a:t>
            </a:r>
            <a:r>
              <a:rPr lang="en-US" sz="2400" u="sng" dirty="0" err="1">
                <a:effectLst>
                  <a:outerShdw blurRad="38100" dist="38100" dir="2700000" algn="tl">
                    <a:srgbClr val="000000">
                      <a:alpha val="43137"/>
                    </a:srgbClr>
                  </a:outerShdw>
                </a:effectLst>
                <a:latin typeface="Times New Roman" pitchFamily="18" charset="0"/>
                <a:cs typeface="Times New Roman" pitchFamily="18" charset="0"/>
              </a:rPr>
              <a:t>Dutcheny</a:t>
            </a:r>
            <a:r>
              <a:rPr lang="en-US" sz="2400" u="sng" dirty="0">
                <a:effectLst>
                  <a:outerShdw blurRad="38100" dist="38100" dir="2700000" algn="tl">
                    <a:srgbClr val="000000">
                      <a:alpha val="43137"/>
                    </a:srgbClr>
                  </a:outerShdw>
                </a:effectLst>
                <a:latin typeface="Times New Roman" pitchFamily="18" charset="0"/>
                <a:cs typeface="Times New Roman" pitchFamily="18" charset="0"/>
              </a:rPr>
              <a:t> dystrophy of the muscle disease</a:t>
            </a:r>
            <a:endParaRPr lang="ar-SA" sz="2400" u="sng" dirty="0">
              <a:effectLst>
                <a:outerShdw blurRad="38100" dist="38100" dir="2700000" algn="tl">
                  <a:srgbClr val="000000">
                    <a:alpha val="43137"/>
                  </a:srgbClr>
                </a:outerShdw>
              </a:effectLst>
              <a:latin typeface="Times New Roman" pitchFamily="18" charset="0"/>
              <a:cs typeface="Times New Roman" pitchFamily="18" charset="0"/>
            </a:endParaRPr>
          </a:p>
          <a:p>
            <a:pPr algn="just">
              <a:lnSpc>
                <a:spcPct val="150000"/>
              </a:lnSpc>
            </a:pPr>
            <a:r>
              <a:rPr lang="en-US" sz="2400" dirty="0">
                <a:latin typeface="Times New Roman" pitchFamily="18" charset="0"/>
                <a:cs typeface="Times New Roman" pitchFamily="18" charset="0"/>
              </a:rPr>
              <a:t>	There is a certain gene responsible of this disease on sex chromosome X - where the muscle contraction protein is not formed in the muscle cells - and the muscle fibers turn into to fatty tissue – and then disability and male death before the puberty age of males.. </a:t>
            </a:r>
            <a:endParaRPr lang="en-US" sz="2400" dirty="0">
              <a:solidFill>
                <a:srgbClr val="FF0000"/>
              </a:solidFill>
              <a:latin typeface="Times New Roman" pitchFamily="18" charset="0"/>
              <a:cs typeface="Times New Roman" pitchFamily="18" charset="0"/>
            </a:endParaRPr>
          </a:p>
        </p:txBody>
      </p:sp>
      <p:sp>
        <p:nvSpPr>
          <p:cNvPr id="7" name="TextBox 6"/>
          <p:cNvSpPr txBox="1"/>
          <p:nvPr/>
        </p:nvSpPr>
        <p:spPr>
          <a:xfrm>
            <a:off x="1524000" y="64063"/>
            <a:ext cx="6858000" cy="1384995"/>
          </a:xfrm>
          <a:prstGeom prst="rect">
            <a:avLst/>
          </a:prstGeom>
          <a:noFill/>
        </p:spPr>
        <p:txBody>
          <a:bodyPr wrap="square" rtlCol="0">
            <a:spAutoFit/>
          </a:bodyPr>
          <a:lstStyle/>
          <a:p>
            <a:pPr algn="just">
              <a:lnSpc>
                <a:spcPct val="150000"/>
              </a:lnSpc>
            </a:pPr>
            <a:r>
              <a:rPr lang="en-US" sz="2800" b="1" u="sng" dirty="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III- Factors that cause birth defects</a:t>
            </a:r>
          </a:p>
          <a:p>
            <a:pPr marL="796925" algn="just">
              <a:lnSpc>
                <a:spcPct val="150000"/>
              </a:lnSpc>
            </a:pPr>
            <a:r>
              <a:rPr lang="en-US" sz="2800" b="1" u="sng" dirty="0">
                <a:solidFill>
                  <a:srgbClr val="FF0000"/>
                </a:solidFill>
                <a:latin typeface="Times New Roman" pitchFamily="18" charset="0"/>
                <a:cs typeface="Times New Roman" pitchFamily="18" charset="0"/>
              </a:rPr>
              <a:t>3-1- Internal factors and genetic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edge">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2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edge">
                                      <p:cBhvr>
                                        <p:cTn id="1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14400" y="152400"/>
            <a:ext cx="8077200" cy="3970318"/>
          </a:xfrm>
          <a:prstGeom prst="rect">
            <a:avLst/>
          </a:prstGeom>
          <a:noFill/>
        </p:spPr>
        <p:txBody>
          <a:bodyPr wrap="square" rtlCol="0">
            <a:spAutoFit/>
          </a:bodyPr>
          <a:lstStyle/>
          <a:p>
            <a:pPr algn="just" rtl="1">
              <a:lnSpc>
                <a:spcPct val="150000"/>
              </a:lnSpc>
            </a:pPr>
            <a:r>
              <a:rPr lang="ar-SA" sz="2200" b="1" dirty="0">
                <a:solidFill>
                  <a:srgbClr val="FF0000"/>
                </a:solidFill>
                <a:latin typeface="Times New Roman" pitchFamily="18" charset="0"/>
                <a:cs typeface="Times New Roman" pitchFamily="18" charset="0"/>
              </a:rPr>
              <a:t>	</a:t>
            </a:r>
            <a:r>
              <a:rPr lang="ar-SA" sz="2200" b="1" u="sng" dirty="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ب</a:t>
            </a:r>
            <a:r>
              <a:rPr lang="ar-SA" sz="2400" b="1" u="sng" dirty="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 مرض تاي ساك                   </a:t>
            </a:r>
            <a:r>
              <a:rPr lang="ar-SA" sz="2400" b="1" u="sng" dirty="0">
                <a:effectLst>
                  <a:outerShdw blurRad="38100" dist="38100" dir="2700000" algn="tl">
                    <a:srgbClr val="000000">
                      <a:alpha val="43137"/>
                    </a:srgbClr>
                  </a:outerShdw>
                </a:effectLst>
                <a:latin typeface="Times New Roman" pitchFamily="18" charset="0"/>
                <a:cs typeface="Times New Roman" pitchFamily="18" charset="0"/>
              </a:rPr>
              <a:t>(</a:t>
            </a:r>
            <a:r>
              <a:rPr lang="en-US" sz="2400" b="1" u="sng" dirty="0">
                <a:effectLst>
                  <a:outerShdw blurRad="38100" dist="38100" dir="2700000" algn="tl">
                    <a:srgbClr val="000000">
                      <a:alpha val="43137"/>
                    </a:srgbClr>
                  </a:outerShdw>
                </a:effectLst>
                <a:latin typeface="Times New Roman" pitchFamily="18" charset="0"/>
                <a:cs typeface="Times New Roman" pitchFamily="18" charset="0"/>
              </a:rPr>
              <a:t>Tay Sach disease</a:t>
            </a:r>
            <a:r>
              <a:rPr lang="ar-SA" sz="2400" b="1" u="sng" dirty="0">
                <a:effectLst>
                  <a:outerShdw blurRad="38100" dist="38100" dir="2700000" algn="tl">
                    <a:srgbClr val="000000">
                      <a:alpha val="43137"/>
                    </a:srgbClr>
                  </a:outerShdw>
                </a:effectLst>
                <a:latin typeface="Times New Roman" pitchFamily="18" charset="0"/>
                <a:cs typeface="Times New Roman" pitchFamily="18" charset="0"/>
              </a:rPr>
              <a:t>) </a:t>
            </a:r>
            <a:r>
              <a:rPr lang="en-US" sz="2400" b="1" u="sng" dirty="0">
                <a:effectLst>
                  <a:outerShdw blurRad="38100" dist="38100" dir="2700000" algn="tl">
                    <a:srgbClr val="000000">
                      <a:alpha val="43137"/>
                    </a:srgbClr>
                  </a:outerShdw>
                </a:effectLst>
                <a:latin typeface="Times New Roman" pitchFamily="18" charset="0"/>
                <a:cs typeface="Times New Roman" pitchFamily="18" charset="0"/>
              </a:rPr>
              <a:t>b-</a:t>
            </a:r>
            <a:endParaRPr lang="ar-SA" sz="2400" b="1" u="sng" dirty="0">
              <a:effectLst>
                <a:outerShdw blurRad="38100" dist="38100" dir="2700000" algn="tl">
                  <a:srgbClr val="000000">
                    <a:alpha val="43137"/>
                  </a:srgbClr>
                </a:outerShdw>
              </a:effectLst>
              <a:latin typeface="Times New Roman" pitchFamily="18" charset="0"/>
              <a:cs typeface="Times New Roman" pitchFamily="18" charset="0"/>
            </a:endParaRPr>
          </a:p>
          <a:p>
            <a:pPr algn="just">
              <a:lnSpc>
                <a:spcPct val="150000"/>
              </a:lnSpc>
            </a:pPr>
            <a:r>
              <a:rPr lang="en-US" sz="2400" dirty="0">
                <a:latin typeface="Times New Roman" pitchFamily="18" charset="0"/>
                <a:cs typeface="Times New Roman" pitchFamily="18" charset="0"/>
              </a:rPr>
              <a:t>	Is a deficit in the formation of digestive enzymes (Hexosaminidase) within the (Lysosomes) in the nerve cells - which leads to the accumulation of waste materials (sphingolipids) and turn into materials semi-greasy, especially in nerve cells - which leads to blindness and semi-paralysis and then death after a few years of birth.</a:t>
            </a:r>
          </a:p>
        </p:txBody>
      </p:sp>
      <p:sp>
        <p:nvSpPr>
          <p:cNvPr id="3" name="Rectangle 2"/>
          <p:cNvSpPr/>
          <p:nvPr/>
        </p:nvSpPr>
        <p:spPr>
          <a:xfrm>
            <a:off x="1143000" y="4113074"/>
            <a:ext cx="7239000" cy="2492990"/>
          </a:xfrm>
          <a:prstGeom prst="rect">
            <a:avLst/>
          </a:prstGeom>
        </p:spPr>
        <p:txBody>
          <a:bodyPr wrap="square">
            <a:spAutoFit/>
          </a:bodyPr>
          <a:lstStyle/>
          <a:p>
            <a:pPr rtl="1">
              <a:lnSpc>
                <a:spcPct val="150000"/>
              </a:lnSpc>
            </a:pPr>
            <a:r>
              <a:rPr lang="ar-SA" sz="2800" b="1" u="sng" dirty="0">
                <a:effectLst>
                  <a:outerShdw blurRad="38100" dist="38100" dir="2700000" algn="tl">
                    <a:srgbClr val="000000">
                      <a:alpha val="43137"/>
                    </a:srgbClr>
                  </a:outerShdw>
                </a:effectLst>
                <a:latin typeface="Times New Roman" pitchFamily="18" charset="0"/>
                <a:cs typeface="Times New Roman" pitchFamily="18" charset="0"/>
              </a:rPr>
              <a:t>ج) طفرة الذيل المعقد</a:t>
            </a:r>
            <a:r>
              <a:rPr lang="en-US" sz="2800" b="1" u="sng" dirty="0">
                <a:effectLst>
                  <a:outerShdw blurRad="38100" dist="38100" dir="2700000" algn="tl">
                    <a:srgbClr val="000000">
                      <a:alpha val="43137"/>
                    </a:srgbClr>
                  </a:outerShdw>
                </a:effectLst>
                <a:latin typeface="Times New Roman" pitchFamily="18" charset="0"/>
                <a:cs typeface="Times New Roman" pitchFamily="18" charset="0"/>
              </a:rPr>
              <a:t>           </a:t>
            </a:r>
            <a:r>
              <a:rPr lang="ar-SA" sz="2800" b="1" u="sng" dirty="0">
                <a:effectLst>
                  <a:outerShdw blurRad="38100" dist="38100" dir="2700000" algn="tl">
                    <a:srgbClr val="000000">
                      <a:alpha val="43137"/>
                    </a:srgbClr>
                  </a:outerShdw>
                </a:effectLst>
                <a:latin typeface="Times New Roman" pitchFamily="18" charset="0"/>
                <a:cs typeface="Times New Roman" pitchFamily="18" charset="0"/>
              </a:rPr>
              <a:t> </a:t>
            </a:r>
            <a:r>
              <a:rPr lang="en-US" sz="2800" b="1" u="sng" dirty="0">
                <a:effectLst>
                  <a:outerShdw blurRad="38100" dist="38100" dir="2700000" algn="tl">
                    <a:srgbClr val="000000">
                      <a:alpha val="43137"/>
                    </a:srgbClr>
                  </a:outerShdw>
                </a:effectLst>
                <a:latin typeface="Times New Roman" pitchFamily="18" charset="0"/>
                <a:cs typeface="Times New Roman" pitchFamily="18" charset="0"/>
              </a:rPr>
              <a:t>c- </a:t>
            </a:r>
            <a:r>
              <a:rPr lang="en-US" sz="2800" b="1" i="1" u="sng" dirty="0">
                <a:effectLst>
                  <a:outerShdw blurRad="38100" dist="38100" dir="2700000" algn="tl">
                    <a:srgbClr val="000000">
                      <a:alpha val="43137"/>
                    </a:srgbClr>
                  </a:outerShdw>
                </a:effectLst>
                <a:latin typeface="Times New Roman" pitchFamily="18" charset="0"/>
                <a:cs typeface="Times New Roman" pitchFamily="18" charset="0"/>
              </a:rPr>
              <a:t>T</a:t>
            </a:r>
            <a:r>
              <a:rPr lang="en-US" sz="2800" b="1" u="sng" dirty="0">
                <a:effectLst>
                  <a:outerShdw blurRad="38100" dist="38100" dir="2700000" algn="tl">
                    <a:srgbClr val="000000">
                      <a:alpha val="43137"/>
                    </a:srgbClr>
                  </a:outerShdw>
                </a:effectLst>
                <a:latin typeface="Times New Roman" pitchFamily="18" charset="0"/>
                <a:cs typeface="Times New Roman" pitchFamily="18" charset="0"/>
              </a:rPr>
              <a:t> - Complex</a:t>
            </a:r>
            <a:endParaRPr lang="ar-SA" sz="3600" b="1" u="sng" dirty="0">
              <a:effectLst>
                <a:outerShdw blurRad="38100" dist="38100" dir="2700000" algn="tl">
                  <a:srgbClr val="000000">
                    <a:alpha val="43137"/>
                  </a:srgbClr>
                </a:outerShdw>
              </a:effectLst>
              <a:latin typeface="Times New Roman" pitchFamily="18" charset="0"/>
              <a:cs typeface="Times New Roman" pitchFamily="18" charset="0"/>
            </a:endParaRPr>
          </a:p>
          <a:p>
            <a:pPr algn="just">
              <a:lnSpc>
                <a:spcPct val="150000"/>
              </a:lnSpc>
            </a:pPr>
            <a:r>
              <a:rPr lang="en-US" sz="2800" dirty="0">
                <a:latin typeface="Times New Roman" pitchFamily="18" charset="0"/>
                <a:cs typeface="Times New Roman" pitchFamily="18" charset="0"/>
              </a:rPr>
              <a:t>	</a:t>
            </a:r>
            <a:r>
              <a:rPr lang="en-US" sz="2400" dirty="0">
                <a:latin typeface="Times New Roman" pitchFamily="18" charset="0"/>
                <a:cs typeface="Times New Roman" pitchFamily="18" charset="0"/>
              </a:rPr>
              <a:t>The gene responsible of this  defect has several alleles - where the cause fusion of vertebrae backbone - affects the different stages of embryonic development.</a:t>
            </a:r>
            <a:endParaRPr lang="en-US" sz="2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edg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38200" y="152400"/>
            <a:ext cx="8305800" cy="1077218"/>
          </a:xfrm>
          <a:prstGeom prst="rect">
            <a:avLst/>
          </a:prstGeom>
          <a:noFill/>
        </p:spPr>
        <p:txBody>
          <a:bodyPr wrap="square" rtlCol="0">
            <a:spAutoFit/>
          </a:bodyPr>
          <a:lstStyle/>
          <a:p>
            <a:pPr algn="ctr" rtl="1"/>
            <a:r>
              <a:rPr lang="ar-SA" sz="3200" dirty="0">
                <a:ln w="11430"/>
                <a:effectLst>
                  <a:outerShdw blurRad="80000" dist="40000" dir="5040000" algn="tl">
                    <a:srgbClr val="000000">
                      <a:alpha val="30000"/>
                    </a:srgbClr>
                  </a:outerShdw>
                </a:effectLst>
              </a:rPr>
              <a:t>التشوهات الخلقية: عناصر المحاضرة </a:t>
            </a:r>
            <a:r>
              <a:rPr lang="en-US" sz="3200" u="sng"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lecture contents  </a:t>
            </a:r>
            <a:endParaRPr lang="ar-SA" sz="3200" dirty="0">
              <a:ln w="11430"/>
              <a:effectLst>
                <a:outerShdw blurRad="80000" dist="40000" dir="5040000" algn="tl">
                  <a:srgbClr val="000000">
                    <a:alpha val="30000"/>
                  </a:srgbClr>
                </a:outerShdw>
              </a:effectLst>
            </a:endParaRPr>
          </a:p>
          <a:p>
            <a:pPr algn="ctr" rtl="1"/>
            <a:r>
              <a:rPr lang="en-US" sz="3200" u="sng" dirty="0">
                <a:ln w="11430"/>
                <a:effectLst>
                  <a:outerShdw blurRad="80000" dist="40000" dir="5040000" algn="tl">
                    <a:srgbClr val="000000">
                      <a:alpha val="30000"/>
                    </a:srgbClr>
                  </a:outerShdw>
                </a:effectLst>
                <a:latin typeface="Times New Roman" panose="02020603050405020304" pitchFamily="18" charset="0"/>
                <a:cs typeface="Times New Roman" panose="02020603050405020304" pitchFamily="18" charset="0"/>
              </a:rPr>
              <a:t>Teratology or Congenital Malformation</a:t>
            </a:r>
            <a:endParaRPr lang="en-US" sz="3600" u="sng"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5" name="TextBox 4"/>
          <p:cNvSpPr txBox="1"/>
          <p:nvPr/>
        </p:nvSpPr>
        <p:spPr>
          <a:xfrm>
            <a:off x="1371600" y="1143000"/>
            <a:ext cx="6858000" cy="5519781"/>
          </a:xfrm>
          <a:prstGeom prst="rect">
            <a:avLst/>
          </a:prstGeom>
          <a:noFill/>
        </p:spPr>
        <p:txBody>
          <a:bodyPr wrap="square" rtlCol="0">
            <a:spAutoFit/>
          </a:bodyPr>
          <a:lstStyle/>
          <a:p>
            <a:pPr algn="just">
              <a:lnSpc>
                <a:spcPct val="200000"/>
              </a:lnSpc>
            </a:pPr>
            <a:r>
              <a:rPr lang="en-US" sz="2400" dirty="0">
                <a:latin typeface="Times New Roman" pitchFamily="18" charset="0"/>
                <a:cs typeface="Times New Roman" pitchFamily="18" charset="0"/>
              </a:rPr>
              <a:t>I- Introduction , Definition and history view</a:t>
            </a:r>
          </a:p>
          <a:p>
            <a:pPr algn="just">
              <a:lnSpc>
                <a:spcPct val="200000"/>
              </a:lnSpc>
            </a:pPr>
            <a:r>
              <a:rPr lang="en-US" sz="2400" dirty="0">
                <a:latin typeface="Times New Roman" pitchFamily="18" charset="0"/>
                <a:cs typeface="Times New Roman" pitchFamily="18" charset="0"/>
              </a:rPr>
              <a:t>II- Critical period during embryonic development:</a:t>
            </a:r>
          </a:p>
          <a:p>
            <a:pPr algn="just">
              <a:lnSpc>
                <a:spcPct val="200000"/>
              </a:lnSpc>
            </a:pPr>
            <a:r>
              <a:rPr lang="en-US" sz="2000" dirty="0">
                <a:effectLst>
                  <a:outerShdw blurRad="38100" dist="38100" dir="2700000" algn="tl">
                    <a:srgbClr val="000000">
                      <a:alpha val="43137"/>
                    </a:srgbClr>
                  </a:outerShdw>
                </a:effectLst>
                <a:latin typeface="Times New Roman" pitchFamily="18" charset="0"/>
                <a:cs typeface="Times New Roman" pitchFamily="18" charset="0"/>
              </a:rPr>
              <a:t>1-Period before cellular differentiation</a:t>
            </a:r>
          </a:p>
          <a:p>
            <a:pPr algn="just">
              <a:lnSpc>
                <a:spcPct val="200000"/>
              </a:lnSpc>
            </a:pPr>
            <a:r>
              <a:rPr lang="en-US" sz="2000" dirty="0">
                <a:effectLst>
                  <a:outerShdw blurRad="38100" dist="38100" dir="2700000" algn="tl">
                    <a:srgbClr val="000000">
                      <a:alpha val="43137"/>
                    </a:srgbClr>
                  </a:outerShdw>
                </a:effectLst>
                <a:latin typeface="Times New Roman" pitchFamily="18" charset="0"/>
                <a:cs typeface="Times New Roman" pitchFamily="18" charset="0"/>
              </a:rPr>
              <a:t>2- Period during cellular differentiation</a:t>
            </a:r>
          </a:p>
          <a:p>
            <a:pPr algn="just">
              <a:lnSpc>
                <a:spcPct val="200000"/>
              </a:lnSpc>
            </a:pPr>
            <a:r>
              <a:rPr lang="en-US" sz="2000" dirty="0">
                <a:effectLst>
                  <a:outerShdw blurRad="38100" dist="38100" dir="2700000" algn="tl">
                    <a:srgbClr val="000000">
                      <a:alpha val="43137"/>
                    </a:srgbClr>
                  </a:outerShdw>
                </a:effectLst>
                <a:latin typeface="Times New Roman" pitchFamily="18" charset="0"/>
                <a:cs typeface="Times New Roman" pitchFamily="18" charset="0"/>
              </a:rPr>
              <a:t>3-The Growth phase and organs formation </a:t>
            </a:r>
          </a:p>
          <a:p>
            <a:pPr algn="just">
              <a:lnSpc>
                <a:spcPct val="200000"/>
              </a:lnSpc>
            </a:pPr>
            <a:r>
              <a:rPr lang="en-US" sz="2400" dirty="0">
                <a:latin typeface="Times New Roman" pitchFamily="18" charset="0"/>
                <a:cs typeface="Times New Roman" pitchFamily="18" charset="0"/>
              </a:rPr>
              <a:t>III- Factors that cause birth defects</a:t>
            </a:r>
          </a:p>
          <a:p>
            <a:pPr marL="796925" algn="just">
              <a:lnSpc>
                <a:spcPct val="200000"/>
              </a:lnSpc>
            </a:pPr>
            <a:r>
              <a:rPr lang="en-US" sz="2400" dirty="0">
                <a:latin typeface="Times New Roman" pitchFamily="18" charset="0"/>
                <a:cs typeface="Times New Roman" pitchFamily="18" charset="0"/>
              </a:rPr>
              <a:t>3-1- Internal factors and genetic background</a:t>
            </a:r>
          </a:p>
          <a:p>
            <a:pPr marL="796925" algn="just">
              <a:lnSpc>
                <a:spcPct val="200000"/>
              </a:lnSpc>
            </a:pPr>
            <a:r>
              <a:rPr lang="en-US" sz="2400" dirty="0">
                <a:latin typeface="Times New Roman" pitchFamily="18" charset="0"/>
                <a:cs typeface="Times New Roman" pitchFamily="18" charset="0"/>
              </a:rPr>
              <a:t>3-2- External factors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4"/>
                                        </p:tgtEl>
                                        <p:attrNameLst>
                                          <p:attrName>style.visibility</p:attrName>
                                        </p:attrNameLst>
                                      </p:cBhvr>
                                      <p:to>
                                        <p:strVal val="visible"/>
                                      </p:to>
                                    </p:set>
                                    <p:anim calcmode="discrete" valueType="clr">
                                      <p:cBhvr override="childStyle">
                                        <p:cTn id="7" dur="80"/>
                                        <p:tgtEl>
                                          <p:spTgt spid="4"/>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
                                        </p:tgtEl>
                                        <p:attrNameLst>
                                          <p:attrName>fillcolor</p:attrName>
                                        </p:attrNameLst>
                                      </p:cBhvr>
                                      <p:tavLst>
                                        <p:tav tm="0">
                                          <p:val>
                                            <p:clrVal>
                                              <a:schemeClr val="accent2"/>
                                            </p:clrVal>
                                          </p:val>
                                        </p:tav>
                                        <p:tav tm="50000">
                                          <p:val>
                                            <p:clrVal>
                                              <a:schemeClr val="hlink"/>
                                            </p:clrVal>
                                          </p:val>
                                        </p:tav>
                                      </p:tavLst>
                                    </p:anim>
                                    <p:set>
                                      <p:cBhvr>
                                        <p:cTn id="9" dur="80"/>
                                        <p:tgtEl>
                                          <p:spTgt spid="4"/>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0"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edge">
                                      <p:cBhvr>
                                        <p:cTn id="14"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1"/>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81000" y="1524000"/>
            <a:ext cx="28956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صورة 4"/>
          <p:cNvPicPr>
            <a:picLocks noChangeAspect="1"/>
          </p:cNvPicPr>
          <p:nvPr/>
        </p:nvPicPr>
        <p:blipFill>
          <a:blip r:embed="rId3"/>
          <a:stretch>
            <a:fillRect/>
          </a:stretch>
        </p:blipFill>
        <p:spPr>
          <a:xfrm>
            <a:off x="3087495" y="1447324"/>
            <a:ext cx="2969009" cy="5486876"/>
          </a:xfrm>
          <a:prstGeom prst="rect">
            <a:avLst/>
          </a:prstGeom>
        </p:spPr>
      </p:pic>
      <p:pic>
        <p:nvPicPr>
          <p:cNvPr id="6" name="صورة 5"/>
          <p:cNvPicPr>
            <a:picLocks noChangeAspect="1"/>
          </p:cNvPicPr>
          <p:nvPr/>
        </p:nvPicPr>
        <p:blipFill>
          <a:blip r:embed="rId4"/>
          <a:stretch>
            <a:fillRect/>
          </a:stretch>
        </p:blipFill>
        <p:spPr>
          <a:xfrm>
            <a:off x="6336555" y="3962400"/>
            <a:ext cx="2731245" cy="2895600"/>
          </a:xfrm>
          <a:prstGeom prst="rect">
            <a:avLst/>
          </a:prstGeom>
        </p:spPr>
      </p:pic>
      <p:sp>
        <p:nvSpPr>
          <p:cNvPr id="7" name="مستطيل 6"/>
          <p:cNvSpPr/>
          <p:nvPr/>
        </p:nvSpPr>
        <p:spPr>
          <a:xfrm>
            <a:off x="457200" y="838200"/>
            <a:ext cx="2819400" cy="646331"/>
          </a:xfrm>
          <a:prstGeom prst="rect">
            <a:avLst/>
          </a:prstGeom>
        </p:spPr>
        <p:txBody>
          <a:bodyPr wrap="square">
            <a:spAutoFit/>
          </a:bodyPr>
          <a:lstStyle/>
          <a:p>
            <a:r>
              <a:rPr lang="en-US" dirty="0"/>
              <a:t>a-</a:t>
            </a:r>
            <a:r>
              <a:rPr lang="en-US" dirty="0" err="1"/>
              <a:t>Dutcheny</a:t>
            </a:r>
            <a:r>
              <a:rPr lang="en-US" dirty="0"/>
              <a:t> dystrophy of the muscle disease</a:t>
            </a:r>
            <a:endParaRPr lang="ar-SA" dirty="0"/>
          </a:p>
        </p:txBody>
      </p:sp>
      <p:pic>
        <p:nvPicPr>
          <p:cNvPr id="8" name="صورة 7"/>
          <p:cNvPicPr>
            <a:picLocks noChangeAspect="1"/>
          </p:cNvPicPr>
          <p:nvPr/>
        </p:nvPicPr>
        <p:blipFill>
          <a:blip r:embed="rId5"/>
          <a:stretch>
            <a:fillRect/>
          </a:stretch>
        </p:blipFill>
        <p:spPr>
          <a:xfrm>
            <a:off x="6324600" y="990600"/>
            <a:ext cx="2667000" cy="2758672"/>
          </a:xfrm>
          <a:prstGeom prst="rect">
            <a:avLst/>
          </a:prstGeom>
        </p:spPr>
      </p:pic>
      <p:sp>
        <p:nvSpPr>
          <p:cNvPr id="9" name="مستطيل 8"/>
          <p:cNvSpPr/>
          <p:nvPr/>
        </p:nvSpPr>
        <p:spPr>
          <a:xfrm>
            <a:off x="6858082" y="457200"/>
            <a:ext cx="1600118" cy="369332"/>
          </a:xfrm>
          <a:prstGeom prst="rect">
            <a:avLst/>
          </a:prstGeom>
        </p:spPr>
        <p:txBody>
          <a:bodyPr wrap="none">
            <a:spAutoFit/>
          </a:bodyPr>
          <a:lstStyle/>
          <a:p>
            <a:r>
              <a:rPr lang="en-US" dirty="0"/>
              <a:t>c- T - Complex</a:t>
            </a:r>
          </a:p>
        </p:txBody>
      </p:sp>
    </p:spTree>
    <p:extLst>
      <p:ext uri="{BB962C8B-B14F-4D97-AF65-F5344CB8AC3E}">
        <p14:creationId xmlns:p14="http://schemas.microsoft.com/office/powerpoint/2010/main" val="35310118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81000" y="76200"/>
            <a:ext cx="8686800" cy="684803"/>
          </a:xfrm>
          <a:prstGeom prst="rect">
            <a:avLst/>
          </a:prstGeom>
          <a:noFill/>
        </p:spPr>
        <p:txBody>
          <a:bodyPr wrap="square" rtlCol="0">
            <a:spAutoFit/>
          </a:bodyPr>
          <a:lstStyle/>
          <a:p>
            <a:pPr algn="just" rtl="1">
              <a:lnSpc>
                <a:spcPct val="150000"/>
              </a:lnSpc>
            </a:pPr>
            <a:r>
              <a:rPr lang="ar-SA" sz="2000" b="1" dirty="0">
                <a:solidFill>
                  <a:srgbClr val="FF0000"/>
                </a:solidFill>
                <a:latin typeface="Simplified Arabic" pitchFamily="18" charset="-78"/>
                <a:cs typeface="Simplified Arabic" pitchFamily="18" charset="-78"/>
              </a:rPr>
              <a:t>ب</a:t>
            </a:r>
            <a:r>
              <a:rPr lang="ar-SA" sz="2400" b="1" dirty="0">
                <a:solidFill>
                  <a:srgbClr val="FF0000"/>
                </a:solidFill>
                <a:effectLst>
                  <a:outerShdw blurRad="38100" dist="38100" dir="2700000" algn="tl">
                    <a:srgbClr val="000000">
                      <a:alpha val="43137"/>
                    </a:srgbClr>
                  </a:outerShdw>
                </a:effectLst>
                <a:latin typeface="Simplified Arabic" pitchFamily="18" charset="-78"/>
                <a:cs typeface="Simplified Arabic" pitchFamily="18" charset="-78"/>
              </a:rPr>
              <a:t>- </a:t>
            </a:r>
            <a:r>
              <a:rPr lang="ar-SA" sz="2800" b="1" u="sng" dirty="0">
                <a:solidFill>
                  <a:srgbClr val="FF0000"/>
                </a:solidFill>
                <a:effectLst>
                  <a:outerShdw blurRad="38100" dist="38100" dir="2700000" algn="tl">
                    <a:srgbClr val="000000">
                      <a:alpha val="43137"/>
                    </a:srgbClr>
                  </a:outerShdw>
                </a:effectLst>
                <a:latin typeface="Simplified Arabic" pitchFamily="18" charset="-78"/>
                <a:cs typeface="Simplified Arabic" pitchFamily="18" charset="-78"/>
              </a:rPr>
              <a:t>على المستوى </a:t>
            </a:r>
            <a:r>
              <a:rPr lang="ar-SA" sz="2800" b="1" u="sng" dirty="0" err="1">
                <a:solidFill>
                  <a:srgbClr val="FF0000"/>
                </a:solidFill>
                <a:effectLst>
                  <a:outerShdw blurRad="38100" dist="38100" dir="2700000" algn="tl">
                    <a:srgbClr val="000000">
                      <a:alpha val="43137"/>
                    </a:srgbClr>
                  </a:outerShdw>
                </a:effectLst>
                <a:latin typeface="Simplified Arabic" pitchFamily="18" charset="-78"/>
                <a:cs typeface="Simplified Arabic" pitchFamily="18" charset="-78"/>
                <a:hlinkClick r:id="" action="ppaction://noaction"/>
              </a:rPr>
              <a:t>الكروموسومي</a:t>
            </a:r>
            <a:r>
              <a:rPr lang="ar-SA" sz="2800" b="1" u="sng" dirty="0">
                <a:solidFill>
                  <a:srgbClr val="FF0000"/>
                </a:solidFill>
                <a:effectLst>
                  <a:outerShdw blurRad="38100" dist="38100" dir="2700000" algn="tl">
                    <a:srgbClr val="000000">
                      <a:alpha val="43137"/>
                    </a:srgbClr>
                  </a:outerShdw>
                </a:effectLst>
                <a:latin typeface="Simplified Arabic" pitchFamily="18" charset="-78"/>
                <a:cs typeface="Simplified Arabic" pitchFamily="18" charset="-78"/>
              </a:rPr>
              <a:t>    </a:t>
            </a:r>
            <a:r>
              <a:rPr lang="en-US" sz="2800" b="1" u="sng" dirty="0">
                <a:solidFill>
                  <a:srgbClr val="FF0000"/>
                </a:solidFill>
                <a:effectLst>
                  <a:outerShdw blurRad="38100" dist="38100" dir="2700000" algn="tl">
                    <a:srgbClr val="000000">
                      <a:alpha val="43137"/>
                    </a:srgbClr>
                  </a:outerShdw>
                </a:effectLst>
                <a:latin typeface="Simplified Arabic" pitchFamily="18" charset="-78"/>
                <a:cs typeface="Simplified Arabic" pitchFamily="18" charset="-78"/>
              </a:rPr>
              <a:t>B-</a:t>
            </a:r>
            <a:r>
              <a:rPr lang="en-US" sz="2800" b="1" u="sng"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At the chromosome lev</a:t>
            </a:r>
            <a:r>
              <a:rPr lang="en-US" sz="2400" b="1" u="sng"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el</a:t>
            </a:r>
            <a:endParaRPr lang="en-US" sz="2200" u="sng"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p:txBody>
      </p:sp>
      <p:sp>
        <p:nvSpPr>
          <p:cNvPr id="4" name="TextBox 3"/>
          <p:cNvSpPr txBox="1"/>
          <p:nvPr/>
        </p:nvSpPr>
        <p:spPr>
          <a:xfrm>
            <a:off x="1143000" y="762000"/>
            <a:ext cx="7315200" cy="1200329"/>
          </a:xfrm>
          <a:prstGeom prst="rect">
            <a:avLst/>
          </a:prstGeom>
          <a:noFill/>
        </p:spPr>
        <p:txBody>
          <a:bodyPr wrap="square" rtlCol="0">
            <a:spAutoFit/>
          </a:bodyPr>
          <a:lstStyle/>
          <a:p>
            <a:pPr algn="just"/>
            <a:r>
              <a:rPr lang="en-US" sz="2400" dirty="0">
                <a:latin typeface="Times New Roman" pitchFamily="18" charset="0"/>
                <a:cs typeface="Times New Roman" pitchFamily="18" charset="0"/>
              </a:rPr>
              <a:t>This lack of part of chromosome or entire chromosome or increase in the whole chromosome, such as the following syndromes: -</a:t>
            </a:r>
            <a:endParaRPr lang="en-US" sz="2400" b="1" dirty="0">
              <a:latin typeface="Times New Roman" pitchFamily="18" charset="0"/>
              <a:cs typeface="Times New Roman" pitchFamily="18" charset="0"/>
            </a:endParaRPr>
          </a:p>
        </p:txBody>
      </p:sp>
      <p:sp>
        <p:nvSpPr>
          <p:cNvPr id="6" name="TextBox 5"/>
          <p:cNvSpPr txBox="1"/>
          <p:nvPr/>
        </p:nvSpPr>
        <p:spPr>
          <a:xfrm>
            <a:off x="4648200" y="2133600"/>
            <a:ext cx="4343400" cy="3477875"/>
          </a:xfrm>
          <a:prstGeom prst="rect">
            <a:avLst/>
          </a:prstGeom>
          <a:noFill/>
        </p:spPr>
        <p:txBody>
          <a:bodyPr wrap="square" rtlCol="0">
            <a:spAutoFit/>
          </a:bodyPr>
          <a:lstStyle/>
          <a:p>
            <a:pPr algn="just" rtl="1"/>
            <a:r>
              <a:rPr lang="ar-SA" sz="2800" dirty="0">
                <a:solidFill>
                  <a:srgbClr val="0000FF"/>
                </a:solidFill>
                <a:latin typeface="Times New Roman" pitchFamily="18" charset="0"/>
                <a:cs typeface="Times New Roman" pitchFamily="18" charset="0"/>
              </a:rPr>
              <a:t>أ</a:t>
            </a:r>
            <a:r>
              <a:rPr lang="ar-SA" sz="2800" dirty="0">
                <a:latin typeface="Times New Roman" pitchFamily="18" charset="0"/>
                <a:cs typeface="Times New Roman" pitchFamily="18" charset="0"/>
              </a:rPr>
              <a:t>) </a:t>
            </a:r>
            <a:r>
              <a:rPr lang="ar-SA" sz="2400" b="1" u="sng" dirty="0">
                <a:effectLst>
                  <a:outerShdw blurRad="38100" dist="38100" dir="2700000" algn="tl">
                    <a:srgbClr val="000000">
                      <a:alpha val="43137"/>
                    </a:srgbClr>
                  </a:outerShdw>
                </a:effectLst>
                <a:latin typeface="Times New Roman" pitchFamily="18" charset="0"/>
                <a:cs typeface="Times New Roman" pitchFamily="18" charset="0"/>
              </a:rPr>
              <a:t>مرض أو متلازمة بكاء يشبه مواء القط </a:t>
            </a:r>
            <a:r>
              <a:rPr lang="en-US" sz="2400" b="1" u="sng" dirty="0">
                <a:effectLst>
                  <a:outerShdw blurRad="38100" dist="38100" dir="2700000" algn="tl">
                    <a:srgbClr val="000000">
                      <a:alpha val="43137"/>
                    </a:srgbClr>
                  </a:outerShdw>
                </a:effectLst>
                <a:latin typeface="Times New Roman" pitchFamily="18" charset="0"/>
                <a:cs typeface="Times New Roman" pitchFamily="18" charset="0"/>
              </a:rPr>
              <a:t>1-</a:t>
            </a:r>
            <a:r>
              <a:rPr lang="ar-SA" sz="2400" b="1" u="sng" dirty="0">
                <a:effectLst>
                  <a:outerShdw blurRad="38100" dist="38100" dir="2700000" algn="tl">
                    <a:srgbClr val="000000">
                      <a:alpha val="43137"/>
                    </a:srgbClr>
                  </a:outerShdw>
                </a:effectLst>
                <a:latin typeface="Times New Roman" pitchFamily="18" charset="0"/>
                <a:cs typeface="Times New Roman" pitchFamily="18" charset="0"/>
              </a:rPr>
              <a:t> </a:t>
            </a:r>
            <a:r>
              <a:rPr lang="en-US" sz="2400" b="1" u="sng" dirty="0">
                <a:effectLst>
                  <a:outerShdw blurRad="38100" dist="38100" dir="2700000" algn="tl">
                    <a:srgbClr val="000000">
                      <a:alpha val="43137"/>
                    </a:srgbClr>
                  </a:outerShdw>
                </a:effectLst>
                <a:latin typeface="Times New Roman" pitchFamily="18" charset="0"/>
                <a:cs typeface="Times New Roman" pitchFamily="18" charset="0"/>
              </a:rPr>
              <a:t>Cri-du chat Syndrome</a:t>
            </a:r>
            <a:r>
              <a:rPr lang="ar-SA" sz="2400" b="1" u="sng" dirty="0">
                <a:effectLst>
                  <a:outerShdw blurRad="38100" dist="38100" dir="2700000" algn="tl">
                    <a:srgbClr val="000000">
                      <a:alpha val="43137"/>
                    </a:srgbClr>
                  </a:outerShdw>
                </a:effectLst>
                <a:latin typeface="Times New Roman" pitchFamily="18" charset="0"/>
                <a:cs typeface="Times New Roman" pitchFamily="18" charset="0"/>
              </a:rPr>
              <a:t> </a:t>
            </a:r>
            <a:r>
              <a:rPr lang="en-US" sz="2400" b="1" u="sng" dirty="0">
                <a:effectLst>
                  <a:outerShdw blurRad="38100" dist="38100" dir="2700000" algn="tl">
                    <a:srgbClr val="000000">
                      <a:alpha val="43137"/>
                    </a:srgbClr>
                  </a:outerShdw>
                </a:effectLst>
                <a:latin typeface="Times New Roman" pitchFamily="18" charset="0"/>
                <a:cs typeface="Times New Roman" pitchFamily="18" charset="0"/>
              </a:rPr>
              <a:t>1-</a:t>
            </a:r>
            <a:endParaRPr lang="ar-SA" sz="2400" b="1" u="sng" dirty="0">
              <a:effectLst>
                <a:outerShdw blurRad="38100" dist="38100" dir="2700000" algn="tl">
                  <a:srgbClr val="000000">
                    <a:alpha val="43137"/>
                  </a:srgbClr>
                </a:outerShdw>
              </a:effectLst>
              <a:latin typeface="Times New Roman" pitchFamily="18" charset="0"/>
              <a:cs typeface="Times New Roman" pitchFamily="18" charset="0"/>
            </a:endParaRPr>
          </a:p>
          <a:p>
            <a:pPr algn="just"/>
            <a:r>
              <a:rPr lang="en-US" sz="2800" dirty="0">
                <a:latin typeface="Times New Roman" pitchFamily="18" charset="0"/>
                <a:cs typeface="Times New Roman" pitchFamily="18" charset="0"/>
              </a:rPr>
              <a:t>Due to lack of part (short arm) of the chromosome No. 5 - which causes the small size of the skull or brain (Microcephaly) and severe mental retardation.</a:t>
            </a:r>
          </a:p>
        </p:txBody>
      </p:sp>
      <p:pic>
        <p:nvPicPr>
          <p:cNvPr id="5" name="صورة 4"/>
          <p:cNvPicPr>
            <a:picLocks noChangeAspect="1"/>
          </p:cNvPicPr>
          <p:nvPr/>
        </p:nvPicPr>
        <p:blipFill>
          <a:blip r:embed="rId3"/>
          <a:stretch>
            <a:fillRect/>
          </a:stretch>
        </p:blipFill>
        <p:spPr>
          <a:xfrm>
            <a:off x="987241" y="2160631"/>
            <a:ext cx="3584759" cy="4621169"/>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3"/>
                                        </p:tgtEl>
                                        <p:attrNameLst>
                                          <p:attrName>style.visibility</p:attrName>
                                        </p:attrNameLst>
                                      </p:cBhvr>
                                      <p:to>
                                        <p:strVal val="visible"/>
                                      </p:to>
                                    </p:set>
                                    <p:anim calcmode="discrete" valueType="clr">
                                      <p:cBhvr override="childStyle">
                                        <p:cTn id="7" dur="80"/>
                                        <p:tgtEl>
                                          <p:spTgt spid="3"/>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3"/>
                                        </p:tgtEl>
                                        <p:attrNameLst>
                                          <p:attrName>fillcolor</p:attrName>
                                        </p:attrNameLst>
                                      </p:cBhvr>
                                      <p:tavLst>
                                        <p:tav tm="0">
                                          <p:val>
                                            <p:clrVal>
                                              <a:schemeClr val="accent2"/>
                                            </p:clrVal>
                                          </p:val>
                                        </p:tav>
                                        <p:tav tm="50000">
                                          <p:val>
                                            <p:clrVal>
                                              <a:schemeClr val="hlink"/>
                                            </p:clrVal>
                                          </p:val>
                                        </p:tav>
                                      </p:tavLst>
                                    </p:anim>
                                    <p:set>
                                      <p:cBhvr>
                                        <p:cTn id="9" dur="80"/>
                                        <p:tgtEl>
                                          <p:spTgt spid="3"/>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9"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dissolve">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20"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edge">
                                      <p:cBhvr>
                                        <p:cTn id="19"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srcRect/>
          <a:stretch>
            <a:fillRect/>
          </a:stretch>
        </p:blipFill>
        <p:spPr bwMode="auto">
          <a:xfrm>
            <a:off x="1143000" y="4114800"/>
            <a:ext cx="5181600" cy="2549856"/>
          </a:xfrm>
          <a:prstGeom prst="rect">
            <a:avLst/>
          </a:prstGeom>
          <a:noFill/>
          <a:ln w="9525">
            <a:noFill/>
            <a:miter lim="800000"/>
            <a:headEnd/>
            <a:tailEnd/>
          </a:ln>
        </p:spPr>
      </p:pic>
      <p:sp>
        <p:nvSpPr>
          <p:cNvPr id="4" name="TextBox 3"/>
          <p:cNvSpPr txBox="1"/>
          <p:nvPr/>
        </p:nvSpPr>
        <p:spPr>
          <a:xfrm>
            <a:off x="6324600" y="4313872"/>
            <a:ext cx="2743200" cy="1900520"/>
          </a:xfrm>
          <a:prstGeom prst="rect">
            <a:avLst/>
          </a:prstGeom>
          <a:noFill/>
        </p:spPr>
        <p:txBody>
          <a:bodyPr wrap="square" rtlCol="0">
            <a:spAutoFit/>
          </a:bodyPr>
          <a:lstStyle/>
          <a:p>
            <a:pPr algn="ctr" rtl="1">
              <a:lnSpc>
                <a:spcPct val="150000"/>
              </a:lnSpc>
            </a:pPr>
            <a:r>
              <a:rPr lang="ar-SA" sz="2000" b="1" dirty="0">
                <a:solidFill>
                  <a:srgbClr val="FF0000"/>
                </a:solidFill>
                <a:latin typeface="Simplified Arabic" pitchFamily="18" charset="-78"/>
                <a:cs typeface="Simplified Arabic" pitchFamily="18" charset="-78"/>
              </a:rPr>
              <a:t>صوره  توضح التشوهات الخلقية وتأثير العامل الوراثي (متلازمة دوان) على مراحل التكوين</a:t>
            </a:r>
            <a:endParaRPr lang="en-US" sz="2000" dirty="0">
              <a:solidFill>
                <a:srgbClr val="FF0000"/>
              </a:solidFill>
              <a:latin typeface="Simplified Arabic" pitchFamily="18" charset="-78"/>
              <a:cs typeface="Simplified Arabic" pitchFamily="18" charset="-78"/>
            </a:endParaRPr>
          </a:p>
        </p:txBody>
      </p:sp>
      <p:sp>
        <p:nvSpPr>
          <p:cNvPr id="5" name="TextBox 4"/>
          <p:cNvSpPr txBox="1"/>
          <p:nvPr/>
        </p:nvSpPr>
        <p:spPr>
          <a:xfrm>
            <a:off x="1219200" y="144482"/>
            <a:ext cx="7848600" cy="4062651"/>
          </a:xfrm>
          <a:prstGeom prst="rect">
            <a:avLst/>
          </a:prstGeom>
          <a:noFill/>
        </p:spPr>
        <p:txBody>
          <a:bodyPr wrap="square" rtlCol="0">
            <a:spAutoFit/>
          </a:bodyPr>
          <a:lstStyle/>
          <a:p>
            <a:pPr rtl="1">
              <a:lnSpc>
                <a:spcPct val="150000"/>
              </a:lnSpc>
            </a:pPr>
            <a:r>
              <a:rPr lang="ar-SA" sz="2400" b="1" u="sng" dirty="0">
                <a:effectLst>
                  <a:outerShdw blurRad="38100" dist="38100" dir="2700000" algn="tl">
                    <a:srgbClr val="000000">
                      <a:alpha val="43137"/>
                    </a:srgbClr>
                  </a:outerShdw>
                </a:effectLst>
                <a:latin typeface="Times New Roman" pitchFamily="18" charset="0"/>
                <a:cs typeface="Times New Roman" pitchFamily="18" charset="0"/>
              </a:rPr>
              <a:t>ب) متلازمة داون </a:t>
            </a:r>
            <a:r>
              <a:rPr lang="en-US" sz="2400" b="1" u="sng" dirty="0">
                <a:effectLst>
                  <a:outerShdw blurRad="38100" dist="38100" dir="2700000" algn="tl">
                    <a:srgbClr val="000000">
                      <a:alpha val="43137"/>
                    </a:srgbClr>
                  </a:outerShdw>
                </a:effectLst>
                <a:latin typeface="Times New Roman" pitchFamily="18" charset="0"/>
                <a:cs typeface="Times New Roman" pitchFamily="18" charset="0"/>
              </a:rPr>
              <a:t>(Trisomy 21)</a:t>
            </a:r>
            <a:r>
              <a:rPr lang="ar-SA" sz="2400" b="1" u="sng" dirty="0">
                <a:effectLst>
                  <a:outerShdw blurRad="38100" dist="38100" dir="2700000" algn="tl">
                    <a:srgbClr val="000000">
                      <a:alpha val="43137"/>
                    </a:srgbClr>
                  </a:outerShdw>
                </a:effectLst>
                <a:latin typeface="Times New Roman" pitchFamily="18" charset="0"/>
                <a:cs typeface="Times New Roman" pitchFamily="18" charset="0"/>
              </a:rPr>
              <a:t> </a:t>
            </a:r>
            <a:r>
              <a:rPr lang="en-US" sz="2400" b="1" u="sng" dirty="0">
                <a:effectLst>
                  <a:outerShdw blurRad="38100" dist="38100" dir="2700000" algn="tl">
                    <a:srgbClr val="000000">
                      <a:alpha val="43137"/>
                    </a:srgbClr>
                  </a:outerShdw>
                </a:effectLst>
                <a:latin typeface="Times New Roman" pitchFamily="18" charset="0"/>
                <a:cs typeface="Times New Roman" pitchFamily="18" charset="0"/>
              </a:rPr>
              <a:t>  </a:t>
            </a:r>
            <a:r>
              <a:rPr lang="en-US" sz="2800" b="1" u="sng" dirty="0">
                <a:effectLst>
                  <a:outerShdw blurRad="38100" dist="38100" dir="2700000" algn="tl">
                    <a:srgbClr val="000000">
                      <a:alpha val="43137"/>
                    </a:srgbClr>
                  </a:outerShdw>
                </a:effectLst>
                <a:latin typeface="Times New Roman" pitchFamily="18" charset="0"/>
                <a:cs typeface="Times New Roman" pitchFamily="18" charset="0"/>
              </a:rPr>
              <a:t>2-Down syndrome</a:t>
            </a:r>
          </a:p>
          <a:p>
            <a:pPr rtl="1">
              <a:lnSpc>
                <a:spcPct val="150000"/>
              </a:lnSpc>
            </a:pPr>
            <a:r>
              <a:rPr lang="en-US" sz="2400" dirty="0">
                <a:latin typeface="Times New Roman" pitchFamily="18" charset="0"/>
                <a:cs typeface="Times New Roman" pitchFamily="18" charset="0"/>
              </a:rPr>
              <a:t>   Is the increase in chromosome number 21, this chromosome is the smallest chromosome in the cells - where the individual is physically retarded somewhat - individual short fathom and parties - the individual susceptible to leukemia and a defect in the heart sometimes – often the individual patient are die at the age of 30-35 years.</a:t>
            </a:r>
            <a:endParaRPr lang="en-US" sz="2400" dirty="0">
              <a:solidFill>
                <a:srgbClr val="0000FF"/>
              </a:solidFill>
              <a:latin typeface="Times New Roman" pitchFamily="18" charset="0"/>
              <a:cs typeface="Times New Roman" pitchFamily="18" charset="0"/>
            </a:endParaRPr>
          </a:p>
        </p:txBody>
      </p:sp>
      <p:cxnSp>
        <p:nvCxnSpPr>
          <p:cNvPr id="6" name="Straight Arrow Connector 5"/>
          <p:cNvCxnSpPr/>
          <p:nvPr/>
        </p:nvCxnSpPr>
        <p:spPr>
          <a:xfrm flipV="1">
            <a:off x="2438400" y="6400800"/>
            <a:ext cx="381001" cy="3048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wheel(4)">
                                      <p:cBhvr>
                                        <p:cTn id="7" dur="2000"/>
                                        <p:tgtEl>
                                          <p:spTgt spid="1026"/>
                                        </p:tgtEl>
                                      </p:cBhvr>
                                    </p:animEffect>
                                  </p:childTnLst>
                                </p:cTn>
                              </p:par>
                              <p:par>
                                <p:cTn id="8" presetID="9"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dissolve">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20"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edge">
                                      <p:cBhvr>
                                        <p:cTn id="15"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عنصر نائب للمحتوى 4"/>
          <p:cNvPicPr>
            <a:picLocks noGrp="1" noChangeAspect="1"/>
          </p:cNvPicPr>
          <p:nvPr>
            <p:ph idx="1"/>
          </p:nvPr>
        </p:nvPicPr>
        <p:blipFill>
          <a:blip r:embed="rId2"/>
          <a:stretch>
            <a:fillRect/>
          </a:stretch>
        </p:blipFill>
        <p:spPr>
          <a:xfrm>
            <a:off x="5410200" y="76200"/>
            <a:ext cx="3587748" cy="4905954"/>
          </a:xfrm>
          <a:prstGeom prst="rect">
            <a:avLst/>
          </a:prstGeom>
        </p:spPr>
      </p:pic>
      <p:sp>
        <p:nvSpPr>
          <p:cNvPr id="8" name="مستطيل 7"/>
          <p:cNvSpPr/>
          <p:nvPr/>
        </p:nvSpPr>
        <p:spPr>
          <a:xfrm>
            <a:off x="5674464" y="4572000"/>
            <a:ext cx="2707536" cy="369332"/>
          </a:xfrm>
          <a:prstGeom prst="rect">
            <a:avLst/>
          </a:prstGeom>
        </p:spPr>
        <p:txBody>
          <a:bodyPr wrap="none">
            <a:spAutoFit/>
          </a:bodyPr>
          <a:lstStyle/>
          <a:p>
            <a:r>
              <a:rPr lang="en-US" dirty="0"/>
              <a:t>2- Turner Syndrome (XO): </a:t>
            </a:r>
            <a:endParaRPr lang="ar-SA" dirty="0"/>
          </a:p>
        </p:txBody>
      </p:sp>
      <p:sp>
        <p:nvSpPr>
          <p:cNvPr id="2" name="مستطيل 1"/>
          <p:cNvSpPr/>
          <p:nvPr/>
        </p:nvSpPr>
        <p:spPr>
          <a:xfrm>
            <a:off x="990600" y="0"/>
            <a:ext cx="4419600" cy="5262979"/>
          </a:xfrm>
          <a:prstGeom prst="rect">
            <a:avLst/>
          </a:prstGeom>
        </p:spPr>
        <p:txBody>
          <a:bodyPr wrap="square">
            <a:spAutoFit/>
          </a:bodyPr>
          <a:lstStyle/>
          <a:p>
            <a:r>
              <a:rPr lang="en-US" sz="2800" b="1" u="sng" dirty="0">
                <a:solidFill>
                  <a:srgbClr val="0000FF"/>
                </a:solidFill>
                <a:latin typeface="Times New Roman" panose="02020603050405020304" pitchFamily="18" charset="0"/>
                <a:cs typeface="Times New Roman" panose="02020603050405020304" pitchFamily="18" charset="0"/>
              </a:rPr>
              <a:t>3- Turner Syndrome (XO)</a:t>
            </a:r>
            <a:r>
              <a:rPr lang="en-US" sz="2800" dirty="0">
                <a:latin typeface="Times New Roman" panose="02020603050405020304" pitchFamily="18" charset="0"/>
                <a:cs typeface="Times New Roman" panose="02020603050405020304" pitchFamily="18" charset="0"/>
              </a:rPr>
              <a:t>: </a:t>
            </a:r>
            <a:r>
              <a:rPr lang="ar-SA" sz="2800" dirty="0">
                <a:latin typeface="Times New Roman" panose="02020603050405020304" pitchFamily="18" charset="0"/>
                <a:cs typeface="Times New Roman" panose="02020603050405020304" pitchFamily="18" charset="0"/>
              </a:rPr>
              <a:t>متلازمة </a:t>
            </a:r>
            <a:r>
              <a:rPr lang="ar-SA" sz="2800" dirty="0" err="1">
                <a:latin typeface="Times New Roman" panose="02020603050405020304" pitchFamily="18" charset="0"/>
                <a:cs typeface="Times New Roman" panose="02020603050405020304" pitchFamily="18" charset="0"/>
              </a:rPr>
              <a:t>تيرنر</a:t>
            </a:r>
            <a:r>
              <a:rPr lang="ar-SA" sz="2800" dirty="0">
                <a:latin typeface="Times New Roman" panose="02020603050405020304" pitchFamily="18" charset="0"/>
                <a:cs typeface="Times New Roman" panose="02020603050405020304" pitchFamily="18" charset="0"/>
              </a:rPr>
              <a:t> </a:t>
            </a:r>
          </a:p>
          <a:p>
            <a:r>
              <a:rPr lang="en-US" sz="2800" dirty="0">
                <a:latin typeface="Times New Roman" panose="02020603050405020304" pitchFamily="18" charset="0"/>
                <a:cs typeface="Times New Roman" panose="02020603050405020304" pitchFamily="18" charset="0"/>
              </a:rPr>
              <a:t>A condition that affects only females, results when one of the X chromosomes (XO) (sex chromosomes). Turner syndrome symptoms include short stature and lack of breast development and periods. Treatment for Turner syndrome may include hormone therapy.</a:t>
            </a:r>
          </a:p>
        </p:txBody>
      </p:sp>
    </p:spTree>
    <p:extLst>
      <p:ext uri="{BB962C8B-B14F-4D97-AF65-F5344CB8AC3E}">
        <p14:creationId xmlns:p14="http://schemas.microsoft.com/office/powerpoint/2010/main" val="24402856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990600" y="76200"/>
            <a:ext cx="6858000" cy="738664"/>
          </a:xfrm>
          <a:prstGeom prst="rect">
            <a:avLst/>
          </a:prstGeom>
          <a:noFill/>
        </p:spPr>
        <p:txBody>
          <a:bodyPr wrap="square" rtlCol="0">
            <a:spAutoFit/>
          </a:bodyPr>
          <a:lstStyle/>
          <a:p>
            <a:pPr algn="ctr" rtl="1">
              <a:lnSpc>
                <a:spcPct val="150000"/>
              </a:lnSpc>
            </a:pPr>
            <a:r>
              <a:rPr lang="ar-SA" sz="2000" b="1" dirty="0">
                <a:solidFill>
                  <a:srgbClr val="FF0000"/>
                </a:solidFill>
                <a:latin typeface="Times New Roman" pitchFamily="18" charset="0"/>
                <a:cs typeface="Times New Roman" pitchFamily="18" charset="0"/>
              </a:rPr>
              <a:t>3</a:t>
            </a:r>
            <a:r>
              <a:rPr lang="ar-SA" sz="2800" b="1" u="sng"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a:t>
            </a:r>
            <a:r>
              <a:rPr lang="ar-SA" sz="2800" b="1" u="sng" dirty="0">
                <a:solidFill>
                  <a:srgbClr val="FF0000"/>
                </a:solidFill>
                <a:effectLst>
                  <a:outerShdw blurRad="38100" dist="38100" dir="2700000" algn="tl">
                    <a:srgbClr val="000000">
                      <a:alpha val="43137"/>
                    </a:srgbClr>
                  </a:outerShdw>
                </a:effectLst>
                <a:latin typeface="Simplified Arabic" pitchFamily="18" charset="-78"/>
                <a:cs typeface="Simplified Arabic" pitchFamily="18" charset="-78"/>
              </a:rPr>
              <a:t>2- العوامل الخارجية</a:t>
            </a:r>
            <a:r>
              <a:rPr lang="en-US" sz="2800" b="1" u="sng" dirty="0">
                <a:solidFill>
                  <a:srgbClr val="FF0000"/>
                </a:solidFill>
                <a:effectLst>
                  <a:outerShdw blurRad="38100" dist="38100" dir="2700000" algn="tl">
                    <a:srgbClr val="000000">
                      <a:alpha val="43137"/>
                    </a:srgbClr>
                  </a:outerShdw>
                </a:effectLst>
                <a:latin typeface="Simplified Arabic" pitchFamily="18" charset="-78"/>
                <a:cs typeface="Simplified Arabic" pitchFamily="18" charset="-78"/>
              </a:rPr>
              <a:t>  </a:t>
            </a:r>
            <a:r>
              <a:rPr lang="ar-SA" sz="2800" b="1" u="sng" dirty="0">
                <a:solidFill>
                  <a:srgbClr val="FF0000"/>
                </a:solidFill>
                <a:effectLst>
                  <a:outerShdw blurRad="38100" dist="38100" dir="2700000" algn="tl">
                    <a:srgbClr val="000000">
                      <a:alpha val="43137"/>
                    </a:srgbClr>
                  </a:outerShdw>
                </a:effectLst>
                <a:latin typeface="Simplified Arabic" pitchFamily="18" charset="-78"/>
                <a:cs typeface="Simplified Arabic" pitchFamily="18" charset="-78"/>
              </a:rPr>
              <a:t>   </a:t>
            </a:r>
            <a:r>
              <a:rPr lang="en-US" sz="2800" b="1" u="sng" dirty="0">
                <a:solidFill>
                  <a:srgbClr val="FF0000"/>
                </a:solidFill>
                <a:effectLst>
                  <a:outerShdw blurRad="38100" dist="38100" dir="2700000" algn="tl">
                    <a:srgbClr val="000000">
                      <a:alpha val="43137"/>
                    </a:srgbClr>
                  </a:outerShdw>
                </a:effectLst>
                <a:latin typeface="Simplified Arabic" pitchFamily="18" charset="-78"/>
                <a:cs typeface="Simplified Arabic" pitchFamily="18" charset="-78"/>
              </a:rPr>
              <a:t> 3-</a:t>
            </a:r>
            <a:r>
              <a:rPr lang="en-US" sz="2800" b="1" u="sng" dirty="0" err="1">
                <a:solidFill>
                  <a:srgbClr val="FF0000"/>
                </a:solidFill>
                <a:effectLst>
                  <a:outerShdw blurRad="38100" dist="38100" dir="2700000" algn="tl">
                    <a:srgbClr val="000000">
                      <a:alpha val="43137"/>
                    </a:srgbClr>
                  </a:outerShdw>
                </a:effectLst>
                <a:latin typeface="Simplified Arabic" pitchFamily="18" charset="-78"/>
                <a:cs typeface="Simplified Arabic" pitchFamily="18" charset="-78"/>
              </a:rPr>
              <a:t>2</a:t>
            </a:r>
            <a:r>
              <a:rPr lang="en-US" sz="2800" b="1" u="sng" dirty="0" err="1">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External</a:t>
            </a:r>
            <a:r>
              <a:rPr lang="en-US" sz="2800" b="1" u="sng"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factors</a:t>
            </a:r>
          </a:p>
        </p:txBody>
      </p:sp>
      <p:sp>
        <p:nvSpPr>
          <p:cNvPr id="6" name="TextBox 5"/>
          <p:cNvSpPr txBox="1"/>
          <p:nvPr/>
        </p:nvSpPr>
        <p:spPr>
          <a:xfrm>
            <a:off x="990600" y="685800"/>
            <a:ext cx="7848600" cy="6555641"/>
          </a:xfrm>
          <a:prstGeom prst="rect">
            <a:avLst/>
          </a:prstGeom>
          <a:noFill/>
        </p:spPr>
        <p:txBody>
          <a:bodyPr wrap="square" rtlCol="0">
            <a:spAutoFit/>
          </a:bodyPr>
          <a:lstStyle/>
          <a:p>
            <a:pPr algn="just"/>
            <a:r>
              <a:rPr lang="en-US" sz="2800" dirty="0">
                <a:latin typeface="Times New Roman" pitchFamily="18" charset="0"/>
                <a:cs typeface="Times New Roman" pitchFamily="18" charset="0"/>
              </a:rPr>
              <a:t>The percentage of malformation state caused by some external factors is about (10%). 	</a:t>
            </a:r>
          </a:p>
          <a:p>
            <a:pPr algn="just"/>
            <a:r>
              <a:rPr lang="en-US" sz="2800" dirty="0">
                <a:latin typeface="Times New Roman" pitchFamily="18" charset="0"/>
                <a:cs typeface="Times New Roman" pitchFamily="18" charset="0"/>
              </a:rPr>
              <a:t>Include various environmental pollutants as radiations, viruses, chemicals, medicines and drugs.</a:t>
            </a:r>
          </a:p>
          <a:p>
            <a:pPr algn="just"/>
            <a:endParaRPr lang="en-US" sz="2800" dirty="0">
              <a:latin typeface="Times New Roman" pitchFamily="18" charset="0"/>
              <a:cs typeface="Times New Roman" pitchFamily="18" charset="0"/>
            </a:endParaRPr>
          </a:p>
          <a:p>
            <a:pPr algn="just"/>
            <a:r>
              <a:rPr lang="en-US" sz="2800" b="1" u="sng" dirty="0">
                <a:effectLst>
                  <a:outerShdw blurRad="38100" dist="38100" dir="2700000" algn="tl">
                    <a:srgbClr val="000000">
                      <a:alpha val="43137"/>
                    </a:srgbClr>
                  </a:outerShdw>
                </a:effectLst>
                <a:latin typeface="Times New Roman" pitchFamily="18" charset="0"/>
                <a:cs typeface="Times New Roman" pitchFamily="18" charset="0"/>
              </a:rPr>
              <a:t>1-Radiation</a:t>
            </a:r>
            <a:endParaRPr lang="en-US" sz="2800" dirty="0">
              <a:latin typeface="Times New Roman" pitchFamily="18" charset="0"/>
              <a:cs typeface="Times New Roman" pitchFamily="18" charset="0"/>
            </a:endParaRPr>
          </a:p>
          <a:p>
            <a:pPr algn="just"/>
            <a:r>
              <a:rPr lang="en-US" sz="2800" dirty="0">
                <a:latin typeface="Times New Roman" pitchFamily="18" charset="0"/>
                <a:cs typeface="Times New Roman" pitchFamily="18" charset="0"/>
              </a:rPr>
              <a:t>Radiation cause malformation for embryos; through their impact on the genetic material of cells (DNA) - and the impact of changes by the decrease or damage of chromosomes and genes, which could lead to the death of some cells or deviation from the its normal track - especially during the stage of differentiation of embryonic cells which lead to distortions (malformations).</a:t>
            </a:r>
          </a:p>
          <a:p>
            <a:pPr algn="just"/>
            <a:endParaRPr lang="en-US" sz="2800"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5"/>
                                        </p:tgtEl>
                                        <p:attrNameLst>
                                          <p:attrName>style.visibility</p:attrName>
                                        </p:attrNameLst>
                                      </p:cBhvr>
                                      <p:to>
                                        <p:strVal val="visible"/>
                                      </p:to>
                                    </p:set>
                                    <p:anim calcmode="discrete" valueType="clr">
                                      <p:cBhvr override="childStyle">
                                        <p:cTn id="7" dur="80"/>
                                        <p:tgtEl>
                                          <p:spTgt spid="5"/>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5"/>
                                        </p:tgtEl>
                                        <p:attrNameLst>
                                          <p:attrName>fillcolor</p:attrName>
                                        </p:attrNameLst>
                                      </p:cBhvr>
                                      <p:tavLst>
                                        <p:tav tm="0">
                                          <p:val>
                                            <p:clrVal>
                                              <a:schemeClr val="accent2"/>
                                            </p:clrVal>
                                          </p:val>
                                        </p:tav>
                                        <p:tav tm="50000">
                                          <p:val>
                                            <p:clrVal>
                                              <a:schemeClr val="hlink"/>
                                            </p:clrVal>
                                          </p:val>
                                        </p:tav>
                                      </p:tavLst>
                                    </p:anim>
                                    <p:set>
                                      <p:cBhvr>
                                        <p:cTn id="9" dur="80"/>
                                        <p:tgtEl>
                                          <p:spTgt spid="5"/>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0"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edge">
                                      <p:cBhvr>
                                        <p:cTn id="14"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66800" y="304800"/>
            <a:ext cx="7924800" cy="6740307"/>
          </a:xfrm>
          <a:prstGeom prst="rect">
            <a:avLst/>
          </a:prstGeom>
          <a:noFill/>
        </p:spPr>
        <p:txBody>
          <a:bodyPr wrap="square" rtlCol="0">
            <a:spAutoFit/>
          </a:bodyPr>
          <a:lstStyle/>
          <a:p>
            <a:pPr algn="just">
              <a:lnSpc>
                <a:spcPct val="150000"/>
              </a:lnSpc>
            </a:pPr>
            <a:r>
              <a:rPr lang="en-US" sz="2200" dirty="0">
                <a:latin typeface="Times New Roman" pitchFamily="18" charset="0"/>
                <a:cs typeface="Times New Roman" pitchFamily="18" charset="0"/>
              </a:rPr>
              <a:t>Cont. about the </a:t>
            </a:r>
            <a:r>
              <a:rPr lang="en-US" sz="2400" b="1" u="sng" dirty="0">
                <a:effectLst>
                  <a:outerShdw blurRad="38100" dist="38100" dir="2700000" algn="tl">
                    <a:srgbClr val="000000">
                      <a:alpha val="43137"/>
                    </a:srgbClr>
                  </a:outerShdw>
                </a:effectLst>
                <a:latin typeface="Times New Roman" pitchFamily="18" charset="0"/>
                <a:cs typeface="Times New Roman" pitchFamily="18" charset="0"/>
              </a:rPr>
              <a:t>1-Radiation (external environment teratology </a:t>
            </a:r>
            <a:endParaRPr lang="en-US" sz="2200" dirty="0">
              <a:latin typeface="Times New Roman" pitchFamily="18" charset="0"/>
              <a:cs typeface="Times New Roman" pitchFamily="18" charset="0"/>
            </a:endParaRPr>
          </a:p>
          <a:p>
            <a:pPr algn="just">
              <a:lnSpc>
                <a:spcPct val="150000"/>
              </a:lnSpc>
            </a:pPr>
            <a:r>
              <a:rPr lang="en-US" sz="2400" dirty="0">
                <a:latin typeface="Times New Roman" pitchFamily="18" charset="0"/>
                <a:cs typeface="Times New Roman" pitchFamily="18" charset="0"/>
              </a:rPr>
              <a:t>-A good example of the effect of radiation is produced during the Second World War after the United States dropped the atomic bomb on the Hiroshima and Nkazaki cities in Japan. This has led to encompass destruction of two cities, so that the embryos that were in the wombs of mothers who lived in that period had not been delivered from the distortions occurred during her pregnancy, but beyond that to the eggs in the ovaries, leading to the continued appearance of malformations of babies born in subsequent generations. It has been shown that the rate of 25% of births were suffering from congenital abnormalities in the nervous system.</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edg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90600" y="3441918"/>
            <a:ext cx="7848600" cy="1815882"/>
          </a:xfrm>
          <a:prstGeom prst="rect">
            <a:avLst/>
          </a:prstGeom>
          <a:noFill/>
        </p:spPr>
        <p:txBody>
          <a:bodyPr wrap="square" rtlCol="0">
            <a:spAutoFit/>
          </a:bodyPr>
          <a:lstStyle/>
          <a:p>
            <a:pPr algn="just"/>
            <a:r>
              <a:rPr lang="en-US" sz="2200" dirty="0">
                <a:latin typeface="Times New Roman" pitchFamily="18" charset="0"/>
                <a:cs typeface="Times New Roman" pitchFamily="18" charset="0"/>
              </a:rPr>
              <a:t>	</a:t>
            </a:r>
            <a:r>
              <a:rPr lang="en-US" sz="2800" dirty="0">
                <a:latin typeface="Times New Roman" pitchFamily="18" charset="0"/>
                <a:cs typeface="Times New Roman" pitchFamily="18" charset="0"/>
              </a:rPr>
              <a:t>Exposing the birds embryos in the seventh or ninth day of incubation the eggs to X-ray, this leads to stunting or reduction  and malformations of the beak and limbs.</a:t>
            </a:r>
          </a:p>
        </p:txBody>
      </p:sp>
      <p:sp>
        <p:nvSpPr>
          <p:cNvPr id="5" name="TextBox 4"/>
          <p:cNvSpPr txBox="1"/>
          <p:nvPr/>
        </p:nvSpPr>
        <p:spPr>
          <a:xfrm>
            <a:off x="1066800" y="1029831"/>
            <a:ext cx="7848600" cy="2246769"/>
          </a:xfrm>
          <a:prstGeom prst="rect">
            <a:avLst/>
          </a:prstGeom>
          <a:noFill/>
        </p:spPr>
        <p:txBody>
          <a:bodyPr wrap="square" rtlCol="0">
            <a:spAutoFit/>
          </a:bodyPr>
          <a:lstStyle/>
          <a:p>
            <a:pPr algn="just"/>
            <a:r>
              <a:rPr lang="en-US" sz="2800" dirty="0">
                <a:latin typeface="Times New Roman" pitchFamily="18" charset="0"/>
                <a:cs typeface="Times New Roman" pitchFamily="18" charset="0"/>
              </a:rPr>
              <a:t>Experimentally, when the pregnant female rats exposure to 200 ringtone dose through the fourteenth day of pregnancy, this leads to the occurrence of congenital malformations in the brain, foot and reduction in the fingers.</a:t>
            </a:r>
          </a:p>
        </p:txBody>
      </p:sp>
      <p:sp>
        <p:nvSpPr>
          <p:cNvPr id="2" name="مستطيل 1"/>
          <p:cNvSpPr/>
          <p:nvPr/>
        </p:nvSpPr>
        <p:spPr>
          <a:xfrm>
            <a:off x="1066800" y="304800"/>
            <a:ext cx="7010400" cy="369332"/>
          </a:xfrm>
          <a:prstGeom prst="rect">
            <a:avLst/>
          </a:prstGeom>
        </p:spPr>
        <p:txBody>
          <a:bodyPr wrap="square">
            <a:spAutoFit/>
          </a:bodyPr>
          <a:lstStyle/>
          <a:p>
            <a:r>
              <a:rPr lang="en-US" dirty="0"/>
              <a:t>Cont. about the 1-Radiation (external environment teratology)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edge">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wedge">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43000" y="76200"/>
            <a:ext cx="7848600" cy="3416320"/>
          </a:xfrm>
          <a:prstGeom prst="rect">
            <a:avLst/>
          </a:prstGeom>
          <a:noFill/>
        </p:spPr>
        <p:txBody>
          <a:bodyPr wrap="square" rtlCol="0">
            <a:spAutoFit/>
          </a:bodyPr>
          <a:lstStyle/>
          <a:p>
            <a:pPr algn="just">
              <a:lnSpc>
                <a:spcPct val="150000"/>
              </a:lnSpc>
            </a:pPr>
            <a:r>
              <a:rPr lang="en-US" sz="2400" dirty="0">
                <a:latin typeface="Times New Roman" pitchFamily="18" charset="0"/>
                <a:cs typeface="Times New Roman" pitchFamily="18" charset="0"/>
              </a:rPr>
              <a:t>As well as when exposing one mollusc front invertebrates egg (</a:t>
            </a:r>
            <a:r>
              <a:rPr lang="en-US" sz="2400" i="1" dirty="0">
                <a:latin typeface="Times New Roman" pitchFamily="18" charset="0"/>
                <a:cs typeface="Times New Roman" pitchFamily="18" charset="0"/>
              </a:rPr>
              <a:t>Chironomus Samoensis</a:t>
            </a:r>
            <a:r>
              <a:rPr lang="en-US" sz="2400" dirty="0">
                <a:latin typeface="Times New Roman" pitchFamily="18" charset="0"/>
                <a:cs typeface="Times New Roman" pitchFamily="18" charset="0"/>
              </a:rPr>
              <a:t>) to the rays, they grow improperly to give the two bodies without head. </a:t>
            </a:r>
          </a:p>
          <a:p>
            <a:pPr algn="just">
              <a:lnSpc>
                <a:spcPct val="150000"/>
              </a:lnSpc>
            </a:pPr>
            <a:r>
              <a:rPr lang="en-US" sz="2400" dirty="0">
                <a:latin typeface="Times New Roman" pitchFamily="18" charset="0"/>
                <a:cs typeface="Times New Roman" pitchFamily="18" charset="0"/>
              </a:rPr>
              <a:t>When injection parts from the front of the normal egg cytoplasm that contains nucleic acid (Poly A mRNA) in these egg exposed to radiation, this restores normal differentiation.</a:t>
            </a:r>
            <a:endParaRPr lang="en-US" sz="2200" dirty="0">
              <a:latin typeface="Times New Roman" pitchFamily="18" charset="0"/>
              <a:cs typeface="Times New Roman" pitchFamily="18" charset="0"/>
            </a:endParaRPr>
          </a:p>
        </p:txBody>
      </p:sp>
      <p:pic>
        <p:nvPicPr>
          <p:cNvPr id="3" name="Picture 96" descr="C:\DOCUME~1\sa\LOCALS~1\Temp\~LWF00171.jpg"/>
          <p:cNvPicPr>
            <a:picLocks noChangeAspect="1" noChangeArrowheads="1"/>
          </p:cNvPicPr>
          <p:nvPr/>
        </p:nvPicPr>
        <p:blipFill>
          <a:blip r:embed="rId3" r:link="rId4"/>
          <a:srcRect/>
          <a:stretch>
            <a:fillRect/>
          </a:stretch>
        </p:blipFill>
        <p:spPr bwMode="auto">
          <a:xfrm>
            <a:off x="1371600" y="3962400"/>
            <a:ext cx="7467600" cy="2667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edge">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38200" y="76200"/>
            <a:ext cx="6324600" cy="684803"/>
          </a:xfrm>
          <a:prstGeom prst="rect">
            <a:avLst/>
          </a:prstGeom>
          <a:noFill/>
        </p:spPr>
        <p:txBody>
          <a:bodyPr wrap="square" rtlCol="0">
            <a:spAutoFit/>
          </a:bodyPr>
          <a:lstStyle/>
          <a:p>
            <a:pPr algn="r" rtl="1">
              <a:lnSpc>
                <a:spcPct val="150000"/>
              </a:lnSpc>
            </a:pPr>
            <a:r>
              <a:rPr lang="ar-SA" sz="2800" b="1" u="sng" dirty="0">
                <a:effectLst>
                  <a:outerShdw blurRad="38100" dist="38100" dir="2700000" algn="tl">
                    <a:srgbClr val="000000">
                      <a:alpha val="43137"/>
                    </a:srgbClr>
                  </a:outerShdw>
                </a:effectLst>
                <a:latin typeface="Simplified Arabic" pitchFamily="18" charset="-78"/>
                <a:cs typeface="Simplified Arabic" pitchFamily="18" charset="-78"/>
              </a:rPr>
              <a:t>2- الفيروسات       </a:t>
            </a:r>
            <a:r>
              <a:rPr lang="en-US" sz="2800" b="1" u="sng" dirty="0">
                <a:effectLst>
                  <a:outerShdw blurRad="38100" dist="38100" dir="2700000" algn="tl">
                    <a:srgbClr val="000000">
                      <a:alpha val="43137"/>
                    </a:srgbClr>
                  </a:outerShdw>
                </a:effectLst>
                <a:latin typeface="Simplified Arabic" pitchFamily="18" charset="-78"/>
                <a:cs typeface="Simplified Arabic" pitchFamily="18" charset="-78"/>
              </a:rPr>
              <a:t>Viruses</a:t>
            </a:r>
            <a:r>
              <a:rPr lang="en-US" sz="2800" b="1" u="sng" dirty="0">
                <a:solidFill>
                  <a:srgbClr val="0000FF"/>
                </a:solidFill>
                <a:effectLst>
                  <a:outerShdw blurRad="38100" dist="38100" dir="2700000" algn="tl">
                    <a:srgbClr val="000000">
                      <a:alpha val="43137"/>
                    </a:srgbClr>
                  </a:outerShdw>
                </a:effectLst>
                <a:latin typeface="Simplified Arabic" pitchFamily="18" charset="-78"/>
                <a:cs typeface="Simplified Arabic" pitchFamily="18" charset="-78"/>
              </a:rPr>
              <a:t> </a:t>
            </a:r>
            <a:endParaRPr lang="en-US" sz="2800" u="sng" dirty="0">
              <a:solidFill>
                <a:srgbClr val="0000FF"/>
              </a:solidFill>
              <a:effectLst>
                <a:outerShdw blurRad="38100" dist="38100" dir="2700000" algn="tl">
                  <a:srgbClr val="000000">
                    <a:alpha val="43137"/>
                  </a:srgbClr>
                </a:outerShdw>
              </a:effectLst>
              <a:latin typeface="Simplified Arabic" pitchFamily="18" charset="-78"/>
              <a:cs typeface="Simplified Arabic" pitchFamily="18" charset="-78"/>
            </a:endParaRPr>
          </a:p>
        </p:txBody>
      </p:sp>
      <p:sp>
        <p:nvSpPr>
          <p:cNvPr id="3" name="TextBox 2"/>
          <p:cNvSpPr txBox="1"/>
          <p:nvPr/>
        </p:nvSpPr>
        <p:spPr>
          <a:xfrm>
            <a:off x="1143000" y="685800"/>
            <a:ext cx="7620000" cy="954107"/>
          </a:xfrm>
          <a:prstGeom prst="rect">
            <a:avLst/>
          </a:prstGeom>
          <a:noFill/>
        </p:spPr>
        <p:txBody>
          <a:bodyPr wrap="square" rtlCol="0">
            <a:spAutoFit/>
          </a:bodyPr>
          <a:lstStyle/>
          <a:p>
            <a:pPr algn="just"/>
            <a:r>
              <a:rPr lang="en-US" sz="2200" b="1" dirty="0">
                <a:latin typeface="Times New Roman" pitchFamily="18" charset="0"/>
                <a:cs typeface="Times New Roman" pitchFamily="18" charset="0"/>
              </a:rPr>
              <a:t>* </a:t>
            </a:r>
            <a:r>
              <a:rPr lang="en-US" sz="2800" dirty="0">
                <a:latin typeface="Times New Roman" pitchFamily="18" charset="0"/>
                <a:cs typeface="Times New Roman" pitchFamily="18" charset="0"/>
              </a:rPr>
              <a:t>Some viruses that infect the mother during pregnancy causes abnormalities. For example,</a:t>
            </a:r>
            <a:endParaRPr lang="en-US" sz="2800" dirty="0">
              <a:solidFill>
                <a:srgbClr val="FF0000"/>
              </a:solidFill>
              <a:latin typeface="Times New Roman" pitchFamily="18" charset="0"/>
              <a:cs typeface="Times New Roman" pitchFamily="18" charset="0"/>
            </a:endParaRPr>
          </a:p>
        </p:txBody>
      </p:sp>
      <p:sp>
        <p:nvSpPr>
          <p:cNvPr id="4" name="TextBox 3"/>
          <p:cNvSpPr txBox="1"/>
          <p:nvPr/>
        </p:nvSpPr>
        <p:spPr>
          <a:xfrm>
            <a:off x="1066800" y="1828800"/>
            <a:ext cx="7696200" cy="3108543"/>
          </a:xfrm>
          <a:prstGeom prst="rect">
            <a:avLst/>
          </a:prstGeom>
          <a:noFill/>
        </p:spPr>
        <p:txBody>
          <a:bodyPr wrap="square" rtlCol="0">
            <a:spAutoFit/>
          </a:bodyPr>
          <a:lstStyle/>
          <a:p>
            <a:pPr algn="just"/>
            <a:r>
              <a:rPr lang="en-US" sz="2800" dirty="0">
                <a:latin typeface="Times New Roman" pitchFamily="18" charset="0"/>
                <a:cs typeface="Times New Roman" pitchFamily="18" charset="0"/>
              </a:rPr>
              <a:t>Infected with Rubella virus (Rubella) causes the German measles leads to malformations in the sense organs specially of the eye.</a:t>
            </a:r>
          </a:p>
          <a:p>
            <a:pPr algn="just"/>
            <a:r>
              <a:rPr lang="en-US" sz="2800" dirty="0">
                <a:latin typeface="Times New Roman" pitchFamily="18" charset="0"/>
                <a:cs typeface="Times New Roman" pitchFamily="18" charset="0"/>
              </a:rPr>
              <a:t>	Infection with fever inflated cells virus (Cytomegalo virus) causes the magnitude of the liver and spleen, reduction head size and mental retardation.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anim calcmode="discrete" valueType="clr">
                                      <p:cBhvr override="childStyle">
                                        <p:cTn id="7" dur="80"/>
                                        <p:tgtEl>
                                          <p:spTgt spid="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
                                        </p:tgtEl>
                                        <p:attrNameLst>
                                          <p:attrName>fillcolor</p:attrName>
                                        </p:attrNameLst>
                                      </p:cBhvr>
                                      <p:tavLst>
                                        <p:tav tm="0">
                                          <p:val>
                                            <p:clrVal>
                                              <a:schemeClr val="accent2"/>
                                            </p:clrVal>
                                          </p:val>
                                        </p:tav>
                                        <p:tav tm="50000">
                                          <p:val>
                                            <p:clrVal>
                                              <a:schemeClr val="hlink"/>
                                            </p:clrVal>
                                          </p:val>
                                        </p:tav>
                                      </p:tavLst>
                                    </p:anim>
                                    <p:set>
                                      <p:cBhvr>
                                        <p:cTn id="9" dur="80"/>
                                        <p:tgtEl>
                                          <p:spTgt spid="2"/>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9"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dissolve">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0"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edge">
                                      <p:cBhvr>
                                        <p:cTn id="19"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362200" y="228600"/>
            <a:ext cx="6324600" cy="523220"/>
          </a:xfrm>
          <a:prstGeom prst="rect">
            <a:avLst/>
          </a:prstGeom>
          <a:noFill/>
        </p:spPr>
        <p:txBody>
          <a:bodyPr wrap="square" rtlCol="0">
            <a:spAutoFit/>
          </a:bodyPr>
          <a:lstStyle/>
          <a:p>
            <a:pPr algn="ctr" rtl="1"/>
            <a:r>
              <a:rPr lang="ar-SA" sz="2800" b="1" u="sng" dirty="0">
                <a:effectLst>
                  <a:outerShdw blurRad="38100" dist="38100" dir="2700000" algn="tl">
                    <a:srgbClr val="000000">
                      <a:alpha val="43137"/>
                    </a:srgbClr>
                  </a:outerShdw>
                </a:effectLst>
                <a:latin typeface="Times New Roman" pitchFamily="18" charset="0"/>
                <a:cs typeface="Times New Roman" pitchFamily="18" charset="0"/>
              </a:rPr>
              <a:t>3- الأدوية    </a:t>
            </a:r>
            <a:r>
              <a:rPr lang="en-US" sz="2800" b="1" u="sng" dirty="0">
                <a:effectLst>
                  <a:outerShdw blurRad="38100" dist="38100" dir="2700000" algn="tl">
                    <a:srgbClr val="000000">
                      <a:alpha val="43137"/>
                    </a:srgbClr>
                  </a:outerShdw>
                </a:effectLst>
                <a:latin typeface="Times New Roman" pitchFamily="18" charset="0"/>
                <a:cs typeface="Times New Roman" pitchFamily="18" charset="0"/>
              </a:rPr>
              <a:t>Medicines</a:t>
            </a:r>
          </a:p>
        </p:txBody>
      </p:sp>
      <p:sp>
        <p:nvSpPr>
          <p:cNvPr id="5" name="TextBox 4"/>
          <p:cNvSpPr txBox="1"/>
          <p:nvPr/>
        </p:nvSpPr>
        <p:spPr>
          <a:xfrm>
            <a:off x="1219200" y="488752"/>
            <a:ext cx="7772400" cy="3508653"/>
          </a:xfrm>
          <a:prstGeom prst="rect">
            <a:avLst/>
          </a:prstGeom>
          <a:noFill/>
        </p:spPr>
        <p:txBody>
          <a:bodyPr wrap="square" rtlCol="0">
            <a:spAutoFit/>
          </a:bodyPr>
          <a:lstStyle/>
          <a:p>
            <a:pPr rtl="1">
              <a:lnSpc>
                <a:spcPct val="150000"/>
              </a:lnSpc>
            </a:pPr>
            <a:r>
              <a:rPr lang="ar-SA" sz="2800" b="1" dirty="0">
                <a:solidFill>
                  <a:srgbClr val="FF0000"/>
                </a:solidFill>
                <a:latin typeface="Times New Roman" pitchFamily="18" charset="0"/>
                <a:cs typeface="Times New Roman" pitchFamily="18" charset="0"/>
              </a:rPr>
              <a:t>أ</a:t>
            </a:r>
            <a:r>
              <a:rPr lang="ar-SA" sz="2800" b="1" u="sng"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عقار الثاليدوميد       </a:t>
            </a:r>
            <a:r>
              <a:rPr lang="en-US" sz="2400" b="1" u="sng"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a- Thalidomide</a:t>
            </a:r>
            <a:endParaRPr lang="ar-SA" sz="2400" b="1" u="sng"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a:p>
            <a:pPr algn="just">
              <a:lnSpc>
                <a:spcPct val="150000"/>
              </a:lnSpc>
            </a:pPr>
            <a:r>
              <a:rPr lang="en-US" sz="2400" dirty="0">
                <a:latin typeface="Times New Roman" pitchFamily="18" charset="0"/>
                <a:cs typeface="Times New Roman" pitchFamily="18" charset="0"/>
              </a:rPr>
              <a:t>	Used in 1941 for the treatment of German measles and when taken led to the birth of children without limbs, atrophy of the body, and appearance of incision in the skull, and lack in the formation of backbone, and some malformations in the ear, heart, and eyelids.</a:t>
            </a:r>
          </a:p>
        </p:txBody>
      </p:sp>
      <p:sp>
        <p:nvSpPr>
          <p:cNvPr id="7" name="Rectangle 6"/>
          <p:cNvSpPr/>
          <p:nvPr/>
        </p:nvSpPr>
        <p:spPr>
          <a:xfrm>
            <a:off x="1066800" y="3940076"/>
            <a:ext cx="7467600" cy="2308324"/>
          </a:xfrm>
          <a:prstGeom prst="rect">
            <a:avLst/>
          </a:prstGeom>
        </p:spPr>
        <p:txBody>
          <a:bodyPr wrap="square">
            <a:spAutoFit/>
          </a:bodyPr>
          <a:lstStyle/>
          <a:p>
            <a:pPr lvl="0" rtl="1">
              <a:lnSpc>
                <a:spcPct val="150000"/>
              </a:lnSpc>
            </a:pPr>
            <a:r>
              <a:rPr lang="en-US" sz="2400" b="1" dirty="0">
                <a:solidFill>
                  <a:srgbClr val="FF0000"/>
                </a:solidFill>
                <a:latin typeface="Times New Roman" pitchFamily="18" charset="0"/>
                <a:cs typeface="Times New Roman" pitchFamily="18" charset="0"/>
              </a:rPr>
              <a:t>( </a:t>
            </a:r>
            <a:r>
              <a:rPr lang="ar-SA" sz="2400" b="1" dirty="0">
                <a:solidFill>
                  <a:srgbClr val="FF0000"/>
                </a:solidFill>
                <a:latin typeface="Times New Roman" pitchFamily="18" charset="0"/>
                <a:cs typeface="Times New Roman" pitchFamily="18" charset="0"/>
              </a:rPr>
              <a:t>عقار الأمينوبترين </a:t>
            </a:r>
            <a:r>
              <a:rPr lang="en-US" sz="2400" b="1" u="sng"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 b- Aminopterin </a:t>
            </a:r>
            <a:endParaRPr lang="ar-SA" sz="2400" b="1" u="sng"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endParaRPr>
          </a:p>
          <a:p>
            <a:pPr lvl="0" algn="just">
              <a:lnSpc>
                <a:spcPct val="150000"/>
              </a:lnSpc>
            </a:pPr>
            <a:r>
              <a:rPr lang="en-US" sz="2400" dirty="0">
                <a:latin typeface="Times New Roman" pitchFamily="18" charset="0"/>
                <a:cs typeface="Times New Roman" pitchFamily="18" charset="0"/>
              </a:rPr>
              <a:t>	Used as a treatment for abortion and lead to birth defects in the nervous system and structural and split in the roof of the mouth.</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4"/>
                                        </p:tgtEl>
                                        <p:attrNameLst>
                                          <p:attrName>style.visibility</p:attrName>
                                        </p:attrNameLst>
                                      </p:cBhvr>
                                      <p:to>
                                        <p:strVal val="visible"/>
                                      </p:to>
                                    </p:set>
                                    <p:anim calcmode="discrete" valueType="clr">
                                      <p:cBhvr override="childStyle">
                                        <p:cTn id="7" dur="80"/>
                                        <p:tgtEl>
                                          <p:spTgt spid="4"/>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
                                        </p:tgtEl>
                                        <p:attrNameLst>
                                          <p:attrName>fillcolor</p:attrName>
                                        </p:attrNameLst>
                                      </p:cBhvr>
                                      <p:tavLst>
                                        <p:tav tm="0">
                                          <p:val>
                                            <p:clrVal>
                                              <a:schemeClr val="accent2"/>
                                            </p:clrVal>
                                          </p:val>
                                        </p:tav>
                                        <p:tav tm="50000">
                                          <p:val>
                                            <p:clrVal>
                                              <a:schemeClr val="hlink"/>
                                            </p:clrVal>
                                          </p:val>
                                        </p:tav>
                                      </p:tavLst>
                                    </p:anim>
                                    <p:set>
                                      <p:cBhvr>
                                        <p:cTn id="9" dur="80"/>
                                        <p:tgtEl>
                                          <p:spTgt spid="4"/>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0"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edge">
                                      <p:cBhvr>
                                        <p:cTn id="14"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66800" y="754082"/>
            <a:ext cx="7848600" cy="3539430"/>
          </a:xfrm>
          <a:prstGeom prst="rect">
            <a:avLst/>
          </a:prstGeom>
          <a:noFill/>
        </p:spPr>
        <p:txBody>
          <a:bodyPr wrap="square" rtlCol="0">
            <a:spAutoFit/>
          </a:bodyPr>
          <a:lstStyle/>
          <a:p>
            <a:pPr algn="ctr" rtl="1">
              <a:lnSpc>
                <a:spcPct val="150000"/>
              </a:lnSpc>
            </a:pPr>
            <a:r>
              <a:rPr lang="ar-SA" sz="2000" b="1" u="sng"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علم التشوهات الخلقية  </a:t>
            </a:r>
            <a:r>
              <a:rPr lang="en-US" sz="2000" b="1" u="sng"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A- </a:t>
            </a:r>
            <a:r>
              <a:rPr lang="en-US" sz="2800" u="sng"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Teratology or Congenital malformations</a:t>
            </a:r>
            <a:endParaRPr lang="en-US" sz="2800" u="sng" dirty="0">
              <a:effectLst>
                <a:outerShdw blurRad="38100" dist="38100" dir="2700000" algn="tl">
                  <a:srgbClr val="000000">
                    <a:alpha val="43137"/>
                  </a:srgbClr>
                </a:outerShdw>
              </a:effectLst>
              <a:latin typeface="Times New Roman" pitchFamily="18" charset="0"/>
              <a:cs typeface="Times New Roman" pitchFamily="18" charset="0"/>
            </a:endParaRPr>
          </a:p>
          <a:p>
            <a:pPr algn="just"/>
            <a:r>
              <a:rPr lang="en-US" sz="2800" dirty="0">
                <a:latin typeface="Times New Roman" pitchFamily="18" charset="0"/>
                <a:cs typeface="Times New Roman" pitchFamily="18" charset="0"/>
              </a:rPr>
              <a:t>	It is a science that examines the changes and effects that occur at different structural and formal organization of living organisms in the embryonic stage; as a result of exposure to internal or external factors during the developmental embryonic stages</a:t>
            </a:r>
            <a:r>
              <a:rPr lang="en-US" sz="2200" dirty="0">
                <a:latin typeface="Times New Roman" pitchFamily="18" charset="0"/>
                <a:cs typeface="Times New Roman" pitchFamily="18" charset="0"/>
              </a:rPr>
              <a:t>.</a:t>
            </a:r>
          </a:p>
        </p:txBody>
      </p:sp>
      <p:sp>
        <p:nvSpPr>
          <p:cNvPr id="4" name="TextBox 3"/>
          <p:cNvSpPr txBox="1"/>
          <p:nvPr/>
        </p:nvSpPr>
        <p:spPr>
          <a:xfrm>
            <a:off x="838200" y="4140875"/>
            <a:ext cx="8382000" cy="2031325"/>
          </a:xfrm>
          <a:prstGeom prst="rect">
            <a:avLst/>
          </a:prstGeom>
          <a:noFill/>
        </p:spPr>
        <p:txBody>
          <a:bodyPr wrap="square" rtlCol="0">
            <a:spAutoFit/>
          </a:bodyPr>
          <a:lstStyle/>
          <a:p>
            <a:pPr algn="just">
              <a:lnSpc>
                <a:spcPct val="150000"/>
              </a:lnSpc>
            </a:pPr>
            <a:r>
              <a:rPr lang="en-US" sz="2800" dirty="0">
                <a:latin typeface="Times New Roman" pitchFamily="18" charset="0"/>
                <a:cs typeface="Times New Roman" pitchFamily="18" charset="0"/>
              </a:rPr>
              <a:t>	If this anomaly in growth is away from the shape of organism differed greatly from the natural form this status is called Monster. </a:t>
            </a:r>
            <a:r>
              <a:rPr lang="ar-SA" sz="2800" dirty="0">
                <a:latin typeface="Times New Roman" pitchFamily="18" charset="0"/>
                <a:cs typeface="Times New Roman" pitchFamily="18" charset="0"/>
              </a:rPr>
              <a:t>المسخ</a:t>
            </a:r>
            <a:endParaRPr lang="en-US" sz="2800" dirty="0">
              <a:latin typeface="Times New Roman" pitchFamily="18" charset="0"/>
              <a:cs typeface="Times New Roman" pitchFamily="18" charset="0"/>
            </a:endParaRPr>
          </a:p>
        </p:txBody>
      </p:sp>
      <p:sp>
        <p:nvSpPr>
          <p:cNvPr id="7" name="TextBox 6"/>
          <p:cNvSpPr txBox="1"/>
          <p:nvPr/>
        </p:nvSpPr>
        <p:spPr>
          <a:xfrm>
            <a:off x="304800" y="-152400"/>
            <a:ext cx="8610600" cy="927177"/>
          </a:xfrm>
          <a:prstGeom prst="rect">
            <a:avLst/>
          </a:prstGeom>
          <a:noFill/>
        </p:spPr>
        <p:txBody>
          <a:bodyPr wrap="square" rtlCol="0">
            <a:spAutoFit/>
          </a:bodyPr>
          <a:lstStyle/>
          <a:p>
            <a:pPr algn="ctr">
              <a:lnSpc>
                <a:spcPct val="200000"/>
              </a:lnSpc>
            </a:pPr>
            <a:r>
              <a:rPr lang="en-US" sz="3200" u="sng" dirty="0">
                <a:solidFill>
                  <a:srgbClr val="0000FF"/>
                </a:solidFill>
                <a:effectLst>
                  <a:outerShdw blurRad="38100" dist="38100" dir="2700000" algn="tl">
                    <a:srgbClr val="000000">
                      <a:alpha val="43137"/>
                    </a:srgbClr>
                  </a:outerShdw>
                </a:effectLst>
                <a:latin typeface="Times New Roman" pitchFamily="18" charset="0"/>
                <a:cs typeface="Times New Roman" pitchFamily="18" charset="0"/>
              </a:rPr>
              <a:t>I- Introduction, Definition and history view</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edg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edge">
                                      <p:cBhvr>
                                        <p:cTn id="12" dur="20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2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edge">
                                      <p:cBhvr>
                                        <p:cTn id="1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7"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rmAutofit/>
          </a:bodyPr>
          <a:lstStyle/>
          <a:p>
            <a:r>
              <a:rPr lang="en-US" sz="4000" dirty="0"/>
              <a:t>Deformation of the arms or legs </a:t>
            </a:r>
            <a:endParaRPr lang="ar-SA" sz="4000" dirty="0"/>
          </a:p>
        </p:txBody>
      </p:sp>
      <p:pic>
        <p:nvPicPr>
          <p:cNvPr id="4" name="عنصر نائب للمحتوى 3"/>
          <p:cNvPicPr>
            <a:picLocks noGrp="1" noChangeAspect="1"/>
          </p:cNvPicPr>
          <p:nvPr>
            <p:ph idx="1"/>
          </p:nvPr>
        </p:nvPicPr>
        <p:blipFill>
          <a:blip r:embed="rId2"/>
          <a:stretch>
            <a:fillRect/>
          </a:stretch>
        </p:blipFill>
        <p:spPr>
          <a:xfrm>
            <a:off x="2546277" y="1447800"/>
            <a:ext cx="5276995" cy="4800600"/>
          </a:xfrm>
          <a:prstGeom prst="rect">
            <a:avLst/>
          </a:prstGeom>
        </p:spPr>
      </p:pic>
    </p:spTree>
    <p:extLst>
      <p:ext uri="{BB962C8B-B14F-4D97-AF65-F5344CB8AC3E}">
        <p14:creationId xmlns:p14="http://schemas.microsoft.com/office/powerpoint/2010/main" val="363732884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09600" y="4826675"/>
            <a:ext cx="8458200" cy="1600438"/>
          </a:xfrm>
          <a:prstGeom prst="rect">
            <a:avLst/>
          </a:prstGeom>
          <a:noFill/>
        </p:spPr>
        <p:txBody>
          <a:bodyPr wrap="square" rtlCol="0">
            <a:spAutoFit/>
          </a:bodyPr>
          <a:lstStyle/>
          <a:p>
            <a:pPr rtl="1">
              <a:lnSpc>
                <a:spcPct val="150000"/>
              </a:lnSpc>
            </a:pPr>
            <a:r>
              <a:rPr lang="ar-SA" sz="2800" b="1" dirty="0">
                <a:solidFill>
                  <a:srgbClr val="FF0000"/>
                </a:solidFill>
                <a:latin typeface="Times New Roman" pitchFamily="18" charset="0"/>
                <a:cs typeface="Times New Roman" pitchFamily="18" charset="0"/>
              </a:rPr>
              <a:t>د) </a:t>
            </a:r>
            <a:r>
              <a:rPr lang="ar-SA" sz="2800" b="1" u="sng"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أدوية الثايرويد (الغدة الدرقية)</a:t>
            </a:r>
            <a:r>
              <a:rPr lang="ar-SA" sz="2800" b="1" u="sng" dirty="0">
                <a:effectLst>
                  <a:outerShdw blurRad="38100" dist="38100" dir="2700000" algn="tl">
                    <a:srgbClr val="000000">
                      <a:alpha val="43137"/>
                    </a:srgbClr>
                  </a:outerShdw>
                </a:effectLst>
                <a:latin typeface="Times New Roman" pitchFamily="18" charset="0"/>
                <a:cs typeface="Times New Roman" pitchFamily="18" charset="0"/>
              </a:rPr>
              <a:t> </a:t>
            </a:r>
            <a:r>
              <a:rPr lang="en-US" sz="2800" b="1" u="sng" dirty="0">
                <a:effectLst>
                  <a:outerShdw blurRad="38100" dist="38100" dir="2700000" algn="tl">
                    <a:srgbClr val="000000">
                      <a:alpha val="43137"/>
                    </a:srgbClr>
                  </a:outerShdw>
                </a:effectLst>
                <a:latin typeface="Times New Roman" pitchFamily="18" charset="0"/>
                <a:cs typeface="Times New Roman" pitchFamily="18" charset="0"/>
              </a:rPr>
              <a:t>d-</a:t>
            </a:r>
            <a:r>
              <a:rPr lang="en-US" sz="2800" b="1" u="sng"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Thyroid drugs</a:t>
            </a:r>
            <a:r>
              <a:rPr lang="en-US" sz="2800" b="1" dirty="0">
                <a:solidFill>
                  <a:srgbClr val="FF0000"/>
                </a:solidFill>
                <a:latin typeface="Times New Roman" pitchFamily="18" charset="0"/>
                <a:cs typeface="Times New Roman" pitchFamily="18" charset="0"/>
              </a:rPr>
              <a:t> </a:t>
            </a:r>
            <a:endParaRPr lang="ar-SA" sz="2800" b="1" dirty="0">
              <a:solidFill>
                <a:srgbClr val="FF0000"/>
              </a:solidFill>
              <a:latin typeface="Times New Roman" pitchFamily="18" charset="0"/>
              <a:cs typeface="Times New Roman" pitchFamily="18" charset="0"/>
            </a:endParaRPr>
          </a:p>
          <a:p>
            <a:pPr algn="just"/>
            <a:r>
              <a:rPr lang="en-US" sz="2800" dirty="0">
                <a:latin typeface="Times New Roman" pitchFamily="18" charset="0"/>
                <a:cs typeface="Times New Roman" pitchFamily="18" charset="0"/>
              </a:rPr>
              <a:t>	Cause disturbances in bone growth and structural system through the metabolism of cells and tissues</a:t>
            </a:r>
          </a:p>
        </p:txBody>
      </p:sp>
      <p:pic>
        <p:nvPicPr>
          <p:cNvPr id="6" name="Picture 9" descr="~LWF00911"/>
          <p:cNvPicPr>
            <a:picLocks noChangeAspect="1" noChangeArrowheads="1"/>
          </p:cNvPicPr>
          <p:nvPr/>
        </p:nvPicPr>
        <p:blipFill>
          <a:blip r:embed="rId3"/>
          <a:srcRect/>
          <a:stretch>
            <a:fillRect/>
          </a:stretch>
        </p:blipFill>
        <p:spPr bwMode="auto">
          <a:xfrm>
            <a:off x="1066800" y="2433638"/>
            <a:ext cx="7848600" cy="2519362"/>
          </a:xfrm>
          <a:prstGeom prst="rect">
            <a:avLst/>
          </a:prstGeom>
          <a:noFill/>
          <a:ln w="9525">
            <a:noFill/>
            <a:miter lim="800000"/>
            <a:headEnd/>
            <a:tailEnd/>
          </a:ln>
        </p:spPr>
      </p:pic>
      <p:sp>
        <p:nvSpPr>
          <p:cNvPr id="9" name="TextBox 8"/>
          <p:cNvSpPr txBox="1"/>
          <p:nvPr/>
        </p:nvSpPr>
        <p:spPr>
          <a:xfrm>
            <a:off x="609600" y="76200"/>
            <a:ext cx="8458200" cy="2862322"/>
          </a:xfrm>
          <a:prstGeom prst="rect">
            <a:avLst/>
          </a:prstGeom>
          <a:noFill/>
        </p:spPr>
        <p:txBody>
          <a:bodyPr wrap="square" rtlCol="0">
            <a:spAutoFit/>
          </a:bodyPr>
          <a:lstStyle/>
          <a:p>
            <a:pPr rtl="1">
              <a:lnSpc>
                <a:spcPct val="150000"/>
              </a:lnSpc>
            </a:pPr>
            <a:r>
              <a:rPr lang="ar-SA" sz="2400" b="1" dirty="0">
                <a:solidFill>
                  <a:srgbClr val="FF0000"/>
                </a:solidFill>
                <a:latin typeface="Times New Roman" pitchFamily="18" charset="0"/>
                <a:cs typeface="Times New Roman" pitchFamily="18" charset="0"/>
              </a:rPr>
              <a:t>ج) </a:t>
            </a:r>
            <a:r>
              <a:rPr lang="ar-SA" sz="2400" b="1" u="sng"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عقار الميتوميسن س (</a:t>
            </a:r>
            <a:r>
              <a:rPr lang="en-US" sz="2400" b="1" u="sng"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Mitomycen –c</a:t>
            </a:r>
            <a:r>
              <a:rPr lang="ar-SA" sz="2400" b="1" u="sng"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a:t>
            </a:r>
            <a:r>
              <a:rPr lang="en-US" sz="2400" b="1" u="sng"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c- </a:t>
            </a:r>
            <a:r>
              <a:rPr lang="ar-SA" sz="2400" b="1" u="sng" dirty="0">
                <a:effectLst>
                  <a:outerShdw blurRad="38100" dist="38100" dir="2700000" algn="tl">
                    <a:srgbClr val="000000">
                      <a:alpha val="43137"/>
                    </a:srgbClr>
                  </a:outerShdw>
                </a:effectLst>
                <a:latin typeface="Times New Roman" pitchFamily="18" charset="0"/>
                <a:cs typeface="Times New Roman" pitchFamily="18" charset="0"/>
              </a:rPr>
              <a:t> </a:t>
            </a:r>
          </a:p>
          <a:p>
            <a:pPr algn="just">
              <a:lnSpc>
                <a:spcPct val="150000"/>
              </a:lnSpc>
            </a:pPr>
            <a:r>
              <a:rPr lang="en-US" sz="2400" dirty="0">
                <a:latin typeface="Times New Roman" pitchFamily="18" charset="0"/>
                <a:cs typeface="Times New Roman" pitchFamily="18" charset="0"/>
              </a:rPr>
              <a:t>	Use this medication for the treatment of cancer. When tested on pregnant female mice led to the deformation and the emergence of the brain to the outside (Anencephaly) in fetuses and small size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edge">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edge">
                                      <p:cBhvr>
                                        <p:cTn id="12"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9"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90600" y="4549676"/>
            <a:ext cx="7664244" cy="2308324"/>
          </a:xfrm>
          <a:prstGeom prst="rect">
            <a:avLst/>
          </a:prstGeom>
          <a:noFill/>
        </p:spPr>
        <p:txBody>
          <a:bodyPr wrap="square" rtlCol="0">
            <a:spAutoFit/>
          </a:bodyPr>
          <a:lstStyle/>
          <a:p>
            <a:pPr lvl="0" algn="just">
              <a:lnSpc>
                <a:spcPct val="150000"/>
              </a:lnSpc>
            </a:pPr>
            <a:r>
              <a:rPr lang="en-US" sz="2400" b="1" dirty="0">
                <a:latin typeface="Times New Roman" pitchFamily="18" charset="0"/>
                <a:cs typeface="Times New Roman" pitchFamily="18" charset="0"/>
              </a:rPr>
              <a:t>3- </a:t>
            </a:r>
            <a:r>
              <a:rPr lang="en-US" sz="2400" b="1" u="sng" dirty="0">
                <a:effectLst>
                  <a:outerShdw blurRad="38100" dist="38100" dir="2700000" algn="tl">
                    <a:srgbClr val="000000">
                      <a:alpha val="43137"/>
                    </a:srgbClr>
                  </a:outerShdw>
                </a:effectLst>
                <a:latin typeface="Times New Roman" pitchFamily="18" charset="0"/>
                <a:cs typeface="Times New Roman" pitchFamily="18" charset="0"/>
              </a:rPr>
              <a:t>Thallium salts</a:t>
            </a:r>
            <a:r>
              <a:rPr lang="en-US" sz="2400" b="1" dirty="0">
                <a:solidFill>
                  <a:srgbClr val="FF0000"/>
                </a:solidFill>
                <a:latin typeface="Times New Roman" pitchFamily="18" charset="0"/>
                <a:cs typeface="Times New Roman" pitchFamily="18" charset="0"/>
              </a:rPr>
              <a:t>: </a:t>
            </a:r>
            <a:r>
              <a:rPr lang="en-US" sz="2400" dirty="0">
                <a:latin typeface="Times New Roman" pitchFamily="18" charset="0"/>
                <a:cs typeface="Times New Roman" pitchFamily="18" charset="0"/>
              </a:rPr>
              <a:t>Thallium acetate, thallium sulfate and thallium nitrate lead to the palace of the jaw and the delay in the embryo growth and abnormalities of the limbs and palace or absence of the beak in birds.</a:t>
            </a:r>
          </a:p>
        </p:txBody>
      </p:sp>
      <p:sp>
        <p:nvSpPr>
          <p:cNvPr id="9" name="TextBox 8"/>
          <p:cNvSpPr txBox="1"/>
          <p:nvPr/>
        </p:nvSpPr>
        <p:spPr>
          <a:xfrm>
            <a:off x="762000" y="1009471"/>
            <a:ext cx="8229600" cy="1133965"/>
          </a:xfrm>
          <a:prstGeom prst="rect">
            <a:avLst/>
          </a:prstGeom>
          <a:noFill/>
        </p:spPr>
        <p:txBody>
          <a:bodyPr wrap="square" rtlCol="0">
            <a:spAutoFit/>
          </a:bodyPr>
          <a:lstStyle/>
          <a:p>
            <a:pPr algn="just">
              <a:lnSpc>
                <a:spcPct val="150000"/>
              </a:lnSpc>
            </a:pPr>
            <a:r>
              <a:rPr lang="en-US" sz="2200" b="1" dirty="0">
                <a:latin typeface="Times New Roman" pitchFamily="18" charset="0"/>
                <a:cs typeface="Times New Roman" pitchFamily="18" charset="0"/>
              </a:rPr>
              <a:t>2- </a:t>
            </a:r>
            <a:r>
              <a:rPr lang="en-US" sz="2400" u="sng" dirty="0">
                <a:effectLst>
                  <a:outerShdw blurRad="38100" dist="38100" dir="2700000" algn="tl">
                    <a:srgbClr val="000000">
                      <a:alpha val="43137"/>
                    </a:srgbClr>
                  </a:outerShdw>
                </a:effectLst>
                <a:latin typeface="Times New Roman" pitchFamily="18" charset="0"/>
                <a:cs typeface="Times New Roman" pitchFamily="18" charset="0"/>
              </a:rPr>
              <a:t>Thyosinat Material</a:t>
            </a:r>
            <a:r>
              <a:rPr lang="en-US" sz="2400" dirty="0">
                <a:latin typeface="Times New Roman" pitchFamily="18" charset="0"/>
                <a:cs typeface="Times New Roman" pitchFamily="18" charset="0"/>
              </a:rPr>
              <a:t>: affect the formation of the dorsal cord in embryos</a:t>
            </a:r>
          </a:p>
        </p:txBody>
      </p:sp>
      <p:pic>
        <p:nvPicPr>
          <p:cNvPr id="20481" name="Picture 1" descr="~LWF00821"/>
          <p:cNvPicPr>
            <a:picLocks noChangeAspect="1" noChangeArrowheads="1"/>
          </p:cNvPicPr>
          <p:nvPr/>
        </p:nvPicPr>
        <p:blipFill>
          <a:blip r:embed="rId3" cstate="print"/>
          <a:srcRect/>
          <a:stretch>
            <a:fillRect/>
          </a:stretch>
        </p:blipFill>
        <p:spPr bwMode="auto">
          <a:xfrm>
            <a:off x="4224564" y="2438400"/>
            <a:ext cx="3928836" cy="2209800"/>
          </a:xfrm>
          <a:prstGeom prst="rect">
            <a:avLst/>
          </a:prstGeom>
          <a:noFill/>
          <a:ln w="9525">
            <a:noFill/>
            <a:miter lim="800000"/>
            <a:headEnd/>
            <a:tailEnd/>
          </a:ln>
        </p:spPr>
      </p:pic>
      <p:sp>
        <p:nvSpPr>
          <p:cNvPr id="20483" name="Rectangle 3"/>
          <p:cNvSpPr>
            <a:spLocks noChangeArrowheads="1"/>
          </p:cNvSpPr>
          <p:nvPr/>
        </p:nvSpPr>
        <p:spPr bwMode="auto">
          <a:xfrm>
            <a:off x="2667000" y="1806714"/>
            <a:ext cx="6248400" cy="70788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1" eaLnBrk="1" fontAlgn="base" latinLnBrk="0" hangingPunct="1">
              <a:lnSpc>
                <a:spcPct val="100000"/>
              </a:lnSpc>
              <a:spcBef>
                <a:spcPct val="0"/>
              </a:spcBef>
              <a:spcAft>
                <a:spcPct val="0"/>
              </a:spcAft>
              <a:buClrTx/>
              <a:buSzTx/>
              <a:buFontTx/>
              <a:buNone/>
              <a:tabLst/>
            </a:pPr>
            <a:r>
              <a:rPr kumimoji="0" lang="ar-SA" sz="2000" b="1" i="0" u="none" strike="noStrike" cap="none" normalizeH="0" baseline="0" dirty="0">
                <a:ln>
                  <a:noFill/>
                </a:ln>
                <a:solidFill>
                  <a:schemeClr val="tx1"/>
                </a:solidFill>
                <a:effectLst/>
                <a:latin typeface="Simplified Arabic" pitchFamily="18" charset="-78"/>
                <a:ea typeface="Times New Roman" pitchFamily="18" charset="0"/>
                <a:cs typeface="Simplified Arabic" pitchFamily="18" charset="-78"/>
              </a:rPr>
              <a:t>          الجنين السليم            الجنين المعرض لمادة الثيوسينيت </a:t>
            </a:r>
          </a:p>
          <a:p>
            <a:pPr lvl="0" algn="just" rtl="1" fontAlgn="base">
              <a:spcBef>
                <a:spcPct val="0"/>
              </a:spcBef>
              <a:spcAft>
                <a:spcPct val="0"/>
              </a:spcAft>
            </a:pPr>
            <a:r>
              <a:rPr lang="ar-SA" sz="2000" b="1" dirty="0">
                <a:latin typeface="Simplified Arabic" pitchFamily="18" charset="-78"/>
                <a:ea typeface="Times New Roman" pitchFamily="18" charset="0"/>
                <a:cs typeface="Simplified Arabic" pitchFamily="18" charset="-78"/>
              </a:rPr>
              <a:t>                                 وقد تضخمت فيه منطقة الحبل الظهري</a:t>
            </a:r>
            <a:r>
              <a:rPr kumimoji="0" lang="ar-SA" sz="2000" b="1" i="0" u="none" strike="noStrike" cap="none" normalizeH="0" baseline="0" dirty="0">
                <a:ln>
                  <a:noFill/>
                </a:ln>
                <a:solidFill>
                  <a:schemeClr val="tx1"/>
                </a:solidFill>
                <a:effectLst/>
                <a:latin typeface="Simplified Arabic" pitchFamily="18" charset="-78"/>
                <a:ea typeface="Times New Roman" pitchFamily="18" charset="0"/>
                <a:cs typeface="Simplified Arabic" pitchFamily="18" charset="-78"/>
              </a:rPr>
              <a:t>                         </a:t>
            </a:r>
            <a:endParaRPr kumimoji="0" lang="en-US" sz="2000" b="0" i="0" u="none" strike="noStrike" cap="none" normalizeH="0" baseline="0" dirty="0">
              <a:ln>
                <a:noFill/>
              </a:ln>
              <a:solidFill>
                <a:schemeClr val="tx1"/>
              </a:solidFill>
              <a:effectLst/>
              <a:latin typeface="Arial" pitchFamily="34" charset="0"/>
              <a:cs typeface="Arial" pitchFamily="34" charset="0"/>
            </a:endParaRPr>
          </a:p>
        </p:txBody>
      </p:sp>
      <p:cxnSp>
        <p:nvCxnSpPr>
          <p:cNvPr id="13" name="Straight Arrow Connector 12"/>
          <p:cNvCxnSpPr/>
          <p:nvPr/>
        </p:nvCxnSpPr>
        <p:spPr>
          <a:xfrm flipH="1">
            <a:off x="5269594" y="2362200"/>
            <a:ext cx="64406" cy="1143000"/>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1066800" y="39469"/>
            <a:ext cx="6629400" cy="769441"/>
          </a:xfrm>
          <a:prstGeom prst="rect">
            <a:avLst/>
          </a:prstGeom>
          <a:noFill/>
        </p:spPr>
        <p:txBody>
          <a:bodyPr wrap="square" rtlCol="0">
            <a:spAutoFit/>
          </a:bodyPr>
          <a:lstStyle/>
          <a:p>
            <a:pPr algn="just" rtl="1">
              <a:lnSpc>
                <a:spcPct val="150000"/>
              </a:lnSpc>
            </a:pPr>
            <a:r>
              <a:rPr lang="ar-SA" sz="2000" b="1" dirty="0">
                <a:solidFill>
                  <a:srgbClr val="FF0000"/>
                </a:solidFill>
                <a:latin typeface="Simplified Arabic" pitchFamily="18" charset="-78"/>
                <a:cs typeface="Simplified Arabic" pitchFamily="18" charset="-78"/>
              </a:rPr>
              <a:t>4</a:t>
            </a:r>
            <a:r>
              <a:rPr lang="ar-SA" sz="2800" b="1" dirty="0">
                <a:solidFill>
                  <a:srgbClr val="FF0000"/>
                </a:solidFill>
                <a:effectLst>
                  <a:outerShdw blurRad="38100" dist="38100" dir="2700000" algn="tl">
                    <a:srgbClr val="000000">
                      <a:alpha val="43137"/>
                    </a:srgbClr>
                  </a:outerShdw>
                </a:effectLst>
                <a:latin typeface="Simplified Arabic" pitchFamily="18" charset="-78"/>
                <a:cs typeface="Simplified Arabic" pitchFamily="18" charset="-78"/>
              </a:rPr>
              <a:t>) </a:t>
            </a:r>
            <a:r>
              <a:rPr lang="ar-SA" sz="2800" b="1" u="sng" dirty="0">
                <a:solidFill>
                  <a:srgbClr val="FF0000"/>
                </a:solidFill>
                <a:effectLst>
                  <a:outerShdw blurRad="38100" dist="38100" dir="2700000" algn="tl">
                    <a:srgbClr val="000000">
                      <a:alpha val="43137"/>
                    </a:srgbClr>
                  </a:outerShdw>
                </a:effectLst>
                <a:latin typeface="Simplified Arabic" pitchFamily="18" charset="-78"/>
                <a:cs typeface="Simplified Arabic" pitchFamily="18" charset="-78"/>
              </a:rPr>
              <a:t>المواد الكيميائية     </a:t>
            </a:r>
            <a:r>
              <a:rPr lang="en-US" sz="3200" b="1" u="sng" dirty="0">
                <a:solidFill>
                  <a:srgbClr val="FF0000"/>
                </a:solidFill>
                <a:effectLst>
                  <a:outerShdw blurRad="38100" dist="38100" dir="2700000" algn="tl">
                    <a:srgbClr val="000000">
                      <a:alpha val="43137"/>
                    </a:srgbClr>
                  </a:outerShdw>
                </a:effectLst>
                <a:latin typeface="Simplified Arabic" pitchFamily="18" charset="-78"/>
                <a:cs typeface="Simplified Arabic" pitchFamily="18" charset="-78"/>
              </a:rPr>
              <a:t>Chemicals</a:t>
            </a:r>
            <a:endParaRPr lang="en-US" sz="2800" u="sng" dirty="0">
              <a:solidFill>
                <a:srgbClr val="FF0000"/>
              </a:solidFill>
              <a:effectLst>
                <a:outerShdw blurRad="38100" dist="38100" dir="2700000" algn="tl">
                  <a:srgbClr val="000000">
                    <a:alpha val="43137"/>
                  </a:srgbClr>
                </a:outerShdw>
              </a:effectLst>
              <a:latin typeface="Simplified Arabic" pitchFamily="18" charset="-78"/>
              <a:cs typeface="Simplified Arabic" pitchFamily="18" charset="-78"/>
            </a:endParaRPr>
          </a:p>
        </p:txBody>
      </p:sp>
      <p:sp>
        <p:nvSpPr>
          <p:cNvPr id="8" name="TextBox 7"/>
          <p:cNvSpPr txBox="1"/>
          <p:nvPr/>
        </p:nvSpPr>
        <p:spPr>
          <a:xfrm>
            <a:off x="990600" y="466636"/>
            <a:ext cx="7924800" cy="579967"/>
          </a:xfrm>
          <a:prstGeom prst="rect">
            <a:avLst/>
          </a:prstGeom>
          <a:noFill/>
        </p:spPr>
        <p:txBody>
          <a:bodyPr wrap="square" rtlCol="0">
            <a:spAutoFit/>
          </a:bodyPr>
          <a:lstStyle/>
          <a:p>
            <a:pPr algn="just">
              <a:lnSpc>
                <a:spcPct val="150000"/>
              </a:lnSpc>
            </a:pPr>
            <a:r>
              <a:rPr lang="en-US" sz="2400" b="1" dirty="0">
                <a:latin typeface="Times New Roman" pitchFamily="18" charset="0"/>
                <a:cs typeface="Times New Roman" pitchFamily="18" charset="0"/>
              </a:rPr>
              <a:t>1- </a:t>
            </a:r>
            <a:r>
              <a:rPr lang="en-US" sz="2400" u="sng" dirty="0">
                <a:effectLst>
                  <a:outerShdw blurRad="38100" dist="38100" dir="2700000" algn="tl">
                    <a:srgbClr val="000000">
                      <a:alpha val="43137"/>
                    </a:srgbClr>
                  </a:outerShdw>
                </a:effectLst>
                <a:latin typeface="Times New Roman" pitchFamily="18" charset="0"/>
                <a:cs typeface="Times New Roman" pitchFamily="18" charset="0"/>
              </a:rPr>
              <a:t>Lead Chloride </a:t>
            </a:r>
            <a:r>
              <a:rPr lang="en-US" sz="2400" dirty="0">
                <a:latin typeface="Times New Roman" pitchFamily="18" charset="0"/>
                <a:cs typeface="Times New Roman" pitchFamily="18" charset="0"/>
              </a:rPr>
              <a:t>: works on the nervous system malformation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edge">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dissolv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7" presetClass="entr" presetSubtype="0" fill="hold" grpId="0" nodeType="clickEffect">
                                  <p:stCondLst>
                                    <p:cond delay="0"/>
                                  </p:stCondLst>
                                  <p:iterate type="lt">
                                    <p:tmPct val="50000"/>
                                  </p:iterate>
                                  <p:childTnLst>
                                    <p:set>
                                      <p:cBhvr>
                                        <p:cTn id="16" dur="1" fill="hold">
                                          <p:stCondLst>
                                            <p:cond delay="0"/>
                                          </p:stCondLst>
                                        </p:cTn>
                                        <p:tgtEl>
                                          <p:spTgt spid="7"/>
                                        </p:tgtEl>
                                        <p:attrNameLst>
                                          <p:attrName>style.visibility</p:attrName>
                                        </p:attrNameLst>
                                      </p:cBhvr>
                                      <p:to>
                                        <p:strVal val="visible"/>
                                      </p:to>
                                    </p:set>
                                    <p:anim calcmode="discrete" valueType="clr">
                                      <p:cBhvr override="childStyle">
                                        <p:cTn id="17" dur="80"/>
                                        <p:tgtEl>
                                          <p:spTgt spid="7"/>
                                        </p:tgtEl>
                                        <p:attrNameLst>
                                          <p:attrName>style.color</p:attrName>
                                        </p:attrNameLst>
                                      </p:cBhvr>
                                      <p:tavLst>
                                        <p:tav tm="0">
                                          <p:val>
                                            <p:clrVal>
                                              <a:schemeClr val="accent2"/>
                                            </p:clrVal>
                                          </p:val>
                                        </p:tav>
                                        <p:tav tm="50000">
                                          <p:val>
                                            <p:clrVal>
                                              <a:schemeClr val="hlink"/>
                                            </p:clrVal>
                                          </p:val>
                                        </p:tav>
                                      </p:tavLst>
                                    </p:anim>
                                    <p:anim calcmode="discrete" valueType="clr">
                                      <p:cBhvr>
                                        <p:cTn id="18" dur="80"/>
                                        <p:tgtEl>
                                          <p:spTgt spid="7"/>
                                        </p:tgtEl>
                                        <p:attrNameLst>
                                          <p:attrName>fillcolor</p:attrName>
                                        </p:attrNameLst>
                                      </p:cBhvr>
                                      <p:tavLst>
                                        <p:tav tm="0">
                                          <p:val>
                                            <p:clrVal>
                                              <a:schemeClr val="accent2"/>
                                            </p:clrVal>
                                          </p:val>
                                        </p:tav>
                                        <p:tav tm="50000">
                                          <p:val>
                                            <p:clrVal>
                                              <a:schemeClr val="hlink"/>
                                            </p:clrVal>
                                          </p:val>
                                        </p:tav>
                                      </p:tavLst>
                                    </p:anim>
                                    <p:set>
                                      <p:cBhvr>
                                        <p:cTn id="19" dur="80"/>
                                        <p:tgtEl>
                                          <p:spTgt spid="7"/>
                                        </p:tgtEl>
                                        <p:attrNameLst>
                                          <p:attrName>fill.type</p:attrName>
                                        </p:attrNameLst>
                                      </p:cBhvr>
                                      <p:to>
                                        <p:strVal val="solid"/>
                                      </p:to>
                                    </p:set>
                                  </p:childTnLst>
                                </p:cTn>
                              </p:par>
                            </p:childTnLst>
                          </p:cTn>
                        </p:par>
                      </p:childTnLst>
                    </p:cTn>
                  </p:par>
                  <p:par>
                    <p:cTn id="20" fill="hold">
                      <p:stCondLst>
                        <p:cond delay="indefinite"/>
                      </p:stCondLst>
                      <p:childTnLst>
                        <p:par>
                          <p:cTn id="21" fill="hold">
                            <p:stCondLst>
                              <p:cond delay="0"/>
                            </p:stCondLst>
                            <p:childTnLst>
                              <p:par>
                                <p:cTn id="22" presetID="9" presetClass="entr" presetSubtype="0"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Effect transition="in" filter="dissolve">
                                      <p:cBhvr>
                                        <p:cTn id="2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P spid="7" grpId="0"/>
      <p:bldP spid="8"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43000" y="173002"/>
            <a:ext cx="7848600" cy="4457952"/>
          </a:xfrm>
          <a:prstGeom prst="rect">
            <a:avLst/>
          </a:prstGeom>
          <a:noFill/>
        </p:spPr>
        <p:txBody>
          <a:bodyPr wrap="square" rtlCol="0">
            <a:spAutoFit/>
          </a:bodyPr>
          <a:lstStyle/>
          <a:p>
            <a:pPr>
              <a:lnSpc>
                <a:spcPct val="150000"/>
              </a:lnSpc>
            </a:pPr>
            <a:r>
              <a:rPr lang="en-US" sz="2400" b="1" dirty="0">
                <a:latin typeface="Times New Roman" pitchFamily="18" charset="0"/>
                <a:cs typeface="Times New Roman" pitchFamily="18" charset="0"/>
              </a:rPr>
              <a:t>4- </a:t>
            </a:r>
            <a:r>
              <a:rPr lang="en-US" sz="2400" b="1" u="sng" dirty="0">
                <a:effectLst>
                  <a:outerShdw blurRad="38100" dist="38100" dir="2700000" algn="tl">
                    <a:srgbClr val="000000">
                      <a:alpha val="43137"/>
                    </a:srgbClr>
                  </a:outerShdw>
                </a:effectLst>
                <a:latin typeface="Times New Roman" pitchFamily="18" charset="0"/>
                <a:cs typeface="Times New Roman" pitchFamily="18" charset="0"/>
              </a:rPr>
              <a:t>Chlorides Salts</a:t>
            </a:r>
            <a:r>
              <a:rPr lang="en-US" sz="2400" dirty="0">
                <a:latin typeface="Times New Roman" pitchFamily="18" charset="0"/>
                <a:cs typeface="Times New Roman" pitchFamily="18" charset="0"/>
              </a:rPr>
              <a:t>, such as </a:t>
            </a:r>
            <a:r>
              <a:rPr lang="en-US" sz="2400" dirty="0">
                <a:effectLst>
                  <a:outerShdw blurRad="38100" dist="38100" dir="2700000" algn="tl">
                    <a:srgbClr val="000000">
                      <a:alpha val="43137"/>
                    </a:srgbClr>
                  </a:outerShdw>
                </a:effectLst>
                <a:latin typeface="Times New Roman" pitchFamily="18" charset="0"/>
                <a:cs typeface="Times New Roman" pitchFamily="18" charset="0"/>
              </a:rPr>
              <a:t>lithium chloride</a:t>
            </a:r>
            <a:r>
              <a:rPr lang="en-US" sz="2400" dirty="0">
                <a:latin typeface="Times New Roman" pitchFamily="18" charset="0"/>
                <a:cs typeface="Times New Roman" pitchFamily="18" charset="0"/>
              </a:rPr>
              <a:t>, causes lead to lining out in sea urchin embryos - Non-differentiation and transformation dorsal cord cells and remain as cells from the middle layer (Mesoderm) - as well as cause in the formation of the eye with one hole when exposure the embryos frog in the lining process or gastrula stage. </a:t>
            </a:r>
            <a:r>
              <a:rPr lang="en-US" sz="2400" u="sng" dirty="0">
                <a:effectLst>
                  <a:outerShdw blurRad="38100" dist="38100" dir="2700000" algn="tl">
                    <a:srgbClr val="000000">
                      <a:alpha val="43137"/>
                    </a:srgbClr>
                  </a:outerShdw>
                </a:effectLst>
                <a:latin typeface="Times New Roman" pitchFamily="18" charset="0"/>
                <a:cs typeface="Times New Roman" pitchFamily="18" charset="0"/>
              </a:rPr>
              <a:t>Magnesium chloride </a:t>
            </a:r>
            <a:r>
              <a:rPr lang="en-US" sz="2400" dirty="0">
                <a:latin typeface="Times New Roman" pitchFamily="18" charset="0"/>
                <a:cs typeface="Times New Roman" pitchFamily="18" charset="0"/>
              </a:rPr>
              <a:t>salts cause the proportion of twins in birds or eye with one hole in fish and frog larva </a:t>
            </a:r>
            <a:r>
              <a:rPr lang="en-US" sz="2400" b="1" dirty="0" err="1">
                <a:latin typeface="Times New Roman" pitchFamily="18" charset="0"/>
                <a:cs typeface="Times New Roman" pitchFamily="18" charset="0"/>
              </a:rPr>
              <a:t>Cycolopia</a:t>
            </a:r>
            <a:r>
              <a:rPr lang="en-US" sz="2400" dirty="0">
                <a:latin typeface="Times New Roman" pitchFamily="18" charset="0"/>
                <a:cs typeface="Times New Roman" pitchFamily="18" charset="0"/>
              </a:rPr>
              <a:t>.</a:t>
            </a:r>
            <a:r>
              <a:rPr lang="ar-SA" sz="2000" dirty="0">
                <a:latin typeface="Times New Roman" pitchFamily="18" charset="0"/>
                <a:cs typeface="Times New Roman" pitchFamily="18" charset="0"/>
              </a:rPr>
              <a:t> (</a:t>
            </a:r>
            <a:r>
              <a:rPr lang="ar-SA" sz="2000" b="1" dirty="0">
                <a:latin typeface="Times New Roman" pitchFamily="18" charset="0"/>
                <a:cs typeface="Times New Roman" pitchFamily="18" charset="0"/>
              </a:rPr>
              <a:t>العين ذات المحجر الواحد</a:t>
            </a:r>
            <a:endParaRPr lang="en-US" sz="2000" dirty="0">
              <a:latin typeface="Times New Roman" pitchFamily="18" charset="0"/>
              <a:cs typeface="Times New Roman" pitchFamily="18" charset="0"/>
            </a:endParaRPr>
          </a:p>
        </p:txBody>
      </p:sp>
      <p:pic>
        <p:nvPicPr>
          <p:cNvPr id="18433" name="Picture 1" descr="~LWF00151"/>
          <p:cNvPicPr>
            <a:picLocks noChangeAspect="1" noChangeArrowheads="1"/>
          </p:cNvPicPr>
          <p:nvPr/>
        </p:nvPicPr>
        <p:blipFill>
          <a:blip r:embed="rId3" cstate="print"/>
          <a:srcRect/>
          <a:stretch>
            <a:fillRect/>
          </a:stretch>
        </p:blipFill>
        <p:spPr bwMode="auto">
          <a:xfrm>
            <a:off x="2667000" y="4697317"/>
            <a:ext cx="6477000" cy="1860530"/>
          </a:xfrm>
          <a:prstGeom prst="rect">
            <a:avLst/>
          </a:prstGeom>
          <a:noFill/>
          <a:ln w="9525">
            <a:noFill/>
            <a:miter lim="800000"/>
            <a:headEnd/>
            <a:tailEnd/>
          </a:ln>
        </p:spPr>
      </p:pic>
      <p:sp>
        <p:nvSpPr>
          <p:cNvPr id="18434" name="Rectangle 2"/>
          <p:cNvSpPr>
            <a:spLocks noChangeArrowheads="1"/>
          </p:cNvSpPr>
          <p:nvPr/>
        </p:nvSpPr>
        <p:spPr bwMode="auto">
          <a:xfrm>
            <a:off x="2971800" y="6381690"/>
            <a:ext cx="1676400" cy="40011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2000" b="1" i="0" u="none" strike="noStrike" cap="none" normalizeH="0" baseline="0" dirty="0">
                <a:ln>
                  <a:noFill/>
                </a:ln>
                <a:solidFill>
                  <a:schemeClr val="tx1"/>
                </a:solidFill>
                <a:effectLst/>
                <a:latin typeface="Simplified Arabic" pitchFamily="18" charset="-78"/>
                <a:ea typeface="Times New Roman" pitchFamily="18" charset="0"/>
                <a:cs typeface="Simplified Arabic" pitchFamily="18" charset="-78"/>
              </a:rPr>
              <a:t> فتحة الفم </a:t>
            </a:r>
            <a:endParaRPr kumimoji="0" lang="ar-SA" sz="2000" b="0" i="0" u="none" strike="noStrike" cap="none" normalizeH="0" baseline="0" dirty="0">
              <a:ln>
                <a:noFill/>
              </a:ln>
              <a:solidFill>
                <a:schemeClr val="tx1"/>
              </a:solidFill>
              <a:effectLst/>
              <a:latin typeface="Arial" pitchFamily="34" charset="0"/>
              <a:cs typeface="Arial" pitchFamily="34" charset="0"/>
            </a:endParaRPr>
          </a:p>
        </p:txBody>
      </p:sp>
      <p:sp>
        <p:nvSpPr>
          <p:cNvPr id="5" name="Rectangle 4"/>
          <p:cNvSpPr/>
          <p:nvPr/>
        </p:nvSpPr>
        <p:spPr>
          <a:xfrm>
            <a:off x="152400" y="6107668"/>
            <a:ext cx="3704519" cy="369332"/>
          </a:xfrm>
          <a:prstGeom prst="rect">
            <a:avLst/>
          </a:prstGeom>
        </p:spPr>
        <p:txBody>
          <a:bodyPr wrap="square">
            <a:spAutoFit/>
          </a:bodyPr>
          <a:lstStyle/>
          <a:p>
            <a:pPr lvl="0" algn="r" rtl="1"/>
            <a:r>
              <a:rPr lang="ar-SA" b="1" dirty="0"/>
              <a:t>العين ذات المحجر الواحد </a:t>
            </a:r>
            <a:r>
              <a:rPr lang="en-US" b="1" dirty="0"/>
              <a:t> </a:t>
            </a:r>
            <a:r>
              <a:rPr lang="en-US" b="1" dirty="0" err="1">
                <a:latin typeface="Times New Roman" pitchFamily="18" charset="0"/>
                <a:cs typeface="Times New Roman" pitchFamily="18" charset="0"/>
              </a:rPr>
              <a:t>Cycolopia</a:t>
            </a:r>
            <a:r>
              <a:rPr lang="ar-SA" b="1" dirty="0">
                <a:latin typeface="Times New Roman" pitchFamily="18" charset="0"/>
                <a:cs typeface="Times New Roman" pitchFamily="18" charset="0"/>
              </a:rPr>
              <a:t>) </a:t>
            </a:r>
            <a:endParaRPr lang="en-US" dirty="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edge">
                                      <p:cBhvr>
                                        <p:cTn id="7" dur="2000"/>
                                        <p:tgtEl>
                                          <p:spTgt spid="2"/>
                                        </p:tgtEl>
                                      </p:cBhvr>
                                    </p:animEffect>
                                  </p:childTnLst>
                                </p:cTn>
                              </p:par>
                              <p:par>
                                <p:cTn id="8" presetID="21" presetClass="entr" presetSubtype="4" fill="hold" nodeType="withEffect">
                                  <p:stCondLst>
                                    <p:cond delay="0"/>
                                  </p:stCondLst>
                                  <p:childTnLst>
                                    <p:set>
                                      <p:cBhvr>
                                        <p:cTn id="9" dur="1" fill="hold">
                                          <p:stCondLst>
                                            <p:cond delay="0"/>
                                          </p:stCondLst>
                                        </p:cTn>
                                        <p:tgtEl>
                                          <p:spTgt spid="18433"/>
                                        </p:tgtEl>
                                        <p:attrNameLst>
                                          <p:attrName>style.visibility</p:attrName>
                                        </p:attrNameLst>
                                      </p:cBhvr>
                                      <p:to>
                                        <p:strVal val="visible"/>
                                      </p:to>
                                    </p:set>
                                    <p:animEffect transition="in" filter="wheel(4)">
                                      <p:cBhvr>
                                        <p:cTn id="10" dur="2000"/>
                                        <p:tgtEl>
                                          <p:spTgt spid="18433"/>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18434"/>
                                        </p:tgtEl>
                                        <p:attrNameLst>
                                          <p:attrName>style.visibility</p:attrName>
                                        </p:attrNameLst>
                                      </p:cBhvr>
                                      <p:to>
                                        <p:strVal val="visible"/>
                                      </p:to>
                                    </p:set>
                                    <p:animEffect transition="in" filter="dissolve">
                                      <p:cBhvr>
                                        <p:cTn id="13" dur="3000"/>
                                        <p:tgtEl>
                                          <p:spTgt spid="18434"/>
                                        </p:tgtEl>
                                      </p:cBhvr>
                                    </p:animEffect>
                                  </p:childTnLst>
                                </p:cTn>
                              </p:par>
                              <p:par>
                                <p:cTn id="14" presetID="9" presetClass="entr" presetSubtype="0"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dissolve">
                                      <p:cBhvr>
                                        <p:cTn id="16" dur="3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8434" grpId="0"/>
      <p:bldP spid="5"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66800" y="76200"/>
            <a:ext cx="7924800" cy="2031325"/>
          </a:xfrm>
          <a:prstGeom prst="rect">
            <a:avLst/>
          </a:prstGeom>
          <a:noFill/>
        </p:spPr>
        <p:txBody>
          <a:bodyPr wrap="square" rtlCol="0">
            <a:spAutoFit/>
          </a:bodyPr>
          <a:lstStyle/>
          <a:p>
            <a:pPr lvl="0" algn="just">
              <a:lnSpc>
                <a:spcPct val="150000"/>
              </a:lnSpc>
            </a:pPr>
            <a:r>
              <a:rPr lang="en-US" sz="2800" b="1" dirty="0">
                <a:latin typeface="Times New Roman" pitchFamily="18" charset="0"/>
                <a:cs typeface="Times New Roman" pitchFamily="18" charset="0"/>
              </a:rPr>
              <a:t>5- </a:t>
            </a:r>
            <a:r>
              <a:rPr lang="en-US" sz="2800" u="sng" dirty="0">
                <a:effectLst>
                  <a:outerShdw blurRad="38100" dist="38100" dir="2700000" algn="tl">
                    <a:srgbClr val="000000">
                      <a:alpha val="43137"/>
                    </a:srgbClr>
                  </a:outerShdw>
                </a:effectLst>
                <a:latin typeface="Times New Roman" pitchFamily="18" charset="0"/>
                <a:cs typeface="Times New Roman" pitchFamily="18" charset="0"/>
              </a:rPr>
              <a:t>Methyl mercury:</a:t>
            </a:r>
            <a:r>
              <a:rPr lang="en-US" sz="2800" dirty="0">
                <a:latin typeface="Times New Roman" pitchFamily="18" charset="0"/>
                <a:cs typeface="Times New Roman" pitchFamily="18" charset="0"/>
              </a:rPr>
              <a:t> which is eaten with contaminated food may lead to the formation of deformed embryos           with </a:t>
            </a:r>
            <a:r>
              <a:rPr lang="en-US" sz="2800" b="1" dirty="0" err="1">
                <a:latin typeface="Times New Roman" pitchFamily="18" charset="0"/>
                <a:cs typeface="Times New Roman" pitchFamily="18" charset="0"/>
              </a:rPr>
              <a:t>Cycolopia</a:t>
            </a:r>
            <a:endParaRPr lang="en-US" sz="2800" dirty="0">
              <a:latin typeface="Times New Roman" pitchFamily="18" charset="0"/>
              <a:cs typeface="Times New Roman" pitchFamily="18" charset="0"/>
            </a:endParaRPr>
          </a:p>
        </p:txBody>
      </p:sp>
      <p:pic>
        <p:nvPicPr>
          <p:cNvPr id="16385" name="Picture 1" descr="~LWF00001"/>
          <p:cNvPicPr>
            <a:picLocks noChangeAspect="1" noChangeArrowheads="1"/>
          </p:cNvPicPr>
          <p:nvPr/>
        </p:nvPicPr>
        <p:blipFill>
          <a:blip r:embed="rId3" cstate="print"/>
          <a:srcRect/>
          <a:stretch>
            <a:fillRect/>
          </a:stretch>
        </p:blipFill>
        <p:spPr bwMode="auto">
          <a:xfrm>
            <a:off x="3810000" y="1276350"/>
            <a:ext cx="2628900" cy="1695450"/>
          </a:xfrm>
          <a:prstGeom prst="rect">
            <a:avLst/>
          </a:prstGeom>
          <a:noFill/>
          <a:ln w="9525">
            <a:noFill/>
            <a:miter lim="800000"/>
            <a:headEnd/>
            <a:tailEnd/>
          </a:ln>
        </p:spPr>
      </p:pic>
      <p:sp>
        <p:nvSpPr>
          <p:cNvPr id="4" name="TextBox 3"/>
          <p:cNvSpPr txBox="1"/>
          <p:nvPr/>
        </p:nvSpPr>
        <p:spPr>
          <a:xfrm>
            <a:off x="762000" y="2946737"/>
            <a:ext cx="8305800" cy="1015663"/>
          </a:xfrm>
          <a:prstGeom prst="rect">
            <a:avLst/>
          </a:prstGeom>
          <a:noFill/>
        </p:spPr>
        <p:txBody>
          <a:bodyPr wrap="square" rtlCol="0">
            <a:spAutoFit/>
          </a:bodyPr>
          <a:lstStyle/>
          <a:p>
            <a:pPr algn="ctr" rtl="1">
              <a:lnSpc>
                <a:spcPct val="150000"/>
              </a:lnSpc>
            </a:pPr>
            <a:r>
              <a:rPr lang="ar-SA" sz="2000" b="1" dirty="0">
                <a:latin typeface="Simplified Arabic" pitchFamily="18" charset="-78"/>
                <a:cs typeface="Simplified Arabic" pitchFamily="18" charset="-78"/>
              </a:rPr>
              <a:t>صورة توضح أمثلة لتأثير االطعام الملوث بكلوريد الزئبق على إحداث التشوهات الخلقية في الأجنة: العين ذات المحجر الواحد </a:t>
            </a:r>
            <a:r>
              <a:rPr lang="en-US" sz="2000" b="1" dirty="0" err="1">
                <a:latin typeface="Times New Roman" pitchFamily="18" charset="0"/>
                <a:cs typeface="Times New Roman" pitchFamily="18" charset="0"/>
              </a:rPr>
              <a:t>Cycolopia</a:t>
            </a:r>
            <a:r>
              <a:rPr lang="ar-SA" sz="2000" b="1" dirty="0">
                <a:latin typeface="Simplified Arabic" pitchFamily="18" charset="-78"/>
                <a:cs typeface="Simplified Arabic" pitchFamily="18" charset="-78"/>
              </a:rPr>
              <a:t> في الأغنام نتيجة أكل الأم علف ملوث أثناء الحمل المبكر</a:t>
            </a:r>
            <a:endParaRPr lang="en-US" sz="2000" dirty="0">
              <a:latin typeface="Simplified Arabic" pitchFamily="18" charset="-78"/>
              <a:cs typeface="Simplified Arabic" pitchFamily="18" charset="-78"/>
            </a:endParaRPr>
          </a:p>
        </p:txBody>
      </p:sp>
      <p:pic>
        <p:nvPicPr>
          <p:cNvPr id="16386" name="Picture 2" descr="~LWF00011"/>
          <p:cNvPicPr>
            <a:picLocks noChangeAspect="1" noChangeArrowheads="1"/>
          </p:cNvPicPr>
          <p:nvPr/>
        </p:nvPicPr>
        <p:blipFill>
          <a:blip r:embed="rId4" cstate="print"/>
          <a:srcRect/>
          <a:stretch>
            <a:fillRect/>
          </a:stretch>
        </p:blipFill>
        <p:spPr bwMode="auto">
          <a:xfrm>
            <a:off x="2971800" y="4152900"/>
            <a:ext cx="4343400" cy="1714500"/>
          </a:xfrm>
          <a:prstGeom prst="rect">
            <a:avLst/>
          </a:prstGeom>
          <a:noFill/>
          <a:ln w="9525">
            <a:noFill/>
            <a:miter lim="800000"/>
            <a:headEnd/>
            <a:tailEnd/>
          </a:ln>
        </p:spPr>
      </p:pic>
      <p:sp>
        <p:nvSpPr>
          <p:cNvPr id="6" name="TextBox 5"/>
          <p:cNvSpPr txBox="1"/>
          <p:nvPr/>
        </p:nvSpPr>
        <p:spPr>
          <a:xfrm>
            <a:off x="1447800" y="5755378"/>
            <a:ext cx="7315200" cy="874022"/>
          </a:xfrm>
          <a:prstGeom prst="rect">
            <a:avLst/>
          </a:prstGeom>
          <a:noFill/>
        </p:spPr>
        <p:txBody>
          <a:bodyPr wrap="square" rtlCol="0">
            <a:spAutoFit/>
          </a:bodyPr>
          <a:lstStyle/>
          <a:p>
            <a:pPr algn="ctr" rtl="1">
              <a:lnSpc>
                <a:spcPct val="150000"/>
              </a:lnSpc>
            </a:pPr>
            <a:r>
              <a:rPr lang="ar-SA" b="1" dirty="0"/>
              <a:t>صورة لجنين ماعز توأم سيامي قد يكون تعرض لبعض المواد الكيميائية التي تضاف للأعلاف أثناء حفظها وقد تناولتها الأم أثناء الحمل او نتيجة لعامل وراثي.</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edge">
                                      <p:cBhvr>
                                        <p:cTn id="7" dur="2000"/>
                                        <p:tgtEl>
                                          <p:spTgt spid="2"/>
                                        </p:tgtEl>
                                      </p:cBhvr>
                                    </p:animEffect>
                                  </p:childTnLst>
                                </p:cTn>
                              </p:par>
                              <p:par>
                                <p:cTn id="8" presetID="9" presetClass="entr" presetSubtype="0" fill="hold" nodeType="withEffect">
                                  <p:stCondLst>
                                    <p:cond delay="0"/>
                                  </p:stCondLst>
                                  <p:childTnLst>
                                    <p:set>
                                      <p:cBhvr>
                                        <p:cTn id="9" dur="1" fill="hold">
                                          <p:stCondLst>
                                            <p:cond delay="0"/>
                                          </p:stCondLst>
                                        </p:cTn>
                                        <p:tgtEl>
                                          <p:spTgt spid="16385"/>
                                        </p:tgtEl>
                                        <p:attrNameLst>
                                          <p:attrName>style.visibility</p:attrName>
                                        </p:attrNameLst>
                                      </p:cBhvr>
                                      <p:to>
                                        <p:strVal val="visible"/>
                                      </p:to>
                                    </p:set>
                                    <p:animEffect transition="in" filter="dissolve">
                                      <p:cBhvr>
                                        <p:cTn id="10" dur="3000"/>
                                        <p:tgtEl>
                                          <p:spTgt spid="16385"/>
                                        </p:tgtEl>
                                      </p:cBhvr>
                                    </p:animEffect>
                                  </p:childTnLst>
                                </p:cTn>
                              </p:par>
                              <p:par>
                                <p:cTn id="11" presetID="9" presetClass="entr" presetSubtype="0" fill="hold" grpId="0"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dissolve">
                                      <p:cBhvr>
                                        <p:cTn id="13" dur="30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ntr" presetSubtype="0" fill="hold" nodeType="clickEffect">
                                  <p:stCondLst>
                                    <p:cond delay="0"/>
                                  </p:stCondLst>
                                  <p:childTnLst>
                                    <p:set>
                                      <p:cBhvr>
                                        <p:cTn id="17" dur="1" fill="hold">
                                          <p:stCondLst>
                                            <p:cond delay="0"/>
                                          </p:stCondLst>
                                        </p:cTn>
                                        <p:tgtEl>
                                          <p:spTgt spid="16386"/>
                                        </p:tgtEl>
                                        <p:attrNameLst>
                                          <p:attrName>style.visibility</p:attrName>
                                        </p:attrNameLst>
                                      </p:cBhvr>
                                      <p:to>
                                        <p:strVal val="visible"/>
                                      </p:to>
                                    </p:set>
                                    <p:animEffect transition="in" filter="dissolve">
                                      <p:cBhvr>
                                        <p:cTn id="18" dur="3000"/>
                                        <p:tgtEl>
                                          <p:spTgt spid="16386"/>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dissolve">
                                      <p:cBhvr>
                                        <p:cTn id="21" dur="3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6"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90600" y="-129064"/>
            <a:ext cx="7696200" cy="738664"/>
          </a:xfrm>
          <a:prstGeom prst="rect">
            <a:avLst/>
          </a:prstGeom>
          <a:noFill/>
        </p:spPr>
        <p:txBody>
          <a:bodyPr wrap="square" rtlCol="0">
            <a:spAutoFit/>
          </a:bodyPr>
          <a:lstStyle/>
          <a:p>
            <a:pPr algn="just" rtl="1">
              <a:lnSpc>
                <a:spcPct val="150000"/>
              </a:lnSpc>
            </a:pPr>
            <a:r>
              <a:rPr lang="ar-SA" sz="2800" b="1" u="sng" dirty="0">
                <a:solidFill>
                  <a:srgbClr val="0000FF"/>
                </a:solidFill>
                <a:effectLst>
                  <a:outerShdw blurRad="38100" dist="38100" dir="2700000" algn="tl">
                    <a:srgbClr val="000000">
                      <a:alpha val="43137"/>
                    </a:srgbClr>
                  </a:outerShdw>
                </a:effectLst>
                <a:latin typeface="Simplified Arabic" pitchFamily="18" charset="-78"/>
                <a:cs typeface="Simplified Arabic" pitchFamily="18" charset="-78"/>
              </a:rPr>
              <a:t>5- المضادات الحيوية        </a:t>
            </a:r>
            <a:r>
              <a:rPr lang="en-US" sz="2800" b="1" u="sng" dirty="0">
                <a:solidFill>
                  <a:srgbClr val="0000FF"/>
                </a:solidFill>
                <a:effectLst>
                  <a:outerShdw blurRad="38100" dist="38100" dir="2700000" algn="tl">
                    <a:srgbClr val="000000">
                      <a:alpha val="43137"/>
                    </a:srgbClr>
                  </a:outerShdw>
                </a:effectLst>
                <a:latin typeface="Simplified Arabic" pitchFamily="18" charset="-78"/>
                <a:cs typeface="Simplified Arabic" pitchFamily="18" charset="-78"/>
              </a:rPr>
              <a:t>Antibiotics</a:t>
            </a:r>
            <a:endParaRPr lang="en-US" sz="2800" u="sng" dirty="0">
              <a:solidFill>
                <a:srgbClr val="0000FF"/>
              </a:solidFill>
              <a:effectLst>
                <a:outerShdw blurRad="38100" dist="38100" dir="2700000" algn="tl">
                  <a:srgbClr val="000000">
                    <a:alpha val="43137"/>
                  </a:srgbClr>
                </a:outerShdw>
              </a:effectLst>
              <a:latin typeface="Simplified Arabic" pitchFamily="18" charset="-78"/>
              <a:cs typeface="Simplified Arabic" pitchFamily="18" charset="-78"/>
            </a:endParaRPr>
          </a:p>
        </p:txBody>
      </p:sp>
      <p:sp>
        <p:nvSpPr>
          <p:cNvPr id="3" name="TextBox 2"/>
          <p:cNvSpPr txBox="1"/>
          <p:nvPr/>
        </p:nvSpPr>
        <p:spPr>
          <a:xfrm>
            <a:off x="990600" y="381000"/>
            <a:ext cx="8001000" cy="4524315"/>
          </a:xfrm>
          <a:prstGeom prst="rect">
            <a:avLst/>
          </a:prstGeom>
          <a:noFill/>
        </p:spPr>
        <p:txBody>
          <a:bodyPr wrap="square" rtlCol="0">
            <a:spAutoFit/>
          </a:bodyPr>
          <a:lstStyle/>
          <a:p>
            <a:pPr lvl="0" rtl="1">
              <a:lnSpc>
                <a:spcPct val="150000"/>
              </a:lnSpc>
            </a:pPr>
            <a:r>
              <a:rPr lang="ar-SA" sz="2400" b="1" dirty="0" err="1">
                <a:solidFill>
                  <a:srgbClr val="FF0000"/>
                </a:solidFill>
                <a:latin typeface="Simplified Arabic" pitchFamily="18" charset="-78"/>
                <a:cs typeface="Simplified Arabic" pitchFamily="18" charset="-78"/>
              </a:rPr>
              <a:t>التتراسيكلين</a:t>
            </a:r>
            <a:r>
              <a:rPr lang="en-US" sz="2400" b="1" dirty="0">
                <a:solidFill>
                  <a:srgbClr val="FF0000"/>
                </a:solidFill>
                <a:latin typeface="Simplified Arabic" pitchFamily="18" charset="-78"/>
                <a:cs typeface="Simplified Arabic" pitchFamily="18" charset="-78"/>
              </a:rPr>
              <a:t>Tetracycline </a:t>
            </a:r>
            <a:r>
              <a:rPr lang="ar-SA" sz="2400" b="1" dirty="0">
                <a:latin typeface="Simplified Arabic" pitchFamily="18" charset="-78"/>
                <a:cs typeface="Simplified Arabic" pitchFamily="18" charset="-78"/>
              </a:rPr>
              <a:t>:</a:t>
            </a:r>
            <a:endParaRPr lang="en-US" sz="2400" b="1" dirty="0">
              <a:latin typeface="Simplified Arabic" pitchFamily="18" charset="-78"/>
              <a:cs typeface="Simplified Arabic" pitchFamily="18" charset="-78"/>
            </a:endParaRPr>
          </a:p>
          <a:p>
            <a:pPr lvl="0" rtl="1">
              <a:lnSpc>
                <a:spcPct val="150000"/>
              </a:lnSpc>
            </a:pPr>
            <a:r>
              <a:rPr lang="en-US" sz="2400" dirty="0">
                <a:latin typeface="Times New Roman" pitchFamily="18" charset="0"/>
                <a:cs typeface="Times New Roman" pitchFamily="18" charset="0"/>
              </a:rPr>
              <a:t>Lead to a split in the palate and atrophy of the jaw and the union of the fingers.</a:t>
            </a:r>
          </a:p>
          <a:p>
            <a:pPr marL="3952875" lvl="0" indent="-3952875" rtl="1">
              <a:lnSpc>
                <a:spcPct val="150000"/>
              </a:lnSpc>
            </a:pPr>
            <a:r>
              <a:rPr lang="ar-SA" sz="2400" b="1" dirty="0">
                <a:solidFill>
                  <a:srgbClr val="FF0000"/>
                </a:solidFill>
                <a:latin typeface="Simplified Arabic" pitchFamily="18" charset="-78"/>
                <a:cs typeface="Simplified Arabic" pitchFamily="18" charset="-78"/>
              </a:rPr>
              <a:t>ب- الأكتينوميوسين د </a:t>
            </a:r>
            <a:r>
              <a:rPr lang="en-US" sz="2400" b="1" dirty="0">
                <a:solidFill>
                  <a:srgbClr val="FF0000"/>
                </a:solidFill>
                <a:latin typeface="Simplified Arabic" pitchFamily="18" charset="-78"/>
                <a:cs typeface="Simplified Arabic" pitchFamily="18" charset="-78"/>
              </a:rPr>
              <a:t>D-</a:t>
            </a:r>
            <a:r>
              <a:rPr lang="en-US" sz="2400" b="1" dirty="0" err="1">
                <a:solidFill>
                  <a:srgbClr val="FF0000"/>
                </a:solidFill>
                <a:latin typeface="Simplified Arabic" pitchFamily="18" charset="-78"/>
                <a:cs typeface="Simplified Arabic" pitchFamily="18" charset="-78"/>
              </a:rPr>
              <a:t>Actinomycin</a:t>
            </a:r>
            <a:r>
              <a:rPr lang="ar-SA" sz="2400" b="1" dirty="0">
                <a:solidFill>
                  <a:srgbClr val="FF0000"/>
                </a:solidFill>
                <a:latin typeface="Simplified Arabic" pitchFamily="18" charset="-78"/>
                <a:cs typeface="Simplified Arabic" pitchFamily="18" charset="-78"/>
              </a:rPr>
              <a:t>:</a:t>
            </a:r>
            <a:r>
              <a:rPr lang="ar-SA" sz="2400" b="1" dirty="0">
                <a:latin typeface="Simplified Arabic" pitchFamily="18" charset="-78"/>
                <a:cs typeface="Simplified Arabic" pitchFamily="18" charset="-78"/>
              </a:rPr>
              <a:t> </a:t>
            </a:r>
            <a:endParaRPr lang="en-US" sz="2400" b="1" dirty="0">
              <a:latin typeface="Simplified Arabic" pitchFamily="18" charset="-78"/>
              <a:cs typeface="Simplified Arabic" pitchFamily="18" charset="-78"/>
            </a:endParaRPr>
          </a:p>
          <a:p>
            <a:pPr marL="3952875" lvl="0" indent="-3952875" rtl="1">
              <a:lnSpc>
                <a:spcPct val="150000"/>
              </a:lnSpc>
            </a:pPr>
            <a:r>
              <a:rPr lang="en-US" sz="2400" dirty="0">
                <a:latin typeface="Times New Roman" pitchFamily="18" charset="0"/>
                <a:cs typeface="Times New Roman" pitchFamily="18" charset="0"/>
              </a:rPr>
              <a:t>Leads to atrophy of neural tube as well as of muscle somite. </a:t>
            </a:r>
          </a:p>
          <a:p>
            <a:pPr lvl="0" rtl="1">
              <a:lnSpc>
                <a:spcPct val="150000"/>
              </a:lnSpc>
            </a:pPr>
            <a:r>
              <a:rPr lang="ar-SA" sz="2400" b="1" dirty="0">
                <a:solidFill>
                  <a:srgbClr val="FF0000"/>
                </a:solidFill>
                <a:latin typeface="Simplified Arabic" pitchFamily="18" charset="-78"/>
                <a:cs typeface="Simplified Arabic" pitchFamily="18" charset="-78"/>
              </a:rPr>
              <a:t>ج- البيروميوسين</a:t>
            </a:r>
            <a:r>
              <a:rPr lang="en-US" sz="2400" b="1" dirty="0">
                <a:solidFill>
                  <a:srgbClr val="FF0000"/>
                </a:solidFill>
                <a:latin typeface="Simplified Arabic" pitchFamily="18" charset="-78"/>
                <a:cs typeface="Simplified Arabic" pitchFamily="18" charset="-78"/>
              </a:rPr>
              <a:t>:</a:t>
            </a:r>
            <a:r>
              <a:rPr lang="en-US" sz="2400" b="1" dirty="0" err="1">
                <a:solidFill>
                  <a:srgbClr val="FF0000"/>
                </a:solidFill>
                <a:latin typeface="Simplified Arabic" pitchFamily="18" charset="-78"/>
                <a:cs typeface="Simplified Arabic" pitchFamily="18" charset="-78"/>
              </a:rPr>
              <a:t>Puromycin</a:t>
            </a:r>
            <a:r>
              <a:rPr lang="en-US" sz="2400" b="1" dirty="0">
                <a:solidFill>
                  <a:srgbClr val="FF0000"/>
                </a:solidFill>
                <a:latin typeface="Simplified Arabic" pitchFamily="18" charset="-78"/>
                <a:cs typeface="Simplified Arabic" pitchFamily="18" charset="-78"/>
              </a:rPr>
              <a:t> </a:t>
            </a:r>
            <a:r>
              <a:rPr lang="ar-SA" sz="2400" b="1" dirty="0">
                <a:solidFill>
                  <a:srgbClr val="FF0000"/>
                </a:solidFill>
                <a:latin typeface="Simplified Arabic" pitchFamily="18" charset="-78"/>
                <a:cs typeface="Simplified Arabic" pitchFamily="18" charset="-78"/>
              </a:rPr>
              <a:t> </a:t>
            </a:r>
            <a:endParaRPr lang="en-US" sz="2400" b="1" dirty="0">
              <a:solidFill>
                <a:srgbClr val="FF0000"/>
              </a:solidFill>
              <a:latin typeface="Simplified Arabic" pitchFamily="18" charset="-78"/>
              <a:cs typeface="Simplified Arabic" pitchFamily="18" charset="-78"/>
            </a:endParaRPr>
          </a:p>
          <a:p>
            <a:pPr lvl="0" rtl="1">
              <a:lnSpc>
                <a:spcPct val="150000"/>
              </a:lnSpc>
            </a:pPr>
            <a:r>
              <a:rPr lang="en-US" sz="2400" dirty="0">
                <a:latin typeface="Times New Roman" pitchFamily="18" charset="0"/>
                <a:cs typeface="Times New Roman" pitchFamily="18" charset="0"/>
              </a:rPr>
              <a:t>When dealing with bird embryos at the stage of the primitive streak cause  of the heart tube defect and heart differentiation</a:t>
            </a:r>
            <a:r>
              <a:rPr lang="en-US" dirty="0">
                <a:latin typeface="Times New Roman" pitchFamily="18" charset="0"/>
                <a:cs typeface="Times New Roman" pitchFamily="18" charset="0"/>
              </a:rPr>
              <a:t>.</a:t>
            </a:r>
          </a:p>
        </p:txBody>
      </p:sp>
      <p:pic>
        <p:nvPicPr>
          <p:cNvPr id="1026" name="Picture 2" descr="~LWF00801"/>
          <p:cNvPicPr>
            <a:picLocks noChangeAspect="1" noChangeArrowheads="1"/>
          </p:cNvPicPr>
          <p:nvPr/>
        </p:nvPicPr>
        <p:blipFill>
          <a:blip r:embed="rId3" cstate="print"/>
          <a:srcRect/>
          <a:stretch>
            <a:fillRect/>
          </a:stretch>
        </p:blipFill>
        <p:spPr bwMode="auto">
          <a:xfrm>
            <a:off x="3229896" y="5105400"/>
            <a:ext cx="2971800" cy="1704975"/>
          </a:xfrm>
          <a:prstGeom prst="rect">
            <a:avLst/>
          </a:prstGeom>
          <a:noFill/>
          <a:ln w="9525">
            <a:noFill/>
            <a:miter lim="800000"/>
            <a:headEnd/>
            <a:tailEnd/>
          </a:ln>
        </p:spPr>
      </p:pic>
      <p:sp>
        <p:nvSpPr>
          <p:cNvPr id="1028" name="Line 4"/>
          <p:cNvSpPr>
            <a:spLocks noChangeShapeType="1"/>
          </p:cNvSpPr>
          <p:nvPr/>
        </p:nvSpPr>
        <p:spPr bwMode="auto">
          <a:xfrm flipH="1">
            <a:off x="5486400" y="5219700"/>
            <a:ext cx="884237" cy="800100"/>
          </a:xfrm>
          <a:prstGeom prst="line">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dirty="0"/>
          </a:p>
        </p:txBody>
      </p:sp>
      <p:sp>
        <p:nvSpPr>
          <p:cNvPr id="1029" name="Line 5"/>
          <p:cNvSpPr>
            <a:spLocks noChangeShapeType="1"/>
          </p:cNvSpPr>
          <p:nvPr/>
        </p:nvSpPr>
        <p:spPr bwMode="auto">
          <a:xfrm flipH="1">
            <a:off x="5334000" y="5105400"/>
            <a:ext cx="884237" cy="914400"/>
          </a:xfrm>
          <a:prstGeom prst="line">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dirty="0"/>
          </a:p>
        </p:txBody>
      </p:sp>
      <p:sp>
        <p:nvSpPr>
          <p:cNvPr id="1030" name="Line 6"/>
          <p:cNvSpPr>
            <a:spLocks noChangeShapeType="1"/>
          </p:cNvSpPr>
          <p:nvPr/>
        </p:nvSpPr>
        <p:spPr bwMode="auto">
          <a:xfrm flipH="1">
            <a:off x="4114800" y="5143500"/>
            <a:ext cx="457200" cy="571500"/>
          </a:xfrm>
          <a:prstGeom prst="line">
            <a:avLst/>
          </a:prstGeom>
          <a:noFill/>
          <a:ln w="9525">
            <a:solidFill>
              <a:srgbClr val="000000"/>
            </a:solidFill>
            <a:round/>
            <a:headEnd/>
            <a:tailEnd type="triangle" w="med" len="med"/>
          </a:ln>
        </p:spPr>
        <p:txBody>
          <a:bodyPr vert="horz" wrap="square" lIns="91440" tIns="45720" rIns="91440" bIns="45720" numCol="1" anchor="t" anchorCtr="0" compatLnSpc="1">
            <a:prstTxWarp prst="textNoShape">
              <a:avLst/>
            </a:prstTxWarp>
          </a:bodyPr>
          <a:lstStyle/>
          <a:p>
            <a:endParaRPr lang="en-US" dirty="0"/>
          </a:p>
        </p:txBody>
      </p:sp>
      <p:sp>
        <p:nvSpPr>
          <p:cNvPr id="9" name="Rectangle 8"/>
          <p:cNvSpPr/>
          <p:nvPr/>
        </p:nvSpPr>
        <p:spPr>
          <a:xfrm>
            <a:off x="5791200" y="4888468"/>
            <a:ext cx="1300356" cy="369332"/>
          </a:xfrm>
          <a:prstGeom prst="rect">
            <a:avLst/>
          </a:prstGeom>
        </p:spPr>
        <p:txBody>
          <a:bodyPr wrap="none">
            <a:spAutoFit/>
          </a:bodyPr>
          <a:lstStyle/>
          <a:p>
            <a:r>
              <a:rPr lang="ar-SA" b="1" dirty="0"/>
              <a:t>القطع العضلية </a:t>
            </a:r>
            <a:endParaRPr lang="en-US" dirty="0"/>
          </a:p>
        </p:txBody>
      </p:sp>
      <p:sp>
        <p:nvSpPr>
          <p:cNvPr id="10" name="Rectangle 9"/>
          <p:cNvSpPr/>
          <p:nvPr/>
        </p:nvSpPr>
        <p:spPr>
          <a:xfrm>
            <a:off x="3886200" y="4736068"/>
            <a:ext cx="1253869" cy="369332"/>
          </a:xfrm>
          <a:prstGeom prst="rect">
            <a:avLst/>
          </a:prstGeom>
        </p:spPr>
        <p:txBody>
          <a:bodyPr wrap="none">
            <a:spAutoFit/>
          </a:bodyPr>
          <a:lstStyle/>
          <a:p>
            <a:r>
              <a:rPr lang="ar-SA" b="1" dirty="0"/>
              <a:t>الأنبوبة القلبية</a:t>
            </a:r>
            <a:endParaRPr lang="en-US" dirty="0"/>
          </a:p>
        </p:txBody>
      </p:sp>
      <p:sp>
        <p:nvSpPr>
          <p:cNvPr id="4" name="مستطيل 3"/>
          <p:cNvSpPr/>
          <p:nvPr/>
        </p:nvSpPr>
        <p:spPr>
          <a:xfrm>
            <a:off x="2311616" y="4724400"/>
            <a:ext cx="1422184" cy="646331"/>
          </a:xfrm>
          <a:prstGeom prst="rect">
            <a:avLst/>
          </a:prstGeom>
        </p:spPr>
        <p:txBody>
          <a:bodyPr wrap="none">
            <a:spAutoFit/>
          </a:bodyPr>
          <a:lstStyle/>
          <a:p>
            <a:r>
              <a:rPr lang="ar-SA" dirty="0"/>
              <a:t>ج- </a:t>
            </a:r>
            <a:r>
              <a:rPr lang="ar-SA" dirty="0" err="1"/>
              <a:t>البيروميوسين</a:t>
            </a:r>
            <a:endParaRPr lang="ar-SA" dirty="0"/>
          </a:p>
          <a:p>
            <a:r>
              <a:rPr lang="ar-SA" dirty="0"/>
              <a:t>:</a:t>
            </a:r>
            <a:r>
              <a:rPr lang="en-US" dirty="0" err="1"/>
              <a:t>Puromycin</a:t>
            </a:r>
            <a:endParaRPr lang="ar-SA" dirty="0"/>
          </a:p>
        </p:txBody>
      </p:sp>
      <p:sp>
        <p:nvSpPr>
          <p:cNvPr id="5" name="مستطيل 4"/>
          <p:cNvSpPr/>
          <p:nvPr/>
        </p:nvSpPr>
        <p:spPr>
          <a:xfrm>
            <a:off x="6288672" y="5105400"/>
            <a:ext cx="1712328" cy="646331"/>
          </a:xfrm>
          <a:prstGeom prst="rect">
            <a:avLst/>
          </a:prstGeom>
        </p:spPr>
        <p:txBody>
          <a:bodyPr wrap="none">
            <a:spAutoFit/>
          </a:bodyPr>
          <a:lstStyle/>
          <a:p>
            <a:r>
              <a:rPr lang="ar-SA" dirty="0"/>
              <a:t>ب- </a:t>
            </a:r>
            <a:r>
              <a:rPr lang="ar-SA" dirty="0" err="1"/>
              <a:t>الأكتينوميوسين</a:t>
            </a:r>
            <a:r>
              <a:rPr lang="ar-SA" dirty="0"/>
              <a:t> د</a:t>
            </a:r>
          </a:p>
          <a:p>
            <a:r>
              <a:rPr lang="ar-SA" dirty="0"/>
              <a:t> </a:t>
            </a:r>
            <a:r>
              <a:rPr lang="en-US" dirty="0"/>
              <a:t>D-</a:t>
            </a:r>
            <a:r>
              <a:rPr lang="en-US" dirty="0" err="1"/>
              <a:t>Actinomycin</a:t>
            </a:r>
            <a:endParaRPr lang="ar-SA"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anim calcmode="discrete" valueType="clr">
                                      <p:cBhvr override="childStyle">
                                        <p:cTn id="7" dur="80"/>
                                        <p:tgtEl>
                                          <p:spTgt spid="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
                                        </p:tgtEl>
                                        <p:attrNameLst>
                                          <p:attrName>fillcolor</p:attrName>
                                        </p:attrNameLst>
                                      </p:cBhvr>
                                      <p:tavLst>
                                        <p:tav tm="0">
                                          <p:val>
                                            <p:clrVal>
                                              <a:schemeClr val="accent2"/>
                                            </p:clrVal>
                                          </p:val>
                                        </p:tav>
                                        <p:tav tm="50000">
                                          <p:val>
                                            <p:clrVal>
                                              <a:schemeClr val="hlink"/>
                                            </p:clrVal>
                                          </p:val>
                                        </p:tav>
                                      </p:tavLst>
                                    </p:anim>
                                    <p:set>
                                      <p:cBhvr>
                                        <p:cTn id="9" dur="80"/>
                                        <p:tgtEl>
                                          <p:spTgt spid="2"/>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0"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edge">
                                      <p:cBhvr>
                                        <p:cTn id="14" dur="2000"/>
                                        <p:tgtEl>
                                          <p:spTgt spid="3"/>
                                        </p:tgtEl>
                                      </p:cBhvr>
                                    </p:animEffect>
                                  </p:childTnLst>
                                </p:cTn>
                              </p:par>
                              <p:par>
                                <p:cTn id="15" presetID="9" presetClass="entr" presetSubtype="0" fill="hold" nodeType="withEffect">
                                  <p:stCondLst>
                                    <p:cond delay="0"/>
                                  </p:stCondLst>
                                  <p:childTnLst>
                                    <p:set>
                                      <p:cBhvr>
                                        <p:cTn id="16" dur="1" fill="hold">
                                          <p:stCondLst>
                                            <p:cond delay="0"/>
                                          </p:stCondLst>
                                        </p:cTn>
                                        <p:tgtEl>
                                          <p:spTgt spid="1026"/>
                                        </p:tgtEl>
                                        <p:attrNameLst>
                                          <p:attrName>style.visibility</p:attrName>
                                        </p:attrNameLst>
                                      </p:cBhvr>
                                      <p:to>
                                        <p:strVal val="visible"/>
                                      </p:to>
                                    </p:set>
                                    <p:animEffect transition="in" filter="dissolve">
                                      <p:cBhvr>
                                        <p:cTn id="17" dur="3000"/>
                                        <p:tgtEl>
                                          <p:spTgt spid="1026"/>
                                        </p:tgtEl>
                                      </p:cBhvr>
                                    </p:animEffect>
                                  </p:childTnLst>
                                </p:cTn>
                              </p:par>
                              <p:par>
                                <p:cTn id="18" presetID="9" presetClass="entr" presetSubtype="0"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dissolve">
                                      <p:cBhvr>
                                        <p:cTn id="20" dur="3000"/>
                                        <p:tgtEl>
                                          <p:spTgt spid="9"/>
                                        </p:tgtEl>
                                      </p:cBhvr>
                                    </p:animEffect>
                                  </p:childTnLst>
                                </p:cTn>
                              </p:par>
                              <p:par>
                                <p:cTn id="21" presetID="9" presetClass="entr" presetSubtype="0" fill="hold" grpId="0"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dissolve">
                                      <p:cBhvr>
                                        <p:cTn id="23" dur="3000"/>
                                        <p:tgtEl>
                                          <p:spTgt spid="10"/>
                                        </p:tgtEl>
                                      </p:cBhvr>
                                    </p:animEffect>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grpId="0" nodeType="clickEffect">
                                  <p:stCondLst>
                                    <p:cond delay="0"/>
                                  </p:stCondLst>
                                  <p:childTnLst>
                                    <p:set>
                                      <p:cBhvr>
                                        <p:cTn id="27" dur="1" fill="hold">
                                          <p:stCondLst>
                                            <p:cond delay="0"/>
                                          </p:stCondLst>
                                        </p:cTn>
                                        <p:tgtEl>
                                          <p:spTgt spid="1029"/>
                                        </p:tgtEl>
                                        <p:attrNameLst>
                                          <p:attrName>style.visibility</p:attrName>
                                        </p:attrNameLst>
                                      </p:cBhvr>
                                      <p:to>
                                        <p:strVal val="visible"/>
                                      </p:to>
                                    </p:set>
                                    <p:animEffect transition="in" filter="dissolve">
                                      <p:cBhvr>
                                        <p:cTn id="28" dur="3000"/>
                                        <p:tgtEl>
                                          <p:spTgt spid="1029"/>
                                        </p:tgtEl>
                                      </p:cBhvr>
                                    </p:animEffect>
                                  </p:childTnLst>
                                </p:cTn>
                              </p:par>
                              <p:par>
                                <p:cTn id="29" presetID="9" presetClass="entr" presetSubtype="0" fill="hold" grpId="0" nodeType="withEffect">
                                  <p:stCondLst>
                                    <p:cond delay="0"/>
                                  </p:stCondLst>
                                  <p:childTnLst>
                                    <p:set>
                                      <p:cBhvr>
                                        <p:cTn id="30" dur="1" fill="hold">
                                          <p:stCondLst>
                                            <p:cond delay="0"/>
                                          </p:stCondLst>
                                        </p:cTn>
                                        <p:tgtEl>
                                          <p:spTgt spid="1028"/>
                                        </p:tgtEl>
                                        <p:attrNameLst>
                                          <p:attrName>style.visibility</p:attrName>
                                        </p:attrNameLst>
                                      </p:cBhvr>
                                      <p:to>
                                        <p:strVal val="visible"/>
                                      </p:to>
                                    </p:set>
                                    <p:animEffect transition="in" filter="dissolve">
                                      <p:cBhvr>
                                        <p:cTn id="31" dur="3000"/>
                                        <p:tgtEl>
                                          <p:spTgt spid="1028"/>
                                        </p:tgtEl>
                                      </p:cBhvr>
                                    </p:animEffect>
                                  </p:childTnLst>
                                </p:cTn>
                              </p:par>
                              <p:par>
                                <p:cTn id="32" presetID="9" presetClass="entr" presetSubtype="0" fill="hold" grpId="0" nodeType="withEffect">
                                  <p:stCondLst>
                                    <p:cond delay="0"/>
                                  </p:stCondLst>
                                  <p:childTnLst>
                                    <p:set>
                                      <p:cBhvr>
                                        <p:cTn id="33" dur="1" fill="hold">
                                          <p:stCondLst>
                                            <p:cond delay="0"/>
                                          </p:stCondLst>
                                        </p:cTn>
                                        <p:tgtEl>
                                          <p:spTgt spid="1030"/>
                                        </p:tgtEl>
                                        <p:attrNameLst>
                                          <p:attrName>style.visibility</p:attrName>
                                        </p:attrNameLst>
                                      </p:cBhvr>
                                      <p:to>
                                        <p:strVal val="visible"/>
                                      </p:to>
                                    </p:set>
                                    <p:animEffect transition="in" filter="dissolve">
                                      <p:cBhvr>
                                        <p:cTn id="34" dur="3000"/>
                                        <p:tgtEl>
                                          <p:spTgt spid="10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1028" grpId="0" animBg="1"/>
      <p:bldP spid="1029" grpId="0" animBg="1"/>
      <p:bldP spid="1030" grpId="0" animBg="1"/>
      <p:bldP spid="9" grpId="0"/>
      <p:bldP spid="10"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1"/>
          <p:cNvSpPr>
            <a:spLocks noChangeArrowheads="1"/>
          </p:cNvSpPr>
          <p:nvPr/>
        </p:nvSpPr>
        <p:spPr bwMode="auto">
          <a:xfrm>
            <a:off x="2667000" y="-33881"/>
            <a:ext cx="5177237" cy="68480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defTabSz="914400" rtl="1" eaLnBrk="1" fontAlgn="base" latinLnBrk="0" hangingPunct="1">
              <a:lnSpc>
                <a:spcPct val="150000"/>
              </a:lnSpc>
              <a:spcBef>
                <a:spcPct val="0"/>
              </a:spcBef>
              <a:spcAft>
                <a:spcPct val="0"/>
              </a:spcAft>
              <a:buClrTx/>
              <a:buSzTx/>
              <a:buFontTx/>
              <a:buNone/>
              <a:tabLst/>
            </a:pPr>
            <a:r>
              <a:rPr kumimoji="0" lang="ar-SA" sz="2000" b="1" i="0" u="sng" strike="noStrike" cap="none" normalizeH="0" baseline="0" dirty="0">
                <a:ln>
                  <a:noFill/>
                </a:ln>
                <a:solidFill>
                  <a:srgbClr val="0000FF"/>
                </a:solidFill>
                <a:effectLst>
                  <a:outerShdw blurRad="38100" dist="38100" dir="2700000" algn="tl">
                    <a:srgbClr val="000000">
                      <a:alpha val="43137"/>
                    </a:srgbClr>
                  </a:outerShdw>
                </a:effectLst>
                <a:latin typeface="Simplified Arabic" pitchFamily="18" charset="-78"/>
                <a:ea typeface="Times New Roman" pitchFamily="18" charset="0"/>
                <a:cs typeface="Simplified Arabic" pitchFamily="18" charset="-78"/>
              </a:rPr>
              <a:t>6-الهرمونات</a:t>
            </a:r>
            <a:r>
              <a:rPr kumimoji="0" lang="en-US" sz="2800" b="1" i="0" u="sng" strike="noStrike" cap="none" normalizeH="0" baseline="0" dirty="0">
                <a:ln>
                  <a:noFill/>
                </a:ln>
                <a:solidFill>
                  <a:srgbClr val="0000FF"/>
                </a:solidFill>
                <a:effectLst>
                  <a:outerShdw blurRad="38100" dist="38100" dir="2700000" algn="tl">
                    <a:srgbClr val="000000">
                      <a:alpha val="43137"/>
                    </a:srgbClr>
                  </a:outerShdw>
                </a:effectLst>
                <a:latin typeface="Simplified Arabic" pitchFamily="18" charset="-78"/>
                <a:ea typeface="Times New Roman" pitchFamily="18" charset="0"/>
                <a:cs typeface="Simplified Arabic" pitchFamily="18" charset="-78"/>
              </a:rPr>
              <a:t>Hormones</a:t>
            </a:r>
            <a:r>
              <a:rPr kumimoji="0" lang="en-US" b="1" i="0" strike="noStrike" cap="none" normalizeH="0" baseline="0" dirty="0">
                <a:ln>
                  <a:noFill/>
                </a:ln>
                <a:solidFill>
                  <a:srgbClr val="0000FF"/>
                </a:solidFill>
                <a:effectLst/>
                <a:latin typeface="Simplified Arabic" pitchFamily="18" charset="-78"/>
                <a:ea typeface="Times New Roman" pitchFamily="18" charset="0"/>
                <a:cs typeface="Simplified Arabic" pitchFamily="18" charset="-78"/>
              </a:rPr>
              <a:t> </a:t>
            </a:r>
            <a:r>
              <a:rPr kumimoji="0" lang="ar-SA" sz="2000" b="1" i="0" strike="noStrike" cap="none" normalizeH="0" baseline="0" dirty="0">
                <a:ln>
                  <a:noFill/>
                </a:ln>
                <a:solidFill>
                  <a:srgbClr val="0000FF"/>
                </a:solidFill>
                <a:effectLst/>
                <a:latin typeface="Arial" pitchFamily="34" charset="0"/>
                <a:ea typeface="Times New Roman" pitchFamily="18" charset="0"/>
                <a:cs typeface="Simplified Arabic" pitchFamily="18" charset="-78"/>
              </a:rPr>
              <a:t> </a:t>
            </a:r>
            <a:endParaRPr kumimoji="0" lang="ar-SA" sz="2000" b="0" i="0" strike="noStrike" cap="none" normalizeH="0" baseline="0" dirty="0">
              <a:ln>
                <a:noFill/>
              </a:ln>
              <a:solidFill>
                <a:srgbClr val="0000FF"/>
              </a:solidFill>
              <a:effectLst/>
              <a:latin typeface="Arial" pitchFamily="34" charset="0"/>
              <a:cs typeface="Arial" pitchFamily="34" charset="0"/>
            </a:endParaRPr>
          </a:p>
        </p:txBody>
      </p:sp>
      <p:sp>
        <p:nvSpPr>
          <p:cNvPr id="3" name="TextBox 2"/>
          <p:cNvSpPr txBox="1"/>
          <p:nvPr/>
        </p:nvSpPr>
        <p:spPr>
          <a:xfrm>
            <a:off x="838200" y="428685"/>
            <a:ext cx="8229600" cy="3139321"/>
          </a:xfrm>
          <a:prstGeom prst="rect">
            <a:avLst/>
          </a:prstGeom>
          <a:noFill/>
        </p:spPr>
        <p:txBody>
          <a:bodyPr wrap="square" rtlCol="0">
            <a:spAutoFit/>
          </a:bodyPr>
          <a:lstStyle/>
          <a:p>
            <a:pPr marL="228600" indent="-228600">
              <a:lnSpc>
                <a:spcPct val="150000"/>
              </a:lnSpc>
            </a:pPr>
            <a:r>
              <a:rPr lang="en-US" sz="2200" dirty="0">
                <a:latin typeface="Simplified Arabic" pitchFamily="18" charset="-78"/>
                <a:cs typeface="Simplified Arabic" pitchFamily="18" charset="-78"/>
              </a:rPr>
              <a:t>Pr</a:t>
            </a:r>
            <a:r>
              <a:rPr lang="en-US" sz="2200" dirty="0">
                <a:effectLst>
                  <a:outerShdw blurRad="38100" dist="38100" dir="2700000" algn="tl">
                    <a:srgbClr val="000000">
                      <a:alpha val="43137"/>
                    </a:srgbClr>
                  </a:outerShdw>
                </a:effectLst>
                <a:latin typeface="Simplified Arabic" pitchFamily="18" charset="-78"/>
                <a:cs typeface="Simplified Arabic" pitchFamily="18" charset="-78"/>
              </a:rPr>
              <a:t>ogesterone</a:t>
            </a:r>
            <a:r>
              <a:rPr lang="en-US" sz="2200" dirty="0">
                <a:latin typeface="Simplified Arabic" pitchFamily="18" charset="-78"/>
                <a:cs typeface="Simplified Arabic" pitchFamily="18" charset="-78"/>
              </a:rPr>
              <a:t>: female converts organically to the male. </a:t>
            </a:r>
          </a:p>
          <a:p>
            <a:pPr marL="228600" indent="-228600">
              <a:lnSpc>
                <a:spcPct val="150000"/>
              </a:lnSpc>
            </a:pPr>
            <a:r>
              <a:rPr lang="en-US" sz="2200" dirty="0">
                <a:effectLst>
                  <a:outerShdw blurRad="38100" dist="38100" dir="2700000" algn="tl">
                    <a:srgbClr val="000000">
                      <a:alpha val="43137"/>
                    </a:srgbClr>
                  </a:outerShdw>
                </a:effectLst>
                <a:latin typeface="Simplified Arabic" pitchFamily="18" charset="-78"/>
                <a:cs typeface="Simplified Arabic" pitchFamily="18" charset="-78"/>
              </a:rPr>
              <a:t>Testosterone</a:t>
            </a:r>
            <a:r>
              <a:rPr lang="en-US" sz="2200" dirty="0">
                <a:latin typeface="Simplified Arabic" pitchFamily="18" charset="-78"/>
                <a:cs typeface="Simplified Arabic" pitchFamily="18" charset="-78"/>
              </a:rPr>
              <a:t>: turns female frogs to males of the genus Rana Rana)) lead to delayed sexual differentiation of the genus buffo (Bufo) </a:t>
            </a:r>
          </a:p>
          <a:p>
            <a:pPr marL="228600" indent="-228600">
              <a:lnSpc>
                <a:spcPct val="150000"/>
              </a:lnSpc>
            </a:pPr>
            <a:r>
              <a:rPr lang="en-US" sz="2200" dirty="0">
                <a:latin typeface="Simplified Arabic" pitchFamily="18" charset="-78"/>
                <a:cs typeface="Simplified Arabic" pitchFamily="18" charset="-78"/>
              </a:rPr>
              <a:t>3-Female twins to the fetus converts  to </a:t>
            </a:r>
            <a:r>
              <a:rPr lang="en-US" sz="2200" dirty="0">
                <a:effectLst>
                  <a:outerShdw blurRad="38100" dist="38100" dir="2700000" algn="tl">
                    <a:srgbClr val="000000">
                      <a:alpha val="43137"/>
                    </a:srgbClr>
                  </a:outerShdw>
                </a:effectLst>
                <a:latin typeface="Simplified Arabic" pitchFamily="18" charset="-78"/>
                <a:cs typeface="Simplified Arabic" pitchFamily="18" charset="-78"/>
              </a:rPr>
              <a:t>Freemartin</a:t>
            </a:r>
            <a:r>
              <a:rPr lang="en-US" sz="2200" dirty="0">
                <a:latin typeface="Simplified Arabic" pitchFamily="18" charset="-78"/>
                <a:cs typeface="Simplified Arabic" pitchFamily="18" charset="-78"/>
              </a:rPr>
              <a:t> in (cow ) as a result of leaking testosterone from twin to female cross the placenta.  </a:t>
            </a:r>
          </a:p>
          <a:p>
            <a:pPr marL="457200" lvl="0" indent="-457200" algn="just">
              <a:lnSpc>
                <a:spcPct val="150000"/>
              </a:lnSpc>
            </a:pPr>
            <a:r>
              <a:rPr lang="en-US" sz="2200" dirty="0">
                <a:latin typeface="Simplified Arabic" pitchFamily="18" charset="-78"/>
                <a:cs typeface="Simplified Arabic" pitchFamily="18" charset="-78"/>
              </a:rPr>
              <a:t>and total or partial transformation of ripe gonad in birds.</a:t>
            </a:r>
          </a:p>
        </p:txBody>
      </p:sp>
      <p:sp>
        <p:nvSpPr>
          <p:cNvPr id="4" name="TextBox 3"/>
          <p:cNvSpPr txBox="1"/>
          <p:nvPr/>
        </p:nvSpPr>
        <p:spPr>
          <a:xfrm>
            <a:off x="1447800" y="3429000"/>
            <a:ext cx="7315200" cy="600164"/>
          </a:xfrm>
          <a:prstGeom prst="rect">
            <a:avLst/>
          </a:prstGeom>
          <a:noFill/>
        </p:spPr>
        <p:txBody>
          <a:bodyPr wrap="square" rtlCol="0">
            <a:spAutoFit/>
          </a:bodyPr>
          <a:lstStyle/>
          <a:p>
            <a:pPr algn="ctr" rtl="1">
              <a:lnSpc>
                <a:spcPct val="150000"/>
              </a:lnSpc>
            </a:pPr>
            <a:r>
              <a:rPr lang="ar-SA" sz="2000" b="1" dirty="0">
                <a:solidFill>
                  <a:srgbClr val="0000FF"/>
                </a:solidFill>
                <a:effectLst>
                  <a:outerShdw blurRad="38100" dist="38100" dir="2700000" algn="tl">
                    <a:srgbClr val="000000">
                      <a:alpha val="43137"/>
                    </a:srgbClr>
                  </a:outerShdw>
                </a:effectLst>
                <a:latin typeface="Simplified Arabic" pitchFamily="18" charset="-78"/>
                <a:cs typeface="Simplified Arabic" pitchFamily="18" charset="-78"/>
              </a:rPr>
              <a:t>7</a:t>
            </a:r>
            <a:r>
              <a:rPr lang="en-US" sz="2400" b="1" u="sng" dirty="0">
                <a:solidFill>
                  <a:srgbClr val="0000FF"/>
                </a:solidFill>
                <a:latin typeface="Simplified Arabic" pitchFamily="18" charset="-78"/>
                <a:cs typeface="Simplified Arabic" pitchFamily="18" charset="-78"/>
              </a:rPr>
              <a:t>-</a:t>
            </a:r>
            <a:r>
              <a:rPr lang="ar-SA" sz="2400" b="1" u="sng" dirty="0">
                <a:solidFill>
                  <a:srgbClr val="0000FF"/>
                </a:solidFill>
                <a:latin typeface="Simplified Arabic" pitchFamily="18" charset="-78"/>
                <a:cs typeface="Simplified Arabic" pitchFamily="18" charset="-78"/>
              </a:rPr>
              <a:t> الأمراض</a:t>
            </a:r>
            <a:r>
              <a:rPr lang="en-US" sz="2400" b="1" u="sng" dirty="0">
                <a:solidFill>
                  <a:srgbClr val="0000FF"/>
                </a:solidFill>
                <a:latin typeface="Simplified Arabic" pitchFamily="18" charset="-78"/>
                <a:cs typeface="Simplified Arabic" pitchFamily="18" charset="-78"/>
              </a:rPr>
              <a:t>Diseases </a:t>
            </a:r>
            <a:r>
              <a:rPr lang="ar-SA" sz="2400" b="1" u="sng" dirty="0">
                <a:solidFill>
                  <a:srgbClr val="0000FF"/>
                </a:solidFill>
                <a:latin typeface="Simplified Arabic" pitchFamily="18" charset="-78"/>
                <a:cs typeface="Simplified Arabic" pitchFamily="18" charset="-78"/>
              </a:rPr>
              <a:t> </a:t>
            </a:r>
            <a:endParaRPr lang="en-US" sz="2000" u="sng" dirty="0">
              <a:solidFill>
                <a:srgbClr val="0000FF"/>
              </a:solidFill>
              <a:latin typeface="Simplified Arabic" pitchFamily="18" charset="-78"/>
              <a:cs typeface="Simplified Arabic" pitchFamily="18" charset="-78"/>
            </a:endParaRPr>
          </a:p>
        </p:txBody>
      </p:sp>
      <p:sp>
        <p:nvSpPr>
          <p:cNvPr id="5" name="TextBox 4"/>
          <p:cNvSpPr txBox="1"/>
          <p:nvPr/>
        </p:nvSpPr>
        <p:spPr>
          <a:xfrm>
            <a:off x="1066800" y="3843278"/>
            <a:ext cx="7924800" cy="2862322"/>
          </a:xfrm>
          <a:prstGeom prst="rect">
            <a:avLst/>
          </a:prstGeom>
          <a:noFill/>
        </p:spPr>
        <p:txBody>
          <a:bodyPr wrap="square" rtlCol="0">
            <a:spAutoFit/>
          </a:bodyPr>
          <a:lstStyle/>
          <a:p>
            <a:pPr lvl="0">
              <a:lnSpc>
                <a:spcPct val="150000"/>
              </a:lnSpc>
            </a:pPr>
            <a:r>
              <a:rPr lang="en-US" sz="2400" b="1" dirty="0">
                <a:latin typeface="Simplified Arabic" pitchFamily="18" charset="-78"/>
                <a:cs typeface="Simplified Arabic" pitchFamily="18" charset="-78"/>
              </a:rPr>
              <a:t>A-</a:t>
            </a:r>
            <a:r>
              <a:rPr lang="en-US" sz="2400" b="1" dirty="0">
                <a:effectLst>
                  <a:outerShdw blurRad="38100" dist="38100" dir="2700000" algn="tl">
                    <a:srgbClr val="000000">
                      <a:alpha val="43137"/>
                    </a:srgbClr>
                  </a:outerShdw>
                </a:effectLst>
                <a:latin typeface="Simplified Arabic" pitchFamily="18" charset="-78"/>
                <a:cs typeface="Simplified Arabic" pitchFamily="18" charset="-78"/>
              </a:rPr>
              <a:t>Syphilis</a:t>
            </a:r>
            <a:r>
              <a:rPr lang="en-US" sz="2400" b="1" dirty="0">
                <a:latin typeface="Simplified Arabic" pitchFamily="18" charset="-78"/>
                <a:cs typeface="Simplified Arabic" pitchFamily="18" charset="-78"/>
              </a:rPr>
              <a:t>: </a:t>
            </a:r>
            <a:r>
              <a:rPr lang="ar-SA" sz="2400" b="1" dirty="0">
                <a:effectLst>
                  <a:outerShdw blurRad="38100" dist="38100" dir="2700000" algn="tl">
                    <a:srgbClr val="000000">
                      <a:alpha val="43137"/>
                    </a:srgbClr>
                  </a:outerShdw>
                </a:effectLst>
                <a:latin typeface="Simplified Arabic" pitchFamily="18" charset="-78"/>
                <a:cs typeface="Simplified Arabic" pitchFamily="18" charset="-78"/>
              </a:rPr>
              <a:t>الزهري</a:t>
            </a:r>
            <a:r>
              <a:rPr lang="en-US" sz="2400" b="1" dirty="0">
                <a:effectLst>
                  <a:outerShdw blurRad="38100" dist="38100" dir="2700000" algn="tl">
                    <a:srgbClr val="000000">
                      <a:alpha val="43137"/>
                    </a:srgbClr>
                  </a:outerShdw>
                </a:effectLst>
                <a:latin typeface="Simplified Arabic" pitchFamily="18" charset="-78"/>
                <a:cs typeface="Simplified Arabic" pitchFamily="18" charset="-78"/>
              </a:rPr>
              <a:t> </a:t>
            </a:r>
            <a:r>
              <a:rPr lang="en-US" sz="2400" dirty="0">
                <a:latin typeface="Simplified Arabic" pitchFamily="18" charset="-78"/>
                <a:cs typeface="Simplified Arabic" pitchFamily="18" charset="-78"/>
              </a:rPr>
              <a:t>Syphilis leads to deafness and mental retardation and cirrhosis of the liver. </a:t>
            </a:r>
            <a:r>
              <a:rPr lang="ar-SA" sz="2400" b="1" dirty="0">
                <a:latin typeface="Simplified Arabic" pitchFamily="18" charset="-78"/>
                <a:cs typeface="Simplified Arabic" pitchFamily="18" charset="-78"/>
              </a:rPr>
              <a:t>يؤدي إلى الصمم والتخلف العقلي وتليف الكبد</a:t>
            </a:r>
            <a:r>
              <a:rPr lang="en-US" sz="2400" b="1" dirty="0">
                <a:latin typeface="Simplified Arabic" pitchFamily="18" charset="-78"/>
                <a:cs typeface="Simplified Arabic" pitchFamily="18" charset="-78"/>
              </a:rPr>
              <a:t>.</a:t>
            </a:r>
            <a:endParaRPr lang="en-US" sz="2400" dirty="0">
              <a:latin typeface="Simplified Arabic" pitchFamily="18" charset="-78"/>
              <a:cs typeface="Simplified Arabic" pitchFamily="18" charset="-78"/>
            </a:endParaRPr>
          </a:p>
          <a:p>
            <a:pPr>
              <a:lnSpc>
                <a:spcPct val="150000"/>
              </a:lnSpc>
            </a:pPr>
            <a:r>
              <a:rPr lang="en-US" sz="2400" dirty="0">
                <a:latin typeface="Simplified Arabic" pitchFamily="18" charset="-78"/>
                <a:cs typeface="Simplified Arabic" pitchFamily="18" charset="-78"/>
              </a:rPr>
              <a:t>B- </a:t>
            </a:r>
            <a:r>
              <a:rPr lang="en-US" sz="2400" b="1" dirty="0">
                <a:effectLst>
                  <a:outerShdw blurRad="38100" dist="38100" dir="2700000" algn="tl">
                    <a:srgbClr val="000000">
                      <a:alpha val="43137"/>
                    </a:srgbClr>
                  </a:outerShdw>
                </a:effectLst>
                <a:latin typeface="Simplified Arabic" pitchFamily="18" charset="-78"/>
                <a:cs typeface="Simplified Arabic" pitchFamily="18" charset="-78"/>
              </a:rPr>
              <a:t>Herpes: </a:t>
            </a:r>
            <a:r>
              <a:rPr lang="ar-SA" sz="2400" b="1" dirty="0" err="1">
                <a:effectLst>
                  <a:outerShdw blurRad="38100" dist="38100" dir="2700000" algn="tl">
                    <a:srgbClr val="000000">
                      <a:alpha val="43137"/>
                    </a:srgbClr>
                  </a:outerShdw>
                </a:effectLst>
                <a:latin typeface="Simplified Arabic" pitchFamily="18" charset="-78"/>
                <a:cs typeface="Simplified Arabic" pitchFamily="18" charset="-78"/>
              </a:rPr>
              <a:t>الهيربز</a:t>
            </a:r>
            <a:r>
              <a:rPr lang="en-US" sz="2400" dirty="0">
                <a:latin typeface="Simplified Arabic" pitchFamily="18" charset="-78"/>
                <a:cs typeface="Simplified Arabic" pitchFamily="18" charset="-78"/>
              </a:rPr>
              <a:t> the small eyes, and mental retardation.</a:t>
            </a:r>
            <a:r>
              <a:rPr lang="ar-SA" sz="2400" b="1" dirty="0">
                <a:latin typeface="Simplified Arabic" pitchFamily="18" charset="-78"/>
                <a:cs typeface="Simplified Arabic" pitchFamily="18" charset="-78"/>
              </a:rPr>
              <a:t> يؤدى إلى صغر العينين والتخلف العقلي</a:t>
            </a:r>
            <a:r>
              <a:rPr lang="en-US" sz="2400" b="1" dirty="0">
                <a:latin typeface="Simplified Arabic" pitchFamily="18" charset="-78"/>
                <a:cs typeface="Simplified Arabic" pitchFamily="18" charset="-78"/>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3313"/>
                                        </p:tgtEl>
                                        <p:attrNameLst>
                                          <p:attrName>style.visibility</p:attrName>
                                        </p:attrNameLst>
                                      </p:cBhvr>
                                      <p:to>
                                        <p:strVal val="visible"/>
                                      </p:to>
                                    </p:set>
                                    <p:anim calcmode="discrete" valueType="clr">
                                      <p:cBhvr override="childStyle">
                                        <p:cTn id="7" dur="80"/>
                                        <p:tgtEl>
                                          <p:spTgt spid="13313"/>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3313"/>
                                        </p:tgtEl>
                                        <p:attrNameLst>
                                          <p:attrName>fillcolor</p:attrName>
                                        </p:attrNameLst>
                                      </p:cBhvr>
                                      <p:tavLst>
                                        <p:tav tm="0">
                                          <p:val>
                                            <p:clrVal>
                                              <a:schemeClr val="accent2"/>
                                            </p:clrVal>
                                          </p:val>
                                        </p:tav>
                                        <p:tav tm="50000">
                                          <p:val>
                                            <p:clrVal>
                                              <a:schemeClr val="hlink"/>
                                            </p:clrVal>
                                          </p:val>
                                        </p:tav>
                                      </p:tavLst>
                                    </p:anim>
                                    <p:set>
                                      <p:cBhvr>
                                        <p:cTn id="9" dur="80"/>
                                        <p:tgtEl>
                                          <p:spTgt spid="13313"/>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0"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edge">
                                      <p:cBhvr>
                                        <p:cTn id="14" dur="20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27" presetClass="entr" presetSubtype="0" fill="hold" grpId="0" nodeType="clickEffect">
                                  <p:stCondLst>
                                    <p:cond delay="0"/>
                                  </p:stCondLst>
                                  <p:iterate type="lt">
                                    <p:tmPct val="50000"/>
                                  </p:iterate>
                                  <p:childTnLst>
                                    <p:set>
                                      <p:cBhvr>
                                        <p:cTn id="18" dur="1" fill="hold">
                                          <p:stCondLst>
                                            <p:cond delay="0"/>
                                          </p:stCondLst>
                                        </p:cTn>
                                        <p:tgtEl>
                                          <p:spTgt spid="4"/>
                                        </p:tgtEl>
                                        <p:attrNameLst>
                                          <p:attrName>style.visibility</p:attrName>
                                        </p:attrNameLst>
                                      </p:cBhvr>
                                      <p:to>
                                        <p:strVal val="visible"/>
                                      </p:to>
                                    </p:set>
                                    <p:anim calcmode="discrete" valueType="clr">
                                      <p:cBhvr override="childStyle">
                                        <p:cTn id="19" dur="80"/>
                                        <p:tgtEl>
                                          <p:spTgt spid="4"/>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4"/>
                                        </p:tgtEl>
                                        <p:attrNameLst>
                                          <p:attrName>fillcolor</p:attrName>
                                        </p:attrNameLst>
                                      </p:cBhvr>
                                      <p:tavLst>
                                        <p:tav tm="0">
                                          <p:val>
                                            <p:clrVal>
                                              <a:schemeClr val="accent2"/>
                                            </p:clrVal>
                                          </p:val>
                                        </p:tav>
                                        <p:tav tm="50000">
                                          <p:val>
                                            <p:clrVal>
                                              <a:schemeClr val="hlink"/>
                                            </p:clrVal>
                                          </p:val>
                                        </p:tav>
                                      </p:tavLst>
                                    </p:anim>
                                    <p:set>
                                      <p:cBhvr>
                                        <p:cTn id="21" dur="80"/>
                                        <p:tgtEl>
                                          <p:spTgt spid="4"/>
                                        </p:tgtEl>
                                        <p:attrNameLst>
                                          <p:attrName>fill.type</p:attrName>
                                        </p:attrNameLst>
                                      </p:cBhvr>
                                      <p:to>
                                        <p:strVal val="solid"/>
                                      </p:to>
                                    </p:set>
                                  </p:childTnLst>
                                </p:cTn>
                              </p:par>
                            </p:childTnLst>
                          </p:cTn>
                        </p:par>
                      </p:childTnLst>
                    </p:cTn>
                  </p:par>
                  <p:par>
                    <p:cTn id="22" fill="hold">
                      <p:stCondLst>
                        <p:cond delay="indefinite"/>
                      </p:stCondLst>
                      <p:childTnLst>
                        <p:par>
                          <p:cTn id="23" fill="hold">
                            <p:stCondLst>
                              <p:cond delay="0"/>
                            </p:stCondLst>
                            <p:childTnLst>
                              <p:par>
                                <p:cTn id="24" presetID="20" presetClass="entr" presetSubtype="0" fill="hold" grpId="0" nodeType="clickEffect">
                                  <p:stCondLst>
                                    <p:cond delay="0"/>
                                  </p:stCondLst>
                                  <p:childTnLst>
                                    <p:set>
                                      <p:cBhvr>
                                        <p:cTn id="25" dur="1" fill="hold">
                                          <p:stCondLst>
                                            <p:cond delay="0"/>
                                          </p:stCondLst>
                                        </p:cTn>
                                        <p:tgtEl>
                                          <p:spTgt spid="5"/>
                                        </p:tgtEl>
                                        <p:attrNameLst>
                                          <p:attrName>style.visibility</p:attrName>
                                        </p:attrNameLst>
                                      </p:cBhvr>
                                      <p:to>
                                        <p:strVal val="visible"/>
                                      </p:to>
                                    </p:set>
                                    <p:animEffect transition="in" filter="wedge">
                                      <p:cBhvr>
                                        <p:cTn id="26"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3" grpId="0"/>
      <p:bldP spid="3" grpId="0"/>
      <p:bldP spid="4" grpId="0"/>
      <p:bldP spid="5"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71600" y="152400"/>
            <a:ext cx="7391400" cy="684803"/>
          </a:xfrm>
          <a:prstGeom prst="rect">
            <a:avLst/>
          </a:prstGeom>
          <a:noFill/>
        </p:spPr>
        <p:txBody>
          <a:bodyPr wrap="square" rtlCol="0">
            <a:spAutoFit/>
          </a:bodyPr>
          <a:lstStyle/>
          <a:p>
            <a:pPr algn="just" rtl="1">
              <a:lnSpc>
                <a:spcPct val="150000"/>
              </a:lnSpc>
            </a:pPr>
            <a:r>
              <a:rPr lang="ar-SA" sz="2800" b="1" u="sng" dirty="0">
                <a:solidFill>
                  <a:srgbClr val="0000FF"/>
                </a:solidFill>
                <a:effectLst>
                  <a:outerShdw blurRad="38100" dist="38100" dir="2700000" algn="tl">
                    <a:srgbClr val="000000">
                      <a:alpha val="43137"/>
                    </a:srgbClr>
                  </a:outerShdw>
                </a:effectLst>
                <a:latin typeface="Simplified Arabic" pitchFamily="18" charset="-78"/>
                <a:cs typeface="Simplified Arabic" pitchFamily="18" charset="-78"/>
              </a:rPr>
              <a:t>8- الحرارة </a:t>
            </a:r>
            <a:endParaRPr lang="en-US" sz="2800" u="sng" dirty="0">
              <a:solidFill>
                <a:srgbClr val="0000FF"/>
              </a:solidFill>
              <a:effectLst>
                <a:outerShdw blurRad="38100" dist="38100" dir="2700000" algn="tl">
                  <a:srgbClr val="000000">
                    <a:alpha val="43137"/>
                  </a:srgbClr>
                </a:outerShdw>
              </a:effectLst>
              <a:latin typeface="Simplified Arabic" pitchFamily="18" charset="-78"/>
              <a:cs typeface="Simplified Arabic" pitchFamily="18" charset="-78"/>
            </a:endParaRPr>
          </a:p>
        </p:txBody>
      </p:sp>
      <p:sp>
        <p:nvSpPr>
          <p:cNvPr id="3" name="TextBox 2"/>
          <p:cNvSpPr txBox="1"/>
          <p:nvPr/>
        </p:nvSpPr>
        <p:spPr>
          <a:xfrm>
            <a:off x="838200" y="494943"/>
            <a:ext cx="8153400" cy="2400657"/>
          </a:xfrm>
          <a:prstGeom prst="rect">
            <a:avLst/>
          </a:prstGeom>
          <a:noFill/>
        </p:spPr>
        <p:txBody>
          <a:bodyPr wrap="square" rtlCol="0">
            <a:spAutoFit/>
          </a:bodyPr>
          <a:lstStyle/>
          <a:p>
            <a:pPr marL="457200" indent="-457200" rtl="1">
              <a:lnSpc>
                <a:spcPct val="150000"/>
              </a:lnSpc>
              <a:buAutoNum type="arabic1Minus"/>
            </a:pPr>
            <a:r>
              <a:rPr lang="ar-SA" sz="2000" dirty="0">
                <a:solidFill>
                  <a:srgbClr val="FF0000"/>
                </a:solidFill>
                <a:latin typeface="Times New Roman" pitchFamily="18" charset="0"/>
                <a:cs typeface="Times New Roman" pitchFamily="18" charset="0"/>
              </a:rPr>
              <a:t>زيادة درجة الحرارة </a:t>
            </a:r>
            <a:r>
              <a:rPr lang="ar-SA" sz="2000" dirty="0">
                <a:latin typeface="Times New Roman" pitchFamily="18" charset="0"/>
                <a:cs typeface="Times New Roman" pitchFamily="18" charset="0"/>
              </a:rPr>
              <a:t>لأجنة قنفذ البحر 30 - 35 مْ يمنع تكون الجاسترولة</a:t>
            </a:r>
          </a:p>
          <a:p>
            <a:pPr marL="457200" indent="-457200" rtl="1">
              <a:lnSpc>
                <a:spcPct val="150000"/>
              </a:lnSpc>
              <a:buAutoNum type="arabic1Minus"/>
            </a:pPr>
            <a:r>
              <a:rPr lang="ar-SA" sz="2000" dirty="0">
                <a:solidFill>
                  <a:srgbClr val="FF0000"/>
                </a:solidFill>
                <a:latin typeface="Times New Roman" pitchFamily="18" charset="0"/>
                <a:cs typeface="Times New Roman" pitchFamily="18" charset="0"/>
              </a:rPr>
              <a:t>منع الهواء (الأوكسجين)</a:t>
            </a:r>
            <a:r>
              <a:rPr lang="ar-SA" sz="2000" dirty="0">
                <a:latin typeface="Times New Roman" pitchFamily="18" charset="0"/>
                <a:cs typeface="Times New Roman" pitchFamily="18" charset="0"/>
              </a:rPr>
              <a:t> يؤدي إلى </a:t>
            </a:r>
            <a:r>
              <a:rPr lang="ar-SA" sz="2000" dirty="0" err="1">
                <a:latin typeface="Times New Roman" pitchFamily="18" charset="0"/>
                <a:cs typeface="Times New Roman" pitchFamily="18" charset="0"/>
              </a:rPr>
              <a:t>الإنغماد</a:t>
            </a:r>
            <a:r>
              <a:rPr lang="ar-SA" sz="2000" dirty="0">
                <a:latin typeface="Times New Roman" pitchFamily="18" charset="0"/>
                <a:cs typeface="Times New Roman" pitchFamily="18" charset="0"/>
              </a:rPr>
              <a:t> للخارج</a:t>
            </a:r>
            <a:r>
              <a:rPr lang="en-US" sz="2000" dirty="0">
                <a:latin typeface="Times New Roman" pitchFamily="18" charset="0"/>
                <a:cs typeface="Times New Roman" pitchFamily="18" charset="0"/>
              </a:rPr>
              <a:t>Exogastrolation </a:t>
            </a:r>
            <a:r>
              <a:rPr lang="ar-SA" sz="2000" dirty="0">
                <a:latin typeface="Times New Roman" pitchFamily="18" charset="0"/>
                <a:cs typeface="Times New Roman" pitchFamily="18" charset="0"/>
              </a:rPr>
              <a:t> في أجنة الضفادع </a:t>
            </a:r>
            <a:r>
              <a:rPr lang="en-US" sz="2000" dirty="0">
                <a:latin typeface="Times New Roman" pitchFamily="18" charset="0"/>
                <a:cs typeface="Times New Roman" pitchFamily="18" charset="0"/>
              </a:rPr>
              <a:t>Increase the temperature of the Sea Urchin embryos 30-</a:t>
            </a:r>
            <a:r>
              <a:rPr lang="en-US" sz="2000" dirty="0" err="1">
                <a:latin typeface="Times New Roman" pitchFamily="18" charset="0"/>
                <a:cs typeface="Times New Roman" pitchFamily="18" charset="0"/>
              </a:rPr>
              <a:t>35c</a:t>
            </a:r>
            <a:r>
              <a:rPr lang="en-US" sz="2000" dirty="0">
                <a:latin typeface="Times New Roman" pitchFamily="18" charset="0"/>
                <a:cs typeface="Times New Roman" pitchFamily="18" charset="0"/>
              </a:rPr>
              <a:t>  prevents formation gastrula. </a:t>
            </a:r>
          </a:p>
          <a:p>
            <a:pPr marL="354013" lvl="0" indent="-354013" rtl="1">
              <a:lnSpc>
                <a:spcPct val="150000"/>
              </a:lnSpc>
            </a:pPr>
            <a:r>
              <a:rPr lang="en-US" sz="2000" dirty="0">
                <a:latin typeface="Times New Roman" pitchFamily="18" charset="0"/>
                <a:cs typeface="Times New Roman" pitchFamily="18" charset="0"/>
              </a:rPr>
              <a:t>B. Prevention of air (oxygen) leads to o Exogastrolation in frog embryos.</a:t>
            </a:r>
          </a:p>
        </p:txBody>
      </p:sp>
      <p:pic>
        <p:nvPicPr>
          <p:cNvPr id="4" name="Picture 5" descr="C:\DOCUME~1\sa\LOCALS~1\Temp\~LWF00881.jpg"/>
          <p:cNvPicPr>
            <a:picLocks noChangeAspect="1" noChangeArrowheads="1"/>
          </p:cNvPicPr>
          <p:nvPr/>
        </p:nvPicPr>
        <p:blipFill>
          <a:blip r:embed="rId3" r:link="rId4" cstate="print"/>
          <a:srcRect/>
          <a:stretch>
            <a:fillRect/>
          </a:stretch>
        </p:blipFill>
        <p:spPr bwMode="auto">
          <a:xfrm>
            <a:off x="1905000" y="2819400"/>
            <a:ext cx="6248400" cy="2667000"/>
          </a:xfrm>
          <a:prstGeom prst="rect">
            <a:avLst/>
          </a:prstGeom>
          <a:noFill/>
          <a:ln w="9525">
            <a:noFill/>
            <a:miter lim="800000"/>
            <a:headEnd/>
            <a:tailEnd/>
          </a:ln>
        </p:spPr>
      </p:pic>
      <p:sp>
        <p:nvSpPr>
          <p:cNvPr id="11265" name="Rectangle 1"/>
          <p:cNvSpPr>
            <a:spLocks noChangeArrowheads="1"/>
          </p:cNvSpPr>
          <p:nvPr/>
        </p:nvSpPr>
        <p:spPr bwMode="auto">
          <a:xfrm>
            <a:off x="1371600" y="5511969"/>
            <a:ext cx="7543800" cy="10156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Tx/>
              <a:buNone/>
              <a:tabLst/>
            </a:pPr>
            <a:r>
              <a:rPr kumimoji="0" lang="ar-SA" sz="2000" b="1" i="0" u="none" strike="noStrike" cap="none" normalizeH="0" baseline="0" dirty="0">
                <a:ln>
                  <a:noFill/>
                </a:ln>
                <a:solidFill>
                  <a:srgbClr val="0000FF"/>
                </a:solidFill>
                <a:effectLst/>
                <a:latin typeface="Simplified Arabic" pitchFamily="18" charset="-78"/>
                <a:ea typeface="Times New Roman" pitchFamily="18" charset="0"/>
                <a:cs typeface="Simplified Arabic" pitchFamily="18" charset="-78"/>
              </a:rPr>
              <a:t>يشير السهم إلى صور جنين ضفدعة، حصل له تبطين للخارج (</a:t>
            </a:r>
            <a:r>
              <a:rPr kumimoji="0" lang="en-US" sz="2000" b="1" i="0" u="none" strike="noStrike" cap="none" normalizeH="0" baseline="0" dirty="0">
                <a:ln>
                  <a:noFill/>
                </a:ln>
                <a:solidFill>
                  <a:srgbClr val="0000FF"/>
                </a:solidFill>
                <a:effectLst/>
                <a:latin typeface="Simplified Arabic" pitchFamily="18" charset="-78"/>
                <a:ea typeface="Times New Roman" pitchFamily="18" charset="0"/>
                <a:cs typeface="Simplified Arabic" pitchFamily="18" charset="-78"/>
              </a:rPr>
              <a:t>Exogastrolation</a:t>
            </a:r>
            <a:r>
              <a:rPr kumimoji="0" lang="ar-SA" sz="2000" b="1" i="0" u="none" strike="noStrike" cap="none" normalizeH="0" baseline="0" dirty="0">
                <a:ln>
                  <a:noFill/>
                </a:ln>
                <a:solidFill>
                  <a:srgbClr val="0000FF"/>
                </a:solidFill>
                <a:effectLst/>
                <a:latin typeface="Simplified Arabic" pitchFamily="18" charset="-78"/>
                <a:ea typeface="Times New Roman" pitchFamily="18" charset="0"/>
                <a:cs typeface="Simplified Arabic" pitchFamily="18" charset="-78"/>
              </a:rPr>
              <a:t>) وخروج خلايا القطب الخضري (المحية) للخارج  نتيجة لنقص الأكسجين في البيئة التي تم تنميتها فيها.</a:t>
            </a:r>
            <a:endParaRPr kumimoji="0" lang="ar-SA" sz="2000" b="0" i="0" u="none" strike="noStrike" cap="none" normalizeH="0" baseline="0" dirty="0">
              <a:ln>
                <a:noFill/>
              </a:ln>
              <a:solidFill>
                <a:srgbClr val="0000FF"/>
              </a:solidFill>
              <a:effectLst/>
              <a:latin typeface="Simplified Arabic" pitchFamily="18" charset="-78"/>
              <a:cs typeface="Simplified Arabic" pitchFamily="18" charset="-78"/>
            </a:endParaRPr>
          </a:p>
        </p:txBody>
      </p:sp>
      <p:cxnSp>
        <p:nvCxnSpPr>
          <p:cNvPr id="6" name="Straight Arrow Connector 5"/>
          <p:cNvCxnSpPr/>
          <p:nvPr/>
        </p:nvCxnSpPr>
        <p:spPr>
          <a:xfrm rot="10800000">
            <a:off x="6629401" y="4876798"/>
            <a:ext cx="1371599" cy="152401"/>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2"/>
                                        </p:tgtEl>
                                        <p:attrNameLst>
                                          <p:attrName>style.visibility</p:attrName>
                                        </p:attrNameLst>
                                      </p:cBhvr>
                                      <p:to>
                                        <p:strVal val="visible"/>
                                      </p:to>
                                    </p:set>
                                    <p:anim calcmode="discrete" valueType="clr">
                                      <p:cBhvr override="childStyle">
                                        <p:cTn id="7" dur="80"/>
                                        <p:tgtEl>
                                          <p:spTgt spid="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2"/>
                                        </p:tgtEl>
                                        <p:attrNameLst>
                                          <p:attrName>fillcolor</p:attrName>
                                        </p:attrNameLst>
                                      </p:cBhvr>
                                      <p:tavLst>
                                        <p:tav tm="0">
                                          <p:val>
                                            <p:clrVal>
                                              <a:schemeClr val="accent2"/>
                                            </p:clrVal>
                                          </p:val>
                                        </p:tav>
                                        <p:tav tm="50000">
                                          <p:val>
                                            <p:clrVal>
                                              <a:schemeClr val="hlink"/>
                                            </p:clrVal>
                                          </p:val>
                                        </p:tav>
                                      </p:tavLst>
                                    </p:anim>
                                    <p:set>
                                      <p:cBhvr>
                                        <p:cTn id="9" dur="80"/>
                                        <p:tgtEl>
                                          <p:spTgt spid="2"/>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0" presetClass="entr" presetSubtype="0"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edge">
                                      <p:cBhvr>
                                        <p:cTn id="14" dur="2000"/>
                                        <p:tgtEl>
                                          <p:spTgt spid="3"/>
                                        </p:tgtEl>
                                      </p:cBhvr>
                                    </p:animEffect>
                                  </p:childTnLst>
                                </p:cTn>
                              </p:par>
                              <p:par>
                                <p:cTn id="15" presetID="9"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ssolve">
                                      <p:cBhvr>
                                        <p:cTn id="17" dur="3000"/>
                                        <p:tgtEl>
                                          <p:spTgt spid="4"/>
                                        </p:tgtEl>
                                      </p:cBhvr>
                                    </p:animEffect>
                                  </p:childTnLst>
                                </p:cTn>
                              </p:par>
                              <p:par>
                                <p:cTn id="18" presetID="9" presetClass="entr" presetSubtype="0" fill="hold" grpId="0" nodeType="withEffect">
                                  <p:stCondLst>
                                    <p:cond delay="0"/>
                                  </p:stCondLst>
                                  <p:childTnLst>
                                    <p:set>
                                      <p:cBhvr>
                                        <p:cTn id="19" dur="1" fill="hold">
                                          <p:stCondLst>
                                            <p:cond delay="0"/>
                                          </p:stCondLst>
                                        </p:cTn>
                                        <p:tgtEl>
                                          <p:spTgt spid="11265"/>
                                        </p:tgtEl>
                                        <p:attrNameLst>
                                          <p:attrName>style.visibility</p:attrName>
                                        </p:attrNameLst>
                                      </p:cBhvr>
                                      <p:to>
                                        <p:strVal val="visible"/>
                                      </p:to>
                                    </p:set>
                                    <p:animEffect transition="in" filter="dissolve">
                                      <p:cBhvr>
                                        <p:cTn id="20" dur="3000"/>
                                        <p:tgtEl>
                                          <p:spTgt spid="112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11265"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19200" y="1752600"/>
            <a:ext cx="7391400" cy="2057400"/>
          </a:xfrm>
          <a:prstGeom prst="rect">
            <a:avLst/>
          </a:prstGeom>
          <a:noFill/>
          <a:effectLst>
            <a:glow rad="228600">
              <a:schemeClr val="accent3">
                <a:satMod val="175000"/>
                <a:alpha val="40000"/>
              </a:schemeClr>
            </a:glow>
          </a:effectLst>
        </p:spPr>
        <p:txBody>
          <a:bodyPr wrap="none" lIns="91440" tIns="45720" rIns="91440" bIns="45720">
            <a:prstTxWarp prst="textDoubleWave1">
              <a:avLst/>
            </a:prstTxWarp>
            <a:spAutoFit/>
            <a:scene3d>
              <a:camera prst="obliqueTopLef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a:r>
              <a:rPr lang="ar-SA" sz="5400" b="1" dirty="0">
                <a:ln/>
                <a:solidFill>
                  <a:schemeClr val="accent3"/>
                </a:solidFill>
                <a:effectLst>
                  <a:glow rad="228600">
                    <a:schemeClr val="accent1">
                      <a:satMod val="175000"/>
                      <a:alpha val="40000"/>
                    </a:schemeClr>
                  </a:glow>
                  <a:innerShdw blurRad="63500" dist="50800" dir="13500000">
                    <a:prstClr val="black">
                      <a:alpha val="50000"/>
                    </a:prstClr>
                  </a:innerShdw>
                </a:effectLst>
              </a:rPr>
              <a:t> </a:t>
            </a:r>
            <a:endParaRPr lang="en-US" sz="5400" b="1" cap="none" spc="0" dirty="0">
              <a:ln/>
              <a:solidFill>
                <a:schemeClr val="accent3"/>
              </a:solidFill>
              <a:effectLst>
                <a:glow rad="228600">
                  <a:schemeClr val="accent1">
                    <a:satMod val="175000"/>
                    <a:alpha val="40000"/>
                  </a:schemeClr>
                </a:glow>
                <a:innerShdw blurRad="63500" dist="50800" dir="13500000">
                  <a:prstClr val="black">
                    <a:alpha val="50000"/>
                  </a:prstClr>
                </a:innerShdw>
              </a:effectLst>
            </a:endParaRPr>
          </a:p>
          <a:p>
            <a:pPr algn="ctr"/>
            <a:r>
              <a:rPr lang="ar-EG" sz="5400" b="1" cap="none" spc="0" dirty="0">
                <a:ln/>
                <a:solidFill>
                  <a:schemeClr val="accent3"/>
                </a:solidFill>
                <a:effectLst>
                  <a:glow rad="228600">
                    <a:schemeClr val="accent1">
                      <a:satMod val="175000"/>
                      <a:alpha val="40000"/>
                    </a:schemeClr>
                  </a:glow>
                  <a:innerShdw blurRad="63500" dist="50800" dir="13500000">
                    <a:prstClr val="black">
                      <a:alpha val="50000"/>
                    </a:prstClr>
                  </a:innerShdw>
                </a:effectLst>
              </a:rPr>
              <a:t>شكراً لحسن إستماعكم</a:t>
            </a:r>
            <a:endParaRPr lang="en-US" sz="5400" b="1" cap="none" spc="0" dirty="0">
              <a:ln/>
              <a:solidFill>
                <a:schemeClr val="accent3"/>
              </a:solidFill>
              <a:effectLst>
                <a:glow rad="228600">
                  <a:schemeClr val="accent1">
                    <a:satMod val="175000"/>
                    <a:alpha val="40000"/>
                  </a:schemeClr>
                </a:glow>
                <a:innerShdw blurRad="63500" dist="50800" dir="13500000">
                  <a:prstClr val="black">
                    <a:alpha val="50000"/>
                  </a:prstClr>
                </a:inn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3000" fill="hold"/>
                                        <p:tgtEl>
                                          <p:spTgt spid="2"/>
                                        </p:tgtEl>
                                        <p:attrNameLst>
                                          <p:attrName>ppt_w</p:attrName>
                                        </p:attrNameLst>
                                      </p:cBhvr>
                                      <p:tavLst>
                                        <p:tav tm="0" fmla="#ppt_w*sin(2.5*pi*$)">
                                          <p:val>
                                            <p:fltVal val="0"/>
                                          </p:val>
                                        </p:tav>
                                        <p:tav tm="100000">
                                          <p:val>
                                            <p:fltVal val="1"/>
                                          </p:val>
                                        </p:tav>
                                      </p:tavLst>
                                    </p:anim>
                                    <p:anim calcmode="lin" valueType="num">
                                      <p:cBhvr>
                                        <p:cTn id="8" dur="3000" fill="hold"/>
                                        <p:tgtEl>
                                          <p:spTgt spid="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267200" y="228600"/>
            <a:ext cx="4666488" cy="731838"/>
          </a:xfrm>
        </p:spPr>
        <p:txBody>
          <a:bodyPr>
            <a:noAutofit/>
          </a:bodyPr>
          <a:lstStyle/>
          <a:p>
            <a:r>
              <a:rPr lang="en-US" sz="2800" dirty="0">
                <a:latin typeface="Times New Roman" panose="02020603050405020304" pitchFamily="18" charset="0"/>
                <a:cs typeface="Times New Roman" panose="02020603050405020304" pitchFamily="18" charset="0"/>
              </a:rPr>
              <a:t>Some Neural tube defects</a:t>
            </a:r>
            <a:endParaRPr lang="ar-SA" sz="2800" dirty="0">
              <a:latin typeface="Times New Roman" panose="02020603050405020304" pitchFamily="18" charset="0"/>
              <a:cs typeface="Times New Roman" panose="02020603050405020304" pitchFamily="18" charset="0"/>
            </a:endParaRPr>
          </a:p>
        </p:txBody>
      </p:sp>
      <p:pic>
        <p:nvPicPr>
          <p:cNvPr id="4" name="عنصر نائب للمحتوى 3"/>
          <p:cNvPicPr>
            <a:picLocks noGrp="1" noChangeAspect="1"/>
          </p:cNvPicPr>
          <p:nvPr>
            <p:ph idx="1"/>
          </p:nvPr>
        </p:nvPicPr>
        <p:blipFill>
          <a:blip r:embed="rId2"/>
          <a:stretch>
            <a:fillRect/>
          </a:stretch>
        </p:blipFill>
        <p:spPr>
          <a:xfrm>
            <a:off x="4038600" y="1447800"/>
            <a:ext cx="4724400" cy="5029200"/>
          </a:xfrm>
          <a:prstGeom prst="rect">
            <a:avLst/>
          </a:prstGeom>
        </p:spPr>
      </p:pic>
      <p:pic>
        <p:nvPicPr>
          <p:cNvPr id="5" name="صورة 4"/>
          <p:cNvPicPr>
            <a:picLocks noChangeAspect="1"/>
          </p:cNvPicPr>
          <p:nvPr/>
        </p:nvPicPr>
        <p:blipFill>
          <a:blip r:embed="rId3"/>
          <a:stretch>
            <a:fillRect/>
          </a:stretch>
        </p:blipFill>
        <p:spPr>
          <a:xfrm>
            <a:off x="1752600" y="4695825"/>
            <a:ext cx="1905000" cy="1704975"/>
          </a:xfrm>
          <a:prstGeom prst="rect">
            <a:avLst/>
          </a:prstGeom>
        </p:spPr>
      </p:pic>
      <p:pic>
        <p:nvPicPr>
          <p:cNvPr id="6" name="صورة 5"/>
          <p:cNvPicPr>
            <a:picLocks noChangeAspect="1"/>
          </p:cNvPicPr>
          <p:nvPr/>
        </p:nvPicPr>
        <p:blipFill>
          <a:blip r:embed="rId4"/>
          <a:stretch>
            <a:fillRect/>
          </a:stretch>
        </p:blipFill>
        <p:spPr>
          <a:xfrm>
            <a:off x="1066800" y="2349914"/>
            <a:ext cx="2971800" cy="2158171"/>
          </a:xfrm>
          <a:prstGeom prst="rect">
            <a:avLst/>
          </a:prstGeom>
        </p:spPr>
      </p:pic>
      <p:sp>
        <p:nvSpPr>
          <p:cNvPr id="7" name="مستطيل 6"/>
          <p:cNvSpPr/>
          <p:nvPr/>
        </p:nvSpPr>
        <p:spPr>
          <a:xfrm>
            <a:off x="1143000" y="1371600"/>
            <a:ext cx="3166508" cy="830997"/>
          </a:xfrm>
          <a:prstGeom prst="rect">
            <a:avLst/>
          </a:prstGeom>
        </p:spPr>
        <p:txBody>
          <a:bodyPr wrap="none">
            <a:spAutoFit/>
          </a:bodyPr>
          <a:lstStyle/>
          <a:p>
            <a:r>
              <a:rPr lang="en-US" sz="2400" dirty="0">
                <a:solidFill>
                  <a:srgbClr val="0000FF"/>
                </a:solidFill>
              </a:rPr>
              <a:t>A two-headed twins or </a:t>
            </a:r>
          </a:p>
          <a:p>
            <a:r>
              <a:rPr lang="en-US" sz="2400" dirty="0" err="1">
                <a:solidFill>
                  <a:srgbClr val="0000FF"/>
                </a:solidFill>
                <a:latin typeface="Yu Mincho Light" panose="020B0400000000000000" pitchFamily="18" charset="-128"/>
                <a:ea typeface="Yu Mincho Light" panose="020B0400000000000000" pitchFamily="18" charset="-128"/>
              </a:rPr>
              <a:t>congegated</a:t>
            </a:r>
            <a:r>
              <a:rPr lang="en-US" sz="2400" dirty="0">
                <a:solidFill>
                  <a:srgbClr val="0000FF"/>
                </a:solidFill>
              </a:rPr>
              <a:t>  twins  </a:t>
            </a:r>
            <a:endParaRPr lang="ar-SA" sz="2400" dirty="0">
              <a:solidFill>
                <a:srgbClr val="0000FF"/>
              </a:solidFill>
            </a:endParaRPr>
          </a:p>
        </p:txBody>
      </p:sp>
    </p:spTree>
    <p:extLst>
      <p:ext uri="{BB962C8B-B14F-4D97-AF65-F5344CB8AC3E}">
        <p14:creationId xmlns:p14="http://schemas.microsoft.com/office/powerpoint/2010/main" val="11202048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90600" y="2514600"/>
            <a:ext cx="8077200" cy="1384995"/>
          </a:xfrm>
          <a:prstGeom prst="rect">
            <a:avLst/>
          </a:prstGeom>
          <a:noFill/>
        </p:spPr>
        <p:txBody>
          <a:bodyPr wrap="square" rtlCol="0">
            <a:spAutoFit/>
          </a:bodyPr>
          <a:lstStyle/>
          <a:p>
            <a:pPr algn="just"/>
            <a:r>
              <a:rPr lang="en-US" sz="2200" dirty="0">
                <a:latin typeface="Times New Roman" pitchFamily="18" charset="0"/>
                <a:cs typeface="Times New Roman" pitchFamily="18" charset="0"/>
              </a:rPr>
              <a:t>1-</a:t>
            </a:r>
            <a:r>
              <a:rPr lang="en-US" sz="2800" dirty="0">
                <a:latin typeface="Times New Roman" pitchFamily="18" charset="0"/>
                <a:cs typeface="Times New Roman" pitchFamily="18" charset="0"/>
              </a:rPr>
              <a:t>For example, they found in southern Turkey at 1962 on the masterpiece carved from marble: a two-headed twins dating back to 6500 BC.</a:t>
            </a:r>
          </a:p>
        </p:txBody>
      </p:sp>
      <p:sp>
        <p:nvSpPr>
          <p:cNvPr id="3" name="TextBox 2"/>
          <p:cNvSpPr txBox="1"/>
          <p:nvPr/>
        </p:nvSpPr>
        <p:spPr>
          <a:xfrm>
            <a:off x="990600" y="990600"/>
            <a:ext cx="8077200" cy="1384995"/>
          </a:xfrm>
          <a:prstGeom prst="rect">
            <a:avLst/>
          </a:prstGeom>
          <a:noFill/>
        </p:spPr>
        <p:txBody>
          <a:bodyPr wrap="square" rtlCol="0">
            <a:spAutoFit/>
          </a:bodyPr>
          <a:lstStyle/>
          <a:p>
            <a:pPr algn="just"/>
            <a:r>
              <a:rPr lang="en-US" sz="2200" dirty="0">
                <a:latin typeface="Times New Roman" pitchFamily="18" charset="0"/>
                <a:cs typeface="Times New Roman" pitchFamily="18" charset="0"/>
              </a:rPr>
              <a:t>B-</a:t>
            </a:r>
            <a:r>
              <a:rPr lang="en-US" sz="2800" dirty="0">
                <a:latin typeface="Times New Roman" pitchFamily="18" charset="0"/>
                <a:cs typeface="Times New Roman" pitchFamily="18" charset="0"/>
              </a:rPr>
              <a:t>The history of teratology back to the sculpture and drawings that illustrate some kinds of distortions that existed at a certain stage.</a:t>
            </a:r>
          </a:p>
        </p:txBody>
      </p:sp>
      <p:sp>
        <p:nvSpPr>
          <p:cNvPr id="4" name="TextBox 3"/>
          <p:cNvSpPr txBox="1"/>
          <p:nvPr/>
        </p:nvSpPr>
        <p:spPr>
          <a:xfrm>
            <a:off x="990600" y="4077831"/>
            <a:ext cx="7924800" cy="2246769"/>
          </a:xfrm>
          <a:prstGeom prst="rect">
            <a:avLst/>
          </a:prstGeom>
          <a:noFill/>
        </p:spPr>
        <p:txBody>
          <a:bodyPr wrap="square" rtlCol="0">
            <a:spAutoFit/>
          </a:bodyPr>
          <a:lstStyle/>
          <a:p>
            <a:pPr algn="just"/>
            <a:r>
              <a:rPr lang="en-US" sz="2800" dirty="0">
                <a:latin typeface="Times New Roman" pitchFamily="18" charset="0"/>
                <a:cs typeface="Times New Roman" pitchFamily="18" charset="0"/>
              </a:rPr>
              <a:t>2- Until recently, some people believe that the need of a pregnant woman to certain things during pregnancy (the so-called craving</a:t>
            </a:r>
            <a:r>
              <a:rPr lang="ar-SA" sz="2800" dirty="0" err="1">
                <a:latin typeface="Times New Roman" pitchFamily="18" charset="0"/>
                <a:cs typeface="Times New Roman" pitchFamily="18" charset="0"/>
              </a:rPr>
              <a:t>التوحم</a:t>
            </a:r>
            <a:r>
              <a:rPr lang="ar-SA" sz="2800" dirty="0">
                <a:latin typeface="Times New Roman" pitchFamily="18" charset="0"/>
                <a:cs typeface="Times New Roman" pitchFamily="18" charset="0"/>
              </a:rPr>
              <a:t> </a:t>
            </a:r>
            <a:r>
              <a:rPr lang="en-US" sz="2800" dirty="0">
                <a:latin typeface="Times New Roman" pitchFamily="18" charset="0"/>
                <a:cs typeface="Times New Roman" pitchFamily="18" charset="0"/>
              </a:rPr>
              <a:t>) or even to look at some of the things or animals may lead to the appear on the embryo.</a:t>
            </a:r>
            <a:r>
              <a:rPr lang="en-US" sz="2400" dirty="0">
                <a:latin typeface="Times New Roman" pitchFamily="18" charset="0"/>
                <a:cs typeface="Times New Roman" pitchFamily="18" charset="0"/>
              </a:rPr>
              <a:t>.</a:t>
            </a:r>
          </a:p>
        </p:txBody>
      </p:sp>
      <p:sp>
        <p:nvSpPr>
          <p:cNvPr id="5" name="Rectangle 4"/>
          <p:cNvSpPr/>
          <p:nvPr/>
        </p:nvSpPr>
        <p:spPr>
          <a:xfrm>
            <a:off x="2362200" y="329625"/>
            <a:ext cx="5135317" cy="584775"/>
          </a:xfrm>
          <a:prstGeom prst="rect">
            <a:avLst/>
          </a:prstGeom>
        </p:spPr>
        <p:txBody>
          <a:bodyPr wrap="none">
            <a:spAutoFit/>
          </a:bodyPr>
          <a:lstStyle/>
          <a:p>
            <a:r>
              <a:rPr lang="en-US" sz="3200" b="1" u="sng" dirty="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B- The history of teratology </a:t>
            </a:r>
            <a:endParaRPr lang="en-US" sz="3200" b="1" u="sng" dirty="0">
              <a:solidFill>
                <a:srgbClr val="FF0000"/>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edge">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edge">
                                      <p:cBhvr>
                                        <p:cTn id="12" dur="20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2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edge">
                                      <p:cBhvr>
                                        <p:cTn id="1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90600" y="197108"/>
            <a:ext cx="7924800" cy="5262979"/>
          </a:xfrm>
          <a:prstGeom prst="rect">
            <a:avLst/>
          </a:prstGeom>
          <a:noFill/>
        </p:spPr>
        <p:txBody>
          <a:bodyPr wrap="square" rtlCol="0">
            <a:spAutoFit/>
          </a:bodyPr>
          <a:lstStyle/>
          <a:p>
            <a:pPr algn="just"/>
            <a:r>
              <a:rPr lang="en-US" sz="2800" dirty="0">
                <a:latin typeface="Times New Roman" pitchFamily="18" charset="0"/>
                <a:cs typeface="Times New Roman" pitchFamily="18" charset="0"/>
              </a:rPr>
              <a:t>3-A courts  was held in 1641, when  a pig was born with one socket eye (</a:t>
            </a:r>
            <a:r>
              <a:rPr lang="en-US" sz="2800" u="sng" dirty="0" err="1">
                <a:effectLst>
                  <a:outerShdw blurRad="38100" dist="38100" dir="2700000" algn="tl">
                    <a:srgbClr val="000000">
                      <a:alpha val="43137"/>
                    </a:srgbClr>
                  </a:outerShdw>
                </a:effectLst>
                <a:latin typeface="Times New Roman" pitchFamily="18" charset="0"/>
                <a:cs typeface="Times New Roman" pitchFamily="18" charset="0"/>
              </a:rPr>
              <a:t>Cyclopic</a:t>
            </a:r>
            <a:r>
              <a:rPr lang="en-US" sz="2800" u="sng" dirty="0">
                <a:effectLst>
                  <a:outerShdw blurRad="38100" dist="38100" dir="2700000" algn="tl">
                    <a:srgbClr val="000000">
                      <a:alpha val="43137"/>
                    </a:srgbClr>
                  </a:outerShdw>
                </a:effectLst>
                <a:latin typeface="Times New Roman" pitchFamily="18" charset="0"/>
                <a:cs typeface="Times New Roman" pitchFamily="18" charset="0"/>
              </a:rPr>
              <a:t> eye</a:t>
            </a:r>
            <a:r>
              <a:rPr lang="ar-SA" sz="2800" dirty="0">
                <a:latin typeface="Times New Roman" pitchFamily="18" charset="0"/>
                <a:cs typeface="Times New Roman" pitchFamily="18" charset="0"/>
              </a:rPr>
              <a:t>عين ذات محجر واحد </a:t>
            </a:r>
            <a:r>
              <a:rPr lang="en-US" sz="2800" dirty="0">
                <a:latin typeface="Times New Roman" pitchFamily="18" charset="0"/>
                <a:cs typeface="Times New Roman" pitchFamily="18" charset="0"/>
              </a:rPr>
              <a:t>) in a farm, the neighbor of the farm,(George Spencer in New Haven city at </a:t>
            </a:r>
            <a:r>
              <a:rPr lang="en-US" sz="2800" dirty="0" err="1">
                <a:latin typeface="Times New Roman" pitchFamily="18" charset="0"/>
                <a:cs typeface="Times New Roman" pitchFamily="18" charset="0"/>
              </a:rPr>
              <a:t>Kentecket</a:t>
            </a:r>
            <a:r>
              <a:rPr lang="en-US" sz="2800" dirty="0">
                <a:latin typeface="Times New Roman" pitchFamily="18" charset="0"/>
                <a:cs typeface="Times New Roman" pitchFamily="18" charset="0"/>
              </a:rPr>
              <a:t>) unfortunately he had one eye and the other is abnormal, they thought that he intercourse with the pig, so adjudged on him and the pig with death in April 1642.</a:t>
            </a:r>
          </a:p>
          <a:p>
            <a:pPr algn="just"/>
            <a:r>
              <a:rPr lang="en-US" sz="2800" dirty="0">
                <a:latin typeface="Times New Roman" pitchFamily="18" charset="0"/>
                <a:cs typeface="Times New Roman" pitchFamily="18" charset="0"/>
              </a:rPr>
              <a:t> </a:t>
            </a:r>
          </a:p>
          <a:p>
            <a:pPr algn="just"/>
            <a:r>
              <a:rPr lang="en-US" sz="2800" dirty="0">
                <a:latin typeface="Times New Roman" pitchFamily="18" charset="0"/>
                <a:cs typeface="Times New Roman" pitchFamily="18" charset="0"/>
              </a:rPr>
              <a:t>4- As well as in Copenhagen in 1683 executed death adjudge on a woman because she was born a child with small head (</a:t>
            </a:r>
            <a:r>
              <a:rPr lang="en-US" sz="2800" u="sng" dirty="0">
                <a:effectLst>
                  <a:outerShdw blurRad="38100" dist="38100" dir="2700000" algn="tl">
                    <a:srgbClr val="000000">
                      <a:alpha val="43137"/>
                    </a:srgbClr>
                  </a:outerShdw>
                </a:effectLst>
                <a:latin typeface="Times New Roman" pitchFamily="18" charset="0"/>
                <a:cs typeface="Times New Roman" pitchFamily="18" charset="0"/>
              </a:rPr>
              <a:t>Microcephaly)</a:t>
            </a:r>
            <a:r>
              <a:rPr lang="en-US" sz="2800" dirty="0">
                <a:latin typeface="Times New Roman" pitchFamily="18" charset="0"/>
                <a:cs typeface="Times New Roman" pitchFamily="18" charset="0"/>
              </a:rPr>
              <a:t> like a cat head. They thought that she may intercourse with the cat.</a:t>
            </a:r>
            <a:endParaRPr lang="en-US" sz="2800"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edge">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90600" y="856595"/>
            <a:ext cx="7924800" cy="5262979"/>
          </a:xfrm>
          <a:prstGeom prst="rect">
            <a:avLst/>
          </a:prstGeom>
          <a:noFill/>
        </p:spPr>
        <p:txBody>
          <a:bodyPr wrap="square" rtlCol="0">
            <a:spAutoFit/>
          </a:bodyPr>
          <a:lstStyle/>
          <a:p>
            <a:pPr algn="just"/>
            <a:r>
              <a:rPr lang="en-US" sz="2200" dirty="0">
                <a:latin typeface="Times New Roman" pitchFamily="18" charset="0"/>
                <a:cs typeface="Times New Roman" pitchFamily="18" charset="0"/>
              </a:rPr>
              <a:t>5-	</a:t>
            </a:r>
            <a:r>
              <a:rPr lang="en-US" sz="2800" dirty="0">
                <a:latin typeface="Times New Roman" pitchFamily="18" charset="0"/>
                <a:cs typeface="Times New Roman" pitchFamily="18" charset="0"/>
              </a:rPr>
              <a:t>The researcher </a:t>
            </a:r>
            <a:r>
              <a:rPr lang="en-US" sz="2800" dirty="0">
                <a:effectLst>
                  <a:outerShdw blurRad="38100" dist="38100" dir="2700000" algn="tl">
                    <a:srgbClr val="000000">
                      <a:alpha val="43137"/>
                    </a:srgbClr>
                  </a:outerShdw>
                </a:effectLst>
                <a:latin typeface="Times New Roman" pitchFamily="18" charset="0"/>
                <a:cs typeface="Times New Roman" pitchFamily="18" charset="0"/>
              </a:rPr>
              <a:t>Etienne Geoffrey de Saint Hilaire 1772-1844 </a:t>
            </a:r>
            <a:r>
              <a:rPr lang="en-US" sz="2800" dirty="0">
                <a:latin typeface="Times New Roman" pitchFamily="18" charset="0"/>
                <a:cs typeface="Times New Roman" pitchFamily="18" charset="0"/>
              </a:rPr>
              <a:t>made several experiments on embryos of chicken eggs, </a:t>
            </a:r>
          </a:p>
          <a:p>
            <a:pPr algn="just"/>
            <a:r>
              <a:rPr lang="en-US" sz="2800" dirty="0">
                <a:latin typeface="Times New Roman" pitchFamily="18" charset="0"/>
                <a:cs typeface="Times New Roman" pitchFamily="18" charset="0"/>
              </a:rPr>
              <a:t>He aspires to return them to their ancestors in the evolutionary tree, so that the  chicken eggs will hatch and gives reptiles embryos, by exposing chick embryos to several environmental factors such as breathing, temperature, and change in membrane embryonic.</a:t>
            </a:r>
          </a:p>
          <a:p>
            <a:pPr algn="just"/>
            <a:r>
              <a:rPr lang="en-US" sz="2800" dirty="0">
                <a:latin typeface="Times New Roman" pitchFamily="18" charset="0"/>
                <a:cs typeface="Times New Roman" pitchFamily="18" charset="0"/>
              </a:rPr>
              <a:t>-He did not succeed in reaching what he thought, but open the door to experiments to create embryonic malformations later.</a:t>
            </a:r>
            <a:endParaRPr lang="en-US" sz="2800" dirty="0">
              <a:solidFill>
                <a:srgbClr val="FF0000"/>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edge">
                                      <p:cBhvr>
                                        <p:cTn id="7"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90600" y="152400"/>
            <a:ext cx="7924800" cy="6494085"/>
          </a:xfrm>
          <a:prstGeom prst="rect">
            <a:avLst/>
          </a:prstGeom>
          <a:noFill/>
        </p:spPr>
        <p:txBody>
          <a:bodyPr wrap="square" rtlCol="0">
            <a:spAutoFit/>
          </a:bodyPr>
          <a:lstStyle/>
          <a:p>
            <a:pPr algn="just"/>
            <a:r>
              <a:rPr lang="en-US" sz="2200" dirty="0">
                <a:latin typeface="Times New Roman" pitchFamily="18" charset="0"/>
                <a:cs typeface="Times New Roman" pitchFamily="18" charset="0"/>
              </a:rPr>
              <a:t>6- </a:t>
            </a:r>
            <a:r>
              <a:rPr lang="en-US" sz="2600" dirty="0">
                <a:effectLst>
                  <a:outerShdw blurRad="38100" dist="38100" dir="2700000" algn="tl">
                    <a:srgbClr val="000000">
                      <a:alpha val="43137"/>
                    </a:srgbClr>
                  </a:outerShdw>
                </a:effectLst>
                <a:latin typeface="Times New Roman" pitchFamily="18" charset="0"/>
                <a:cs typeface="Times New Roman" pitchFamily="18" charset="0"/>
              </a:rPr>
              <a:t>Dareste in 1891 </a:t>
            </a:r>
            <a:r>
              <a:rPr lang="en-US" sz="2600" dirty="0">
                <a:latin typeface="Times New Roman" pitchFamily="18" charset="0"/>
                <a:cs typeface="Times New Roman" pitchFamily="18" charset="0"/>
              </a:rPr>
              <a:t>think that there are several environmental factors can lead to deformity itself; because they stop or interfere  during  a certain stage  of embryonic development which lead to deformity, he was tested magnetic, electric and heat field and some chemicals on the eggs, causing some distortions, but no one pay attention to his experiments.</a:t>
            </a:r>
          </a:p>
          <a:p>
            <a:pPr algn="just"/>
            <a:r>
              <a:rPr lang="en-US" sz="2600" dirty="0">
                <a:latin typeface="Times New Roman" pitchFamily="18" charset="0"/>
                <a:cs typeface="Times New Roman" pitchFamily="18" charset="0"/>
              </a:rPr>
              <a:t>7- In </a:t>
            </a:r>
            <a:r>
              <a:rPr lang="en-US" sz="2600" dirty="0">
                <a:effectLst>
                  <a:outerShdw blurRad="38100" dist="38100" dir="2700000" algn="tl">
                    <a:srgbClr val="000000">
                      <a:alpha val="43137"/>
                    </a:srgbClr>
                  </a:outerShdw>
                </a:effectLst>
                <a:latin typeface="Times New Roman" pitchFamily="18" charset="0"/>
                <a:cs typeface="Times New Roman" pitchFamily="18" charset="0"/>
              </a:rPr>
              <a:t>1931, </a:t>
            </a:r>
            <a:r>
              <a:rPr lang="en-US" sz="2600" dirty="0" err="1">
                <a:effectLst>
                  <a:outerShdw blurRad="38100" dist="38100" dir="2700000" algn="tl">
                    <a:srgbClr val="000000">
                      <a:alpha val="43137"/>
                    </a:srgbClr>
                  </a:outerShdw>
                </a:effectLst>
                <a:latin typeface="Times New Roman" pitchFamily="18" charset="0"/>
                <a:cs typeface="Times New Roman" pitchFamily="18" charset="0"/>
              </a:rPr>
              <a:t>Stockared</a:t>
            </a:r>
            <a:r>
              <a:rPr lang="en-US" sz="2600" dirty="0">
                <a:effectLst>
                  <a:outerShdw blurRad="38100" dist="38100" dir="2700000" algn="tl">
                    <a:srgbClr val="000000">
                      <a:alpha val="43137"/>
                    </a:srgbClr>
                  </a:outerShdw>
                </a:effectLst>
                <a:latin typeface="Times New Roman" pitchFamily="18" charset="0"/>
                <a:cs typeface="Times New Roman" pitchFamily="18" charset="0"/>
              </a:rPr>
              <a:t> </a:t>
            </a:r>
            <a:r>
              <a:rPr lang="en-US" sz="2600" dirty="0">
                <a:latin typeface="Times New Roman" pitchFamily="18" charset="0"/>
                <a:cs typeface="Times New Roman" pitchFamily="18" charset="0"/>
              </a:rPr>
              <a:t>completed experiments of </a:t>
            </a:r>
            <a:r>
              <a:rPr lang="en-US" sz="2600" dirty="0" err="1">
                <a:latin typeface="Times New Roman" pitchFamily="18" charset="0"/>
                <a:cs typeface="Times New Roman" pitchFamily="18" charset="0"/>
              </a:rPr>
              <a:t>Dareste</a:t>
            </a:r>
            <a:r>
              <a:rPr lang="en-US" sz="2600" dirty="0">
                <a:latin typeface="Times New Roman" pitchFamily="18" charset="0"/>
                <a:cs typeface="Times New Roman" pitchFamily="18" charset="0"/>
              </a:rPr>
              <a:t> and tested on a number of different embryos types (from the reptile, bird, fish and amphibians), and showed that fetal exposure to any distorted factor during a certain stage of embryonic growth, deformity was </a:t>
            </a:r>
            <a:r>
              <a:rPr lang="en-US" sz="2600" dirty="0" err="1">
                <a:latin typeface="Times New Roman" pitchFamily="18" charset="0"/>
                <a:cs typeface="Times New Roman" pitchFamily="18" charset="0"/>
              </a:rPr>
              <a:t>happens.However</a:t>
            </a:r>
            <a:r>
              <a:rPr lang="en-US" sz="2600" dirty="0">
                <a:latin typeface="Times New Roman" pitchFamily="18" charset="0"/>
                <a:cs typeface="Times New Roman" pitchFamily="18" charset="0"/>
              </a:rPr>
              <a:t>, he was still believed that human embryo is not affected by these factors; because it is surrounded by uterus, embryonic membranes and placenta which are protect embryos from external factors distorted.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edge">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90600" y="76200"/>
            <a:ext cx="8001000" cy="3477875"/>
          </a:xfrm>
          <a:prstGeom prst="rect">
            <a:avLst/>
          </a:prstGeom>
          <a:noFill/>
        </p:spPr>
        <p:txBody>
          <a:bodyPr wrap="square" rtlCol="0">
            <a:spAutoFit/>
          </a:bodyPr>
          <a:lstStyle/>
          <a:p>
            <a:pPr algn="just"/>
            <a:r>
              <a:rPr lang="en-US" sz="2400" b="1" u="sng" dirty="0">
                <a:effectLst>
                  <a:outerShdw blurRad="38100" dist="38100" dir="2700000" algn="tl">
                    <a:srgbClr val="000000">
                      <a:alpha val="43137"/>
                    </a:srgbClr>
                  </a:outerShdw>
                </a:effectLst>
                <a:latin typeface="Times New Roman" pitchFamily="18" charset="0"/>
                <a:cs typeface="Times New Roman" pitchFamily="18" charset="0"/>
              </a:rPr>
              <a:t>Lost of some vitamins and minerals:    </a:t>
            </a:r>
            <a:r>
              <a:rPr lang="ar-SA" sz="2000" b="1" u="sng" dirty="0">
                <a:effectLst>
                  <a:outerShdw blurRad="38100" dist="38100" dir="2700000" algn="tl">
                    <a:srgbClr val="000000">
                      <a:alpha val="43137"/>
                    </a:srgbClr>
                  </a:outerShdw>
                </a:effectLst>
                <a:latin typeface="Times New Roman" pitchFamily="18" charset="0"/>
                <a:cs typeface="Times New Roman" pitchFamily="18" charset="0"/>
              </a:rPr>
              <a:t>نقص بعض العناصر الغذائية</a:t>
            </a:r>
            <a:r>
              <a:rPr lang="en-US" sz="2000" b="1" u="sng" dirty="0">
                <a:effectLst>
                  <a:outerShdw blurRad="38100" dist="38100" dir="2700000" algn="tl">
                    <a:srgbClr val="000000">
                      <a:alpha val="43137"/>
                    </a:srgbClr>
                  </a:outerShdw>
                </a:effectLst>
                <a:latin typeface="Times New Roman" pitchFamily="18" charset="0"/>
                <a:cs typeface="Times New Roman" pitchFamily="18" charset="0"/>
              </a:rPr>
              <a:t>   </a:t>
            </a:r>
          </a:p>
          <a:p>
            <a:pPr algn="just"/>
            <a:r>
              <a:rPr lang="en-US" sz="2800" dirty="0">
                <a:latin typeface="Times New Roman" pitchFamily="18" charset="0"/>
                <a:cs typeface="Times New Roman" pitchFamily="18" charset="0"/>
              </a:rPr>
              <a:t>8-Also in  </a:t>
            </a:r>
            <a:r>
              <a:rPr lang="en-US" sz="2800" dirty="0">
                <a:effectLst>
                  <a:outerShdw blurRad="38100" dist="38100" dir="2700000" algn="tl">
                    <a:srgbClr val="000000">
                      <a:alpha val="43137"/>
                    </a:srgbClr>
                  </a:outerShdw>
                </a:effectLst>
                <a:latin typeface="Times New Roman" pitchFamily="18" charset="0"/>
                <a:cs typeface="Times New Roman" pitchFamily="18" charset="0"/>
              </a:rPr>
              <a:t>1935 , Hale </a:t>
            </a:r>
            <a:r>
              <a:rPr lang="en-US" sz="2800" dirty="0">
                <a:latin typeface="Times New Roman" pitchFamily="18" charset="0"/>
                <a:cs typeface="Times New Roman" pitchFamily="18" charset="0"/>
              </a:rPr>
              <a:t>published report, indicates that a lack of </a:t>
            </a:r>
            <a:r>
              <a:rPr lang="en-US" sz="2800" u="sng" dirty="0">
                <a:effectLst>
                  <a:outerShdw blurRad="38100" dist="38100" dir="2700000" algn="tl">
                    <a:srgbClr val="000000">
                      <a:alpha val="43137"/>
                    </a:srgbClr>
                  </a:outerShdw>
                </a:effectLst>
                <a:latin typeface="Times New Roman" pitchFamily="18" charset="0"/>
                <a:cs typeface="Times New Roman" pitchFamily="18" charset="0"/>
              </a:rPr>
              <a:t>vitamin A </a:t>
            </a:r>
            <a:r>
              <a:rPr lang="en-US" sz="2800" dirty="0">
                <a:latin typeface="Times New Roman" pitchFamily="18" charset="0"/>
                <a:cs typeface="Times New Roman" pitchFamily="18" charset="0"/>
              </a:rPr>
              <a:t>in the diet of pregnant pigs leads to the birth of embryos with the moth roof defect </a:t>
            </a:r>
            <a:r>
              <a:rPr lang="en-US" sz="2800" dirty="0">
                <a:effectLst>
                  <a:outerShdw blurRad="38100" dist="38100" dir="2700000" algn="tl">
                    <a:srgbClr val="000000">
                      <a:alpha val="43137"/>
                    </a:srgbClr>
                  </a:outerShdw>
                </a:effectLst>
                <a:latin typeface="Times New Roman" pitchFamily="18" charset="0"/>
                <a:cs typeface="Times New Roman" pitchFamily="18" charset="0"/>
              </a:rPr>
              <a:t>Cleft palate </a:t>
            </a:r>
            <a:r>
              <a:rPr lang="en-US" sz="2800" dirty="0">
                <a:latin typeface="Times New Roman" pitchFamily="18" charset="0"/>
                <a:cs typeface="Times New Roman" pitchFamily="18" charset="0"/>
              </a:rPr>
              <a:t>(</a:t>
            </a:r>
            <a:r>
              <a:rPr lang="ar-SA" sz="2800" dirty="0">
                <a:latin typeface="Times New Roman" pitchFamily="18" charset="0"/>
                <a:cs typeface="Times New Roman" pitchFamily="18" charset="0"/>
              </a:rPr>
              <a:t>انشقاق سقف الحلق </a:t>
            </a:r>
            <a:r>
              <a:rPr lang="en-US" sz="2800" dirty="0">
                <a:latin typeface="Times New Roman" pitchFamily="18" charset="0"/>
                <a:cs typeface="Times New Roman" pitchFamily="18" charset="0"/>
              </a:rPr>
              <a:t>). </a:t>
            </a:r>
            <a:endParaRPr lang="ar-SA" sz="2800" dirty="0">
              <a:latin typeface="Times New Roman" pitchFamily="18" charset="0"/>
              <a:cs typeface="Times New Roman" pitchFamily="18" charset="0"/>
            </a:endParaRPr>
          </a:p>
          <a:p>
            <a:pPr algn="just"/>
            <a:r>
              <a:rPr lang="en-US" sz="2800" dirty="0">
                <a:latin typeface="Times New Roman" pitchFamily="18" charset="0"/>
                <a:cs typeface="Times New Roman" pitchFamily="18" charset="0"/>
              </a:rPr>
              <a:t>9-Also </a:t>
            </a:r>
            <a:r>
              <a:rPr lang="en-US" sz="2800" dirty="0">
                <a:effectLst>
                  <a:outerShdw blurRad="38100" dist="38100" dir="2700000" algn="tl">
                    <a:srgbClr val="000000">
                      <a:alpha val="43137"/>
                    </a:srgbClr>
                  </a:outerShdw>
                </a:effectLst>
                <a:latin typeface="Times New Roman" pitchFamily="18" charset="0"/>
                <a:cs typeface="Times New Roman" pitchFamily="18" charset="0"/>
              </a:rPr>
              <a:t>Warkany in 1940 </a:t>
            </a:r>
            <a:r>
              <a:rPr lang="en-US" sz="2800" dirty="0">
                <a:latin typeface="Times New Roman" pitchFamily="18" charset="0"/>
                <a:cs typeface="Times New Roman" pitchFamily="18" charset="0"/>
              </a:rPr>
              <a:t>noted that the lack of </a:t>
            </a:r>
            <a:r>
              <a:rPr lang="en-US" sz="2800" dirty="0">
                <a:effectLst>
                  <a:outerShdw blurRad="38100" dist="38100" dir="2700000" algn="tl">
                    <a:srgbClr val="000000">
                      <a:alpha val="43137"/>
                    </a:srgbClr>
                  </a:outerShdw>
                </a:effectLst>
                <a:latin typeface="Times New Roman" pitchFamily="18" charset="0"/>
                <a:cs typeface="Times New Roman" pitchFamily="18" charset="0"/>
              </a:rPr>
              <a:t>mineral elements</a:t>
            </a:r>
            <a:r>
              <a:rPr lang="en-US" sz="2800" dirty="0">
                <a:latin typeface="Times New Roman" pitchFamily="18" charset="0"/>
                <a:cs typeface="Times New Roman" pitchFamily="18" charset="0"/>
              </a:rPr>
              <a:t> in nutrition or exposure to chemicals lead to the birth of rat embryos with malformations.</a:t>
            </a:r>
          </a:p>
        </p:txBody>
      </p:sp>
      <p:pic>
        <p:nvPicPr>
          <p:cNvPr id="2" name="صورة 1"/>
          <p:cNvPicPr>
            <a:picLocks noChangeAspect="1"/>
          </p:cNvPicPr>
          <p:nvPr/>
        </p:nvPicPr>
        <p:blipFill>
          <a:blip r:embed="rId2"/>
          <a:stretch>
            <a:fillRect/>
          </a:stretch>
        </p:blipFill>
        <p:spPr>
          <a:xfrm>
            <a:off x="7762875" y="3810000"/>
            <a:ext cx="1304925" cy="2143125"/>
          </a:xfrm>
          <a:prstGeom prst="rect">
            <a:avLst/>
          </a:prstGeom>
        </p:spPr>
      </p:pic>
      <p:pic>
        <p:nvPicPr>
          <p:cNvPr id="3" name="صورة 2"/>
          <p:cNvPicPr>
            <a:picLocks noChangeAspect="1"/>
          </p:cNvPicPr>
          <p:nvPr/>
        </p:nvPicPr>
        <p:blipFill>
          <a:blip r:embed="rId3"/>
          <a:stretch>
            <a:fillRect/>
          </a:stretch>
        </p:blipFill>
        <p:spPr>
          <a:xfrm>
            <a:off x="1533525" y="3810000"/>
            <a:ext cx="6162675" cy="2162175"/>
          </a:xfrm>
          <a:prstGeom prst="rect">
            <a:avLst/>
          </a:prstGeom>
        </p:spPr>
      </p:pic>
      <p:sp>
        <p:nvSpPr>
          <p:cNvPr id="5" name="مستطيل 4"/>
          <p:cNvSpPr/>
          <p:nvPr/>
        </p:nvSpPr>
        <p:spPr>
          <a:xfrm>
            <a:off x="3053795" y="6019800"/>
            <a:ext cx="3036409" cy="369332"/>
          </a:xfrm>
          <a:prstGeom prst="rect">
            <a:avLst/>
          </a:prstGeom>
        </p:spPr>
        <p:txBody>
          <a:bodyPr wrap="none">
            <a:spAutoFit/>
          </a:bodyPr>
          <a:lstStyle/>
          <a:p>
            <a:r>
              <a:rPr lang="en-US" dirty="0"/>
              <a:t>Cleft palate (</a:t>
            </a:r>
            <a:r>
              <a:rPr lang="ar-SA" dirty="0"/>
              <a:t>انشقاق سقف الحلق ). </a:t>
            </a:r>
          </a:p>
        </p:txBody>
      </p:sp>
      <p:pic>
        <p:nvPicPr>
          <p:cNvPr id="6" name="صورة 5"/>
          <p:cNvPicPr>
            <a:picLocks noChangeAspect="1"/>
          </p:cNvPicPr>
          <p:nvPr/>
        </p:nvPicPr>
        <p:blipFill>
          <a:blip r:embed="rId4"/>
          <a:stretch>
            <a:fillRect/>
          </a:stretch>
        </p:blipFill>
        <p:spPr>
          <a:xfrm>
            <a:off x="152400" y="3810000"/>
            <a:ext cx="1371600" cy="216217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edge">
                                      <p:cBhvr>
                                        <p:cTn id="7" dur="2000"/>
                                        <p:tgtEl>
                                          <p:spTgt spid="4"/>
                                        </p:tgtEl>
                                      </p:cBhvr>
                                    </p:animEffect>
                                  </p:childTnLst>
                                  <p:subTnLst>
                                    <p:set>
                                      <p:cBhvr override="childStyle">
                                        <p:cTn dur="1" fill="hold" display="0" masterRel="nextClick" afterEffect="1"/>
                                        <p:tgtEl>
                                          <p:spTgt spid="4"/>
                                        </p:tgtEl>
                                        <p:attrNameLst>
                                          <p:attrName>style.visibility</p:attrName>
                                        </p:attrNameLst>
                                      </p:cBhvr>
                                      <p:to>
                                        <p:strVal val="hidden"/>
                                      </p:to>
                                    </p:set>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Solstice">
      <a:dk1>
        <a:sysClr val="windowText" lastClr="000000"/>
      </a:dk1>
      <a:lt1>
        <a:sysClr val="window" lastClr="FFFFFF"/>
      </a:lt1>
      <a:dk2>
        <a:srgbClr val="4F271C"/>
      </a:dk2>
      <a:lt2>
        <a:srgbClr val="E7DEC9"/>
      </a:lt2>
      <a:accent1>
        <a:srgbClr val="3891A7"/>
      </a:accent1>
      <a:accent2>
        <a:srgbClr val="FEB80A"/>
      </a:accent2>
      <a:accent3>
        <a:srgbClr val="C32D2E"/>
      </a:accent3>
      <a:accent4>
        <a:srgbClr val="84AA33"/>
      </a:accent4>
      <a:accent5>
        <a:srgbClr val="964305"/>
      </a:accent5>
      <a:accent6>
        <a:srgbClr val="475A8D"/>
      </a:accent6>
      <a:hlink>
        <a:srgbClr val="8DC765"/>
      </a:hlink>
      <a:folHlink>
        <a:srgbClr val="AA8A14"/>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Solstice">
      <a:fillStyleLst>
        <a:solidFill>
          <a:schemeClr val="phClr"/>
        </a:solidFill>
        <a:gradFill rotWithShape="1">
          <a:gsLst>
            <a:gs pos="0">
              <a:schemeClr val="phClr">
                <a:tint val="35000"/>
                <a:satMod val="253000"/>
              </a:schemeClr>
            </a:gs>
            <a:gs pos="50000">
              <a:schemeClr val="phClr">
                <a:tint val="42000"/>
                <a:satMod val="255000"/>
              </a:schemeClr>
            </a:gs>
            <a:gs pos="97000">
              <a:schemeClr val="phClr">
                <a:tint val="53000"/>
                <a:satMod val="260000"/>
              </a:schemeClr>
            </a:gs>
            <a:gs pos="100000">
              <a:schemeClr val="phClr">
                <a:tint val="56000"/>
                <a:satMod val="275000"/>
              </a:schemeClr>
            </a:gs>
          </a:gsLst>
          <a:path path="circle">
            <a:fillToRect l="50000" t="50000" r="50000" b="50000"/>
          </a:path>
        </a:gradFill>
        <a:gradFill rotWithShape="1">
          <a:gsLst>
            <a:gs pos="0">
              <a:schemeClr val="phClr">
                <a:tint val="92000"/>
                <a:satMod val="170000"/>
              </a:schemeClr>
            </a:gs>
            <a:gs pos="15000">
              <a:schemeClr val="phClr">
                <a:tint val="92000"/>
                <a:shade val="99000"/>
                <a:satMod val="170000"/>
              </a:schemeClr>
            </a:gs>
            <a:gs pos="62000">
              <a:schemeClr val="phClr">
                <a:tint val="96000"/>
                <a:shade val="80000"/>
                <a:satMod val="170000"/>
              </a:schemeClr>
            </a:gs>
            <a:gs pos="97000">
              <a:schemeClr val="phClr">
                <a:tint val="98000"/>
                <a:shade val="63000"/>
                <a:satMod val="170000"/>
              </a:schemeClr>
            </a:gs>
            <a:gs pos="100000">
              <a:schemeClr val="phClr">
                <a:shade val="62000"/>
                <a:satMod val="170000"/>
              </a:schemeClr>
            </a:gs>
          </a:gsLst>
          <a:path path="circle">
            <a:fillToRect l="50000" t="50000" r="50000" b="50000"/>
          </a:path>
        </a:gradFill>
      </a:fillStyleLst>
      <a:lnStyleLst>
        <a:ln w="9525" cap="flat" cmpd="sng" algn="ctr">
          <a:solidFill>
            <a:schemeClr val="phClr"/>
          </a:solidFill>
          <a:prstDash val="solid"/>
        </a:ln>
        <a:ln w="25400" cap="flat" cmpd="sng" algn="ctr">
          <a:solidFill>
            <a:schemeClr val="phClr"/>
          </a:solidFill>
          <a:prstDash val="solid"/>
        </a:ln>
        <a:ln w="25400" cap="flat" cmpd="sng" algn="ctr">
          <a:solidFill>
            <a:schemeClr val="phClr"/>
          </a:solidFill>
          <a:prstDash val="solid"/>
        </a:ln>
      </a:lnStyleLst>
      <a:effectStyleLst>
        <a:effectStyle>
          <a:effectLst>
            <a:outerShdw blurRad="63500" dist="25400" dir="5400000" rotWithShape="0">
              <a:srgbClr val="000000">
                <a:alpha val="43137"/>
              </a:srgbClr>
            </a:outerShdw>
          </a:effectLst>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8700000"/>
            </a:lightRig>
          </a:scene3d>
          <a:sp3d contourW="12700">
            <a:bevelT w="0" h="0"/>
            <a:contourClr>
              <a:schemeClr val="phClr">
                <a:shade val="80000"/>
              </a:schemeClr>
            </a:contourClr>
          </a:sp3d>
        </a:effectStyle>
        <a:effectStyle>
          <a:effectLst>
            <a:outerShdw blurRad="63500" dist="25400" dir="5400000" rotWithShape="0">
              <a:srgbClr val="000000">
                <a:alpha val="43137"/>
              </a:srgbClr>
            </a:outerShdw>
          </a:effectLst>
          <a:scene3d>
            <a:camera prst="orthographicFront" fov="0">
              <a:rot lat="0" lon="0" rev="0"/>
            </a:camera>
            <a:lightRig rig="brightRoom" dir="tl">
              <a:rot lat="0" lon="0" rev="5400000"/>
            </a:lightRig>
          </a:scene3d>
          <a:sp3d contourW="12700">
            <a:bevelT w="25400" h="50800" prst="angle"/>
            <a:contourClr>
              <a:schemeClr val="ph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3990</TotalTime>
  <Words>3110</Words>
  <Application>Microsoft Office PowerPoint</Application>
  <PresentationFormat>On-screen Show (4:3)</PresentationFormat>
  <Paragraphs>174</Paragraphs>
  <Slides>38</Slides>
  <Notes>24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38</vt:i4>
      </vt:variant>
    </vt:vector>
  </HeadingPairs>
  <TitlesOfParts>
    <vt:vector size="47" baseType="lpstr">
      <vt:lpstr>Yu Mincho Light</vt:lpstr>
      <vt:lpstr>Arial</vt:lpstr>
      <vt:lpstr>Calibri</vt:lpstr>
      <vt:lpstr>Gill Sans MT</vt:lpstr>
      <vt:lpstr>Simplified Arabic</vt:lpstr>
      <vt:lpstr>Times New Roman</vt:lpstr>
      <vt:lpstr>Verdana</vt:lpstr>
      <vt:lpstr>Wingdings 2</vt:lpstr>
      <vt:lpstr>Solstice</vt:lpstr>
      <vt:lpstr>PowerPoint Presentation</vt:lpstr>
      <vt:lpstr>PowerPoint Presentation</vt:lpstr>
      <vt:lpstr>PowerPoint Presentation</vt:lpstr>
      <vt:lpstr>Some Neural tube defects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The effect of Methyl mercury MeHg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Deformation of the arms or legs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Ibrahim Barakat</dc:creator>
  <cp:lastModifiedBy>O365</cp:lastModifiedBy>
  <cp:revision>360</cp:revision>
  <dcterms:created xsi:type="dcterms:W3CDTF">2006-08-16T00:00:00Z</dcterms:created>
  <dcterms:modified xsi:type="dcterms:W3CDTF">2023-10-07T11:58:33Z</dcterms:modified>
</cp:coreProperties>
</file>