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86" r:id="rId3"/>
    <p:sldId id="257" r:id="rId4"/>
    <p:sldId id="258" r:id="rId5"/>
    <p:sldId id="287" r:id="rId6"/>
    <p:sldId id="288" r:id="rId7"/>
    <p:sldId id="291" r:id="rId8"/>
    <p:sldId id="289" r:id="rId9"/>
    <p:sldId id="290" r:id="rId10"/>
    <p:sldId id="312" r:id="rId11"/>
    <p:sldId id="259" r:id="rId12"/>
    <p:sldId id="292" r:id="rId13"/>
    <p:sldId id="261" r:id="rId14"/>
    <p:sldId id="262" r:id="rId15"/>
    <p:sldId id="293" r:id="rId16"/>
    <p:sldId id="294" r:id="rId17"/>
    <p:sldId id="295" r:id="rId18"/>
    <p:sldId id="296" r:id="rId19"/>
    <p:sldId id="302" r:id="rId20"/>
    <p:sldId id="303" r:id="rId21"/>
    <p:sldId id="305" r:id="rId22"/>
    <p:sldId id="306" r:id="rId23"/>
    <p:sldId id="304" r:id="rId24"/>
    <p:sldId id="297" r:id="rId25"/>
    <p:sldId id="298" r:id="rId26"/>
    <p:sldId id="299" r:id="rId27"/>
    <p:sldId id="313" r:id="rId28"/>
    <p:sldId id="300" r:id="rId29"/>
    <p:sldId id="308" r:id="rId30"/>
    <p:sldId id="263" r:id="rId31"/>
    <p:sldId id="309" r:id="rId32"/>
    <p:sldId id="314" r:id="rId33"/>
    <p:sldId id="310" r:id="rId34"/>
    <p:sldId id="264" r:id="rId35"/>
    <p:sldId id="311" r:id="rId36"/>
    <p:sldId id="315" r:id="rId37"/>
    <p:sldId id="265" r:id="rId38"/>
    <p:sldId id="266" r:id="rId39"/>
    <p:sldId id="307" r:id="rId40"/>
    <p:sldId id="267" r:id="rId41"/>
    <p:sldId id="268" r:id="rId42"/>
    <p:sldId id="269" r:id="rId43"/>
    <p:sldId id="31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A19B8-1CB4-4105-AF06-DCF94E13D393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F3CED-A7FB-455F-9969-D59541DDF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05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645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552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46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070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28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36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388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7205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649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913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57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435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089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048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7957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83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6310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9733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104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575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6994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231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6822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384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9760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1762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2991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5396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139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74715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7004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52478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102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6428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512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688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04481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775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106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204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503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25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F3CED-A7FB-455F-9969-D59541DDFE7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52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50800" cmpd="dbl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مناهج البحث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طرق البحث التربوي (نفس 502)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1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مقارنة بين المصادر الأولية والمصادر الثانوية للبحوث التاريخية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461996"/>
              </p:ext>
            </p:extLst>
          </p:nvPr>
        </p:nvGraphicFramePr>
        <p:xfrm>
          <a:off x="457200" y="1600200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المصا</a:t>
                      </a:r>
                      <a:r>
                        <a:rPr lang="ar-SA" sz="2800" dirty="0" smtClean="0"/>
                        <a:t>د</a:t>
                      </a:r>
                      <a:r>
                        <a:rPr lang="ar-AE" sz="2800" dirty="0" smtClean="0"/>
                        <a:t>ر الثانوية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2800" dirty="0" smtClean="0"/>
                        <a:t>المصادر الأولية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من حيث 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المصادر</a:t>
                      </a:r>
                      <a:r>
                        <a:rPr lang="ar-AE" sz="2800" baseline="0" dirty="0" smtClean="0"/>
                        <a:t> المنقولة عن مصادر أخرى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تحوي بيانات أولية أقرب ما تكون للواقع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تعريفها 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يرجع إليها الباحث إن تعذر الحصول على مصادر أولية أو إن أراد الباحث تفادي أخطاء الباحثين السابقين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2800" dirty="0" smtClean="0"/>
                        <a:t>المصدر الأساسي للأبحاث التاريخية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فائدتها 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الكتب المؤلفة بعد</a:t>
                      </a:r>
                      <a:r>
                        <a:rPr lang="ar-AE" sz="2800" baseline="0" dirty="0" smtClean="0"/>
                        <a:t> فترات زمنية متأخرة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المذكرات والمخطوطات والإحصاءات الرسمية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أمثلتها</a:t>
                      </a:r>
                      <a:r>
                        <a:rPr lang="ar-AE" sz="2800" baseline="0" dirty="0" smtClean="0"/>
                        <a:t> 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39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fr-FR" dirty="0" err="1">
                <a:solidFill>
                  <a:schemeClr val="tx2"/>
                </a:solidFill>
              </a:rPr>
              <a:t>Historical</a:t>
            </a:r>
            <a:r>
              <a:rPr lang="fr-FR" dirty="0">
                <a:solidFill>
                  <a:schemeClr val="tx2"/>
                </a:solidFill>
              </a:rPr>
              <a:t> </a:t>
            </a:r>
            <a:r>
              <a:rPr lang="fr-FR" dirty="0" err="1">
                <a:solidFill>
                  <a:schemeClr val="tx2"/>
                </a:solidFill>
              </a:rPr>
              <a:t>Method</a:t>
            </a:r>
            <a:r>
              <a:rPr lang="fr-FR" dirty="0">
                <a:solidFill>
                  <a:schemeClr val="tx2"/>
                </a:solidFill>
              </a:rPr>
              <a:t> </a:t>
            </a:r>
            <a:r>
              <a:rPr lang="ar-AE" dirty="0">
                <a:solidFill>
                  <a:schemeClr val="tx2"/>
                </a:solidFill>
              </a:rPr>
              <a:t> المنهج التاريخي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يجب أن تتوفر عدة شروط حتى ينجح المنهج التاريخي :</a:t>
            </a:r>
          </a:p>
          <a:p>
            <a:pPr lvl="1" algn="r" rtl="1"/>
            <a:r>
              <a:rPr lang="ar-AE" dirty="0" smtClean="0"/>
              <a:t>توفر المصادر الأولية </a:t>
            </a:r>
          </a:p>
          <a:p>
            <a:pPr lvl="1" algn="r" rtl="1"/>
            <a:r>
              <a:rPr lang="ar-AE" dirty="0" smtClean="0"/>
              <a:t>-توفر المهارة الكافية لنقد المصادر </a:t>
            </a:r>
          </a:p>
          <a:p>
            <a:pPr lvl="1" algn="r" rtl="1"/>
            <a:r>
              <a:rPr lang="ar-AE" dirty="0" smtClean="0"/>
              <a:t>وضع فرضيات من أجل فحصها واختبارها </a:t>
            </a:r>
          </a:p>
        </p:txBody>
      </p:sp>
    </p:spTree>
    <p:extLst>
      <p:ext uri="{BB962C8B-B14F-4D97-AF65-F5344CB8AC3E}">
        <p14:creationId xmlns:p14="http://schemas.microsoft.com/office/powerpoint/2010/main" val="221232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Descriptive Method </a:t>
            </a:r>
            <a:r>
              <a:rPr lang="ar-AE" dirty="0">
                <a:solidFill>
                  <a:schemeClr val="tx2"/>
                </a:solidFill>
              </a:rPr>
              <a:t>المنهج الوصفي</a:t>
            </a:r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  <a:ln w="57150" cmpd="tri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algn="r" rtl="1"/>
            <a:r>
              <a:rPr lang="ar-AE" dirty="0" smtClean="0"/>
              <a:t>هي البحوث التي تهدف إلى تفسير الوضع القائم للظاهرة أو المشكلة من خلال وصف ظروفها وأبعادها وعلاقاتها بهدف الوصول إلى وصف كامل للمشكلة من خلال الحقائق المرتبطة بها .</a:t>
            </a:r>
          </a:p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سؤال الأبحاث الوصفية يكون عن صفة الواقع .</a:t>
            </a:r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مثال: </a:t>
            </a:r>
          </a:p>
          <a:p>
            <a:pPr marL="0" indent="0" algn="r" rtl="1">
              <a:buNone/>
            </a:pPr>
            <a:r>
              <a:rPr lang="ar-AE" dirty="0" smtClean="0">
                <a:solidFill>
                  <a:schemeClr val="accent4"/>
                </a:solidFill>
              </a:rPr>
              <a:t>أي من الأسئلة التالية يمكن الإجابة عنه بالمنهج الوصفي :</a:t>
            </a:r>
          </a:p>
          <a:p>
            <a:pPr algn="r" rtl="1"/>
            <a:r>
              <a:rPr lang="ar-AE" dirty="0" smtClean="0"/>
              <a:t>ما نسبة السمنة عند المراهقين في المجتمع السعودي خلال السنوات العشر الماضية ؟</a:t>
            </a:r>
          </a:p>
          <a:p>
            <a:pPr algn="r" rtl="1"/>
            <a:r>
              <a:rPr lang="ar-AE" dirty="0" smtClean="0"/>
              <a:t>ما نسبة السمنة بين المراهقين في المجتمع السعودي 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3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Descriptive Method </a:t>
            </a:r>
            <a:r>
              <a:rPr lang="ar-AE" dirty="0">
                <a:solidFill>
                  <a:schemeClr val="tx2"/>
                </a:solidFill>
              </a:rPr>
              <a:t>المنهج الوصفي</a:t>
            </a:r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قد تجمع بيانات المنهج الوصفي بشكل كمي أو بشكل كيفي .</a:t>
            </a:r>
          </a:p>
          <a:p>
            <a:pPr marL="0" indent="0" algn="r" rtl="1">
              <a:buNone/>
            </a:pPr>
            <a:r>
              <a:rPr lang="ar-AE" dirty="0" smtClean="0">
                <a:solidFill>
                  <a:schemeClr val="tx2"/>
                </a:solidFill>
              </a:rPr>
              <a:t>مثال: </a:t>
            </a:r>
          </a:p>
          <a:p>
            <a:pPr marL="0" indent="0" algn="r" rtl="1">
              <a:buNone/>
            </a:pPr>
            <a:r>
              <a:rPr lang="ar-AE" dirty="0" smtClean="0">
                <a:solidFill>
                  <a:schemeClr val="tx2"/>
                </a:solidFill>
              </a:rPr>
              <a:t>أي من المناهج التالية يعتبر كميا أو كيفيا :</a:t>
            </a:r>
          </a:p>
          <a:p>
            <a:pPr algn="r" rtl="1"/>
            <a:r>
              <a:rPr lang="ar-AE" dirty="0" smtClean="0"/>
              <a:t>تحديد عدد الأشخاص الذين يستخدمون الحاسب في المؤسسة التعليمية .</a:t>
            </a:r>
          </a:p>
          <a:p>
            <a:pPr algn="r" rtl="1"/>
            <a:r>
              <a:rPr lang="ar-AE" dirty="0" smtClean="0"/>
              <a:t>تحديد كيفية استخدام الحاسب في  المؤسسة .</a:t>
            </a:r>
          </a:p>
          <a:p>
            <a:pPr algn="r" rtl="1"/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22123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Descriptive Method </a:t>
            </a:r>
            <a:r>
              <a:rPr lang="ar-AE" dirty="0">
                <a:solidFill>
                  <a:schemeClr val="tx2"/>
                </a:solidFill>
              </a:rPr>
              <a:t>المنهج الوصفي</a:t>
            </a:r>
            <a:r>
              <a:rPr lang="en-GB" dirty="0">
                <a:solidFill>
                  <a:schemeClr val="tx2"/>
                </a:solidFill>
              </a:rPr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يفيد المنهج الوصفي في تنظيم البيانات بشكل يساعد الذهن على استيعابها إما عن طريق الأرقام أو الصور .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من الممكن أن تحتوي الدراسات الوصفية على أكثر من متغير لكن من الممكن أن تبنى على متغير واحد فقط .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الدراسات الوصفية قد تعطي نتائج بسيطة لكنها تساعد في إنشاء دراسات بمناهج بحثية مختلفة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3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Descriptive Method </a:t>
            </a:r>
            <a:r>
              <a:rPr lang="ar-AE" dirty="0" smtClean="0">
                <a:solidFill>
                  <a:schemeClr val="tx2"/>
                </a:solidFill>
              </a:rPr>
              <a:t>المنهج الوصفي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يتفرع عن المنهج الوصفي عدة مناهج:</a:t>
            </a:r>
          </a:p>
          <a:p>
            <a:pPr lvl="1" algn="r" rtl="1"/>
            <a:r>
              <a:rPr lang="ar-AE" dirty="0" smtClean="0"/>
              <a:t>المنهج المسحي </a:t>
            </a:r>
          </a:p>
          <a:p>
            <a:pPr lvl="1" algn="r" rtl="1"/>
            <a:r>
              <a:rPr lang="ar-AE" dirty="0" smtClean="0"/>
              <a:t>منهج دراسة الحالة </a:t>
            </a:r>
          </a:p>
          <a:p>
            <a:pPr lvl="1" algn="r" rtl="1"/>
            <a:r>
              <a:rPr lang="ar-AE" dirty="0" smtClean="0"/>
              <a:t>المنهج التتبعي (الطولي والمستعرض)</a:t>
            </a:r>
          </a:p>
          <a:p>
            <a:pPr lvl="1" algn="r" rtl="1"/>
            <a:r>
              <a:rPr lang="ar-AE" dirty="0" smtClean="0"/>
              <a:t>المنهج المقارن </a:t>
            </a:r>
          </a:p>
          <a:p>
            <a:pPr lvl="1" algn="r" rtl="1"/>
            <a:r>
              <a:rPr lang="ar-AE" dirty="0" smtClean="0"/>
              <a:t>المنهج الارتباطي </a:t>
            </a:r>
          </a:p>
          <a:p>
            <a:pPr marL="457200" lvl="1" indent="0" algn="r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411905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المنهج المسحي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تجميع منظم للبيانات المتعلقة بمؤسسات معينة خلال فترة زمنية معينة حاضرة .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الوظيفة الأساسية للمنهج المسحي هو جمع البيانات التي يمكن فيما بعد تحليلها ومن ثم تفسيرها والخروج باستنتاجات منها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05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المنهج المسحي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ar-AE" dirty="0"/>
          </a:p>
          <a:p>
            <a:pPr algn="r" rtl="1"/>
            <a:r>
              <a:rPr lang="ar-AE" dirty="0" smtClean="0"/>
              <a:t>أهداف المنهج المسحي :</a:t>
            </a:r>
          </a:p>
          <a:p>
            <a:pPr lvl="1" algn="r" rtl="1"/>
            <a:r>
              <a:rPr lang="ar-AE" dirty="0" smtClean="0"/>
              <a:t>و</a:t>
            </a:r>
            <a:r>
              <a:rPr lang="ar-AE" dirty="0"/>
              <a:t>ص</a:t>
            </a:r>
            <a:r>
              <a:rPr lang="ar-AE" dirty="0" smtClean="0"/>
              <a:t>ف ما يجري والحصول على حقائق ذات علاقة بشيء ما.</a:t>
            </a:r>
          </a:p>
          <a:p>
            <a:pPr lvl="1" algn="r" rtl="1"/>
            <a:r>
              <a:rPr lang="ar-AE" dirty="0" smtClean="0"/>
              <a:t>تحديد المجالات التي تعاني من مشكلات .</a:t>
            </a:r>
          </a:p>
          <a:p>
            <a:pPr lvl="1" algn="r" rtl="1"/>
            <a:r>
              <a:rPr lang="ar-AE" dirty="0" smtClean="0"/>
              <a:t>توضيح التغيرات الممكنة والتنبؤ بالتغيرات المستقبلية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05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المنهج المسحي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أدوات جمع البيانات للأبحاث المسحية :</a:t>
            </a:r>
          </a:p>
          <a:p>
            <a:pPr lvl="1" algn="r" rtl="1"/>
            <a:r>
              <a:rPr lang="ar-AE" dirty="0" smtClean="0"/>
              <a:t>-الاستبيان </a:t>
            </a:r>
          </a:p>
          <a:p>
            <a:pPr lvl="1" algn="r" rtl="1"/>
            <a:r>
              <a:rPr lang="ar-AE" dirty="0" smtClean="0"/>
              <a:t>المقابلة </a:t>
            </a:r>
          </a:p>
          <a:p>
            <a:pPr lvl="1" algn="r" rtl="1"/>
            <a:r>
              <a:rPr lang="ar-AE" dirty="0" smtClean="0"/>
              <a:t>الاختبارات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05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المنهج المسحي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أنواع المنهج المسحي :</a:t>
            </a:r>
          </a:p>
          <a:p>
            <a:pPr lvl="1" algn="r" rtl="1"/>
            <a:r>
              <a:rPr lang="ar-AE" dirty="0" smtClean="0"/>
              <a:t>المسح الاجتماعي </a:t>
            </a:r>
          </a:p>
          <a:p>
            <a:pPr lvl="1" algn="r" rtl="1"/>
            <a:r>
              <a:rPr lang="ar-AE" dirty="0" smtClean="0"/>
              <a:t>تحليل العمل </a:t>
            </a:r>
          </a:p>
          <a:p>
            <a:pPr lvl="1" algn="r" rtl="1"/>
            <a:r>
              <a:rPr lang="ar-AE" dirty="0" smtClean="0"/>
              <a:t>تحليل المضمون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09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50800" cmpd="dbl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مراجعة المحاضرة السابقة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9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المنهج المسحي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>
                <a:solidFill>
                  <a:schemeClr val="tx2"/>
                </a:solidFill>
              </a:rPr>
              <a:t>المسح الاجتماعي :</a:t>
            </a:r>
          </a:p>
          <a:p>
            <a:pPr lvl="1" algn="r" rtl="1"/>
            <a:r>
              <a:rPr lang="ar-AE" dirty="0" smtClean="0"/>
              <a:t>هو جمع المعلومات عن مجتمع أو جماعة معينة بهدف تنظيمها وتفسيرها للوصول إلى صورة كاملة عن الجماعة والقدرة على التنبؤ بسلوكها .</a:t>
            </a:r>
          </a:p>
          <a:p>
            <a:pPr lvl="1" algn="r" rtl="1"/>
            <a:endParaRPr lang="ar-AE" dirty="0"/>
          </a:p>
          <a:p>
            <a:pPr marL="457200" lvl="1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مثال :</a:t>
            </a:r>
          </a:p>
          <a:p>
            <a:pPr lvl="1" algn="r" rtl="1"/>
            <a:r>
              <a:rPr lang="ar-AE" dirty="0" smtClean="0"/>
              <a:t>المسح لمشكلة اجتماعية (كمشكلة الطلاق في المجتمع السعودي)</a:t>
            </a:r>
          </a:p>
          <a:p>
            <a:pPr lvl="1" algn="r" rtl="1"/>
            <a:r>
              <a:rPr lang="ar-AE" dirty="0" smtClean="0"/>
              <a:t>المسح لظاهرة اجتماعية (كانتشار الأسر النووية في المجتمع السعودي )</a:t>
            </a:r>
          </a:p>
          <a:p>
            <a:pPr lvl="1" algn="r" rtl="1"/>
            <a:r>
              <a:rPr lang="ar-AE" dirty="0" smtClean="0"/>
              <a:t>المسح لمدينة أو قرية لتوضيح خصائصها (عادات الزواج في القرية )</a:t>
            </a:r>
          </a:p>
          <a:p>
            <a:pPr lvl="1" algn="r" rtl="1"/>
            <a:r>
              <a:rPr lang="ar-AE" dirty="0" smtClean="0"/>
              <a:t>المسح الديموجرافي (المسح السكاني)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316409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المنهج المسحي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>
                <a:solidFill>
                  <a:schemeClr val="tx2"/>
                </a:solidFill>
              </a:rPr>
              <a:t>تحليل العمل :</a:t>
            </a:r>
          </a:p>
          <a:p>
            <a:pPr lvl="1" algn="r" rtl="1"/>
            <a:r>
              <a:rPr lang="ar-AE" dirty="0" smtClean="0"/>
              <a:t>هو مسح لمهنة أو دور معين من أجل تحديد صفات العامل المناسب لذلك الدور .</a:t>
            </a:r>
          </a:p>
          <a:p>
            <a:pPr lvl="1" algn="r" rtl="1"/>
            <a:endParaRPr lang="ar-AE" dirty="0"/>
          </a:p>
          <a:p>
            <a:pPr marL="457200" lvl="1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مثال :</a:t>
            </a:r>
          </a:p>
          <a:p>
            <a:pPr lvl="1" algn="r" rtl="1"/>
            <a:r>
              <a:rPr lang="ar-AE" dirty="0" smtClean="0"/>
              <a:t>التحليل لمهنة الأطباء </a:t>
            </a:r>
          </a:p>
        </p:txBody>
      </p:sp>
    </p:spTree>
    <p:extLst>
      <p:ext uri="{BB962C8B-B14F-4D97-AF65-F5344CB8AC3E}">
        <p14:creationId xmlns:p14="http://schemas.microsoft.com/office/powerpoint/2010/main" val="132224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المنهج المسحي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>
                <a:solidFill>
                  <a:schemeClr val="tx2"/>
                </a:solidFill>
              </a:rPr>
              <a:t>تحليل المضمون :</a:t>
            </a:r>
          </a:p>
          <a:p>
            <a:pPr lvl="1" algn="r" rtl="1"/>
            <a:r>
              <a:rPr lang="ar-AE" dirty="0" smtClean="0"/>
              <a:t>هو المنهج الذي يستند إلى الوثائق المكتوبة والمسجلة لجمع البيانات المسحية عن مجتمع أو جماعة </a:t>
            </a:r>
            <a:r>
              <a:rPr lang="ar-SA" dirty="0" smtClean="0"/>
              <a:t>أو موضوع </a:t>
            </a:r>
            <a:r>
              <a:rPr lang="ar-AE" dirty="0" smtClean="0"/>
              <a:t>محدد .</a:t>
            </a:r>
          </a:p>
          <a:p>
            <a:pPr lvl="1" algn="r" rtl="1"/>
            <a:endParaRPr lang="ar-AE" dirty="0"/>
          </a:p>
          <a:p>
            <a:pPr marL="457200" lvl="1" indent="0" algn="r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صعوبات مسح المضمون </a:t>
            </a:r>
          </a:p>
          <a:p>
            <a:pPr lvl="1" algn="r" rtl="1"/>
            <a:r>
              <a:rPr lang="ar-AE" dirty="0" smtClean="0"/>
              <a:t>قد تكون الوثائق مثالية غير صادقة .</a:t>
            </a:r>
          </a:p>
          <a:p>
            <a:pPr lvl="1" algn="r" rtl="1"/>
            <a:r>
              <a:rPr lang="ar-AE" dirty="0" smtClean="0"/>
              <a:t>قد تكون الوثائق سرية يصعب الاطلاع عليها .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32224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المنهج المسحي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ما الفرق بين المسح الاجتماعي وتحليل المضمون ؟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ما الفرق بين المنهج المسحي والمنهج التاريخي ؟</a:t>
            </a:r>
          </a:p>
        </p:txBody>
      </p:sp>
    </p:spTree>
    <p:extLst>
      <p:ext uri="{BB962C8B-B14F-4D97-AF65-F5344CB8AC3E}">
        <p14:creationId xmlns:p14="http://schemas.microsoft.com/office/powerpoint/2010/main" val="31640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Case Study </a:t>
            </a:r>
            <a:r>
              <a:rPr lang="ar-AE" dirty="0" smtClean="0">
                <a:solidFill>
                  <a:schemeClr val="tx2"/>
                </a:solidFill>
              </a:rPr>
              <a:t>دراسة الحالة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يقوم فيها الباحث بدراسة حالة محددة سواء كانت جماعة أو مؤسسة أو فردا وتكون الدراسة شاملة جميع ما يرتبط بالحالة 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يمكن استخدام دراسة الحالة كوسيلة لجمع البيانات في دراسة وصفية .</a:t>
            </a:r>
          </a:p>
          <a:p>
            <a:pPr algn="r" rtl="1"/>
            <a:r>
              <a:rPr lang="ar-AE" dirty="0" smtClean="0"/>
              <a:t>يمكن تعميم نتائج دراسة الحالة  على حالات مشابهة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13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Case Study </a:t>
            </a:r>
            <a:r>
              <a:rPr lang="ar-AE" dirty="0">
                <a:solidFill>
                  <a:schemeClr val="tx2"/>
                </a:solidFill>
              </a:rPr>
              <a:t>دراسة الحالة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مزايا منهج دراسة الحالة :</a:t>
            </a:r>
          </a:p>
          <a:p>
            <a:pPr lvl="1" algn="r" rtl="1"/>
            <a:r>
              <a:rPr lang="ar-AE" dirty="0" smtClean="0"/>
              <a:t>هذا المنهج يساعد الباحث على توفير معلومات تفصيلية وشاملة .</a:t>
            </a:r>
          </a:p>
          <a:p>
            <a:pPr lvl="1" algn="r" rtl="1"/>
            <a:r>
              <a:rPr lang="ar-AE" dirty="0" smtClean="0"/>
              <a:t>يوفر الكثير من الجهد والوقت </a:t>
            </a:r>
          </a:p>
          <a:p>
            <a:pPr marL="457200" lvl="1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1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Case Study </a:t>
            </a:r>
            <a:r>
              <a:rPr lang="ar-AE" dirty="0">
                <a:solidFill>
                  <a:schemeClr val="tx2"/>
                </a:solidFill>
              </a:rPr>
              <a:t>دراسة الحالة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مساوئ دراسة الحالة :</a:t>
            </a:r>
          </a:p>
          <a:p>
            <a:pPr lvl="1" algn="r" rtl="1"/>
            <a:r>
              <a:rPr lang="ar-AE" dirty="0" smtClean="0"/>
              <a:t>-قد لا تؤدي دراسة الحالة إلى معلومات صحيحة </a:t>
            </a:r>
          </a:p>
          <a:p>
            <a:pPr lvl="1" algn="r" rtl="1"/>
            <a:r>
              <a:rPr lang="ar-AE" dirty="0" smtClean="0"/>
              <a:t>إدخال الذاتية عند اختيار الحالة أو جمع البيانات وتفسيرها أي قد يكون الباحث متحيزا </a:t>
            </a:r>
          </a:p>
          <a:p>
            <a:pPr lvl="1"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1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Case Study </a:t>
            </a:r>
            <a:r>
              <a:rPr lang="ar-AE" dirty="0">
                <a:solidFill>
                  <a:schemeClr val="tx2"/>
                </a:solidFill>
              </a:rPr>
              <a:t>دراسة الحالة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أدوات جمع البيانات لدراسة الحالة :</a:t>
            </a:r>
          </a:p>
          <a:p>
            <a:pPr lvl="1" algn="r" rtl="1"/>
            <a:r>
              <a:rPr lang="ar-AE" dirty="0" smtClean="0"/>
              <a:t>-الملاحظة المتعمقة </a:t>
            </a:r>
          </a:p>
          <a:p>
            <a:pPr lvl="1" algn="r" rtl="1"/>
            <a:r>
              <a:rPr lang="ar-AE" dirty="0" smtClean="0"/>
              <a:t>المقابلة </a:t>
            </a:r>
          </a:p>
          <a:p>
            <a:pPr lvl="1" algn="r" rtl="1"/>
            <a:r>
              <a:rPr lang="ar-AE" dirty="0" smtClean="0"/>
              <a:t>الوثائق والسجلات المكتوبة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75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خطوات المنهج العلمي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r" rtl="1"/>
            <a:r>
              <a:rPr lang="ar-AE" dirty="0" smtClean="0"/>
              <a:t>خطوات البحث العلمي :</a:t>
            </a:r>
          </a:p>
          <a:p>
            <a:pPr lvl="1" algn="r" rtl="1"/>
            <a:r>
              <a:rPr lang="ar-AE" dirty="0" smtClean="0"/>
              <a:t>تحديد المشكلة أو الظاهرة المراد دراستها </a:t>
            </a:r>
          </a:p>
          <a:p>
            <a:pPr lvl="1" algn="r" rtl="1"/>
            <a:r>
              <a:rPr lang="ar-AE" dirty="0" smtClean="0"/>
              <a:t>جمع البيانات الأولية لفهم المشكلة وتصور صورة كاملة عنها </a:t>
            </a:r>
          </a:p>
          <a:p>
            <a:pPr lvl="1" algn="r" rtl="1"/>
            <a:r>
              <a:rPr lang="ar-AE" dirty="0" smtClean="0"/>
              <a:t>صياغة الفرضيات الممكنة </a:t>
            </a:r>
          </a:p>
          <a:p>
            <a:pPr lvl="1" algn="r" rtl="1"/>
            <a:r>
              <a:rPr lang="ar-AE" dirty="0" smtClean="0"/>
              <a:t>جمع المعلومات وتحليلها وتفسيرها للوصول إلى النتائج </a:t>
            </a:r>
          </a:p>
          <a:p>
            <a:pPr lvl="1" algn="r" rtl="1"/>
            <a:endParaRPr lang="ar-AE" dirty="0"/>
          </a:p>
          <a:p>
            <a:pPr marL="457200" lvl="1" indent="0" algn="r" rtl="1">
              <a:buNone/>
            </a:pPr>
            <a:r>
              <a:rPr lang="ar-AE" dirty="0" smtClean="0"/>
              <a:t>**طبقي الخطوات على مثال عملي استخدمت فيه </a:t>
            </a:r>
          </a:p>
          <a:p>
            <a:pPr marL="457200" lvl="1" indent="0" algn="r" rtl="1">
              <a:buNone/>
            </a:pPr>
            <a:r>
              <a:rPr lang="ar-AE" dirty="0" smtClean="0"/>
              <a:t>	1-دراسة الحالة </a:t>
            </a:r>
          </a:p>
          <a:p>
            <a:pPr marL="457200" lvl="1" indent="0" algn="r" rtl="1">
              <a:buNone/>
            </a:pPr>
            <a:r>
              <a:rPr lang="ar-AE" dirty="0" smtClean="0"/>
              <a:t>	2-المنهج المسحي </a:t>
            </a:r>
          </a:p>
          <a:p>
            <a:pPr marL="457200" lvl="1" indent="0" algn="r" rtl="1">
              <a:buNone/>
            </a:pPr>
            <a:r>
              <a:rPr lang="ar-AE" dirty="0" smtClean="0"/>
              <a:t>هل تحتاج كل مناهج البحث العلمي لهذه الخطوات 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13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المنهج الطولي والمنهج المستعرض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ar-AE" dirty="0"/>
          </a:p>
          <a:p>
            <a:pPr algn="r" rtl="1"/>
            <a:r>
              <a:rPr lang="ar-AE" dirty="0" smtClean="0"/>
              <a:t>يتفرع عن هذا النوع ثلاث مناهج :</a:t>
            </a:r>
          </a:p>
          <a:p>
            <a:pPr lvl="1" algn="r" rtl="1"/>
            <a:r>
              <a:rPr lang="ar-AE" dirty="0" smtClean="0"/>
              <a:t>المنهج الطولي </a:t>
            </a:r>
            <a:r>
              <a:rPr lang="en-GB" dirty="0" smtClean="0"/>
              <a:t>Longitudinal Method </a:t>
            </a:r>
            <a:endParaRPr lang="ar-AE" dirty="0" smtClean="0"/>
          </a:p>
          <a:p>
            <a:pPr lvl="1" algn="r" rtl="1"/>
            <a:r>
              <a:rPr lang="ar-AE" dirty="0" smtClean="0"/>
              <a:t>المنهج المستعرض </a:t>
            </a:r>
            <a:r>
              <a:rPr lang="fr-FR" dirty="0" smtClean="0"/>
              <a:t>Cross Section </a:t>
            </a:r>
            <a:r>
              <a:rPr lang="fr-FR" dirty="0" err="1" smtClean="0"/>
              <a:t>Method</a:t>
            </a:r>
            <a:r>
              <a:rPr lang="fr-FR" dirty="0" smtClean="0"/>
              <a:t> </a:t>
            </a:r>
          </a:p>
          <a:p>
            <a:pPr lvl="1" algn="r" rtl="1"/>
            <a:r>
              <a:rPr lang="ar-AE" dirty="0" smtClean="0"/>
              <a:t>المنهج الطولي والمستعرض </a:t>
            </a:r>
          </a:p>
        </p:txBody>
      </p:sp>
    </p:spTree>
    <p:extLst>
      <p:ext uri="{BB962C8B-B14F-4D97-AF65-F5344CB8AC3E}">
        <p14:creationId xmlns:p14="http://schemas.microsoft.com/office/powerpoint/2010/main" val="26491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ضعي إشارة صح أو خطأ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(.........) تزيد قيمة البحث العلمي بتعدد المشكلات التي يدرسها.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(..........)الفرضيات هي الإجابات المحتملة عن أسئلة البحث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(..........)يستخدم الباحث الاستقراء لبناء فرضيته على أساس نظرية معروفة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(..........)لا يحق للباحث استقصاء الخصائص الديموجرافية للأفراد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(..........)تشتمل الدراسات الارتباطية على نوعين من المتغيرات : متغير مستقل ومتغير تابع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(..........)</a:t>
            </a:r>
            <a:r>
              <a:rPr lang="ar-AE" dirty="0"/>
              <a:t> </a:t>
            </a:r>
            <a:r>
              <a:rPr lang="ar-AE" dirty="0" smtClean="0"/>
              <a:t>الفرض الصفري هو الفرض الذي ينفي وجود علاقة أو فرق بين متغيرين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b="1" dirty="0"/>
              <a:t>(..........) </a:t>
            </a:r>
            <a:r>
              <a:rPr lang="ar-AE" b="1" dirty="0" smtClean="0"/>
              <a:t>الباحث </a:t>
            </a:r>
            <a:r>
              <a:rPr lang="ar-AE" b="1" dirty="0"/>
              <a:t>قد يقبل الفرض </a:t>
            </a:r>
            <a:r>
              <a:rPr lang="ar-AE" b="1" dirty="0" smtClean="0"/>
              <a:t>الموجه (البديل)  </a:t>
            </a:r>
            <a:r>
              <a:rPr lang="ar-AE" b="1" dirty="0"/>
              <a:t>لكنه لا يرفضه </a:t>
            </a:r>
            <a:r>
              <a:rPr lang="ar-AE" b="1" dirty="0" smtClean="0"/>
              <a:t>أبدا.</a:t>
            </a:r>
          </a:p>
          <a:p>
            <a:pPr marL="514350" indent="-514350" algn="r" rtl="1">
              <a:buFont typeface="+mj-lt"/>
              <a:buAutoNum type="arabicPeriod"/>
            </a:pPr>
            <a:endParaRPr lang="en-GB" dirty="0"/>
          </a:p>
          <a:p>
            <a:pPr marL="514350" indent="-514350" algn="r" rtl="1">
              <a:buFont typeface="+mj-lt"/>
              <a:buAutoNum type="arabicPeriod"/>
            </a:pPr>
            <a:endParaRPr lang="en-GB" dirty="0"/>
          </a:p>
          <a:p>
            <a:pPr marL="514350" indent="-514350" algn="r" rtl="1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6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Longitudinal Method</a:t>
            </a:r>
            <a:r>
              <a:rPr lang="ar-AE" dirty="0">
                <a:solidFill>
                  <a:schemeClr val="tx2"/>
                </a:solidFill>
              </a:rPr>
              <a:t> الدراسات </a:t>
            </a:r>
            <a:r>
              <a:rPr lang="ar-AE" dirty="0" smtClean="0">
                <a:solidFill>
                  <a:schemeClr val="tx2"/>
                </a:solidFill>
              </a:rPr>
              <a:t>الطولية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الدراسات الطولية هي الدراسات التي تستقصي متغيرا أو عدة متغيرات عبر فترات زمنية مختلفة قد تصل إلى عدة سنوات .</a:t>
            </a:r>
          </a:p>
          <a:p>
            <a:pPr algn="r" rtl="1"/>
            <a:endParaRPr lang="ar-AE" dirty="0"/>
          </a:p>
          <a:p>
            <a:pPr marL="0" indent="0" algn="r" rtl="1">
              <a:buNone/>
            </a:pPr>
            <a:r>
              <a:rPr lang="ar-AE" u="sng" dirty="0" smtClean="0">
                <a:solidFill>
                  <a:schemeClr val="tx2"/>
                </a:solidFill>
              </a:rPr>
              <a:t>مثال :</a:t>
            </a:r>
          </a:p>
          <a:p>
            <a:pPr marL="0" indent="0" algn="r" rtl="1">
              <a:buNone/>
            </a:pPr>
            <a:r>
              <a:rPr lang="ar-AE" dirty="0" smtClean="0">
                <a:solidFill>
                  <a:schemeClr val="tx2"/>
                </a:solidFill>
              </a:rPr>
              <a:t>تتبع نسبة الكولسترول عند عينة من الأشخاص في سن الأربعين لمدة عشرين سنة .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Longitudinal Method</a:t>
            </a:r>
            <a:r>
              <a:rPr lang="ar-AE" dirty="0">
                <a:solidFill>
                  <a:schemeClr val="tx2"/>
                </a:solidFill>
              </a:rPr>
              <a:t> الدراسات التتبعية</a:t>
            </a:r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287356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العيوب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المزايا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6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Longitudinal Method</a:t>
            </a:r>
            <a:r>
              <a:rPr lang="ar-AE" dirty="0">
                <a:solidFill>
                  <a:schemeClr val="tx2"/>
                </a:solidFill>
              </a:rPr>
              <a:t> الدراسات التتبعية</a:t>
            </a:r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407727"/>
              </p:ext>
            </p:extLst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العيوب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المزايا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طول الوقت</a:t>
                      </a:r>
                      <a:r>
                        <a:rPr lang="ar-AE" baseline="0" dirty="0" smtClean="0"/>
                        <a:t> وعلو التكلفة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يفيد</a:t>
                      </a:r>
                      <a:r>
                        <a:rPr lang="ar-AE" baseline="0" dirty="0" smtClean="0"/>
                        <a:t> في قياس النمو الحقيقي للأفراد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العينة قد لا تمثل مجتمع الدراسة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إمكانية تتبع</a:t>
                      </a:r>
                      <a:r>
                        <a:rPr lang="ar-AE" baseline="0" dirty="0" smtClean="0"/>
                        <a:t> حالات معينة عن وجود درجات غير طبيعية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تسرب العينة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الباحث يستطيع معرفة الظروف السابقة لأفراد العينة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صعوبة</a:t>
                      </a:r>
                      <a:r>
                        <a:rPr lang="ar-AE" baseline="0" dirty="0" smtClean="0"/>
                        <a:t> تعميم النتائج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اختلاف ظروف جمع البيانات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أثر تكرار جمع البيانات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3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Longitudinal Method</a:t>
            </a:r>
            <a:r>
              <a:rPr lang="ar-AE" dirty="0">
                <a:solidFill>
                  <a:schemeClr val="tx2"/>
                </a:solidFill>
              </a:rPr>
              <a:t> الدراسات التتبعية</a:t>
            </a:r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>
                <a:solidFill>
                  <a:schemeClr val="tx2"/>
                </a:solidFill>
              </a:rPr>
              <a:t>هل تكرار جمع البيانات يعتبر عيبا في الدراسات الطولية في جميع الحالات ؟</a:t>
            </a:r>
          </a:p>
          <a:p>
            <a:pPr algn="r" rtl="1"/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*الدراسات التي تستخدم الملاحظة أو قياس الخصائص الجسمية لا تتأثر بتكرار جمع البيانات .</a:t>
            </a:r>
          </a:p>
          <a:p>
            <a:pPr marL="0" indent="0" algn="r" rtl="1">
              <a:buNone/>
            </a:pPr>
            <a:r>
              <a:rPr lang="ar-AE" dirty="0" smtClean="0"/>
              <a:t>*الدراسات التي تستخدم الاختبارات والمقابلات ستؤثر على البيانات إما بسبب تعرف المفحوصين على الاختبارات أو بسبب الملل .</a:t>
            </a:r>
          </a:p>
          <a:p>
            <a:pPr algn="r" rtl="1"/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25250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Cross Sectional Method </a:t>
            </a:r>
            <a:r>
              <a:rPr lang="ar-AE" dirty="0" smtClean="0">
                <a:solidFill>
                  <a:schemeClr val="tx2"/>
                </a:solidFill>
              </a:rPr>
              <a:t>الدراسات المستعرضة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الدراسات المستعرضة هي الدراسات التي تقارن بين عينات مختلفة في وقت معين .</a:t>
            </a:r>
          </a:p>
          <a:p>
            <a:pPr algn="r" rtl="1"/>
            <a:endParaRPr lang="ar-AE" dirty="0"/>
          </a:p>
          <a:p>
            <a:pPr marL="0" indent="0" algn="r" rtl="1">
              <a:buNone/>
            </a:pPr>
            <a:r>
              <a:rPr lang="ar-AE" u="sng" dirty="0">
                <a:solidFill>
                  <a:schemeClr val="tx2"/>
                </a:solidFill>
              </a:rPr>
              <a:t>مثال :</a:t>
            </a:r>
          </a:p>
          <a:p>
            <a:pPr marL="0" indent="0" algn="r" rtl="1">
              <a:buNone/>
            </a:pPr>
            <a:r>
              <a:rPr lang="ar-AE" dirty="0" smtClean="0">
                <a:solidFill>
                  <a:schemeClr val="tx2"/>
                </a:solidFill>
              </a:rPr>
              <a:t>امقارنة نسبة الكولسترول لدى عينة من الأشخاص الذين يمشون بشكل يومي </a:t>
            </a:r>
            <a:r>
              <a:rPr lang="ar-SA" dirty="0" smtClean="0">
                <a:solidFill>
                  <a:schemeClr val="tx2"/>
                </a:solidFill>
              </a:rPr>
              <a:t>في سن الأربعين وآخرين في سن الخمسين .</a:t>
            </a:r>
            <a:endParaRPr lang="ar-AE" dirty="0" smtClean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3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Cross Sectional Method </a:t>
            </a:r>
            <a:r>
              <a:rPr lang="ar-AE" dirty="0" smtClean="0">
                <a:solidFill>
                  <a:schemeClr val="tx2"/>
                </a:solidFill>
              </a:rPr>
              <a:t>الدراسات المستعرضة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207660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عيوب المنهج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مزايا المنهج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71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Cross Sectional Method </a:t>
            </a:r>
            <a:r>
              <a:rPr lang="ar-AE" dirty="0" smtClean="0">
                <a:solidFill>
                  <a:schemeClr val="tx2"/>
                </a:solidFill>
              </a:rPr>
              <a:t>الدراسات المستعرضة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126529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عيوب المنهج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مزايا المنهج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لا تقيس النمو الحقيقي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اختصار الوقت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لا تتمكن من متابعة</a:t>
                      </a:r>
                      <a:r>
                        <a:rPr lang="ar-AE" baseline="0" dirty="0" smtClean="0"/>
                        <a:t> الحالات المتميزة في المجموعة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توحيد ظروف جمع البيانات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تداخل أثر النمو مع أثر الفرق بين الأجيال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تأثير العوامل الانتقائية عند اختيار المجموعات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8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Comparative Method 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ar-AE" dirty="0" smtClean="0">
                <a:solidFill>
                  <a:schemeClr val="tx2"/>
                </a:solidFill>
              </a:rPr>
              <a:t>المنهج المقارن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هو المنهج الذي يستخدم أسلوب المقارنة لمعرفة أسباب الظاهرة والعوامل التي صاحبت الحدث .</a:t>
            </a:r>
          </a:p>
          <a:p>
            <a:pPr algn="r" rtl="1"/>
            <a:endParaRPr lang="ar-AE" dirty="0"/>
          </a:p>
          <a:p>
            <a:pPr algn="r" rtl="1"/>
            <a:r>
              <a:rPr lang="ar-AE" b="1" u="sng" dirty="0" smtClean="0">
                <a:solidFill>
                  <a:schemeClr val="accent4"/>
                </a:solidFill>
              </a:rPr>
              <a:t>مثال :</a:t>
            </a:r>
          </a:p>
          <a:p>
            <a:pPr lvl="2" algn="r" rtl="1"/>
            <a:r>
              <a:rPr lang="ar-AE" smtClean="0"/>
              <a:t>المقارنة </a:t>
            </a:r>
            <a:r>
              <a:rPr lang="ar-AE" dirty="0" smtClean="0"/>
              <a:t>بين مستوى التحصيل الدراسي عند أطفال المرحلة الابتدائية في القرية والمدينة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3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Comparative Method 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ar-AE" dirty="0">
                <a:solidFill>
                  <a:schemeClr val="tx2"/>
                </a:solidFill>
              </a:rPr>
              <a:t>المنهج المقارن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tx2"/>
                </a:solidFill>
              </a:rPr>
              <a:t>يجب على الباحث عند دراسة أسباب الظواهر التحقق من الآتي :</a:t>
            </a:r>
          </a:p>
          <a:p>
            <a:pPr algn="r" rtl="1"/>
            <a:r>
              <a:rPr lang="ar-AE" dirty="0" smtClean="0"/>
              <a:t>هل يظهر السبب دائما مع النتيجة ؟</a:t>
            </a:r>
          </a:p>
          <a:p>
            <a:pPr algn="r" rtl="1"/>
            <a:r>
              <a:rPr lang="ar-AE" dirty="0" smtClean="0"/>
              <a:t>هل يظهر السبب قبل النتيجة ؟</a:t>
            </a:r>
          </a:p>
          <a:p>
            <a:pPr algn="r" rtl="1"/>
            <a:r>
              <a:rPr lang="ar-AE" dirty="0" smtClean="0"/>
              <a:t>هل السبب حقيقي أم مجرد علاقة ما مع السبب الحقيقي ؟</a:t>
            </a:r>
          </a:p>
          <a:p>
            <a:pPr algn="r" rtl="1"/>
            <a:r>
              <a:rPr lang="ar-AE" dirty="0" smtClean="0"/>
              <a:t>هل السبب هو السبب الوحيد للظاهرة ؟</a:t>
            </a:r>
          </a:p>
          <a:p>
            <a:pPr algn="r" rtl="1"/>
            <a:r>
              <a:rPr lang="ar-AE" dirty="0" smtClean="0"/>
              <a:t>ما هي الظروف التي تكون فيها العلاقة بين السبب والنتيجة قوية أو ضعيفة 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3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Comparative Method 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ar-AE" dirty="0">
                <a:solidFill>
                  <a:schemeClr val="tx2"/>
                </a:solidFill>
              </a:rPr>
              <a:t>المنهج المقارن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tx2"/>
                </a:solidFill>
              </a:rPr>
              <a:t>مزايا المنهج المقارن :</a:t>
            </a:r>
          </a:p>
          <a:p>
            <a:pPr algn="r" rtl="1"/>
            <a:r>
              <a:rPr lang="ar-AE" dirty="0" smtClean="0"/>
              <a:t>هناك الكثير من الظواهر التي لا يمكن إخضاعها للتجريب . استخدام هذا الأسلوب أبسط وأسهل وأقل كلفة من المنهج التجريبي.</a:t>
            </a:r>
          </a:p>
          <a:p>
            <a:pPr algn="r" rtl="1"/>
            <a:r>
              <a:rPr lang="ar-AE" dirty="0" smtClean="0"/>
              <a:t>لا يلزم الباحث التدخل للتأثير على النتائج مما يجعل النتائج أكثر دقة وواقعية .</a:t>
            </a:r>
          </a:p>
        </p:txBody>
      </p:sp>
    </p:spTree>
    <p:extLst>
      <p:ext uri="{BB962C8B-B14F-4D97-AF65-F5344CB8AC3E}">
        <p14:creationId xmlns:p14="http://schemas.microsoft.com/office/powerpoint/2010/main" val="207973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المحاضرة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en-GB" dirty="0" smtClean="0"/>
          </a:p>
          <a:p>
            <a:pPr algn="r" rtl="1"/>
            <a:r>
              <a:rPr lang="ar-AE" dirty="0" smtClean="0"/>
              <a:t>التعريف بمناهج البحث غير التجريبية :</a:t>
            </a:r>
          </a:p>
          <a:p>
            <a:pPr lvl="1" algn="r" rtl="1"/>
            <a:r>
              <a:rPr lang="ar-AE" dirty="0" smtClean="0"/>
              <a:t>المنهج التاريخي </a:t>
            </a:r>
          </a:p>
          <a:p>
            <a:pPr lvl="1" algn="r" rtl="1"/>
            <a:r>
              <a:rPr lang="ar-AE" dirty="0" smtClean="0"/>
              <a:t>المنهج الوصفي :</a:t>
            </a:r>
          </a:p>
          <a:p>
            <a:pPr lvl="2" algn="r" rtl="1"/>
            <a:r>
              <a:rPr lang="ar-AE" dirty="0" smtClean="0"/>
              <a:t>المنهج المسحي </a:t>
            </a:r>
          </a:p>
          <a:p>
            <a:pPr lvl="2" algn="r" rtl="1"/>
            <a:r>
              <a:rPr lang="ar-AE" dirty="0" smtClean="0"/>
              <a:t>منهج دراسة الحالة </a:t>
            </a:r>
          </a:p>
          <a:p>
            <a:pPr lvl="2" algn="r" rtl="1"/>
            <a:r>
              <a:rPr lang="ar-AE" dirty="0" smtClean="0"/>
              <a:t>المنهج التتبعي </a:t>
            </a:r>
          </a:p>
          <a:p>
            <a:pPr lvl="2" algn="r" rtl="1"/>
            <a:r>
              <a:rPr lang="ar-AE" dirty="0" smtClean="0"/>
              <a:t>المنهج المقارن </a:t>
            </a:r>
          </a:p>
          <a:p>
            <a:pPr lvl="2" algn="r" rtl="1"/>
            <a:r>
              <a:rPr lang="ar-AE" dirty="0" smtClean="0"/>
              <a:t>المنهج الارتباطي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3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Correlational Method </a:t>
            </a:r>
            <a:r>
              <a:rPr lang="ar-AE" dirty="0" smtClean="0">
                <a:solidFill>
                  <a:schemeClr val="tx2"/>
                </a:solidFill>
              </a:rPr>
              <a:t>المنهج الارتباطي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هو المنهج الذي يهتم بالكشف عن العلاقات الارتباطية بين المتغيرات ،من أجل معرفة مدى قوة  العلاقة والتعبير عنها بالأرقام.</a:t>
            </a:r>
          </a:p>
          <a:p>
            <a:pPr algn="r" rtl="1"/>
            <a:endParaRPr lang="ar-AE" dirty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tx2"/>
                </a:solidFill>
              </a:rPr>
              <a:t>مثال :</a:t>
            </a:r>
          </a:p>
          <a:p>
            <a:pPr marL="0" indent="0" algn="r" rtl="1">
              <a:buNone/>
            </a:pPr>
            <a:r>
              <a:rPr lang="ar-AE" dirty="0" smtClean="0"/>
              <a:t>العلاقة بين البطالة وانتشار الجريمة .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3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Correlational Method </a:t>
            </a:r>
            <a:r>
              <a:rPr lang="ar-AE" dirty="0">
                <a:solidFill>
                  <a:schemeClr val="tx2"/>
                </a:solidFill>
              </a:rPr>
              <a:t>المنهج الارتباطي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endParaRPr lang="ar-AE" dirty="0"/>
          </a:p>
          <a:p>
            <a:pPr algn="r" rtl="1"/>
            <a:r>
              <a:rPr lang="ar-AE" dirty="0" smtClean="0"/>
              <a:t>هناك عدة اختبارات إحصائية لحساب معامل الارتباط . هذه الاختبارات تعطي </a:t>
            </a:r>
            <a:r>
              <a:rPr lang="ar-AE" smtClean="0"/>
              <a:t>نتيجة تتراوح </a:t>
            </a:r>
            <a:r>
              <a:rPr lang="ar-AE" dirty="0" smtClean="0"/>
              <a:t>بين (+1) و (-1). </a:t>
            </a:r>
          </a:p>
          <a:p>
            <a:pPr lvl="2" algn="r" rtl="1"/>
            <a:r>
              <a:rPr lang="ar-AE" dirty="0" smtClean="0"/>
              <a:t>(الاقتراب من +1) يدل على إيجابية العلاقة وقوتها .</a:t>
            </a:r>
          </a:p>
          <a:p>
            <a:pPr lvl="2" algn="r" rtl="1"/>
            <a:r>
              <a:rPr lang="ar-AE" dirty="0" smtClean="0"/>
              <a:t>الاقتراب من (-1) يدل على سلبية العلاقة وضعفها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3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Correlational Method </a:t>
            </a:r>
            <a:r>
              <a:rPr lang="ar-AE" dirty="0">
                <a:solidFill>
                  <a:schemeClr val="tx2"/>
                </a:solidFill>
              </a:rPr>
              <a:t>المنهج الارتباطي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/>
              <a:t>الدراسات الارتباطية هي خطوة مبدئية لدراسات أكثر تعقيد وشمولية .</a:t>
            </a:r>
          </a:p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تتميز الدراسات الارتباطية بسهولة جمع بياناتها وقصر الوقت الذي تستغرقه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3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أسئلة وتعليقات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07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تصنيف مناهج البحث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AE" dirty="0" smtClean="0">
                <a:solidFill>
                  <a:schemeClr val="tx2"/>
                </a:solidFill>
              </a:rPr>
              <a:t>يختلف العلماء في تصنيف مناهج البحث . وهناك عدة اعتبارات لتصنيفها :</a:t>
            </a:r>
          </a:p>
          <a:p>
            <a:pPr lvl="1" algn="r" rtl="1"/>
            <a:r>
              <a:rPr lang="ar-AE" dirty="0" smtClean="0"/>
              <a:t>نوع البيانات :</a:t>
            </a:r>
          </a:p>
          <a:p>
            <a:pPr lvl="2" algn="r" rtl="1"/>
            <a:r>
              <a:rPr lang="ar-AE" dirty="0" smtClean="0"/>
              <a:t>كمية : تعتمد على الأرقام </a:t>
            </a:r>
          </a:p>
          <a:p>
            <a:pPr lvl="2" algn="r" rtl="1"/>
            <a:r>
              <a:rPr lang="ar-AE" dirty="0" smtClean="0"/>
              <a:t>كيفية تعتمد على الوصف للخصائص </a:t>
            </a:r>
          </a:p>
          <a:p>
            <a:pPr lvl="1" algn="r" rtl="1"/>
            <a:r>
              <a:rPr lang="ar-AE" dirty="0" smtClean="0"/>
              <a:t>الزمن :</a:t>
            </a:r>
          </a:p>
          <a:p>
            <a:pPr lvl="2" algn="r" rtl="1"/>
            <a:r>
              <a:rPr lang="ar-AE" dirty="0" smtClean="0"/>
              <a:t>ماضية ( مثل التاريخية )</a:t>
            </a:r>
          </a:p>
          <a:p>
            <a:pPr lvl="2" algn="r" rtl="1"/>
            <a:r>
              <a:rPr lang="ar-AE" dirty="0" smtClean="0"/>
              <a:t>حاضرة (مثل الوصفية )</a:t>
            </a:r>
          </a:p>
          <a:p>
            <a:pPr lvl="1" algn="r" rtl="1"/>
            <a:r>
              <a:rPr lang="ar-AE" dirty="0" smtClean="0"/>
              <a:t>الغرض من البحث :</a:t>
            </a:r>
          </a:p>
          <a:p>
            <a:pPr lvl="2" algn="r" rtl="1"/>
            <a:r>
              <a:rPr lang="ar-AE" dirty="0" smtClean="0"/>
              <a:t>نظري أو استكش</a:t>
            </a:r>
            <a:r>
              <a:rPr lang="ar-AE" dirty="0"/>
              <a:t>ا</a:t>
            </a:r>
            <a:r>
              <a:rPr lang="ar-AE" dirty="0" smtClean="0"/>
              <a:t>في </a:t>
            </a:r>
          </a:p>
          <a:p>
            <a:pPr lvl="2" algn="r" rtl="1"/>
            <a:r>
              <a:rPr lang="ar-AE" dirty="0" smtClean="0"/>
              <a:t>تطبيقي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7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fr-FR" dirty="0" err="1" smtClean="0">
                <a:solidFill>
                  <a:schemeClr val="tx2"/>
                </a:solidFill>
              </a:rPr>
              <a:t>Historical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Method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ar-AE" dirty="0" smtClean="0">
                <a:solidFill>
                  <a:schemeClr val="tx2"/>
                </a:solidFill>
              </a:rPr>
              <a:t> المنهج التاريخي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يهتم المنهج التاريخي بدراسة الأحداث والوقائع الماضية .</a:t>
            </a:r>
          </a:p>
          <a:p>
            <a:pPr algn="r" rtl="1"/>
            <a:r>
              <a:rPr lang="ar-AE" dirty="0" smtClean="0"/>
              <a:t>يهدف المنهج التاريخي إلى :</a:t>
            </a:r>
          </a:p>
          <a:p>
            <a:pPr lvl="1" algn="r" rtl="1"/>
            <a:r>
              <a:rPr lang="ar-AE" dirty="0" smtClean="0"/>
              <a:t>تفسير الظواهر </a:t>
            </a:r>
          </a:p>
          <a:p>
            <a:pPr lvl="1" algn="r" rtl="1"/>
            <a:r>
              <a:rPr lang="ar-AE" dirty="0" smtClean="0"/>
              <a:t>التنبؤ بالظواهر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7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لدينا مجموعة من المصادر تصف السنوات العشر الأولى لوزارة المعارف . صنفيها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685800" y="1981200"/>
            <a:ext cx="2590800" cy="1828800"/>
          </a:xfrm>
          <a:prstGeom prst="ellipse">
            <a:avLst/>
          </a:prstGeom>
          <a:solidFill>
            <a:schemeClr val="accent3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المخطوطات 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12622" y="2834640"/>
            <a:ext cx="2590800" cy="1447800"/>
          </a:xfrm>
          <a:prstGeom prst="ellipse">
            <a:avLst/>
          </a:prstGeom>
          <a:solidFill>
            <a:schemeClr val="accent3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المذكرات الشخصية 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343400" y="1447800"/>
            <a:ext cx="2590800" cy="1219200"/>
          </a:xfrm>
          <a:prstGeom prst="ellipse">
            <a:avLst/>
          </a:prstGeom>
          <a:solidFill>
            <a:schemeClr val="accent3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الكتب المؤلفة حديثا 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343400" y="4678680"/>
            <a:ext cx="2590800" cy="1828800"/>
          </a:xfrm>
          <a:prstGeom prst="ellipse">
            <a:avLst/>
          </a:prstGeom>
          <a:solidFill>
            <a:schemeClr val="accent3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تسجيلات لمقابلات مع مؤسسي الوزارة 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24600" y="2644140"/>
            <a:ext cx="2590800" cy="1828800"/>
          </a:xfrm>
          <a:prstGeom prst="ellipse">
            <a:avLst/>
          </a:prstGeom>
          <a:solidFill>
            <a:schemeClr val="accent3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الإحصائيات السنوية للوزارة 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371600" y="4114800"/>
            <a:ext cx="2590800" cy="1828800"/>
          </a:xfrm>
          <a:prstGeom prst="ellipse">
            <a:avLst/>
          </a:prstGeom>
          <a:solidFill>
            <a:schemeClr val="accent3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مقالات المراجعات التاريخية </a:t>
            </a:r>
            <a:endParaRPr lang="en-GB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tri">
            <a:solidFill>
              <a:schemeClr val="tx1"/>
            </a:solidFill>
          </a:ln>
        </p:spPr>
        <p:txBody>
          <a:bodyPr/>
          <a:lstStyle/>
          <a:p>
            <a:r>
              <a:rPr lang="fr-FR" dirty="0" err="1">
                <a:solidFill>
                  <a:schemeClr val="tx2"/>
                </a:solidFill>
              </a:rPr>
              <a:t>Historical</a:t>
            </a:r>
            <a:r>
              <a:rPr lang="fr-FR" dirty="0">
                <a:solidFill>
                  <a:schemeClr val="tx2"/>
                </a:solidFill>
              </a:rPr>
              <a:t> </a:t>
            </a:r>
            <a:r>
              <a:rPr lang="fr-FR" dirty="0" err="1">
                <a:solidFill>
                  <a:schemeClr val="tx2"/>
                </a:solidFill>
              </a:rPr>
              <a:t>Method</a:t>
            </a:r>
            <a:r>
              <a:rPr lang="fr-FR" dirty="0">
                <a:solidFill>
                  <a:schemeClr val="tx2"/>
                </a:solidFill>
              </a:rPr>
              <a:t> </a:t>
            </a:r>
            <a:r>
              <a:rPr lang="ar-AE" dirty="0">
                <a:solidFill>
                  <a:schemeClr val="tx2"/>
                </a:solidFill>
              </a:rPr>
              <a:t> المنهج التاريخي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tri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أنواع مصادر المعلومات في المنهج التاريخي :</a:t>
            </a:r>
          </a:p>
          <a:p>
            <a:pPr lvl="1" algn="r" rtl="1"/>
            <a:r>
              <a:rPr lang="ar-AE" dirty="0" smtClean="0"/>
              <a:t>المصادر الأولية . </a:t>
            </a:r>
            <a:endParaRPr lang="ar-AE" dirty="0"/>
          </a:p>
          <a:p>
            <a:pPr lvl="1" algn="r" rtl="1"/>
            <a:r>
              <a:rPr lang="ar-AE" dirty="0" smtClean="0"/>
              <a:t>المصادر الثانوية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7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مقارنة بين المصادر الأولية والمصادر الثانوية للبحوث التاريخية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227310"/>
              </p:ext>
            </p:extLst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المصا</a:t>
                      </a:r>
                      <a:r>
                        <a:rPr lang="ar-SA" sz="2800" dirty="0" smtClean="0"/>
                        <a:t>د</a:t>
                      </a:r>
                      <a:r>
                        <a:rPr lang="ar-AE" sz="2800" dirty="0" smtClean="0"/>
                        <a:t>ر الثانوية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المصادر الأولية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من حيث 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تعريفها 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فائدتها 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أمثلتها</a:t>
                      </a:r>
                      <a:r>
                        <a:rPr lang="ar-AE" sz="2800" baseline="0" dirty="0" smtClean="0"/>
                        <a:t> 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31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1490</Words>
  <Application>Microsoft Office PowerPoint</Application>
  <PresentationFormat>On-screen Show (4:3)</PresentationFormat>
  <Paragraphs>318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مناهج البحث</vt:lpstr>
      <vt:lpstr>مراجعة المحاضرة السابقة </vt:lpstr>
      <vt:lpstr>ضعي إشارة صح أو خطأ </vt:lpstr>
      <vt:lpstr>أهداف المحاضرة </vt:lpstr>
      <vt:lpstr>تصنيف مناهج البحث </vt:lpstr>
      <vt:lpstr>Historical Method  المنهج التاريخي </vt:lpstr>
      <vt:lpstr>لدينا مجموعة من المصادر تصف السنوات العشر الأولى لوزارة المعارف . صنفيها .</vt:lpstr>
      <vt:lpstr>Historical Method  المنهج التاريخي </vt:lpstr>
      <vt:lpstr>مقارنة بين المصادر الأولية والمصادر الثانوية للبحوث التاريخية </vt:lpstr>
      <vt:lpstr>مقارنة بين المصادر الأولية والمصادر الثانوية للبحوث التاريخية </vt:lpstr>
      <vt:lpstr>Historical Method  المنهج التاريخي </vt:lpstr>
      <vt:lpstr>Descriptive Method المنهج الوصفي </vt:lpstr>
      <vt:lpstr>Descriptive Method المنهج الوصفي </vt:lpstr>
      <vt:lpstr>Descriptive Method المنهج الوصفي </vt:lpstr>
      <vt:lpstr>Descriptive Method المنهج الوصفي </vt:lpstr>
      <vt:lpstr>المنهج المسحي </vt:lpstr>
      <vt:lpstr>المنهج المسحي </vt:lpstr>
      <vt:lpstr>المنهج المسحي </vt:lpstr>
      <vt:lpstr>المنهج المسحي </vt:lpstr>
      <vt:lpstr>المنهج المسحي </vt:lpstr>
      <vt:lpstr>المنهج المسحي </vt:lpstr>
      <vt:lpstr>المنهج المسحي </vt:lpstr>
      <vt:lpstr>المنهج المسحي </vt:lpstr>
      <vt:lpstr>Case Study دراسة الحالة </vt:lpstr>
      <vt:lpstr>Case Study دراسة الحالة </vt:lpstr>
      <vt:lpstr>Case Study دراسة الحالة </vt:lpstr>
      <vt:lpstr>Case Study دراسة الحالة </vt:lpstr>
      <vt:lpstr>خطوات المنهج العلمي </vt:lpstr>
      <vt:lpstr>المنهج الطولي والمنهج المستعرض </vt:lpstr>
      <vt:lpstr>Longitudinal Method الدراسات الطولية </vt:lpstr>
      <vt:lpstr>Longitudinal Method الدراسات التتبعية </vt:lpstr>
      <vt:lpstr>Longitudinal Method الدراسات التتبعية </vt:lpstr>
      <vt:lpstr>Longitudinal Method الدراسات التتبعية </vt:lpstr>
      <vt:lpstr>Cross Sectional Method الدراسات المستعرضة </vt:lpstr>
      <vt:lpstr>Cross Sectional Method الدراسات المستعرضة </vt:lpstr>
      <vt:lpstr>Cross Sectional Method الدراسات المستعرضة </vt:lpstr>
      <vt:lpstr>Comparative Method  المنهج المقارن </vt:lpstr>
      <vt:lpstr>Comparative Method  المنهج المقارن </vt:lpstr>
      <vt:lpstr>Comparative Method  المنهج المقارن </vt:lpstr>
      <vt:lpstr>Correlational Method المنهج الارتباطي </vt:lpstr>
      <vt:lpstr>Correlational Method المنهج الارتباطي </vt:lpstr>
      <vt:lpstr>Correlational Method المنهج الارتباطي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مناهج البحث</dc:title>
  <dc:creator>Sumyah</dc:creator>
  <cp:lastModifiedBy>Sumyah</cp:lastModifiedBy>
  <cp:revision>129</cp:revision>
  <dcterms:created xsi:type="dcterms:W3CDTF">2006-08-16T00:00:00Z</dcterms:created>
  <dcterms:modified xsi:type="dcterms:W3CDTF">2017-10-22T15:30:17Z</dcterms:modified>
</cp:coreProperties>
</file>