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9" r:id="rId5"/>
    <p:sldId id="270" r:id="rId6"/>
    <p:sldId id="272" r:id="rId7"/>
    <p:sldId id="259" r:id="rId8"/>
    <p:sldId id="271" r:id="rId9"/>
    <p:sldId id="273" r:id="rId10"/>
    <p:sldId id="260" r:id="rId11"/>
    <p:sldId id="261" r:id="rId12"/>
    <p:sldId id="268" r:id="rId13"/>
    <p:sldId id="262" r:id="rId14"/>
    <p:sldId id="263" r:id="rId15"/>
    <p:sldId id="276" r:id="rId16"/>
    <p:sldId id="277" r:id="rId17"/>
    <p:sldId id="264" r:id="rId18"/>
    <p:sldId id="265" r:id="rId19"/>
    <p:sldId id="266" r:id="rId20"/>
    <p:sldId id="278" r:id="rId21"/>
    <p:sldId id="267" r:id="rId22"/>
    <p:sldId id="274" r:id="rId23"/>
    <p:sldId id="279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C0F2D-774C-4B77-ACDB-081B917D5B84}" type="datetimeFigureOut">
              <a:rPr lang="en-GB" smtClean="0"/>
              <a:t>13/03/2017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4FA57-4BD4-47DB-83C3-6E9B4CA5B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47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47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060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87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6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93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93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939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170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512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512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5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4077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512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512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512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5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420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779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779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03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547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547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FA57-4BD4-47DB-83C3-6E9B4CA5BAF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4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30425"/>
            <a:ext cx="7772400" cy="1470025"/>
          </a:xfrm>
        </p:spPr>
        <p:txBody>
          <a:bodyPr/>
          <a:lstStyle/>
          <a:p>
            <a:r>
              <a:rPr lang="ar-AE" dirty="0" smtClean="0"/>
              <a:t>تحديد مشكلة البحث وفروضه 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طرق البحث التربوي (نفس 502)</a:t>
            </a:r>
          </a:p>
          <a:p>
            <a:endParaRPr lang="ar-AE" dirty="0"/>
          </a:p>
          <a:p>
            <a:r>
              <a:rPr lang="ar-AE" dirty="0" smtClean="0"/>
              <a:t>د. 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2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التعريف بالتوزيع الاعتدالي للعينة 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www.mhhe.com/socscience/intro/cafe/common/stat/graphics/common/image10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2520000"/>
            <a:ext cx="7847813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6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dirty="0" smtClean="0"/>
              <a:t>(1)تعريف فرضية البحث </a:t>
            </a:r>
          </a:p>
          <a:p>
            <a:pPr marL="0" indent="0" algn="just" rtl="1">
              <a:buNone/>
            </a:pPr>
            <a:r>
              <a:rPr lang="ar-AE" dirty="0" smtClean="0"/>
              <a:t>(2)تحديد نوع الفرض (صفري أو بديل موجه)</a:t>
            </a:r>
          </a:p>
          <a:p>
            <a:pPr marL="0" indent="0" algn="just" rtl="1">
              <a:buNone/>
            </a:pPr>
            <a:r>
              <a:rPr lang="ar-AE" dirty="0" smtClean="0"/>
              <a:t>(3)تحديد المتغيرات التي سيتم قياسها </a:t>
            </a:r>
          </a:p>
          <a:p>
            <a:pPr marL="0" indent="0" algn="just" rtl="1">
              <a:buNone/>
            </a:pPr>
            <a:r>
              <a:rPr lang="ar-AE" dirty="0" smtClean="0"/>
              <a:t>(4)تحديد مستوى الدلالة </a:t>
            </a:r>
          </a:p>
          <a:p>
            <a:pPr marL="0" indent="0" algn="just" rtl="1">
              <a:buNone/>
            </a:pPr>
            <a:r>
              <a:rPr lang="ar-AE" dirty="0" smtClean="0"/>
              <a:t>(5)جعل التنبؤ باتجاه واحد (ذيل واحد) أو اتجاهين (ذيلين)</a:t>
            </a:r>
          </a:p>
          <a:p>
            <a:pPr marL="0" indent="0" algn="just" rtl="1">
              <a:buNone/>
            </a:pPr>
            <a:r>
              <a:rPr lang="ar-AE" dirty="0" smtClean="0">
                <a:solidFill>
                  <a:schemeClr val="accent3"/>
                </a:solidFill>
              </a:rPr>
              <a:t>(6)العمليات الإحصائية </a:t>
            </a:r>
          </a:p>
          <a:p>
            <a:pPr marL="0" indent="0" algn="just" rtl="1">
              <a:buNone/>
            </a:pPr>
            <a:r>
              <a:rPr lang="ar-AE" dirty="0" smtClean="0"/>
              <a:t>(7)قبول أو رفض الفروض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6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مثال لبحث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 smtClean="0"/>
              <a:t>أستاذ جامعي في قسم إدارة الأعمال  ،مسؤول عن تدريس مادة الإحصاء لطلاب القسم . </a:t>
            </a:r>
            <a:endParaRPr lang="ar-AE" dirty="0"/>
          </a:p>
          <a:p>
            <a:pPr algn="r" rtl="1"/>
            <a:r>
              <a:rPr lang="ar-AE" dirty="0" smtClean="0"/>
              <a:t>أراد أن يختار طريقة لتدريس المادة من بين طريقتين :</a:t>
            </a:r>
          </a:p>
          <a:p>
            <a:pPr algn="r" rtl="1"/>
            <a:r>
              <a:rPr lang="ar-AE" dirty="0" smtClean="0"/>
              <a:t>1)استخدام الفيديو لشرح المفاهيم الإحصائية ومن ثم استغلال وقت المحاضرة لحل المسائل.</a:t>
            </a:r>
          </a:p>
          <a:p>
            <a:pPr algn="r" rtl="1"/>
            <a:r>
              <a:rPr lang="ar-AE" dirty="0" smtClean="0"/>
              <a:t>2)شرح المفاهيم الإحصائية في المحاضرة وجعل الطلاب يقدمون حلول المسائل كواجبات 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040000" y="2743200"/>
            <a:ext cx="2819400" cy="2590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 smtClean="0">
                <a:solidFill>
                  <a:schemeClr val="tx2"/>
                </a:solidFill>
              </a:rPr>
              <a:t>استخدم أ</a:t>
            </a:r>
            <a:r>
              <a:rPr lang="ar-AE" sz="2400" b="1" dirty="0">
                <a:solidFill>
                  <a:schemeClr val="tx2"/>
                </a:solidFill>
              </a:rPr>
              <a:t>س</a:t>
            </a:r>
            <a:r>
              <a:rPr lang="ar-AE" sz="2400" b="1" dirty="0" smtClean="0">
                <a:solidFill>
                  <a:schemeClr val="tx2"/>
                </a:solidFill>
              </a:rPr>
              <a:t>تاذ المادة أسلوب االمحاضرات مع الطلاب في الفصل الدراسي الأول 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0000" y="2743200"/>
            <a:ext cx="2819400" cy="2590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 smtClean="0">
                <a:solidFill>
                  <a:schemeClr val="tx2"/>
                </a:solidFill>
              </a:rPr>
              <a:t>استخدم أستاذ المادة أسلوب السيمينارات مع الطلاب في الفصل الدراسي الثاني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5638800"/>
            <a:ext cx="587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 smtClean="0"/>
              <a:t>كيف سيقرر أستاذ الإحصاء ما إذا كان أسلوب المحاضرات أو السيمينارات هو الأفضل 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41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u="sng" dirty="0" smtClean="0"/>
              <a:t>تعريف فرضية البحث :</a:t>
            </a:r>
          </a:p>
          <a:p>
            <a:pPr algn="just" rtl="1"/>
            <a:r>
              <a:rPr lang="ar-AE" dirty="0" smtClean="0"/>
              <a:t>تحديد العلاقة التي ستركز عليها الدراسة .</a:t>
            </a:r>
          </a:p>
          <a:p>
            <a:pPr marL="0" indent="0" algn="just" rtl="1">
              <a:buNone/>
            </a:pPr>
            <a:r>
              <a:rPr lang="ar-AE" b="1" u="sng" dirty="0" smtClean="0"/>
              <a:t>في المثال السابق :</a:t>
            </a:r>
          </a:p>
          <a:p>
            <a:pPr marL="0" indent="0" algn="just" rtl="1">
              <a:buNone/>
            </a:pPr>
            <a:r>
              <a:rPr lang="ar-AE" dirty="0" smtClean="0"/>
              <a:t>العلاقة بين حضور سيمينارات الإحصاء ومستوى الأداء في مادة الإحصاء .</a:t>
            </a:r>
          </a:p>
          <a:p>
            <a:pPr marL="0" indent="0" algn="just" rtl="1">
              <a:buNone/>
            </a:pPr>
            <a:r>
              <a:rPr lang="ar-AE" dirty="0" smtClean="0"/>
              <a:t>العلاقة بين حضور محاضرات الإحصاء ومستوى الأداء في مادة الإحصاء .</a:t>
            </a: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6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u="sng" dirty="0" smtClean="0"/>
              <a:t>تحديد نوع الفرض (صفري أو موجه ):</a:t>
            </a:r>
          </a:p>
          <a:p>
            <a:pPr algn="just" rtl="1"/>
            <a:r>
              <a:rPr lang="ar-AE" b="1" dirty="0" smtClean="0"/>
              <a:t>الفرض الصفري (</a:t>
            </a:r>
            <a:r>
              <a:rPr lang="fr-FR" b="1" dirty="0" err="1" smtClean="0"/>
              <a:t>Null</a:t>
            </a:r>
            <a:r>
              <a:rPr lang="fr-FR" b="1" dirty="0" smtClean="0"/>
              <a:t> </a:t>
            </a:r>
            <a:r>
              <a:rPr lang="fr-FR" b="1" dirty="0" err="1" smtClean="0"/>
              <a:t>Hypothesis</a:t>
            </a:r>
            <a:r>
              <a:rPr lang="ar-AE" b="1" dirty="0" smtClean="0"/>
              <a:t>):</a:t>
            </a:r>
          </a:p>
          <a:p>
            <a:pPr algn="just" rtl="1"/>
            <a:r>
              <a:rPr lang="ar-AE" dirty="0" smtClean="0"/>
              <a:t>هو الفرض الذي ينفي وجود علاقة أو فرق بين متغيرين .</a:t>
            </a:r>
            <a:endParaRPr lang="ar-AE" dirty="0"/>
          </a:p>
          <a:p>
            <a:pPr algn="just" rtl="1"/>
            <a:r>
              <a:rPr lang="ar-AE" b="1" dirty="0" smtClean="0"/>
              <a:t>الفرض البديل أو الموجه (</a:t>
            </a:r>
            <a:r>
              <a:rPr lang="fr-FR" b="1" dirty="0" smtClean="0"/>
              <a:t>alternative </a:t>
            </a:r>
            <a:r>
              <a:rPr lang="fr-FR" b="1" dirty="0" err="1" smtClean="0"/>
              <a:t>hypothesis</a:t>
            </a:r>
            <a:r>
              <a:rPr lang="ar-AE" b="1" dirty="0" smtClean="0"/>
              <a:t>):</a:t>
            </a:r>
          </a:p>
          <a:p>
            <a:pPr algn="just" rtl="1"/>
            <a:r>
              <a:rPr lang="ar-AE" dirty="0" smtClean="0"/>
              <a:t>هو الفرض الذي يقرر وجود علاقة أو فرق بين متغيرين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6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u="sng" dirty="0" smtClean="0"/>
              <a:t>الفرض الصفري :</a:t>
            </a:r>
          </a:p>
          <a:p>
            <a:pPr algn="just" rtl="1"/>
            <a:r>
              <a:rPr lang="ar-AE" b="1" dirty="0" smtClean="0"/>
              <a:t>يستخدمه الباحث ليظهر خطأ مفهوم ما .</a:t>
            </a:r>
          </a:p>
          <a:p>
            <a:pPr algn="just" rtl="1"/>
            <a:r>
              <a:rPr lang="ar-AE" b="1" dirty="0" smtClean="0"/>
              <a:t>مثال : لا يوجد فرق بين طعم الماء العادي والماء المقطر .</a:t>
            </a:r>
          </a:p>
          <a:p>
            <a:pPr algn="just" rtl="1"/>
            <a:endParaRPr lang="ar-AE" b="1" dirty="0"/>
          </a:p>
          <a:p>
            <a:pPr algn="just" rtl="1"/>
            <a:r>
              <a:rPr lang="ar-AE" b="1" dirty="0" smtClean="0"/>
              <a:t>يستخدمه الباحث ليتحقق من نظرية لم يتم إثباتها بعد .</a:t>
            </a:r>
          </a:p>
          <a:p>
            <a:pPr algn="just" rtl="1"/>
            <a:r>
              <a:rPr lang="ar-AE" b="1" dirty="0" smtClean="0"/>
              <a:t>مثال :دواء (س) لا يزيل تقرحات المعدة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45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u="sng" dirty="0" smtClean="0"/>
              <a:t>الفرض البديل أو الموجه :</a:t>
            </a:r>
          </a:p>
          <a:p>
            <a:pPr algn="just" rtl="1"/>
            <a:r>
              <a:rPr lang="ar-AE" b="1" dirty="0" smtClean="0"/>
              <a:t>يستخدمه الباحث ليظهر كيف يختبر علاقة ما .</a:t>
            </a:r>
          </a:p>
          <a:p>
            <a:pPr algn="just" rtl="1"/>
            <a:r>
              <a:rPr lang="ar-AE" b="1" dirty="0" smtClean="0"/>
              <a:t>مثال : يؤثر الشاي الأحمر على نسبة الحديد في الجسم .</a:t>
            </a:r>
          </a:p>
          <a:p>
            <a:pPr algn="just" rtl="1"/>
            <a:endParaRPr lang="ar-AE" b="1" dirty="0"/>
          </a:p>
          <a:p>
            <a:pPr algn="just" rtl="1"/>
            <a:r>
              <a:rPr lang="ar-AE" b="1" dirty="0" smtClean="0"/>
              <a:t>الباحث قد يقبل الفرض الصفري . أو قد يرفضه ويختار الفرض الموجه .</a:t>
            </a:r>
          </a:p>
          <a:p>
            <a:pPr algn="just" rtl="1"/>
            <a:r>
              <a:rPr lang="ar-AE" b="1" dirty="0" smtClean="0"/>
              <a:t>الباحث قد يقبل الفرض الموجه لكنه لا يرفضه أبدا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5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تحديد متغيرات الدراسة :</a:t>
            </a:r>
          </a:p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المتغير المستقل في المثال السابق هو :</a:t>
            </a:r>
          </a:p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المتغير التابع في الدراسة هو :</a:t>
            </a:r>
          </a:p>
          <a:p>
            <a:pPr algn="just" rtl="1"/>
            <a:endParaRPr lang="ar-AE" dirty="0" smtClean="0"/>
          </a:p>
          <a:p>
            <a:pPr algn="just" rtl="1"/>
            <a:endParaRPr lang="ar-AE" dirty="0" smtClean="0"/>
          </a:p>
          <a:p>
            <a:pPr algn="just" rtl="1"/>
            <a:r>
              <a:rPr lang="ar-AE" b="1" dirty="0" smtClean="0"/>
              <a:t>الفرضية :</a:t>
            </a:r>
            <a:r>
              <a:rPr lang="ar-AE" dirty="0" smtClean="0"/>
              <a:t> يؤثر حضور الطلاب لسيمينارات الإحصاء على مستوى أداء الطلاب في اختبار الإحصاء 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5800" y="2667000"/>
            <a:ext cx="2514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 smtClean="0"/>
              <a:t>نوع المحاضرة 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685800" y="3886200"/>
            <a:ext cx="2514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 smtClean="0"/>
              <a:t>درجات الطلاب في اختبار الإحصاء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46961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/>
          <a:lstStyle/>
          <a:p>
            <a:pPr algn="just" rtl="1"/>
            <a:r>
              <a:rPr lang="ar-AE" b="1" u="sng" dirty="0" smtClean="0"/>
              <a:t>تحديد مستوى الدلالة :</a:t>
            </a:r>
            <a:endParaRPr lang="ar-AE" b="1" u="sng" dirty="0"/>
          </a:p>
          <a:p>
            <a:pPr algn="just" rtl="1"/>
            <a:r>
              <a:rPr lang="ar-AE" dirty="0" smtClean="0"/>
              <a:t>هناك احتمالية لأن يكون الأثر الذي حصلنا عليه في الدراسة هو مجرد مصادفة لا يمثل العينة الحقيقية .</a:t>
            </a:r>
          </a:p>
          <a:p>
            <a:pPr algn="just" rtl="1"/>
            <a:r>
              <a:rPr lang="ar-AE" dirty="0" smtClean="0"/>
              <a:t>اتفقت الأبحاث الاجتماعية أن احتمالية الخطأ يجب أن تكون أقل من 5% حتى تقبل نتيجة الدراسة .</a:t>
            </a:r>
          </a:p>
          <a:p>
            <a:pPr algn="just" rtl="1"/>
            <a:r>
              <a:rPr lang="ar-AE" dirty="0" smtClean="0"/>
              <a:t>إذن مستوى الدلالة في العلوم الاجتماعية هو 5%. (وقد يكون أقل من ذلك . مثلا 1%).</a:t>
            </a:r>
          </a:p>
          <a:p>
            <a:pPr algn="just" rtl="1"/>
            <a:r>
              <a:rPr lang="ar-AE" dirty="0" smtClean="0"/>
              <a:t>يرمز لذلك إحصائيا بـ </a:t>
            </a:r>
            <a:r>
              <a:rPr lang="fr-FR" dirty="0" smtClean="0"/>
              <a:t> </a:t>
            </a:r>
            <a:r>
              <a:rPr lang="fr-FR" i="1" dirty="0" smtClean="0"/>
              <a:t>p</a:t>
            </a:r>
            <a:r>
              <a:rPr lang="fr-FR" dirty="0" smtClean="0"/>
              <a:t> &lt; .05 </a:t>
            </a:r>
            <a:endParaRPr lang="ar-AE" dirty="0" smtClean="0"/>
          </a:p>
          <a:p>
            <a:pPr algn="just" rtl="1"/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34696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algn="just" rtl="1"/>
            <a:r>
              <a:rPr lang="ar-AE" b="1" u="sng" dirty="0" smtClean="0"/>
              <a:t>التنبؤ في الفرض (ذيل أو ذيلان):</a:t>
            </a:r>
          </a:p>
          <a:p>
            <a:pPr algn="just" rtl="1"/>
            <a:r>
              <a:rPr lang="ar-AE" dirty="0" smtClean="0"/>
              <a:t>الفرض الموجه قد يكون باتجاه واحد ،مثل أن المجموعة الأولى ستكون أعلى من المجموعة الثانية .</a:t>
            </a:r>
          </a:p>
          <a:p>
            <a:pPr algn="just" rtl="1"/>
            <a:r>
              <a:rPr lang="ar-AE" dirty="0" smtClean="0"/>
              <a:t>مثال : الذكور أعلى من الإناث في القدرات الرياضية .</a:t>
            </a:r>
          </a:p>
          <a:p>
            <a:pPr algn="just" rtl="1"/>
            <a:endParaRPr lang="ar-AE" dirty="0"/>
          </a:p>
          <a:p>
            <a:pPr algn="just" rtl="1"/>
            <a:r>
              <a:rPr lang="ar-AE" dirty="0" smtClean="0"/>
              <a:t>الفرض الموجه قد يكون ذا اتجاهين ،كألا يكون اتجاه الفرق محددا .</a:t>
            </a:r>
          </a:p>
          <a:p>
            <a:pPr algn="just" rtl="1"/>
            <a:r>
              <a:rPr lang="ar-AE" dirty="0" smtClean="0"/>
              <a:t>مثال : يختلف الذكور عن الإناث في مهارات التفكير الإبداعي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11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endParaRPr lang="ar-AE" dirty="0" smtClean="0"/>
          </a:p>
          <a:p>
            <a:pPr algn="just" rtl="1"/>
            <a:r>
              <a:rPr lang="ar-AE" dirty="0" smtClean="0"/>
              <a:t>التعريف بكيفية تحديد مشكلة البحث </a:t>
            </a:r>
          </a:p>
          <a:p>
            <a:pPr algn="just" rtl="1"/>
            <a:r>
              <a:rPr lang="ar-AE" dirty="0" smtClean="0"/>
              <a:t>التعريف بالمتغيرات المستقلة والتابعة </a:t>
            </a:r>
          </a:p>
          <a:p>
            <a:pPr algn="just" rtl="1"/>
            <a:r>
              <a:rPr lang="ar-AE" dirty="0" smtClean="0"/>
              <a:t>التعريف بالتوزيع الاعتدالي للعينة </a:t>
            </a:r>
          </a:p>
          <a:p>
            <a:pPr algn="just" rtl="1"/>
            <a:r>
              <a:rPr lang="ar-AE" dirty="0" smtClean="0"/>
              <a:t>التعريف بكيفية صياغة الفروض واختبارها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2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AE" b="1" u="sng" dirty="0" smtClean="0"/>
              <a:t>التنبؤ في الفرض (ذيل أو ذيلان):</a:t>
            </a:r>
          </a:p>
          <a:p>
            <a:pPr algn="just" rtl="1"/>
            <a:r>
              <a:rPr lang="ar-AE" dirty="0" smtClean="0"/>
              <a:t>عندما يكون الفرض بذيلين يجب أن يكون مستوى الدلالة أقل من 5% (2.5%).</a:t>
            </a:r>
          </a:p>
          <a:p>
            <a:pPr algn="just" rtl="1"/>
            <a:endParaRPr lang="ar-AE" dirty="0"/>
          </a:p>
          <a:p>
            <a:pPr algn="just" rtl="1"/>
            <a:r>
              <a:rPr lang="ar-AE" b="1" u="sng" dirty="0" smtClean="0"/>
              <a:t>لماذا؟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24844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/>
          <a:lstStyle/>
          <a:p>
            <a:pPr algn="just" rtl="1"/>
            <a:r>
              <a:rPr lang="ar-AE" b="1" u="sng" dirty="0" smtClean="0"/>
              <a:t>قبول أو رفض الفرض :</a:t>
            </a:r>
          </a:p>
          <a:p>
            <a:pPr algn="just" rtl="1"/>
            <a:r>
              <a:rPr lang="ar-AE" dirty="0" smtClean="0"/>
              <a:t>قد يقبل الباحث الفرض الصفري ولكنه لا يرفض الفرض الموجه .</a:t>
            </a:r>
          </a:p>
          <a:p>
            <a:pPr marL="0" indent="0" algn="just" rtl="1">
              <a:buNone/>
            </a:pPr>
            <a:r>
              <a:rPr lang="ar-AE" dirty="0" smtClean="0"/>
              <a:t>	</a:t>
            </a:r>
            <a:r>
              <a:rPr lang="ar-AE" u="sng" dirty="0" smtClean="0"/>
              <a:t>(النتائج الإحصائية ليست كافية لقبول الفرض الموجه)</a:t>
            </a:r>
          </a:p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قد يرفض الباحث الفرض الصفري ويقبل الفرض الموجه .</a:t>
            </a:r>
          </a:p>
          <a:p>
            <a:pPr marL="0" indent="0" algn="just" rtl="1">
              <a:buNone/>
            </a:pPr>
            <a:r>
              <a:rPr lang="ar-AE" i="1" dirty="0" smtClean="0"/>
              <a:t>	</a:t>
            </a:r>
            <a:r>
              <a:rPr lang="ar-AE" u="sng" dirty="0" smtClean="0"/>
              <a:t>(عندما تكون النتائج دالة إحصائيا)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29511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ناقشي الفروض التالية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/>
          <a:lstStyle/>
          <a:p>
            <a:pPr algn="just" rtl="1"/>
            <a:r>
              <a:rPr lang="ar-AE" dirty="0" smtClean="0"/>
              <a:t>أطفال </a:t>
            </a:r>
            <a:r>
              <a:rPr lang="ar-AE" smtClean="0"/>
              <a:t>الصف الثاني </a:t>
            </a:r>
            <a:r>
              <a:rPr lang="ar-AE" dirty="0" smtClean="0"/>
              <a:t>يقرؤون بطلاقة أكبر من أطفال الصف الأول الابتدائي .</a:t>
            </a:r>
          </a:p>
          <a:p>
            <a:pPr algn="just" rtl="1"/>
            <a:r>
              <a:rPr lang="ar-AE" dirty="0" smtClean="0"/>
              <a:t>استخدام الطفل لقلم الرصاص في رسم دائرة يجعله أقدر على التحكم في حجمها مقارنة لاستخدام قلم الحبر .</a:t>
            </a:r>
          </a:p>
          <a:p>
            <a:pPr algn="just" rtl="1"/>
            <a:r>
              <a:rPr lang="ar-AE" dirty="0" smtClean="0"/>
              <a:t>إعطاء حصتي تقوية للطالب في مادة الرياضيات خلال الأسبوع ترفع معدل درجاته بنسبة 20%.</a:t>
            </a:r>
          </a:p>
          <a:p>
            <a:pPr algn="just" rtl="1"/>
            <a:r>
              <a:rPr lang="ar-AE" dirty="0" smtClean="0"/>
              <a:t>إشباع حاجات الطفل يزيد ذكاءه .</a:t>
            </a:r>
          </a:p>
          <a:p>
            <a:pPr algn="just" rtl="1"/>
            <a:r>
              <a:rPr lang="ar-AE" dirty="0" smtClean="0"/>
              <a:t>ألعاب السوني تزيد توتر الطفل .</a:t>
            </a:r>
          </a:p>
        </p:txBody>
      </p:sp>
    </p:spTree>
    <p:extLst>
      <p:ext uri="{BB962C8B-B14F-4D97-AF65-F5344CB8AC3E}">
        <p14:creationId xmlns:p14="http://schemas.microsoft.com/office/powerpoint/2010/main" val="36187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المشاكل التي قد توجد في 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/>
          <a:lstStyle/>
          <a:p>
            <a:pPr algn="just" rtl="1"/>
            <a:r>
              <a:rPr lang="ar-AE" dirty="0" smtClean="0"/>
              <a:t>العلاقة التي يحددها الفرض غير مهمة .</a:t>
            </a:r>
          </a:p>
          <a:p>
            <a:pPr algn="just" rtl="1"/>
            <a:r>
              <a:rPr lang="ar-AE" dirty="0" smtClean="0"/>
              <a:t>أن تكون العلاقة التي يوضحها الفرض محدودة جدا </a:t>
            </a:r>
          </a:p>
          <a:p>
            <a:pPr algn="just" rtl="1"/>
            <a:r>
              <a:rPr lang="ar-AE" dirty="0" smtClean="0"/>
              <a:t>المبالغة في تحديد العلاقة بين المتغيرات </a:t>
            </a:r>
          </a:p>
          <a:p>
            <a:pPr algn="just" rtl="1"/>
            <a:r>
              <a:rPr lang="ar-AE" dirty="0" smtClean="0"/>
              <a:t>ليست كل المصطلحات واضحة في الفرض </a:t>
            </a:r>
          </a:p>
          <a:p>
            <a:pPr algn="just" rtl="1"/>
            <a:r>
              <a:rPr lang="ar-AE" dirty="0" smtClean="0"/>
              <a:t>الفرض لا يوضح كيف يمكن اختباره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6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  <a:ln w="50800"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algn="just" rtl="1"/>
            <a:endParaRPr lang="ar-AE" dirty="0" smtClean="0"/>
          </a:p>
          <a:p>
            <a:pPr algn="just" rtl="1"/>
            <a:endParaRPr lang="ar-AE" dirty="0"/>
          </a:p>
          <a:p>
            <a:pPr algn="just" rtl="1"/>
            <a:endParaRPr lang="ar-AE" dirty="0" smtClean="0"/>
          </a:p>
          <a:p>
            <a:pPr marL="0" indent="0" algn="ctr" rtl="1">
              <a:buNone/>
            </a:pPr>
            <a:r>
              <a:rPr lang="ar-AE" sz="4400" dirty="0" smtClean="0"/>
              <a:t>انتهت المحاضرة </a:t>
            </a:r>
          </a:p>
          <a:p>
            <a:pPr marL="0" indent="0" algn="ctr" rtl="1">
              <a:buNone/>
            </a:pPr>
            <a:r>
              <a:rPr lang="ar-AE" sz="3600" dirty="0" smtClean="0"/>
              <a:t>أسئلة وتعليقات </a:t>
            </a:r>
          </a:p>
          <a:p>
            <a:pPr marL="0" indent="0" algn="ctr" rtl="1">
              <a:buNone/>
            </a:pPr>
            <a:endParaRPr lang="ar-AE" sz="3600" dirty="0"/>
          </a:p>
          <a:p>
            <a:pPr marL="0" indent="0" algn="ctr" rtl="1">
              <a:buNone/>
            </a:pPr>
            <a:r>
              <a:rPr lang="ar-AE" sz="3600" dirty="0" smtClean="0"/>
              <a:t>«أكبر تحد يواجه المفكر هو تحديد المشكلة بشكل يولد حلا لها» </a:t>
            </a:r>
          </a:p>
          <a:p>
            <a:pPr marL="0" indent="0" rtl="1">
              <a:buNone/>
            </a:pPr>
            <a:r>
              <a:rPr lang="ar-AE" sz="3600" smtClean="0"/>
              <a:t>راسل </a:t>
            </a:r>
            <a:endParaRPr lang="ar-AE" sz="3600" dirty="0" smtClean="0"/>
          </a:p>
          <a:p>
            <a:pPr marL="0" indent="0" algn="ctr" rtl="1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6187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تحديد المشكلة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endParaRPr lang="ar-AE" b="1" dirty="0" smtClean="0"/>
          </a:p>
          <a:p>
            <a:pPr marL="0" indent="0" algn="just" rtl="1">
              <a:buNone/>
            </a:pPr>
            <a:r>
              <a:rPr lang="ar-AE" b="1" dirty="0"/>
              <a:t>*</a:t>
            </a:r>
            <a:r>
              <a:rPr lang="ar-AE" b="1" dirty="0" smtClean="0"/>
              <a:t>الهدف من تحديد مشكلة البحث هو تحديد أسئلة البحث وفروضه.</a:t>
            </a:r>
          </a:p>
          <a:p>
            <a:pPr marL="0" indent="0" algn="just" rtl="1">
              <a:buNone/>
            </a:pPr>
            <a:endParaRPr lang="ar-AE" b="1" dirty="0" smtClean="0"/>
          </a:p>
          <a:p>
            <a:pPr marL="0" indent="0" algn="just" rtl="1">
              <a:buNone/>
            </a:pPr>
            <a:r>
              <a:rPr lang="ar-AE" b="1" dirty="0" smtClean="0"/>
              <a:t>هناك قائمة من الأسئلة التي يجب أن يسألها الباحث عند تحديد مشكلة البحث :</a:t>
            </a:r>
          </a:p>
          <a:p>
            <a:pPr algn="just" rtl="1"/>
            <a:r>
              <a:rPr lang="ar-AE" dirty="0" smtClean="0"/>
              <a:t>هل ترتبط المشكلة بالموضوع العام ؟</a:t>
            </a:r>
          </a:p>
          <a:p>
            <a:pPr algn="just" rtl="1"/>
            <a:r>
              <a:rPr lang="ar-AE" dirty="0" smtClean="0"/>
              <a:t>هل شملت كل العوامل التي يمكن أن تؤثر على مشكلة البحث؟</a:t>
            </a:r>
          </a:p>
          <a:p>
            <a:pPr algn="just" rtl="1"/>
            <a:r>
              <a:rPr lang="ar-AE" dirty="0" smtClean="0"/>
              <a:t>هل تستطيع أن تربط أسئلة البحث بأسهم تدل على :</a:t>
            </a:r>
          </a:p>
          <a:p>
            <a:pPr lvl="1" algn="just" rtl="1"/>
            <a:r>
              <a:rPr lang="ar-AE" dirty="0" smtClean="0"/>
              <a:t>التأثر – الاعتماد –علاقة متبادلة – علاقة غير محددة .</a:t>
            </a:r>
          </a:p>
          <a:p>
            <a:pPr algn="just" rtl="1"/>
            <a:endParaRPr lang="ar-AE" dirty="0" smtClean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6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200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000" dirty="0" smtClean="0"/>
              <a:t>تطبيق برنامج للتكامل الحسي في مراكز التوحد ومهارات التواصل الاجتماعي عند أطفال التوحد 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9050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000" dirty="0" smtClean="0"/>
              <a:t>هل ينجح تطبيق برنامج للتكامل الحسي في تحسين مهارات التواصل الاجتماعي عند أطفال التوحد؟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290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200" dirty="0" smtClean="0"/>
              <a:t>ما مستوى جودة تطبيق برنامج التكامل الحسي من قبل المدربات في مراكز التوحد؟</a:t>
            </a:r>
            <a:endParaRPr lang="en-GB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5720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000" dirty="0" smtClean="0"/>
              <a:t>هل يتحسن مستوى مهارات التواصل الاجتماعي عند أطفال التوحد بعد تطبيق برنامج التكامل الحسي ؟</a:t>
            </a:r>
            <a:endParaRPr lang="en-GB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705600" y="609600"/>
            <a:ext cx="220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600" b="1" dirty="0" smtClean="0"/>
              <a:t>موضوع </a:t>
            </a:r>
            <a:endParaRPr lang="en-GB" sz="2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705600" y="1770965"/>
            <a:ext cx="2209800" cy="914400"/>
          </a:xfrm>
          <a:prstGeom prst="roundRect">
            <a:avLst>
              <a:gd name="adj" fmla="val 299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600" b="1" smtClean="0"/>
              <a:t>مشكلة </a:t>
            </a:r>
            <a:r>
              <a:rPr lang="ar-AE" sz="2600" b="1" dirty="0" smtClean="0"/>
              <a:t>البحث الأساسية </a:t>
            </a:r>
            <a:endParaRPr lang="en-GB" sz="2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705600" y="2971800"/>
            <a:ext cx="220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600" b="1" dirty="0" smtClean="0"/>
              <a:t>مشكلة فرعية </a:t>
            </a:r>
            <a:endParaRPr lang="en-GB" sz="2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781800" y="4321374"/>
            <a:ext cx="220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600" b="1" dirty="0" smtClean="0"/>
              <a:t>مشكلة فرعية </a:t>
            </a: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415886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20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/>
              <a:t>هل ينجح تطبيق برنامج للتكامل الحسي </a:t>
            </a:r>
            <a:r>
              <a:rPr lang="ar-AE" dirty="0" smtClean="0"/>
              <a:t>في تحسين </a:t>
            </a:r>
            <a:r>
              <a:rPr lang="ar-AE" dirty="0"/>
              <a:t>مهارات التواصل الاجتماعي عند أطفال التوحد؟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905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 smtClean="0"/>
              <a:t>لا يؤدي تطبيق </a:t>
            </a:r>
            <a:r>
              <a:rPr lang="ar-AE" dirty="0"/>
              <a:t>برنامج للتكامل الحسي </a:t>
            </a:r>
            <a:r>
              <a:rPr lang="ar-AE" dirty="0" smtClean="0"/>
              <a:t>إلي تحسين </a:t>
            </a:r>
            <a:r>
              <a:rPr lang="ar-AE" dirty="0"/>
              <a:t>مهارات التواصل الاجتماعي عند أطفال </a:t>
            </a:r>
            <a:r>
              <a:rPr lang="ar-AE" dirty="0" smtClean="0"/>
              <a:t>التوحد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29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 smtClean="0"/>
              <a:t>يؤدي تطبيق </a:t>
            </a:r>
            <a:r>
              <a:rPr lang="ar-AE" dirty="0"/>
              <a:t>برنامج للتكامل الحسي إلى تحسين مهارات التواصل الاجتماعي عند أطفال </a:t>
            </a:r>
            <a:r>
              <a:rPr lang="ar-AE" dirty="0" smtClean="0"/>
              <a:t>التوحد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6705600" y="609600"/>
            <a:ext cx="220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600" b="1" dirty="0" smtClean="0"/>
              <a:t>سؤال بحثي </a:t>
            </a:r>
            <a:endParaRPr lang="en-GB" sz="2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705600" y="1770965"/>
            <a:ext cx="2209800" cy="914400"/>
          </a:xfrm>
          <a:prstGeom prst="roundRect">
            <a:avLst>
              <a:gd name="adj" fmla="val 299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600" b="1" dirty="0" smtClean="0"/>
              <a:t>فرض </a:t>
            </a:r>
            <a:endParaRPr lang="en-GB" sz="2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705600" y="2971800"/>
            <a:ext cx="220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600" b="1" dirty="0" smtClean="0"/>
              <a:t>فرض </a:t>
            </a: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147374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العلاقة بين سؤال البحث والفرض والنظرية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ar-AE" dirty="0" smtClean="0"/>
              <a:t>أسئلة البحث الفرعية :</a:t>
            </a:r>
          </a:p>
          <a:p>
            <a:pPr lvl="1" algn="r" rtl="1"/>
            <a:r>
              <a:rPr lang="ar-AE" dirty="0" smtClean="0"/>
              <a:t>تكون محددة جدا بحيث يمكن الإجابة عنها من خلال التحليل الإحصائي للبيانات التي تم تجميعها بأدوات البحث .</a:t>
            </a:r>
          </a:p>
          <a:p>
            <a:pPr lvl="1" algn="r" rtl="1"/>
            <a:r>
              <a:rPr lang="ar-AE" dirty="0" smtClean="0"/>
              <a:t>هي أداة لاختبار النظرية </a:t>
            </a:r>
          </a:p>
          <a:p>
            <a:pPr algn="r" rtl="1"/>
            <a:r>
              <a:rPr lang="ar-AE" dirty="0" smtClean="0"/>
              <a:t>الفروض :</a:t>
            </a:r>
          </a:p>
          <a:p>
            <a:pPr lvl="1" algn="r" rtl="1"/>
            <a:r>
              <a:rPr lang="ar-AE" dirty="0" smtClean="0"/>
              <a:t>هي الإجابات المحتملة عن أسئلة البحث </a:t>
            </a:r>
          </a:p>
          <a:p>
            <a:pPr lvl="1" algn="r" rtl="1"/>
            <a:r>
              <a:rPr lang="ar-AE" dirty="0" smtClean="0"/>
              <a:t>قد تكون مستمدة من النظرية (استنتاج)</a:t>
            </a:r>
          </a:p>
          <a:p>
            <a:pPr lvl="1" algn="r" rtl="1"/>
            <a:r>
              <a:rPr lang="ar-AE" dirty="0" smtClean="0"/>
              <a:t>قد تستمد من حالات مشابهة (استقراء)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تحديد مشكلة البحث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أسئلة البحث تستهدف استقصاء أحد الأمور التالية :</a:t>
            </a:r>
          </a:p>
          <a:p>
            <a:pPr algn="just" rtl="1"/>
            <a:r>
              <a:rPr lang="ar-AE" dirty="0" smtClean="0"/>
              <a:t>المعرفة </a:t>
            </a:r>
          </a:p>
          <a:p>
            <a:pPr algn="just" rtl="1"/>
            <a:r>
              <a:rPr lang="ar-AE" dirty="0" smtClean="0"/>
              <a:t>السلوك </a:t>
            </a:r>
          </a:p>
          <a:p>
            <a:pPr algn="just" rtl="1"/>
            <a:r>
              <a:rPr lang="ar-AE" dirty="0" smtClean="0"/>
              <a:t>الدوافع </a:t>
            </a:r>
            <a:endParaRPr lang="ar-AE" b="1" u="sng" dirty="0" smtClean="0"/>
          </a:p>
          <a:p>
            <a:pPr algn="just" rtl="1"/>
            <a:r>
              <a:rPr lang="ar-AE" dirty="0" smtClean="0"/>
              <a:t>الرأي </a:t>
            </a:r>
          </a:p>
          <a:p>
            <a:pPr algn="just" rtl="1"/>
            <a:r>
              <a:rPr lang="ar-AE" dirty="0" smtClean="0"/>
              <a:t>التفضيل </a:t>
            </a:r>
          </a:p>
          <a:p>
            <a:pPr algn="just" rtl="1"/>
            <a:r>
              <a:rPr lang="ar-AE" dirty="0" smtClean="0"/>
              <a:t>الرغبة </a:t>
            </a:r>
          </a:p>
          <a:p>
            <a:pPr algn="just" rtl="1"/>
            <a:r>
              <a:rPr lang="ar-AE" dirty="0" smtClean="0"/>
              <a:t>الاهتمام </a:t>
            </a:r>
            <a:endParaRPr lang="ar-AE" dirty="0"/>
          </a:p>
          <a:p>
            <a:pPr algn="just" rtl="1"/>
            <a:r>
              <a:rPr lang="ar-AE" dirty="0" smtClean="0"/>
              <a:t>الخصائص الديموجرافية </a:t>
            </a: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6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المتغيرات المستقلة والمتغيرات التابعة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يجب أن تشتمل كل دراسة على متغيرات ،وتعطى المتغيرات اسم المتغير المستقل أو المتغير التابع فقط في الأبحاث التجريبية.</a:t>
            </a:r>
          </a:p>
          <a:p>
            <a:pPr algn="just" rtl="1"/>
            <a:endParaRPr lang="ar-AE" dirty="0" smtClean="0"/>
          </a:p>
          <a:p>
            <a:pPr algn="just" rtl="1"/>
            <a:r>
              <a:rPr lang="ar-AE" b="1" u="sng" dirty="0" smtClean="0"/>
              <a:t>المتغير المستقل :</a:t>
            </a:r>
          </a:p>
          <a:p>
            <a:pPr marL="0" indent="0" algn="just" rtl="1">
              <a:buNone/>
            </a:pPr>
            <a:r>
              <a:rPr lang="ar-AE" dirty="0" smtClean="0"/>
              <a:t>هو العامل الذي يتحكم فيه الباحث من أجل معرفة أثره على المتغير التابع .</a:t>
            </a:r>
          </a:p>
          <a:p>
            <a:pPr algn="just" rtl="1"/>
            <a:r>
              <a:rPr lang="ar-AE" b="1" u="sng" dirty="0" smtClean="0"/>
              <a:t>المتغير التابع :</a:t>
            </a:r>
          </a:p>
          <a:p>
            <a:pPr marL="0" indent="0" algn="just" rtl="1">
              <a:buNone/>
            </a:pPr>
            <a:r>
              <a:rPr lang="ar-AE" dirty="0" smtClean="0"/>
              <a:t>هو العامل الذي يتغير تبعا للمتغير المستقل .</a:t>
            </a:r>
          </a:p>
        </p:txBody>
      </p:sp>
    </p:spTree>
    <p:extLst>
      <p:ext uri="{BB962C8B-B14F-4D97-AF65-F5344CB8AC3E}">
        <p14:creationId xmlns:p14="http://schemas.microsoft.com/office/powerpoint/2010/main" val="31355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مثال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حددي المتغيرات فيما يلي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أثر تناول فيتامينات </a:t>
            </a:r>
            <a:r>
              <a:rPr lang="en-GB" smtClean="0"/>
              <a:t>B</a:t>
            </a:r>
            <a:r>
              <a:rPr lang="ar-AE" smtClean="0"/>
              <a:t>على </a:t>
            </a:r>
            <a:r>
              <a:rPr lang="ar-AE" dirty="0" smtClean="0"/>
              <a:t>قدرة الطفل على الانتباه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العلاقة بين لعب الرياضة اليومي وعادات النوم الصحية 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5105400" y="2743200"/>
            <a:ext cx="3124200" cy="60960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600200" y="2743200"/>
            <a:ext cx="3124200" cy="60960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143000" y="3886200"/>
            <a:ext cx="3124200" cy="60960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419600" y="3963318"/>
            <a:ext cx="2895600" cy="60960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21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1034</Words>
  <Application>Microsoft Office PowerPoint</Application>
  <PresentationFormat>On-screen Show (4:3)</PresentationFormat>
  <Paragraphs>187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تحديد مشكلة البحث وفروضه  </vt:lpstr>
      <vt:lpstr>أهداف المحاضرة </vt:lpstr>
      <vt:lpstr>تحديد المشكلة </vt:lpstr>
      <vt:lpstr>PowerPoint Presentation</vt:lpstr>
      <vt:lpstr>PowerPoint Presentation</vt:lpstr>
      <vt:lpstr>العلاقة بين سؤال البحث والفرض والنظرية </vt:lpstr>
      <vt:lpstr>تحديد مشكلة البحث </vt:lpstr>
      <vt:lpstr>المتغيرات المستقلة والمتغيرات التابعة </vt:lpstr>
      <vt:lpstr>مثال </vt:lpstr>
      <vt:lpstr>التعريف بالتوزيع الاعتدالي للعينة </vt:lpstr>
      <vt:lpstr>الفروض </vt:lpstr>
      <vt:lpstr>مثال لبحث </vt:lpstr>
      <vt:lpstr>الفروض </vt:lpstr>
      <vt:lpstr>الفروض </vt:lpstr>
      <vt:lpstr>الفروض </vt:lpstr>
      <vt:lpstr>الفروض </vt:lpstr>
      <vt:lpstr>الفروض </vt:lpstr>
      <vt:lpstr>الفروض </vt:lpstr>
      <vt:lpstr>الفروض </vt:lpstr>
      <vt:lpstr>الفروض </vt:lpstr>
      <vt:lpstr>الفروض </vt:lpstr>
      <vt:lpstr>ناقشي الفروض التالية </vt:lpstr>
      <vt:lpstr>المشاكل التي قد توجد في الفروض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تحديد مشكلة البحث وفروضه  </dc:title>
  <dc:creator>Sumyah</dc:creator>
  <cp:lastModifiedBy>Sumyah</cp:lastModifiedBy>
  <cp:revision>62</cp:revision>
  <dcterms:created xsi:type="dcterms:W3CDTF">2006-08-16T00:00:00Z</dcterms:created>
  <dcterms:modified xsi:type="dcterms:W3CDTF">2017-03-13T16:24:31Z</dcterms:modified>
</cp:coreProperties>
</file>