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6" r:id="rId1"/>
  </p:sldMasterIdLst>
  <p:notesMasterIdLst>
    <p:notesMasterId r:id="rId19"/>
  </p:notesMasterIdLst>
  <p:sldIdLst>
    <p:sldId id="256" r:id="rId2"/>
    <p:sldId id="257" r:id="rId3"/>
    <p:sldId id="258" r:id="rId4"/>
    <p:sldId id="259" r:id="rId5"/>
    <p:sldId id="263" r:id="rId6"/>
    <p:sldId id="260" r:id="rId7"/>
    <p:sldId id="264" r:id="rId8"/>
    <p:sldId id="262" r:id="rId9"/>
    <p:sldId id="266" r:id="rId10"/>
    <p:sldId id="265" r:id="rId11"/>
    <p:sldId id="267" r:id="rId12"/>
    <p:sldId id="268" r:id="rId13"/>
    <p:sldId id="269" r:id="rId14"/>
    <p:sldId id="273" r:id="rId15"/>
    <p:sldId id="274" r:id="rId16"/>
    <p:sldId id="270" r:id="rId17"/>
    <p:sldId id="272" r:id="rId1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4" d="100"/>
          <a:sy n="64" d="100"/>
        </p:scale>
        <p:origin x="724"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3.jpg"/></Relationships>
</file>

<file path=ppt/diagrams/_rels/data3.xml.rels><?xml version="1.0" encoding="UTF-8" standalone="yes"?>
<Relationships xmlns="http://schemas.openxmlformats.org/package/2006/relationships"><Relationship Id="rId1" Type="http://schemas.openxmlformats.org/officeDocument/2006/relationships/image" Target="../media/image15.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EFDEE6-A46F-4935-AF0C-0039B2DE34E4}" type="doc">
      <dgm:prSet loTypeId="urn:microsoft.com/office/officeart/2005/8/layout/vList3" loCatId="list" qsTypeId="urn:microsoft.com/office/officeart/2005/8/quickstyle/3d7" qsCatId="3D" csTypeId="urn:microsoft.com/office/officeart/2005/8/colors/colorful1" csCatId="colorful" phldr="1"/>
      <dgm:spPr/>
    </dgm:pt>
    <dgm:pt modelId="{2D6A51B7-C930-452E-80F8-4717166CB527}">
      <dgm:prSet phldrT="[نص]" custT="1"/>
      <dgm:spPr/>
      <dgm:t>
        <a:bodyPr/>
        <a:lstStyle/>
        <a:p>
          <a:pPr rtl="1"/>
          <a:br>
            <a:rPr lang="ar-SA" sz="5200" b="1" cap="none" dirty="0">
              <a:ln w="12700">
                <a:prstDash val="solid"/>
              </a:ln>
              <a:effectLst>
                <a:innerShdw blurRad="177800">
                  <a:schemeClr val="accent3">
                    <a:lumMod val="50000"/>
                  </a:schemeClr>
                </a:innerShdw>
              </a:effectLst>
            </a:rPr>
          </a:br>
          <a:r>
            <a:rPr lang="ar-SA" sz="5200" b="1" cap="none" spc="0">
              <a:ln w="12700">
                <a:solidFill>
                  <a:schemeClr val="accent5"/>
                </a:solidFill>
                <a:prstDash val="solid"/>
              </a:ln>
              <a:pattFill prst="ltDnDiag">
                <a:fgClr>
                  <a:schemeClr val="accent5">
                    <a:lumMod val="60000"/>
                    <a:lumOff val="40000"/>
                  </a:schemeClr>
                </a:fgClr>
                <a:bgClr>
                  <a:schemeClr val="bg1"/>
                </a:bgClr>
              </a:pattFill>
              <a:effectLst/>
            </a:rPr>
            <a:t>تغذية الحامل والطفل من </a:t>
          </a:r>
          <a:r>
            <a:rPr lang="ar-SA" sz="5200" b="1" cap="none" spc="0" dirty="0">
              <a:ln w="12700">
                <a:solidFill>
                  <a:schemeClr val="accent5"/>
                </a:solidFill>
                <a:prstDash val="solid"/>
              </a:ln>
              <a:pattFill prst="ltDnDiag">
                <a:fgClr>
                  <a:schemeClr val="accent5">
                    <a:lumMod val="60000"/>
                    <a:lumOff val="40000"/>
                  </a:schemeClr>
                </a:fgClr>
                <a:bgClr>
                  <a:schemeClr val="bg1"/>
                </a:bgClr>
              </a:pattFill>
              <a:effectLst/>
            </a:rPr>
            <a:t>(2-6) سنوات</a:t>
          </a:r>
        </a:p>
      </dgm:t>
    </dgm:pt>
    <dgm:pt modelId="{A1BD6ED6-E24B-4D3B-A62D-3DCD1AB570EC}" type="parTrans" cxnId="{282EAF0A-11B6-4336-B699-91B71D4A2F3D}">
      <dgm:prSet/>
      <dgm:spPr/>
      <dgm:t>
        <a:bodyPr/>
        <a:lstStyle/>
        <a:p>
          <a:pPr rtl="1"/>
          <a:endParaRPr lang="ar-SA"/>
        </a:p>
      </dgm:t>
    </dgm:pt>
    <dgm:pt modelId="{2D0E9D35-BEFA-434B-9621-0572237D36D1}" type="sibTrans" cxnId="{282EAF0A-11B6-4336-B699-91B71D4A2F3D}">
      <dgm:prSet/>
      <dgm:spPr/>
      <dgm:t>
        <a:bodyPr/>
        <a:lstStyle/>
        <a:p>
          <a:pPr rtl="1"/>
          <a:endParaRPr lang="ar-SA"/>
        </a:p>
      </dgm:t>
    </dgm:pt>
    <dgm:pt modelId="{52BC54C1-E5F6-490E-AAB4-189E49E0CE8D}" type="pres">
      <dgm:prSet presAssocID="{75EFDEE6-A46F-4935-AF0C-0039B2DE34E4}" presName="linearFlow" presStyleCnt="0">
        <dgm:presLayoutVars>
          <dgm:dir/>
          <dgm:resizeHandles val="exact"/>
        </dgm:presLayoutVars>
      </dgm:prSet>
      <dgm:spPr/>
    </dgm:pt>
    <dgm:pt modelId="{6528900E-0F47-499B-9D8A-A060068CA094}" type="pres">
      <dgm:prSet presAssocID="{2D6A51B7-C930-452E-80F8-4717166CB527}" presName="composite" presStyleCnt="0"/>
      <dgm:spPr/>
    </dgm:pt>
    <dgm:pt modelId="{759B30A5-713E-4529-831A-4AFE0B739EC5}" type="pres">
      <dgm:prSet presAssocID="{2D6A51B7-C930-452E-80F8-4717166CB527}"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0000" b="-20000"/>
          </a:stretch>
        </a:blipFill>
        <a:ln w="57150">
          <a:solidFill>
            <a:schemeClr val="accent6">
              <a:lumMod val="60000"/>
              <a:lumOff val="40000"/>
            </a:schemeClr>
          </a:solidFill>
        </a:ln>
      </dgm:spPr>
    </dgm:pt>
    <dgm:pt modelId="{3B4224B1-D7BA-4C5F-9030-76D62F3446C2}" type="pres">
      <dgm:prSet presAssocID="{2D6A51B7-C930-452E-80F8-4717166CB527}" presName="txShp" presStyleLbl="node1" presStyleIdx="0" presStyleCnt="1" custLinFactNeighborX="-6567" custLinFactNeighborY="-6331">
        <dgm:presLayoutVars>
          <dgm:bulletEnabled val="1"/>
        </dgm:presLayoutVars>
      </dgm:prSet>
      <dgm:spPr/>
    </dgm:pt>
  </dgm:ptLst>
  <dgm:cxnLst>
    <dgm:cxn modelId="{282EAF0A-11B6-4336-B699-91B71D4A2F3D}" srcId="{75EFDEE6-A46F-4935-AF0C-0039B2DE34E4}" destId="{2D6A51B7-C930-452E-80F8-4717166CB527}" srcOrd="0" destOrd="0" parTransId="{A1BD6ED6-E24B-4D3B-A62D-3DCD1AB570EC}" sibTransId="{2D0E9D35-BEFA-434B-9621-0572237D36D1}"/>
    <dgm:cxn modelId="{09BFB240-282F-493B-8903-9F244E37AAEB}" type="presOf" srcId="{75EFDEE6-A46F-4935-AF0C-0039B2DE34E4}" destId="{52BC54C1-E5F6-490E-AAB4-189E49E0CE8D}" srcOrd="0" destOrd="0" presId="urn:microsoft.com/office/officeart/2005/8/layout/vList3"/>
    <dgm:cxn modelId="{FD61FCFC-D529-4CA0-AB48-26EF7E3CEBCA}" type="presOf" srcId="{2D6A51B7-C930-452E-80F8-4717166CB527}" destId="{3B4224B1-D7BA-4C5F-9030-76D62F3446C2}" srcOrd="0" destOrd="0" presId="urn:microsoft.com/office/officeart/2005/8/layout/vList3"/>
    <dgm:cxn modelId="{D83E885A-6257-41FC-8410-82722E91B5F8}" type="presParOf" srcId="{52BC54C1-E5F6-490E-AAB4-189E49E0CE8D}" destId="{6528900E-0F47-499B-9D8A-A060068CA094}" srcOrd="0" destOrd="0" presId="urn:microsoft.com/office/officeart/2005/8/layout/vList3"/>
    <dgm:cxn modelId="{9FE9479D-A3C4-47D9-8927-A4FD969D0800}" type="presParOf" srcId="{6528900E-0F47-499B-9D8A-A060068CA094}" destId="{759B30A5-713E-4529-831A-4AFE0B739EC5}" srcOrd="0" destOrd="0" presId="urn:microsoft.com/office/officeart/2005/8/layout/vList3"/>
    <dgm:cxn modelId="{AA7CDBEC-7F9B-4739-AA1B-CF886A18B01D}" type="presParOf" srcId="{6528900E-0F47-499B-9D8A-A060068CA094}" destId="{3B4224B1-D7BA-4C5F-9030-76D62F3446C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BFE6AC-5715-40E8-A154-5DA7F686363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pPr rtl="1"/>
          <a:endParaRPr lang="ar-SA"/>
        </a:p>
      </dgm:t>
    </dgm:pt>
    <dgm:pt modelId="{C4A0532D-FC73-41F9-86C4-953ABB9BC2CE}">
      <dgm:prSet phldrT="[نص]"/>
      <dgm:spPr/>
      <dgm:t>
        <a:bodyPr/>
        <a:lstStyle/>
        <a:p>
          <a:pPr algn="ctr" rtl="1"/>
          <a:r>
            <a:rPr lang="ar-SA" b="1" dirty="0"/>
            <a:t>قلة شهية الطفل </a:t>
          </a:r>
        </a:p>
      </dgm:t>
    </dgm:pt>
    <dgm:pt modelId="{01120A6D-6411-4F8A-A480-C190E973D0ED}" type="parTrans" cxnId="{506A9277-D22B-495F-AEF8-312D1970CB44}">
      <dgm:prSet/>
      <dgm:spPr/>
      <dgm:t>
        <a:bodyPr/>
        <a:lstStyle/>
        <a:p>
          <a:pPr algn="ctr" rtl="1"/>
          <a:endParaRPr lang="ar-SA" b="1"/>
        </a:p>
      </dgm:t>
    </dgm:pt>
    <dgm:pt modelId="{6D14182E-8256-430A-A88F-C0E943E64578}" type="sibTrans" cxnId="{506A9277-D22B-495F-AEF8-312D1970CB44}">
      <dgm:prSet/>
      <dgm:spPr/>
      <dgm:t>
        <a:bodyPr/>
        <a:lstStyle/>
        <a:p>
          <a:pPr algn="ctr" rtl="1"/>
          <a:endParaRPr lang="ar-SA" b="1"/>
        </a:p>
      </dgm:t>
    </dgm:pt>
    <dgm:pt modelId="{4B72A171-7D31-43CD-840B-DB20329A88D1}">
      <dgm:prSet phldrT="[نص]"/>
      <dgm:spPr/>
      <dgm:t>
        <a:bodyPr/>
        <a:lstStyle/>
        <a:p>
          <a:pPr algn="ctr" rtl="1"/>
          <a:r>
            <a:rPr lang="ar-SA" b="1" dirty="0"/>
            <a:t>اهتمام الطفل بالحركة واللعب وعدم الاهتمام بالطعام</a:t>
          </a:r>
        </a:p>
      </dgm:t>
    </dgm:pt>
    <dgm:pt modelId="{89586487-A56D-4C12-BC3D-397E56B75774}" type="parTrans" cxnId="{37C0A28E-CCBD-4E4B-BA7E-E706DA8605F5}">
      <dgm:prSet/>
      <dgm:spPr/>
      <dgm:t>
        <a:bodyPr/>
        <a:lstStyle/>
        <a:p>
          <a:pPr algn="ctr" rtl="1"/>
          <a:endParaRPr lang="ar-SA" b="1"/>
        </a:p>
      </dgm:t>
    </dgm:pt>
    <dgm:pt modelId="{E9CEE2C1-0429-4C62-9F8A-A237BA9C21BA}" type="sibTrans" cxnId="{37C0A28E-CCBD-4E4B-BA7E-E706DA8605F5}">
      <dgm:prSet/>
      <dgm:spPr/>
      <dgm:t>
        <a:bodyPr/>
        <a:lstStyle/>
        <a:p>
          <a:pPr algn="ctr" rtl="1"/>
          <a:endParaRPr lang="ar-SA" b="1"/>
        </a:p>
      </dgm:t>
    </dgm:pt>
    <dgm:pt modelId="{6B427C7A-316B-4DC3-97C9-AFCCBC71ADD0}">
      <dgm:prSet phldrT="[نص]"/>
      <dgm:spPr/>
      <dgm:t>
        <a:bodyPr/>
        <a:lstStyle/>
        <a:p>
          <a:pPr algn="ctr" rtl="1"/>
          <a:r>
            <a:rPr lang="ar-SA" b="1" dirty="0"/>
            <a:t>العادات الصحية الخاطئة</a:t>
          </a:r>
        </a:p>
      </dgm:t>
    </dgm:pt>
    <dgm:pt modelId="{F57CAEF4-2B7C-429F-ACA2-FD80E2DEF3CF}" type="parTrans" cxnId="{DA59202B-82C8-42EA-B94D-0E58899CF85C}">
      <dgm:prSet/>
      <dgm:spPr/>
      <dgm:t>
        <a:bodyPr/>
        <a:lstStyle/>
        <a:p>
          <a:pPr algn="ctr" rtl="1"/>
          <a:endParaRPr lang="ar-SA" b="1"/>
        </a:p>
      </dgm:t>
    </dgm:pt>
    <dgm:pt modelId="{4DC75D02-C5EE-4552-93CB-8DE4CCBAA687}" type="sibTrans" cxnId="{DA59202B-82C8-42EA-B94D-0E58899CF85C}">
      <dgm:prSet/>
      <dgm:spPr/>
      <dgm:t>
        <a:bodyPr/>
        <a:lstStyle/>
        <a:p>
          <a:pPr algn="ctr" rtl="1"/>
          <a:endParaRPr lang="ar-SA" b="1"/>
        </a:p>
      </dgm:t>
    </dgm:pt>
    <dgm:pt modelId="{E330F8F3-AC25-46F0-8E00-77C5DE017A37}">
      <dgm:prSet/>
      <dgm:spPr/>
      <dgm:t>
        <a:bodyPr/>
        <a:lstStyle/>
        <a:p>
          <a:pPr algn="ctr" rtl="1"/>
          <a:r>
            <a:rPr lang="ar-SA" b="1" dirty="0"/>
            <a:t>انخفاض الوعي الغذائي بين الأمهات</a:t>
          </a:r>
        </a:p>
      </dgm:t>
    </dgm:pt>
    <dgm:pt modelId="{5EA4EC2A-DC88-47E6-ABB3-8EFA7A49EE28}" type="parTrans" cxnId="{0DD8AD86-7615-4997-8352-69A226FDC1EA}">
      <dgm:prSet/>
      <dgm:spPr/>
      <dgm:t>
        <a:bodyPr/>
        <a:lstStyle/>
        <a:p>
          <a:pPr algn="ctr" rtl="1"/>
          <a:endParaRPr lang="ar-SA" b="1"/>
        </a:p>
      </dgm:t>
    </dgm:pt>
    <dgm:pt modelId="{3DBDFE49-A962-4943-BE39-E30B7C4964DF}" type="sibTrans" cxnId="{0DD8AD86-7615-4997-8352-69A226FDC1EA}">
      <dgm:prSet/>
      <dgm:spPr/>
      <dgm:t>
        <a:bodyPr/>
        <a:lstStyle/>
        <a:p>
          <a:pPr algn="ctr" rtl="1"/>
          <a:endParaRPr lang="ar-SA" b="1"/>
        </a:p>
      </dgm:t>
    </dgm:pt>
    <dgm:pt modelId="{B3F71347-E49C-42B8-A722-919E8E3606BD}">
      <dgm:prSet/>
      <dgm:spPr/>
      <dgm:t>
        <a:bodyPr/>
        <a:lstStyle/>
        <a:p>
          <a:pPr algn="ctr" rtl="1"/>
          <a:r>
            <a:rPr lang="ar-SA" b="1" dirty="0"/>
            <a:t>انخفاض المستوى الاجتماعي</a:t>
          </a:r>
        </a:p>
      </dgm:t>
    </dgm:pt>
    <dgm:pt modelId="{027EA16E-5BA8-4838-AAFE-90FD13FA2400}" type="parTrans" cxnId="{DBEE9B5A-CC75-4412-9BB2-B292AF3010E9}">
      <dgm:prSet/>
      <dgm:spPr/>
      <dgm:t>
        <a:bodyPr/>
        <a:lstStyle/>
        <a:p>
          <a:pPr algn="ctr" rtl="1"/>
          <a:endParaRPr lang="ar-SA" b="1"/>
        </a:p>
      </dgm:t>
    </dgm:pt>
    <dgm:pt modelId="{7611F773-024F-4D61-9241-8D1464E27EFF}" type="sibTrans" cxnId="{DBEE9B5A-CC75-4412-9BB2-B292AF3010E9}">
      <dgm:prSet/>
      <dgm:spPr/>
      <dgm:t>
        <a:bodyPr/>
        <a:lstStyle/>
        <a:p>
          <a:pPr algn="ctr" rtl="1"/>
          <a:endParaRPr lang="ar-SA" b="1"/>
        </a:p>
      </dgm:t>
    </dgm:pt>
    <dgm:pt modelId="{2E49F5A1-A203-4E71-B6E8-543BC011DD7F}" type="pres">
      <dgm:prSet presAssocID="{7EBFE6AC-5715-40E8-A154-5DA7F6863637}" presName="Name0" presStyleCnt="0">
        <dgm:presLayoutVars>
          <dgm:chMax val="7"/>
          <dgm:chPref val="7"/>
          <dgm:dir/>
        </dgm:presLayoutVars>
      </dgm:prSet>
      <dgm:spPr/>
    </dgm:pt>
    <dgm:pt modelId="{A3EF9AC1-FD52-4223-B599-A6DED71E4CAA}" type="pres">
      <dgm:prSet presAssocID="{7EBFE6AC-5715-40E8-A154-5DA7F6863637}" presName="Name1" presStyleCnt="0"/>
      <dgm:spPr/>
    </dgm:pt>
    <dgm:pt modelId="{76D51846-EC06-4798-8E7B-6032C47618D2}" type="pres">
      <dgm:prSet presAssocID="{7EBFE6AC-5715-40E8-A154-5DA7F6863637}" presName="cycle" presStyleCnt="0"/>
      <dgm:spPr/>
    </dgm:pt>
    <dgm:pt modelId="{FEC4FB14-C0CD-47D3-87D5-615269DE87BA}" type="pres">
      <dgm:prSet presAssocID="{7EBFE6AC-5715-40E8-A154-5DA7F6863637}" presName="srcNode" presStyleLbl="node1" presStyleIdx="0" presStyleCnt="5"/>
      <dgm:spPr/>
    </dgm:pt>
    <dgm:pt modelId="{F6FAAABD-07AD-42E2-9DCB-28D0D0D17DDE}" type="pres">
      <dgm:prSet presAssocID="{7EBFE6AC-5715-40E8-A154-5DA7F6863637}" presName="conn" presStyleLbl="parChTrans1D2" presStyleIdx="0" presStyleCnt="1"/>
      <dgm:spPr/>
    </dgm:pt>
    <dgm:pt modelId="{CB9A70A0-91CB-4848-B795-2289825143F4}" type="pres">
      <dgm:prSet presAssocID="{7EBFE6AC-5715-40E8-A154-5DA7F6863637}" presName="extraNode" presStyleLbl="node1" presStyleIdx="0" presStyleCnt="5"/>
      <dgm:spPr/>
    </dgm:pt>
    <dgm:pt modelId="{9FF1FAA7-58ED-485F-B757-07D549A8F8FE}" type="pres">
      <dgm:prSet presAssocID="{7EBFE6AC-5715-40E8-A154-5DA7F6863637}" presName="dstNode" presStyleLbl="node1" presStyleIdx="0" presStyleCnt="5"/>
      <dgm:spPr/>
    </dgm:pt>
    <dgm:pt modelId="{DDD5F670-1474-4EC9-AD98-C2CD9352E606}" type="pres">
      <dgm:prSet presAssocID="{C4A0532D-FC73-41F9-86C4-953ABB9BC2CE}" presName="text_1" presStyleLbl="node1" presStyleIdx="0" presStyleCnt="5">
        <dgm:presLayoutVars>
          <dgm:bulletEnabled val="1"/>
        </dgm:presLayoutVars>
      </dgm:prSet>
      <dgm:spPr/>
    </dgm:pt>
    <dgm:pt modelId="{F86483A1-CC60-4D51-829D-2FE683AF2EAB}" type="pres">
      <dgm:prSet presAssocID="{C4A0532D-FC73-41F9-86C4-953ABB9BC2CE}" presName="accent_1" presStyleCnt="0"/>
      <dgm:spPr/>
    </dgm:pt>
    <dgm:pt modelId="{2BFF4EF2-B09B-42D1-8990-F3AB8A019D21}" type="pres">
      <dgm:prSet presAssocID="{C4A0532D-FC73-41F9-86C4-953ABB9BC2CE}" presName="accentRepeatNode" presStyleLbl="solidFgAcc1" presStyleIdx="0" presStyleCnt="5"/>
      <dgm:spPr/>
    </dgm:pt>
    <dgm:pt modelId="{18CA5339-A163-4210-A8C2-75C97ED4515E}" type="pres">
      <dgm:prSet presAssocID="{4B72A171-7D31-43CD-840B-DB20329A88D1}" presName="text_2" presStyleLbl="node1" presStyleIdx="1" presStyleCnt="5">
        <dgm:presLayoutVars>
          <dgm:bulletEnabled val="1"/>
        </dgm:presLayoutVars>
      </dgm:prSet>
      <dgm:spPr/>
    </dgm:pt>
    <dgm:pt modelId="{94F5B4A3-958D-4DBF-A7F1-8EEE2D089BB2}" type="pres">
      <dgm:prSet presAssocID="{4B72A171-7D31-43CD-840B-DB20329A88D1}" presName="accent_2" presStyleCnt="0"/>
      <dgm:spPr/>
    </dgm:pt>
    <dgm:pt modelId="{ACF41E82-E2B6-4210-A76B-94915C78786B}" type="pres">
      <dgm:prSet presAssocID="{4B72A171-7D31-43CD-840B-DB20329A88D1}" presName="accentRepeatNode" presStyleLbl="solidFgAcc1" presStyleIdx="1" presStyleCnt="5"/>
      <dgm:spPr/>
    </dgm:pt>
    <dgm:pt modelId="{E44ADC45-863F-4ABE-A009-38AC9438DF68}" type="pres">
      <dgm:prSet presAssocID="{6B427C7A-316B-4DC3-97C9-AFCCBC71ADD0}" presName="text_3" presStyleLbl="node1" presStyleIdx="2" presStyleCnt="5">
        <dgm:presLayoutVars>
          <dgm:bulletEnabled val="1"/>
        </dgm:presLayoutVars>
      </dgm:prSet>
      <dgm:spPr/>
    </dgm:pt>
    <dgm:pt modelId="{3FCBEB8F-4C6D-4506-A1DE-7A81F4798A50}" type="pres">
      <dgm:prSet presAssocID="{6B427C7A-316B-4DC3-97C9-AFCCBC71ADD0}" presName="accent_3" presStyleCnt="0"/>
      <dgm:spPr/>
    </dgm:pt>
    <dgm:pt modelId="{1D6DBB5D-EEFA-413E-8150-FBD280613462}" type="pres">
      <dgm:prSet presAssocID="{6B427C7A-316B-4DC3-97C9-AFCCBC71ADD0}" presName="accentRepeatNode" presStyleLbl="solidFgAcc1" presStyleIdx="2" presStyleCnt="5"/>
      <dgm:spPr/>
    </dgm:pt>
    <dgm:pt modelId="{7E732979-2A69-4CAE-9901-E9D6D8067746}" type="pres">
      <dgm:prSet presAssocID="{E330F8F3-AC25-46F0-8E00-77C5DE017A37}" presName="text_4" presStyleLbl="node1" presStyleIdx="3" presStyleCnt="5">
        <dgm:presLayoutVars>
          <dgm:bulletEnabled val="1"/>
        </dgm:presLayoutVars>
      </dgm:prSet>
      <dgm:spPr/>
    </dgm:pt>
    <dgm:pt modelId="{25FDC0E6-C83C-4A8E-A579-676949EAB46C}" type="pres">
      <dgm:prSet presAssocID="{E330F8F3-AC25-46F0-8E00-77C5DE017A37}" presName="accent_4" presStyleCnt="0"/>
      <dgm:spPr/>
    </dgm:pt>
    <dgm:pt modelId="{C89E6875-8140-4A30-A25B-7564B77B1965}" type="pres">
      <dgm:prSet presAssocID="{E330F8F3-AC25-46F0-8E00-77C5DE017A37}" presName="accentRepeatNode" presStyleLbl="solidFgAcc1" presStyleIdx="3" presStyleCnt="5"/>
      <dgm:spPr/>
    </dgm:pt>
    <dgm:pt modelId="{D09E23F8-B7EB-4B72-A1CC-C430ABA2D6BD}" type="pres">
      <dgm:prSet presAssocID="{B3F71347-E49C-42B8-A722-919E8E3606BD}" presName="text_5" presStyleLbl="node1" presStyleIdx="4" presStyleCnt="5">
        <dgm:presLayoutVars>
          <dgm:bulletEnabled val="1"/>
        </dgm:presLayoutVars>
      </dgm:prSet>
      <dgm:spPr/>
    </dgm:pt>
    <dgm:pt modelId="{BFAEA723-47BB-486A-80D5-E734D91E662B}" type="pres">
      <dgm:prSet presAssocID="{B3F71347-E49C-42B8-A722-919E8E3606BD}" presName="accent_5" presStyleCnt="0"/>
      <dgm:spPr/>
    </dgm:pt>
    <dgm:pt modelId="{A82DBF88-97A6-4EB3-8F01-A9D48C73C544}" type="pres">
      <dgm:prSet presAssocID="{B3F71347-E49C-42B8-A722-919E8E3606BD}" presName="accentRepeatNode" presStyleLbl="solidFgAcc1" presStyleIdx="4" presStyleCnt="5"/>
      <dgm:spPr/>
    </dgm:pt>
  </dgm:ptLst>
  <dgm:cxnLst>
    <dgm:cxn modelId="{A8E051B9-8B81-410A-8AB9-9E929F147577}" type="presOf" srcId="{6D14182E-8256-430A-A88F-C0E943E64578}" destId="{F6FAAABD-07AD-42E2-9DCB-28D0D0D17DDE}" srcOrd="0" destOrd="0" presId="urn:microsoft.com/office/officeart/2008/layout/VerticalCurvedList"/>
    <dgm:cxn modelId="{DA59202B-82C8-42EA-B94D-0E58899CF85C}" srcId="{7EBFE6AC-5715-40E8-A154-5DA7F6863637}" destId="{6B427C7A-316B-4DC3-97C9-AFCCBC71ADD0}" srcOrd="2" destOrd="0" parTransId="{F57CAEF4-2B7C-429F-ACA2-FD80E2DEF3CF}" sibTransId="{4DC75D02-C5EE-4552-93CB-8DE4CCBAA687}"/>
    <dgm:cxn modelId="{C6C09052-5731-4BA5-833B-B56392E6FB5C}" type="presOf" srcId="{E330F8F3-AC25-46F0-8E00-77C5DE017A37}" destId="{7E732979-2A69-4CAE-9901-E9D6D8067746}" srcOrd="0" destOrd="0" presId="urn:microsoft.com/office/officeart/2008/layout/VerticalCurvedList"/>
    <dgm:cxn modelId="{DBEE9B5A-CC75-4412-9BB2-B292AF3010E9}" srcId="{7EBFE6AC-5715-40E8-A154-5DA7F6863637}" destId="{B3F71347-E49C-42B8-A722-919E8E3606BD}" srcOrd="4" destOrd="0" parTransId="{027EA16E-5BA8-4838-AAFE-90FD13FA2400}" sibTransId="{7611F773-024F-4D61-9241-8D1464E27EFF}"/>
    <dgm:cxn modelId="{10D18706-B14B-426E-B044-FDA8A1AED417}" type="presOf" srcId="{4B72A171-7D31-43CD-840B-DB20329A88D1}" destId="{18CA5339-A163-4210-A8C2-75C97ED4515E}" srcOrd="0" destOrd="0" presId="urn:microsoft.com/office/officeart/2008/layout/VerticalCurvedList"/>
    <dgm:cxn modelId="{37C0A28E-CCBD-4E4B-BA7E-E706DA8605F5}" srcId="{7EBFE6AC-5715-40E8-A154-5DA7F6863637}" destId="{4B72A171-7D31-43CD-840B-DB20329A88D1}" srcOrd="1" destOrd="0" parTransId="{89586487-A56D-4C12-BC3D-397E56B75774}" sibTransId="{E9CEE2C1-0429-4C62-9F8A-A237BA9C21BA}"/>
    <dgm:cxn modelId="{186A229E-48BC-470E-9AF1-FC31A31B8C28}" type="presOf" srcId="{C4A0532D-FC73-41F9-86C4-953ABB9BC2CE}" destId="{DDD5F670-1474-4EC9-AD98-C2CD9352E606}" srcOrd="0" destOrd="0" presId="urn:microsoft.com/office/officeart/2008/layout/VerticalCurvedList"/>
    <dgm:cxn modelId="{7BE85E33-1952-4CB3-BA65-27747C02CAB5}" type="presOf" srcId="{7EBFE6AC-5715-40E8-A154-5DA7F6863637}" destId="{2E49F5A1-A203-4E71-B6E8-543BC011DD7F}" srcOrd="0" destOrd="0" presId="urn:microsoft.com/office/officeart/2008/layout/VerticalCurvedList"/>
    <dgm:cxn modelId="{0DD8AD86-7615-4997-8352-69A226FDC1EA}" srcId="{7EBFE6AC-5715-40E8-A154-5DA7F6863637}" destId="{E330F8F3-AC25-46F0-8E00-77C5DE017A37}" srcOrd="3" destOrd="0" parTransId="{5EA4EC2A-DC88-47E6-ABB3-8EFA7A49EE28}" sibTransId="{3DBDFE49-A962-4943-BE39-E30B7C4964DF}"/>
    <dgm:cxn modelId="{3B998980-AA74-4B00-B5B8-DEFBBBF5F2F3}" type="presOf" srcId="{6B427C7A-316B-4DC3-97C9-AFCCBC71ADD0}" destId="{E44ADC45-863F-4ABE-A009-38AC9438DF68}" srcOrd="0" destOrd="0" presId="urn:microsoft.com/office/officeart/2008/layout/VerticalCurvedList"/>
    <dgm:cxn modelId="{B098F2A3-92AB-498F-9EFC-A52D9BECC596}" type="presOf" srcId="{B3F71347-E49C-42B8-A722-919E8E3606BD}" destId="{D09E23F8-B7EB-4B72-A1CC-C430ABA2D6BD}" srcOrd="0" destOrd="0" presId="urn:microsoft.com/office/officeart/2008/layout/VerticalCurvedList"/>
    <dgm:cxn modelId="{506A9277-D22B-495F-AEF8-312D1970CB44}" srcId="{7EBFE6AC-5715-40E8-A154-5DA7F6863637}" destId="{C4A0532D-FC73-41F9-86C4-953ABB9BC2CE}" srcOrd="0" destOrd="0" parTransId="{01120A6D-6411-4F8A-A480-C190E973D0ED}" sibTransId="{6D14182E-8256-430A-A88F-C0E943E64578}"/>
    <dgm:cxn modelId="{2D3A800C-EC54-4BCE-AB77-236E6E77ECD9}" type="presParOf" srcId="{2E49F5A1-A203-4E71-B6E8-543BC011DD7F}" destId="{A3EF9AC1-FD52-4223-B599-A6DED71E4CAA}" srcOrd="0" destOrd="0" presId="urn:microsoft.com/office/officeart/2008/layout/VerticalCurvedList"/>
    <dgm:cxn modelId="{154BB1BB-F46B-4F13-92D0-ACD4D884BDAB}" type="presParOf" srcId="{A3EF9AC1-FD52-4223-B599-A6DED71E4CAA}" destId="{76D51846-EC06-4798-8E7B-6032C47618D2}" srcOrd="0" destOrd="0" presId="urn:microsoft.com/office/officeart/2008/layout/VerticalCurvedList"/>
    <dgm:cxn modelId="{CE5B648B-2CF1-4526-AE89-BE4CF7BA2660}" type="presParOf" srcId="{76D51846-EC06-4798-8E7B-6032C47618D2}" destId="{FEC4FB14-C0CD-47D3-87D5-615269DE87BA}" srcOrd="0" destOrd="0" presId="urn:microsoft.com/office/officeart/2008/layout/VerticalCurvedList"/>
    <dgm:cxn modelId="{FD4A960A-F7C7-4060-9ACF-F466EE575593}" type="presParOf" srcId="{76D51846-EC06-4798-8E7B-6032C47618D2}" destId="{F6FAAABD-07AD-42E2-9DCB-28D0D0D17DDE}" srcOrd="1" destOrd="0" presId="urn:microsoft.com/office/officeart/2008/layout/VerticalCurvedList"/>
    <dgm:cxn modelId="{AE52D4A9-CCB9-4A17-8394-3DA8EC34DBE9}" type="presParOf" srcId="{76D51846-EC06-4798-8E7B-6032C47618D2}" destId="{CB9A70A0-91CB-4848-B795-2289825143F4}" srcOrd="2" destOrd="0" presId="urn:microsoft.com/office/officeart/2008/layout/VerticalCurvedList"/>
    <dgm:cxn modelId="{6D2FC1D9-B44B-4EC1-B4CD-4A2E654DD1D9}" type="presParOf" srcId="{76D51846-EC06-4798-8E7B-6032C47618D2}" destId="{9FF1FAA7-58ED-485F-B757-07D549A8F8FE}" srcOrd="3" destOrd="0" presId="urn:microsoft.com/office/officeart/2008/layout/VerticalCurvedList"/>
    <dgm:cxn modelId="{7B93D29A-20CF-42C2-8EE6-B95ECB8E1B6B}" type="presParOf" srcId="{A3EF9AC1-FD52-4223-B599-A6DED71E4CAA}" destId="{DDD5F670-1474-4EC9-AD98-C2CD9352E606}" srcOrd="1" destOrd="0" presId="urn:microsoft.com/office/officeart/2008/layout/VerticalCurvedList"/>
    <dgm:cxn modelId="{48DB8AFF-B927-4FD6-B756-BD76BEE250E0}" type="presParOf" srcId="{A3EF9AC1-FD52-4223-B599-A6DED71E4CAA}" destId="{F86483A1-CC60-4D51-829D-2FE683AF2EAB}" srcOrd="2" destOrd="0" presId="urn:microsoft.com/office/officeart/2008/layout/VerticalCurvedList"/>
    <dgm:cxn modelId="{F9774C4B-61C1-4312-B58B-284BF28D7B75}" type="presParOf" srcId="{F86483A1-CC60-4D51-829D-2FE683AF2EAB}" destId="{2BFF4EF2-B09B-42D1-8990-F3AB8A019D21}" srcOrd="0" destOrd="0" presId="urn:microsoft.com/office/officeart/2008/layout/VerticalCurvedList"/>
    <dgm:cxn modelId="{DC1C30ED-F5BF-41F8-AF83-1D80E7ED56E5}" type="presParOf" srcId="{A3EF9AC1-FD52-4223-B599-A6DED71E4CAA}" destId="{18CA5339-A163-4210-A8C2-75C97ED4515E}" srcOrd="3" destOrd="0" presId="urn:microsoft.com/office/officeart/2008/layout/VerticalCurvedList"/>
    <dgm:cxn modelId="{D9339345-0A09-44D8-84AB-53EB50C362D0}" type="presParOf" srcId="{A3EF9AC1-FD52-4223-B599-A6DED71E4CAA}" destId="{94F5B4A3-958D-4DBF-A7F1-8EEE2D089BB2}" srcOrd="4" destOrd="0" presId="urn:microsoft.com/office/officeart/2008/layout/VerticalCurvedList"/>
    <dgm:cxn modelId="{53DE1FB0-ECBE-4E58-8D18-40869B7833F5}" type="presParOf" srcId="{94F5B4A3-958D-4DBF-A7F1-8EEE2D089BB2}" destId="{ACF41E82-E2B6-4210-A76B-94915C78786B}" srcOrd="0" destOrd="0" presId="urn:microsoft.com/office/officeart/2008/layout/VerticalCurvedList"/>
    <dgm:cxn modelId="{69351D85-349F-4E61-9CC7-6FAFA290C449}" type="presParOf" srcId="{A3EF9AC1-FD52-4223-B599-A6DED71E4CAA}" destId="{E44ADC45-863F-4ABE-A009-38AC9438DF68}" srcOrd="5" destOrd="0" presId="urn:microsoft.com/office/officeart/2008/layout/VerticalCurvedList"/>
    <dgm:cxn modelId="{39341B60-E68F-41C1-B4F7-0A251E603A88}" type="presParOf" srcId="{A3EF9AC1-FD52-4223-B599-A6DED71E4CAA}" destId="{3FCBEB8F-4C6D-4506-A1DE-7A81F4798A50}" srcOrd="6" destOrd="0" presId="urn:microsoft.com/office/officeart/2008/layout/VerticalCurvedList"/>
    <dgm:cxn modelId="{B61E5B45-1DAF-404F-BFAE-A50B53602118}" type="presParOf" srcId="{3FCBEB8F-4C6D-4506-A1DE-7A81F4798A50}" destId="{1D6DBB5D-EEFA-413E-8150-FBD280613462}" srcOrd="0" destOrd="0" presId="urn:microsoft.com/office/officeart/2008/layout/VerticalCurvedList"/>
    <dgm:cxn modelId="{D05D3843-474E-467B-9EF8-7B8593D02B09}" type="presParOf" srcId="{A3EF9AC1-FD52-4223-B599-A6DED71E4CAA}" destId="{7E732979-2A69-4CAE-9901-E9D6D8067746}" srcOrd="7" destOrd="0" presId="urn:microsoft.com/office/officeart/2008/layout/VerticalCurvedList"/>
    <dgm:cxn modelId="{5C3B1D46-81C4-423D-B569-2C70A6DC350E}" type="presParOf" srcId="{A3EF9AC1-FD52-4223-B599-A6DED71E4CAA}" destId="{25FDC0E6-C83C-4A8E-A579-676949EAB46C}" srcOrd="8" destOrd="0" presId="urn:microsoft.com/office/officeart/2008/layout/VerticalCurvedList"/>
    <dgm:cxn modelId="{5B49E119-EACB-4C19-886B-DFD51574C715}" type="presParOf" srcId="{25FDC0E6-C83C-4A8E-A579-676949EAB46C}" destId="{C89E6875-8140-4A30-A25B-7564B77B1965}" srcOrd="0" destOrd="0" presId="urn:microsoft.com/office/officeart/2008/layout/VerticalCurvedList"/>
    <dgm:cxn modelId="{B392EE73-CA46-43BE-91BD-64E05528E976}" type="presParOf" srcId="{A3EF9AC1-FD52-4223-B599-A6DED71E4CAA}" destId="{D09E23F8-B7EB-4B72-A1CC-C430ABA2D6BD}" srcOrd="9" destOrd="0" presId="urn:microsoft.com/office/officeart/2008/layout/VerticalCurvedList"/>
    <dgm:cxn modelId="{18363972-6024-4EC0-8A8E-5FB3C97E3C2C}" type="presParOf" srcId="{A3EF9AC1-FD52-4223-B599-A6DED71E4CAA}" destId="{BFAEA723-47BB-486A-80D5-E734D91E662B}" srcOrd="10" destOrd="0" presId="urn:microsoft.com/office/officeart/2008/layout/VerticalCurvedList"/>
    <dgm:cxn modelId="{47F0738B-FB1F-4C83-8D9C-DB3574031555}" type="presParOf" srcId="{BFAEA723-47BB-486A-80D5-E734D91E662B}" destId="{A82DBF88-97A6-4EB3-8F01-A9D48C73C54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78E801-35DE-40B7-B1A9-169BDE625B74}" type="doc">
      <dgm:prSet loTypeId="urn:microsoft.com/office/officeart/2005/8/layout/bList2" loCatId="list" qsTypeId="urn:microsoft.com/office/officeart/2005/8/quickstyle/3d9" qsCatId="3D" csTypeId="urn:microsoft.com/office/officeart/2005/8/colors/colorful3" csCatId="colorful" phldr="1"/>
      <dgm:spPr/>
    </dgm:pt>
    <dgm:pt modelId="{EA2F7E3B-4EAF-4DBE-97F6-25CCE012001D}">
      <dgm:prSet phldrT="[نص]"/>
      <dgm:spPr/>
      <dgm:t>
        <a:bodyPr/>
        <a:lstStyle/>
        <a:p>
          <a:pPr algn="r" rtl="1"/>
          <a:endParaRPr lang="ar-SA" b="1" dirty="0"/>
        </a:p>
      </dgm:t>
    </dgm:pt>
    <dgm:pt modelId="{9BEF2742-BBFE-41B5-92F1-E57B29AD2A06}" type="parTrans" cxnId="{3F31DD02-1D53-4635-A666-04563102F1D5}">
      <dgm:prSet/>
      <dgm:spPr/>
      <dgm:t>
        <a:bodyPr/>
        <a:lstStyle/>
        <a:p>
          <a:pPr rtl="1"/>
          <a:endParaRPr lang="ar-SA"/>
        </a:p>
      </dgm:t>
    </dgm:pt>
    <dgm:pt modelId="{D71CE807-FC9E-40A8-AC0B-A0D9B0CCB4AA}" type="sibTrans" cxnId="{3F31DD02-1D53-4635-A666-04563102F1D5}">
      <dgm:prSet/>
      <dgm:spPr/>
      <dgm:t>
        <a:bodyPr/>
        <a:lstStyle/>
        <a:p>
          <a:pPr rtl="1"/>
          <a:endParaRPr lang="ar-SA"/>
        </a:p>
      </dgm:t>
    </dgm:pt>
    <dgm:pt modelId="{927BCE00-9E84-4F4D-AE85-88113BE9FFDB}">
      <dgm:prSet/>
      <dgm:spPr/>
      <dgm:t>
        <a:bodyPr/>
        <a:lstStyle/>
        <a:p>
          <a:pPr algn="ctr" rtl="1"/>
          <a:r>
            <a:rPr lang="ar-SA"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تغذية الطفل في أعوامه الأولى</a:t>
          </a:r>
        </a:p>
      </dgm:t>
    </dgm:pt>
    <dgm:pt modelId="{D3D8DF8D-4008-4573-9471-203BA9FAAF96}" type="parTrans" cxnId="{64C756A8-A318-49C1-97D9-1265EC11BDBB}">
      <dgm:prSet/>
      <dgm:spPr/>
      <dgm:t>
        <a:bodyPr/>
        <a:lstStyle/>
        <a:p>
          <a:pPr rtl="1"/>
          <a:endParaRPr lang="ar-SA"/>
        </a:p>
      </dgm:t>
    </dgm:pt>
    <dgm:pt modelId="{DA635C8C-C41F-429B-9BE0-CBE8C122B938}" type="sibTrans" cxnId="{64C756A8-A318-49C1-97D9-1265EC11BDBB}">
      <dgm:prSet/>
      <dgm:spPr/>
      <dgm:t>
        <a:bodyPr/>
        <a:lstStyle/>
        <a:p>
          <a:pPr rtl="1"/>
          <a:endParaRPr lang="ar-SA"/>
        </a:p>
      </dgm:t>
    </dgm:pt>
    <dgm:pt modelId="{06A4212B-AD45-4C23-A2FF-2B5B131ABDED}" type="pres">
      <dgm:prSet presAssocID="{9A78E801-35DE-40B7-B1A9-169BDE625B74}" presName="diagram" presStyleCnt="0">
        <dgm:presLayoutVars>
          <dgm:dir/>
          <dgm:animLvl val="lvl"/>
          <dgm:resizeHandles val="exact"/>
        </dgm:presLayoutVars>
      </dgm:prSet>
      <dgm:spPr/>
    </dgm:pt>
    <dgm:pt modelId="{321E92F5-AD2D-42E9-A4EE-6218186CD274}" type="pres">
      <dgm:prSet presAssocID="{EA2F7E3B-4EAF-4DBE-97F6-25CCE012001D}" presName="compNode" presStyleCnt="0"/>
      <dgm:spPr/>
    </dgm:pt>
    <dgm:pt modelId="{C97AC760-DC84-41C5-9CA7-B69D7DB4D27D}" type="pres">
      <dgm:prSet presAssocID="{EA2F7E3B-4EAF-4DBE-97F6-25CCE012001D}" presName="childRect" presStyleLbl="bgAcc1" presStyleIdx="0" presStyleCnt="1">
        <dgm:presLayoutVars>
          <dgm:bulletEnabled val="1"/>
        </dgm:presLayoutVars>
      </dgm:prSet>
      <dgm:spPr/>
    </dgm:pt>
    <dgm:pt modelId="{FAE99311-83F2-4DFA-A44D-3FB1B84CA2C3}" type="pres">
      <dgm:prSet presAssocID="{EA2F7E3B-4EAF-4DBE-97F6-25CCE012001D}" presName="parentText" presStyleLbl="node1" presStyleIdx="0" presStyleCnt="0">
        <dgm:presLayoutVars>
          <dgm:chMax val="0"/>
          <dgm:bulletEnabled val="1"/>
        </dgm:presLayoutVars>
      </dgm:prSet>
      <dgm:spPr/>
    </dgm:pt>
    <dgm:pt modelId="{A2365BC6-5736-4F13-923F-980153082164}" type="pres">
      <dgm:prSet presAssocID="{EA2F7E3B-4EAF-4DBE-97F6-25CCE012001D}" presName="parentRect" presStyleLbl="alignNode1" presStyleIdx="0" presStyleCnt="1"/>
      <dgm:spPr/>
    </dgm:pt>
    <dgm:pt modelId="{4B94FA19-8843-4BA4-B713-C41E504C1E01}" type="pres">
      <dgm:prSet presAssocID="{EA2F7E3B-4EAF-4DBE-97F6-25CCE012001D}" presName="adorn" presStyleLbl="fgAccFollowNode1" presStyleIdx="0" presStyleCnt="1" custScaleX="309976" custScaleY="275009" custLinFactX="21540" custLinFactNeighborX="100000" custLinFactNeighborY="18690"/>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effectLst>
          <a:glow rad="101600">
            <a:schemeClr val="accent1">
              <a:satMod val="175000"/>
              <a:alpha val="40000"/>
            </a:schemeClr>
          </a:glow>
        </a:effectLst>
      </dgm:spPr>
    </dgm:pt>
  </dgm:ptLst>
  <dgm:cxnLst>
    <dgm:cxn modelId="{64C756A8-A318-49C1-97D9-1265EC11BDBB}" srcId="{EA2F7E3B-4EAF-4DBE-97F6-25CCE012001D}" destId="{927BCE00-9E84-4F4D-AE85-88113BE9FFDB}" srcOrd="0" destOrd="0" parTransId="{D3D8DF8D-4008-4573-9471-203BA9FAAF96}" sibTransId="{DA635C8C-C41F-429B-9BE0-CBE8C122B938}"/>
    <dgm:cxn modelId="{58F83F06-3F06-4171-9B69-D58A5FC5A642}" type="presOf" srcId="{EA2F7E3B-4EAF-4DBE-97F6-25CCE012001D}" destId="{A2365BC6-5736-4F13-923F-980153082164}" srcOrd="1" destOrd="0" presId="urn:microsoft.com/office/officeart/2005/8/layout/bList2"/>
    <dgm:cxn modelId="{5606119F-B8C0-482B-BB1E-C226390CD748}" type="presOf" srcId="{EA2F7E3B-4EAF-4DBE-97F6-25CCE012001D}" destId="{FAE99311-83F2-4DFA-A44D-3FB1B84CA2C3}" srcOrd="0" destOrd="0" presId="urn:microsoft.com/office/officeart/2005/8/layout/bList2"/>
    <dgm:cxn modelId="{3F31DD02-1D53-4635-A666-04563102F1D5}" srcId="{9A78E801-35DE-40B7-B1A9-169BDE625B74}" destId="{EA2F7E3B-4EAF-4DBE-97F6-25CCE012001D}" srcOrd="0" destOrd="0" parTransId="{9BEF2742-BBFE-41B5-92F1-E57B29AD2A06}" sibTransId="{D71CE807-FC9E-40A8-AC0B-A0D9B0CCB4AA}"/>
    <dgm:cxn modelId="{0E40A317-BD2F-4B2A-ABBF-11F79FF6D6F5}" type="presOf" srcId="{9A78E801-35DE-40B7-B1A9-169BDE625B74}" destId="{06A4212B-AD45-4C23-A2FF-2B5B131ABDED}" srcOrd="0" destOrd="0" presId="urn:microsoft.com/office/officeart/2005/8/layout/bList2"/>
    <dgm:cxn modelId="{D3172140-85FF-477F-8F33-DD9B4EB4C098}" type="presOf" srcId="{927BCE00-9E84-4F4D-AE85-88113BE9FFDB}" destId="{C97AC760-DC84-41C5-9CA7-B69D7DB4D27D}" srcOrd="0" destOrd="0" presId="urn:microsoft.com/office/officeart/2005/8/layout/bList2"/>
    <dgm:cxn modelId="{D2BE55F0-B958-4D57-A493-0D1AC65D303F}" type="presParOf" srcId="{06A4212B-AD45-4C23-A2FF-2B5B131ABDED}" destId="{321E92F5-AD2D-42E9-A4EE-6218186CD274}" srcOrd="0" destOrd="0" presId="urn:microsoft.com/office/officeart/2005/8/layout/bList2"/>
    <dgm:cxn modelId="{0CAB80C8-4553-49EC-B911-F0EFC60632A8}" type="presParOf" srcId="{321E92F5-AD2D-42E9-A4EE-6218186CD274}" destId="{C97AC760-DC84-41C5-9CA7-B69D7DB4D27D}" srcOrd="0" destOrd="0" presId="urn:microsoft.com/office/officeart/2005/8/layout/bList2"/>
    <dgm:cxn modelId="{53959717-F905-4B8A-B1B5-1F1492713FF1}" type="presParOf" srcId="{321E92F5-AD2D-42E9-A4EE-6218186CD274}" destId="{FAE99311-83F2-4DFA-A44D-3FB1B84CA2C3}" srcOrd="1" destOrd="0" presId="urn:microsoft.com/office/officeart/2005/8/layout/bList2"/>
    <dgm:cxn modelId="{9D572D62-08E3-44DF-81D1-2F45E3050C46}" type="presParOf" srcId="{321E92F5-AD2D-42E9-A4EE-6218186CD274}" destId="{A2365BC6-5736-4F13-923F-980153082164}" srcOrd="2" destOrd="0" presId="urn:microsoft.com/office/officeart/2005/8/layout/bList2"/>
    <dgm:cxn modelId="{EECDF942-2464-4E97-AD3A-E2AA3928617C}" type="presParOf" srcId="{321E92F5-AD2D-42E9-A4EE-6218186CD274}" destId="{4B94FA19-8843-4BA4-B713-C41E504C1E01}"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49C266-4C0E-450A-92FC-042FCDFB4FA0}" type="doc">
      <dgm:prSet loTypeId="urn:microsoft.com/office/officeart/2005/8/layout/cycle4" loCatId="matrix" qsTypeId="urn:microsoft.com/office/officeart/2005/8/quickstyle/3d2" qsCatId="3D" csTypeId="urn:microsoft.com/office/officeart/2005/8/colors/colorful4" csCatId="colorful" phldr="1"/>
      <dgm:spPr/>
      <dgm:t>
        <a:bodyPr/>
        <a:lstStyle/>
        <a:p>
          <a:pPr rtl="1"/>
          <a:endParaRPr lang="ar-SA"/>
        </a:p>
      </dgm:t>
    </dgm:pt>
    <dgm:pt modelId="{E6DBB09E-D7BE-4919-BD6C-93EE8C9E1F8D}">
      <dgm:prSet phldrT="[نص]" custT="1"/>
      <dgm:spPr/>
      <dgm:t>
        <a:bodyPr/>
        <a:lstStyle/>
        <a:p>
          <a:pPr rtl="1"/>
          <a:r>
            <a:rPr lang="ar-SA" sz="3200" b="1" cap="none" spc="0" dirty="0">
              <a:ln w="0"/>
              <a:solidFill>
                <a:srgbClr val="FFFF00"/>
              </a:solidFill>
              <a:effectLst>
                <a:outerShdw blurRad="38100" dist="19050" dir="2700000" algn="tl" rotWithShape="0">
                  <a:schemeClr val="dk1">
                    <a:alpha val="40000"/>
                  </a:schemeClr>
                </a:outerShdw>
              </a:effectLst>
            </a:rPr>
            <a:t>الدهنيات</a:t>
          </a:r>
        </a:p>
      </dgm:t>
    </dgm:pt>
    <dgm:pt modelId="{3D7D7DCE-51E2-4690-917F-83E82EF99663}" type="parTrans" cxnId="{E1E3F354-22ED-4D20-937E-60609E8336F8}">
      <dgm:prSet/>
      <dgm:spPr/>
      <dgm:t>
        <a:bodyPr/>
        <a:lstStyle/>
        <a:p>
          <a:pPr rtl="1"/>
          <a:endParaRPr lang="ar-SA" sz="2400"/>
        </a:p>
      </dgm:t>
    </dgm:pt>
    <dgm:pt modelId="{5F57013A-6363-4695-8349-C9D17DAA8161}" type="sibTrans" cxnId="{E1E3F354-22ED-4D20-937E-60609E8336F8}">
      <dgm:prSet/>
      <dgm:spPr/>
      <dgm:t>
        <a:bodyPr/>
        <a:lstStyle/>
        <a:p>
          <a:pPr rtl="1"/>
          <a:endParaRPr lang="ar-SA" sz="2400"/>
        </a:p>
      </dgm:t>
    </dgm:pt>
    <dgm:pt modelId="{5F656DC1-445E-4B6D-85F4-950BF134BA0B}">
      <dgm:prSet phldrT="[نص]" custT="1"/>
      <dgm:spPr/>
      <dgm:t>
        <a:bodyPr/>
        <a:lstStyle/>
        <a:p>
          <a:pPr algn="ctr" rtl="1"/>
          <a:r>
            <a:rPr lang="ar-SA" sz="2800" b="1" dirty="0">
              <a:solidFill>
                <a:schemeClr val="accent3">
                  <a:lumMod val="75000"/>
                </a:schemeClr>
              </a:solidFill>
            </a:rPr>
            <a:t>يحصل عليها الدهون أو الشحوم التي تدخل في طهو الطعام من البيض واللبن والزبدة</a:t>
          </a:r>
        </a:p>
      </dgm:t>
    </dgm:pt>
    <dgm:pt modelId="{BB3F3761-2B84-403B-ACC3-06BCA797CCBF}" type="parTrans" cxnId="{E22C84F2-571A-4A1A-B60D-E31DE9B87502}">
      <dgm:prSet/>
      <dgm:spPr/>
      <dgm:t>
        <a:bodyPr/>
        <a:lstStyle/>
        <a:p>
          <a:pPr rtl="1"/>
          <a:endParaRPr lang="ar-SA" sz="2400"/>
        </a:p>
      </dgm:t>
    </dgm:pt>
    <dgm:pt modelId="{0CC7BB17-F64C-4672-8A5F-C5344F13D05A}" type="sibTrans" cxnId="{E22C84F2-571A-4A1A-B60D-E31DE9B87502}">
      <dgm:prSet/>
      <dgm:spPr/>
      <dgm:t>
        <a:bodyPr/>
        <a:lstStyle/>
        <a:p>
          <a:pPr rtl="1"/>
          <a:endParaRPr lang="ar-SA" sz="2400"/>
        </a:p>
      </dgm:t>
    </dgm:pt>
    <dgm:pt modelId="{97F93A26-EE88-4B5B-A0D8-DBE0247F755B}">
      <dgm:prSet phldrT="[نص]" custT="1"/>
      <dgm:spPr/>
      <dgm:t>
        <a:bodyPr/>
        <a:lstStyle/>
        <a:p>
          <a:pPr algn="r" rtl="1"/>
          <a:r>
            <a:rPr lang="ar-SA" sz="2400" b="1" cap="none" spc="0" dirty="0">
              <a:ln w="0"/>
              <a:solidFill>
                <a:srgbClr val="FFFF00"/>
              </a:solidFill>
              <a:effectLst>
                <a:outerShdw blurRad="38100" dist="19050" dir="2700000" algn="tl" rotWithShape="0">
                  <a:schemeClr val="dk1">
                    <a:alpha val="40000"/>
                  </a:schemeClr>
                </a:outerShdw>
              </a:effectLst>
            </a:rPr>
            <a:t>النشويات والسكريات</a:t>
          </a:r>
        </a:p>
      </dgm:t>
    </dgm:pt>
    <dgm:pt modelId="{EA56EF17-D145-48A0-9E14-04B59927E6EF}" type="parTrans" cxnId="{F111A517-D371-40CB-82AA-7D9142F59B72}">
      <dgm:prSet/>
      <dgm:spPr/>
      <dgm:t>
        <a:bodyPr/>
        <a:lstStyle/>
        <a:p>
          <a:pPr rtl="1"/>
          <a:endParaRPr lang="ar-SA" sz="2400"/>
        </a:p>
      </dgm:t>
    </dgm:pt>
    <dgm:pt modelId="{4B421B72-D3F3-4868-80E3-83E105CEE00D}" type="sibTrans" cxnId="{F111A517-D371-40CB-82AA-7D9142F59B72}">
      <dgm:prSet/>
      <dgm:spPr/>
      <dgm:t>
        <a:bodyPr/>
        <a:lstStyle/>
        <a:p>
          <a:pPr rtl="1"/>
          <a:endParaRPr lang="ar-SA" sz="2400"/>
        </a:p>
      </dgm:t>
    </dgm:pt>
    <dgm:pt modelId="{7D13B94F-D498-4CDC-B37E-3816405270B6}">
      <dgm:prSet phldrT="[نص]" custT="1"/>
      <dgm:spPr/>
      <dgm:t>
        <a:bodyPr/>
        <a:lstStyle/>
        <a:p>
          <a:pPr algn="r" rtl="1"/>
          <a:r>
            <a:rPr lang="ar-SA" sz="2400" b="1" dirty="0">
              <a:solidFill>
                <a:schemeClr val="accent3">
                  <a:lumMod val="75000"/>
                </a:schemeClr>
              </a:solidFill>
            </a:rPr>
            <a:t>البطاطس في هذه السن تعتبر من الأنواع المفضلة للطفل </a:t>
          </a:r>
        </a:p>
      </dgm:t>
    </dgm:pt>
    <dgm:pt modelId="{6700D7F6-D652-4336-B71D-F77794015B0E}" type="parTrans" cxnId="{B4AF0C90-8771-4929-8770-70AA8F693A71}">
      <dgm:prSet/>
      <dgm:spPr/>
      <dgm:t>
        <a:bodyPr/>
        <a:lstStyle/>
        <a:p>
          <a:pPr rtl="1"/>
          <a:endParaRPr lang="ar-SA" sz="2400"/>
        </a:p>
      </dgm:t>
    </dgm:pt>
    <dgm:pt modelId="{E67C76F8-30E9-45FF-BA6D-A741A76CE4D5}" type="sibTrans" cxnId="{B4AF0C90-8771-4929-8770-70AA8F693A71}">
      <dgm:prSet/>
      <dgm:spPr/>
      <dgm:t>
        <a:bodyPr/>
        <a:lstStyle/>
        <a:p>
          <a:pPr rtl="1"/>
          <a:endParaRPr lang="ar-SA" sz="2400"/>
        </a:p>
      </dgm:t>
    </dgm:pt>
    <dgm:pt modelId="{B1CF3EF7-DA18-4B0F-80E9-5E725236878E}">
      <dgm:prSet phldrT="[نص]" custT="1"/>
      <dgm:spPr/>
      <dgm:t>
        <a:bodyPr/>
        <a:lstStyle/>
        <a:p>
          <a:pPr rtl="1"/>
          <a:r>
            <a:rPr lang="ar-SA" sz="3600" dirty="0">
              <a:solidFill>
                <a:srgbClr val="FFFF00"/>
              </a:solidFill>
            </a:rPr>
            <a:t>الطاقة</a:t>
          </a:r>
        </a:p>
      </dgm:t>
    </dgm:pt>
    <dgm:pt modelId="{3EB168BF-B700-46F0-98B5-B4F16362FCA3}" type="parTrans" cxnId="{FD0DB8F2-B25D-4D14-9461-946733FE9967}">
      <dgm:prSet/>
      <dgm:spPr/>
      <dgm:t>
        <a:bodyPr/>
        <a:lstStyle/>
        <a:p>
          <a:pPr rtl="1"/>
          <a:endParaRPr lang="ar-SA" sz="2400"/>
        </a:p>
      </dgm:t>
    </dgm:pt>
    <dgm:pt modelId="{E1508E2F-6353-40AB-9A73-E081423E0948}" type="sibTrans" cxnId="{FD0DB8F2-B25D-4D14-9461-946733FE9967}">
      <dgm:prSet/>
      <dgm:spPr/>
      <dgm:t>
        <a:bodyPr/>
        <a:lstStyle/>
        <a:p>
          <a:pPr rtl="1"/>
          <a:endParaRPr lang="ar-SA" sz="2400"/>
        </a:p>
      </dgm:t>
    </dgm:pt>
    <dgm:pt modelId="{8E4746E9-384D-4A9D-AA82-8FC7AA531663}">
      <dgm:prSet phldrT="[نص]" custT="1"/>
      <dgm:spPr/>
      <dgm:t>
        <a:bodyPr/>
        <a:lstStyle/>
        <a:p>
          <a:pPr rtl="1"/>
          <a:r>
            <a:rPr lang="ar-SA" sz="2400" b="1" dirty="0">
              <a:solidFill>
                <a:schemeClr val="accent3">
                  <a:lumMod val="75000"/>
                </a:schemeClr>
              </a:solidFill>
            </a:rPr>
            <a:t>أهم مصادرها (الخبز، البطاطس، الأرز) يجب التأكد من استمرار حصوله على فيتامينات أ-ج-د</a:t>
          </a:r>
        </a:p>
      </dgm:t>
    </dgm:pt>
    <dgm:pt modelId="{BD939E76-6C51-40B6-90A1-DCA465AB7648}" type="parTrans" cxnId="{1BFCC6F4-119F-4B19-9388-D18A7F391525}">
      <dgm:prSet/>
      <dgm:spPr/>
      <dgm:t>
        <a:bodyPr/>
        <a:lstStyle/>
        <a:p>
          <a:pPr rtl="1"/>
          <a:endParaRPr lang="ar-SA" sz="2400"/>
        </a:p>
      </dgm:t>
    </dgm:pt>
    <dgm:pt modelId="{8AD8F159-C11F-4741-A075-1033FEBD3C0C}" type="sibTrans" cxnId="{1BFCC6F4-119F-4B19-9388-D18A7F391525}">
      <dgm:prSet/>
      <dgm:spPr/>
      <dgm:t>
        <a:bodyPr/>
        <a:lstStyle/>
        <a:p>
          <a:pPr rtl="1"/>
          <a:endParaRPr lang="ar-SA" sz="2400"/>
        </a:p>
      </dgm:t>
    </dgm:pt>
    <dgm:pt modelId="{51CABE5F-C8BB-4E7B-8E3D-981449FF1CE5}">
      <dgm:prSet phldrT="[نص]" custT="1"/>
      <dgm:spPr/>
      <dgm:t>
        <a:bodyPr/>
        <a:lstStyle/>
        <a:p>
          <a:pPr rtl="1"/>
          <a:r>
            <a:rPr lang="ar-SA" sz="2800" b="1" dirty="0">
              <a:solidFill>
                <a:srgbClr val="FFFF00"/>
              </a:solidFill>
            </a:rPr>
            <a:t>البروتينات</a:t>
          </a:r>
        </a:p>
      </dgm:t>
    </dgm:pt>
    <dgm:pt modelId="{39D1FB5B-4F15-4438-AD49-B7F5375CD8B6}" type="parTrans" cxnId="{3FA0D2B8-4265-44AB-B6FF-513BF98E23FA}">
      <dgm:prSet/>
      <dgm:spPr/>
      <dgm:t>
        <a:bodyPr/>
        <a:lstStyle/>
        <a:p>
          <a:pPr rtl="1"/>
          <a:endParaRPr lang="ar-SA" sz="2400"/>
        </a:p>
      </dgm:t>
    </dgm:pt>
    <dgm:pt modelId="{C96CA267-B95D-45EE-948A-A35B950B13FA}" type="sibTrans" cxnId="{3FA0D2B8-4265-44AB-B6FF-513BF98E23FA}">
      <dgm:prSet/>
      <dgm:spPr/>
      <dgm:t>
        <a:bodyPr/>
        <a:lstStyle/>
        <a:p>
          <a:pPr rtl="1"/>
          <a:endParaRPr lang="ar-SA" sz="2400"/>
        </a:p>
      </dgm:t>
    </dgm:pt>
    <dgm:pt modelId="{65776AA2-5617-417C-A236-62899268F503}">
      <dgm:prSet phldrT="[نص]" custT="1"/>
      <dgm:spPr/>
      <dgm:t>
        <a:bodyPr/>
        <a:lstStyle/>
        <a:p>
          <a:pPr rtl="1"/>
          <a:r>
            <a:rPr lang="ar-SA" sz="2400" b="1" dirty="0">
              <a:solidFill>
                <a:schemeClr val="accent3">
                  <a:lumMod val="75000"/>
                </a:schemeClr>
              </a:solidFill>
            </a:rPr>
            <a:t>اللبن مصدر مهم للبروتين</a:t>
          </a:r>
        </a:p>
      </dgm:t>
    </dgm:pt>
    <dgm:pt modelId="{85BB6021-AE1D-4EBF-A314-2FBBDCD3514C}" type="parTrans" cxnId="{2CF5EDBB-4A80-4194-A131-5F759C587D42}">
      <dgm:prSet/>
      <dgm:spPr/>
      <dgm:t>
        <a:bodyPr/>
        <a:lstStyle/>
        <a:p>
          <a:pPr rtl="1"/>
          <a:endParaRPr lang="ar-SA" sz="2400"/>
        </a:p>
      </dgm:t>
    </dgm:pt>
    <dgm:pt modelId="{150A332F-FE49-4AB6-AA00-44032CBE1F98}" type="sibTrans" cxnId="{2CF5EDBB-4A80-4194-A131-5F759C587D42}">
      <dgm:prSet/>
      <dgm:spPr/>
      <dgm:t>
        <a:bodyPr/>
        <a:lstStyle/>
        <a:p>
          <a:pPr rtl="1"/>
          <a:endParaRPr lang="ar-SA" sz="2400"/>
        </a:p>
      </dgm:t>
    </dgm:pt>
    <dgm:pt modelId="{74422104-199B-464A-9304-C9E51CBF8887}">
      <dgm:prSet phldrT="[نص]" custT="1"/>
      <dgm:spPr/>
      <dgm:t>
        <a:bodyPr/>
        <a:lstStyle/>
        <a:p>
          <a:pPr algn="r" rtl="1"/>
          <a:r>
            <a:rPr lang="ar-SA" sz="2400" b="1" dirty="0">
              <a:solidFill>
                <a:schemeClr val="accent3">
                  <a:lumMod val="75000"/>
                </a:schemeClr>
              </a:solidFill>
            </a:rPr>
            <a:t>قدمي للطفل الخبز بتنويع أشكال السندوتشات</a:t>
          </a:r>
        </a:p>
      </dgm:t>
    </dgm:pt>
    <dgm:pt modelId="{C6CDEE37-8C32-4FEF-B910-18481768B3B0}" type="parTrans" cxnId="{C9ED154F-6D80-4CBD-95CD-D7482B647AB7}">
      <dgm:prSet/>
      <dgm:spPr/>
      <dgm:t>
        <a:bodyPr/>
        <a:lstStyle/>
        <a:p>
          <a:pPr rtl="1"/>
          <a:endParaRPr lang="ar-SA" sz="2400"/>
        </a:p>
      </dgm:t>
    </dgm:pt>
    <dgm:pt modelId="{3EF0AF1B-A3CA-426B-AA4A-E752C1BD0DC3}" type="sibTrans" cxnId="{C9ED154F-6D80-4CBD-95CD-D7482B647AB7}">
      <dgm:prSet/>
      <dgm:spPr/>
      <dgm:t>
        <a:bodyPr/>
        <a:lstStyle/>
        <a:p>
          <a:pPr rtl="1"/>
          <a:endParaRPr lang="ar-SA" sz="2400"/>
        </a:p>
      </dgm:t>
    </dgm:pt>
    <dgm:pt modelId="{FACAD1EC-F1E9-4F87-940F-D3C8AB3946FA}">
      <dgm:prSet phldrT="[نص]" custT="1"/>
      <dgm:spPr/>
      <dgm:t>
        <a:bodyPr/>
        <a:lstStyle/>
        <a:p>
          <a:pPr algn="r" rtl="1"/>
          <a:r>
            <a:rPr lang="ar-SA" sz="2400" b="1" dirty="0">
              <a:solidFill>
                <a:schemeClr val="accent3">
                  <a:lumMod val="75000"/>
                </a:schemeClr>
              </a:solidFill>
            </a:rPr>
            <a:t>حضري المعكرونة أو الأرز بطرق متنوعة</a:t>
          </a:r>
        </a:p>
      </dgm:t>
    </dgm:pt>
    <dgm:pt modelId="{A7DB1352-F248-47B4-B467-1E0D9E11BE2E}" type="parTrans" cxnId="{A4AE600E-CBAB-4B78-A3F2-E25A9F3FE4C2}">
      <dgm:prSet/>
      <dgm:spPr/>
      <dgm:t>
        <a:bodyPr/>
        <a:lstStyle/>
        <a:p>
          <a:pPr rtl="1"/>
          <a:endParaRPr lang="ar-SA" sz="2400"/>
        </a:p>
      </dgm:t>
    </dgm:pt>
    <dgm:pt modelId="{79C62C90-6763-4FA6-9E23-7C8A19CE3897}" type="sibTrans" cxnId="{A4AE600E-CBAB-4B78-A3F2-E25A9F3FE4C2}">
      <dgm:prSet/>
      <dgm:spPr/>
      <dgm:t>
        <a:bodyPr/>
        <a:lstStyle/>
        <a:p>
          <a:pPr rtl="1"/>
          <a:endParaRPr lang="ar-SA" sz="2400"/>
        </a:p>
      </dgm:t>
    </dgm:pt>
    <dgm:pt modelId="{9DE9FB11-033C-40C6-B0E9-5367A94580AF}">
      <dgm:prSet phldrT="[نص]" custT="1"/>
      <dgm:spPr/>
      <dgm:t>
        <a:bodyPr/>
        <a:lstStyle/>
        <a:p>
          <a:pPr rtl="1"/>
          <a:r>
            <a:rPr lang="ar-SA" sz="2400" b="1" dirty="0">
              <a:solidFill>
                <a:schemeClr val="accent3">
                  <a:lumMod val="75000"/>
                </a:schemeClr>
              </a:solidFill>
            </a:rPr>
            <a:t>البيض لا تتغير قيمته مهما اختلفت طرق تحضيره</a:t>
          </a:r>
        </a:p>
      </dgm:t>
    </dgm:pt>
    <dgm:pt modelId="{95F3FDF6-5757-49D9-9100-30A3A50B524C}" type="parTrans" cxnId="{3B0903D5-7CC7-415F-B8C9-942F5FDEDA03}">
      <dgm:prSet/>
      <dgm:spPr/>
      <dgm:t>
        <a:bodyPr/>
        <a:lstStyle/>
        <a:p>
          <a:endParaRPr lang="en-US"/>
        </a:p>
      </dgm:t>
    </dgm:pt>
    <dgm:pt modelId="{3BBE2A80-443A-4A76-8848-10836A051432}" type="sibTrans" cxnId="{3B0903D5-7CC7-415F-B8C9-942F5FDEDA03}">
      <dgm:prSet/>
      <dgm:spPr/>
      <dgm:t>
        <a:bodyPr/>
        <a:lstStyle/>
        <a:p>
          <a:endParaRPr lang="en-US"/>
        </a:p>
      </dgm:t>
    </dgm:pt>
    <dgm:pt modelId="{C6334E97-807F-4C0C-840A-62DEF16134F6}" type="pres">
      <dgm:prSet presAssocID="{C249C266-4C0E-450A-92FC-042FCDFB4FA0}" presName="cycleMatrixDiagram" presStyleCnt="0">
        <dgm:presLayoutVars>
          <dgm:chMax val="1"/>
          <dgm:dir/>
          <dgm:animLvl val="lvl"/>
          <dgm:resizeHandles val="exact"/>
        </dgm:presLayoutVars>
      </dgm:prSet>
      <dgm:spPr/>
    </dgm:pt>
    <dgm:pt modelId="{DDAB1152-BB28-4014-BFF1-C09E4737233A}" type="pres">
      <dgm:prSet presAssocID="{C249C266-4C0E-450A-92FC-042FCDFB4FA0}" presName="children" presStyleCnt="0"/>
      <dgm:spPr/>
    </dgm:pt>
    <dgm:pt modelId="{86FB3791-3481-4DDA-B12A-7018D0C0DF66}" type="pres">
      <dgm:prSet presAssocID="{C249C266-4C0E-450A-92FC-042FCDFB4FA0}" presName="child1group" presStyleCnt="0"/>
      <dgm:spPr/>
    </dgm:pt>
    <dgm:pt modelId="{B338BE09-4E63-44FA-BAE5-0C43868D00B8}" type="pres">
      <dgm:prSet presAssocID="{C249C266-4C0E-450A-92FC-042FCDFB4FA0}" presName="child1" presStyleLbl="bgAcc1" presStyleIdx="0" presStyleCnt="4" custScaleX="206456" custLinFactNeighborX="-13766" custLinFactNeighborY="2578"/>
      <dgm:spPr/>
    </dgm:pt>
    <dgm:pt modelId="{5B4D4D43-A638-4676-AA05-693CF32CE430}" type="pres">
      <dgm:prSet presAssocID="{C249C266-4C0E-450A-92FC-042FCDFB4FA0}" presName="child1Text" presStyleLbl="bgAcc1" presStyleIdx="0" presStyleCnt="4">
        <dgm:presLayoutVars>
          <dgm:bulletEnabled val="1"/>
        </dgm:presLayoutVars>
      </dgm:prSet>
      <dgm:spPr/>
    </dgm:pt>
    <dgm:pt modelId="{C6CE5D97-14CA-4D34-AE48-20DEE7B25DD8}" type="pres">
      <dgm:prSet presAssocID="{C249C266-4C0E-450A-92FC-042FCDFB4FA0}" presName="child2group" presStyleCnt="0"/>
      <dgm:spPr/>
    </dgm:pt>
    <dgm:pt modelId="{DE80EBA3-7FA8-4F38-AEC8-2E5C0DFD8E3D}" type="pres">
      <dgm:prSet presAssocID="{C249C266-4C0E-450A-92FC-042FCDFB4FA0}" presName="child2" presStyleLbl="bgAcc1" presStyleIdx="1" presStyleCnt="4" custScaleX="229766" custScaleY="136963" custLinFactNeighborX="37127" custLinFactNeighborY="8910"/>
      <dgm:spPr/>
    </dgm:pt>
    <dgm:pt modelId="{72E7BEFA-FAB7-4917-AC73-DA6AC280E8C9}" type="pres">
      <dgm:prSet presAssocID="{C249C266-4C0E-450A-92FC-042FCDFB4FA0}" presName="child2Text" presStyleLbl="bgAcc1" presStyleIdx="1" presStyleCnt="4">
        <dgm:presLayoutVars>
          <dgm:bulletEnabled val="1"/>
        </dgm:presLayoutVars>
      </dgm:prSet>
      <dgm:spPr/>
    </dgm:pt>
    <dgm:pt modelId="{CE3F527B-C8D1-4BBF-BA99-228F89EF1DBD}" type="pres">
      <dgm:prSet presAssocID="{C249C266-4C0E-450A-92FC-042FCDFB4FA0}" presName="child3group" presStyleCnt="0"/>
      <dgm:spPr/>
    </dgm:pt>
    <dgm:pt modelId="{F3E8C1D3-7D82-4F69-9CE2-321A6E5672B2}" type="pres">
      <dgm:prSet presAssocID="{C249C266-4C0E-450A-92FC-042FCDFB4FA0}" presName="child3" presStyleLbl="bgAcc1" presStyleIdx="2" presStyleCnt="4" custScaleX="234633" custLinFactNeighborX="38648" custLinFactNeighborY="-5509"/>
      <dgm:spPr/>
    </dgm:pt>
    <dgm:pt modelId="{199B3D9C-8263-45B4-ACE9-E1C5D931C3FC}" type="pres">
      <dgm:prSet presAssocID="{C249C266-4C0E-450A-92FC-042FCDFB4FA0}" presName="child3Text" presStyleLbl="bgAcc1" presStyleIdx="2" presStyleCnt="4">
        <dgm:presLayoutVars>
          <dgm:bulletEnabled val="1"/>
        </dgm:presLayoutVars>
      </dgm:prSet>
      <dgm:spPr/>
    </dgm:pt>
    <dgm:pt modelId="{ED3CCC15-E3C6-4492-BD6F-9F1748180D52}" type="pres">
      <dgm:prSet presAssocID="{C249C266-4C0E-450A-92FC-042FCDFB4FA0}" presName="child4group" presStyleCnt="0"/>
      <dgm:spPr/>
    </dgm:pt>
    <dgm:pt modelId="{A9863FEC-94C0-42E9-9A29-83B00A8ED4BA}" type="pres">
      <dgm:prSet presAssocID="{C249C266-4C0E-450A-92FC-042FCDFB4FA0}" presName="child4" presStyleLbl="bgAcc1" presStyleIdx="3" presStyleCnt="4" custScaleX="210849" custLinFactNeighborX="-29922" custLinFactNeighborY="-8914"/>
      <dgm:spPr/>
    </dgm:pt>
    <dgm:pt modelId="{1FA12530-7879-4EB1-9301-EFC0E42A9F29}" type="pres">
      <dgm:prSet presAssocID="{C249C266-4C0E-450A-92FC-042FCDFB4FA0}" presName="child4Text" presStyleLbl="bgAcc1" presStyleIdx="3" presStyleCnt="4">
        <dgm:presLayoutVars>
          <dgm:bulletEnabled val="1"/>
        </dgm:presLayoutVars>
      </dgm:prSet>
      <dgm:spPr/>
    </dgm:pt>
    <dgm:pt modelId="{4550A4D6-449B-40FF-AC31-51365F885977}" type="pres">
      <dgm:prSet presAssocID="{C249C266-4C0E-450A-92FC-042FCDFB4FA0}" presName="childPlaceholder" presStyleCnt="0"/>
      <dgm:spPr/>
    </dgm:pt>
    <dgm:pt modelId="{88C19547-5F44-4F8C-9CDE-9815AF7A75A0}" type="pres">
      <dgm:prSet presAssocID="{C249C266-4C0E-450A-92FC-042FCDFB4FA0}" presName="circle" presStyleCnt="0"/>
      <dgm:spPr/>
    </dgm:pt>
    <dgm:pt modelId="{A0A90958-96D5-402F-8D60-965186DEC322}" type="pres">
      <dgm:prSet presAssocID="{C249C266-4C0E-450A-92FC-042FCDFB4FA0}" presName="quadrant1" presStyleLbl="node1" presStyleIdx="0" presStyleCnt="4">
        <dgm:presLayoutVars>
          <dgm:chMax val="1"/>
          <dgm:bulletEnabled val="1"/>
        </dgm:presLayoutVars>
      </dgm:prSet>
      <dgm:spPr/>
    </dgm:pt>
    <dgm:pt modelId="{838AC8BD-1F8E-4440-B8D4-A0A3435E1697}" type="pres">
      <dgm:prSet presAssocID="{C249C266-4C0E-450A-92FC-042FCDFB4FA0}" presName="quadrant2" presStyleLbl="node1" presStyleIdx="1" presStyleCnt="4" custLinFactNeighborX="2617" custLinFactNeighborY="436">
        <dgm:presLayoutVars>
          <dgm:chMax val="1"/>
          <dgm:bulletEnabled val="1"/>
        </dgm:presLayoutVars>
      </dgm:prSet>
      <dgm:spPr/>
    </dgm:pt>
    <dgm:pt modelId="{F0DBAC0A-ECAA-4A51-8511-FEB6EB5144F8}" type="pres">
      <dgm:prSet presAssocID="{C249C266-4C0E-450A-92FC-042FCDFB4FA0}" presName="quadrant3" presStyleLbl="node1" presStyleIdx="2" presStyleCnt="4">
        <dgm:presLayoutVars>
          <dgm:chMax val="1"/>
          <dgm:bulletEnabled val="1"/>
        </dgm:presLayoutVars>
      </dgm:prSet>
      <dgm:spPr/>
    </dgm:pt>
    <dgm:pt modelId="{7B7069BD-6BBC-45EB-8D1F-173FC0B82C06}" type="pres">
      <dgm:prSet presAssocID="{C249C266-4C0E-450A-92FC-042FCDFB4FA0}" presName="quadrant4" presStyleLbl="node1" presStyleIdx="3" presStyleCnt="4">
        <dgm:presLayoutVars>
          <dgm:chMax val="1"/>
          <dgm:bulletEnabled val="1"/>
        </dgm:presLayoutVars>
      </dgm:prSet>
      <dgm:spPr/>
    </dgm:pt>
    <dgm:pt modelId="{81968CA9-4FE8-4013-A86C-91C16ED8DAD9}" type="pres">
      <dgm:prSet presAssocID="{C249C266-4C0E-450A-92FC-042FCDFB4FA0}" presName="quadrantPlaceholder" presStyleCnt="0"/>
      <dgm:spPr/>
    </dgm:pt>
    <dgm:pt modelId="{778689B4-50FC-4D78-AE97-BE92F01E94DC}" type="pres">
      <dgm:prSet presAssocID="{C249C266-4C0E-450A-92FC-042FCDFB4FA0}" presName="center1" presStyleLbl="fgShp" presStyleIdx="0" presStyleCnt="2"/>
      <dgm:spPr/>
    </dgm:pt>
    <dgm:pt modelId="{F479B078-9076-48EA-9B2D-F446549215AB}" type="pres">
      <dgm:prSet presAssocID="{C249C266-4C0E-450A-92FC-042FCDFB4FA0}" presName="center2" presStyleLbl="fgShp" presStyleIdx="1" presStyleCnt="2"/>
      <dgm:spPr/>
    </dgm:pt>
  </dgm:ptLst>
  <dgm:cxnLst>
    <dgm:cxn modelId="{3FA0D2B8-4265-44AB-B6FF-513BF98E23FA}" srcId="{C249C266-4C0E-450A-92FC-042FCDFB4FA0}" destId="{51CABE5F-C8BB-4E7B-8E3D-981449FF1CE5}" srcOrd="3" destOrd="0" parTransId="{39D1FB5B-4F15-4438-AD49-B7F5375CD8B6}" sibTransId="{C96CA267-B95D-45EE-948A-A35B950B13FA}"/>
    <dgm:cxn modelId="{C9ED154F-6D80-4CBD-95CD-D7482B647AB7}" srcId="{97F93A26-EE88-4B5B-A0D8-DBE0247F755B}" destId="{74422104-199B-464A-9304-C9E51CBF8887}" srcOrd="1" destOrd="0" parTransId="{C6CDEE37-8C32-4FEF-B910-18481768B3B0}" sibTransId="{3EF0AF1B-A3CA-426B-AA4A-E752C1BD0DC3}"/>
    <dgm:cxn modelId="{1BFCC6F4-119F-4B19-9388-D18A7F391525}" srcId="{B1CF3EF7-DA18-4B0F-80E9-5E725236878E}" destId="{8E4746E9-384D-4A9D-AA82-8FC7AA531663}" srcOrd="0" destOrd="0" parTransId="{BD939E76-6C51-40B6-90A1-DCA465AB7648}" sibTransId="{8AD8F159-C11F-4741-A075-1033FEBD3C0C}"/>
    <dgm:cxn modelId="{FD0DB8F2-B25D-4D14-9461-946733FE9967}" srcId="{C249C266-4C0E-450A-92FC-042FCDFB4FA0}" destId="{B1CF3EF7-DA18-4B0F-80E9-5E725236878E}" srcOrd="2" destOrd="0" parTransId="{3EB168BF-B700-46F0-98B5-B4F16362FCA3}" sibTransId="{E1508E2F-6353-40AB-9A73-E081423E0948}"/>
    <dgm:cxn modelId="{C768D2D0-CC84-4FBA-8409-CD002E57BB1C}" type="presOf" srcId="{5F656DC1-445E-4B6D-85F4-950BF134BA0B}" destId="{B338BE09-4E63-44FA-BAE5-0C43868D00B8}" srcOrd="0" destOrd="0" presId="urn:microsoft.com/office/officeart/2005/8/layout/cycle4"/>
    <dgm:cxn modelId="{5CB39A53-1BA4-40B5-BFFD-6C38D8DB0D9D}" type="presOf" srcId="{7D13B94F-D498-4CDC-B37E-3816405270B6}" destId="{DE80EBA3-7FA8-4F38-AEC8-2E5C0DFD8E3D}" srcOrd="0" destOrd="0" presId="urn:microsoft.com/office/officeart/2005/8/layout/cycle4"/>
    <dgm:cxn modelId="{C2C226F6-76BC-4B57-909B-CE40A0AD6A46}" type="presOf" srcId="{74422104-199B-464A-9304-C9E51CBF8887}" destId="{DE80EBA3-7FA8-4F38-AEC8-2E5C0DFD8E3D}" srcOrd="0" destOrd="1" presId="urn:microsoft.com/office/officeart/2005/8/layout/cycle4"/>
    <dgm:cxn modelId="{FF5A4369-6266-425B-A6A6-3E01124C0C09}" type="presOf" srcId="{65776AA2-5617-417C-A236-62899268F503}" destId="{A9863FEC-94C0-42E9-9A29-83B00A8ED4BA}" srcOrd="0" destOrd="0" presId="urn:microsoft.com/office/officeart/2005/8/layout/cycle4"/>
    <dgm:cxn modelId="{331953A2-64AF-4E96-B5AA-35BE29D3DA70}" type="presOf" srcId="{7D13B94F-D498-4CDC-B37E-3816405270B6}" destId="{72E7BEFA-FAB7-4917-AC73-DA6AC280E8C9}" srcOrd="1" destOrd="0" presId="urn:microsoft.com/office/officeart/2005/8/layout/cycle4"/>
    <dgm:cxn modelId="{3A2D3234-D404-47AD-A6FF-957F507641AA}" type="presOf" srcId="{65776AA2-5617-417C-A236-62899268F503}" destId="{1FA12530-7879-4EB1-9301-EFC0E42A9F29}" srcOrd="1" destOrd="0" presId="urn:microsoft.com/office/officeart/2005/8/layout/cycle4"/>
    <dgm:cxn modelId="{EBB63146-5163-4DB3-AFA0-D3B635B4B769}" type="presOf" srcId="{51CABE5F-C8BB-4E7B-8E3D-981449FF1CE5}" destId="{7B7069BD-6BBC-45EB-8D1F-173FC0B82C06}" srcOrd="0" destOrd="0" presId="urn:microsoft.com/office/officeart/2005/8/layout/cycle4"/>
    <dgm:cxn modelId="{3B0903D5-7CC7-415F-B8C9-942F5FDEDA03}" srcId="{51CABE5F-C8BB-4E7B-8E3D-981449FF1CE5}" destId="{9DE9FB11-033C-40C6-B0E9-5367A94580AF}" srcOrd="1" destOrd="0" parTransId="{95F3FDF6-5757-49D9-9100-30A3A50B524C}" sibTransId="{3BBE2A80-443A-4A76-8848-10836A051432}"/>
    <dgm:cxn modelId="{3A04CFF7-9CB0-43E1-B767-281AF8931413}" type="presOf" srcId="{E6DBB09E-D7BE-4919-BD6C-93EE8C9E1F8D}" destId="{A0A90958-96D5-402F-8D60-965186DEC322}" srcOrd="0" destOrd="0" presId="urn:microsoft.com/office/officeart/2005/8/layout/cycle4"/>
    <dgm:cxn modelId="{6DD1C4CB-F1AC-4FD8-A617-138ED1EC3C0F}" type="presOf" srcId="{C249C266-4C0E-450A-92FC-042FCDFB4FA0}" destId="{C6334E97-807F-4C0C-840A-62DEF16134F6}" srcOrd="0" destOrd="0" presId="urn:microsoft.com/office/officeart/2005/8/layout/cycle4"/>
    <dgm:cxn modelId="{2CF5EDBB-4A80-4194-A131-5F759C587D42}" srcId="{51CABE5F-C8BB-4E7B-8E3D-981449FF1CE5}" destId="{65776AA2-5617-417C-A236-62899268F503}" srcOrd="0" destOrd="0" parTransId="{85BB6021-AE1D-4EBF-A314-2FBBDCD3514C}" sibTransId="{150A332F-FE49-4AB6-AA00-44032CBE1F98}"/>
    <dgm:cxn modelId="{8706D08C-C6F3-4F56-876F-6B45271E8345}" type="presOf" srcId="{8E4746E9-384D-4A9D-AA82-8FC7AA531663}" destId="{F3E8C1D3-7D82-4F69-9CE2-321A6E5672B2}" srcOrd="0" destOrd="0" presId="urn:microsoft.com/office/officeart/2005/8/layout/cycle4"/>
    <dgm:cxn modelId="{DE78D35D-141C-43DB-B3C4-CF7056F83554}" type="presOf" srcId="{FACAD1EC-F1E9-4F87-940F-D3C8AB3946FA}" destId="{72E7BEFA-FAB7-4917-AC73-DA6AC280E8C9}" srcOrd="1" destOrd="2" presId="urn:microsoft.com/office/officeart/2005/8/layout/cycle4"/>
    <dgm:cxn modelId="{5CE465FD-76CB-4436-845B-2DF5441487B1}" type="presOf" srcId="{9DE9FB11-033C-40C6-B0E9-5367A94580AF}" destId="{1FA12530-7879-4EB1-9301-EFC0E42A9F29}" srcOrd="1" destOrd="1" presId="urn:microsoft.com/office/officeart/2005/8/layout/cycle4"/>
    <dgm:cxn modelId="{1A2646A3-5F9B-42ED-8F58-199D60D2EC9D}" type="presOf" srcId="{97F93A26-EE88-4B5B-A0D8-DBE0247F755B}" destId="{838AC8BD-1F8E-4440-B8D4-A0A3435E1697}" srcOrd="0" destOrd="0" presId="urn:microsoft.com/office/officeart/2005/8/layout/cycle4"/>
    <dgm:cxn modelId="{19F8A888-13A9-4298-9238-D2CC3D1978B2}" type="presOf" srcId="{8E4746E9-384D-4A9D-AA82-8FC7AA531663}" destId="{199B3D9C-8263-45B4-ACE9-E1C5D931C3FC}" srcOrd="1" destOrd="0" presId="urn:microsoft.com/office/officeart/2005/8/layout/cycle4"/>
    <dgm:cxn modelId="{D4087BFE-5893-42CC-90FA-D1DBD9CB8773}" type="presOf" srcId="{5F656DC1-445E-4B6D-85F4-950BF134BA0B}" destId="{5B4D4D43-A638-4676-AA05-693CF32CE430}" srcOrd="1" destOrd="0" presId="urn:microsoft.com/office/officeart/2005/8/layout/cycle4"/>
    <dgm:cxn modelId="{A4AE600E-CBAB-4B78-A3F2-E25A9F3FE4C2}" srcId="{97F93A26-EE88-4B5B-A0D8-DBE0247F755B}" destId="{FACAD1EC-F1E9-4F87-940F-D3C8AB3946FA}" srcOrd="2" destOrd="0" parTransId="{A7DB1352-F248-47B4-B467-1E0D9E11BE2E}" sibTransId="{79C62C90-6763-4FA6-9E23-7C8A19CE3897}"/>
    <dgm:cxn modelId="{1E2F2039-4D67-43B0-8283-4C80B3E4272D}" type="presOf" srcId="{FACAD1EC-F1E9-4F87-940F-D3C8AB3946FA}" destId="{DE80EBA3-7FA8-4F38-AEC8-2E5C0DFD8E3D}" srcOrd="0" destOrd="2" presId="urn:microsoft.com/office/officeart/2005/8/layout/cycle4"/>
    <dgm:cxn modelId="{B4AF0C90-8771-4929-8770-70AA8F693A71}" srcId="{97F93A26-EE88-4B5B-A0D8-DBE0247F755B}" destId="{7D13B94F-D498-4CDC-B37E-3816405270B6}" srcOrd="0" destOrd="0" parTransId="{6700D7F6-D652-4336-B71D-F77794015B0E}" sibTransId="{E67C76F8-30E9-45FF-BA6D-A741A76CE4D5}"/>
    <dgm:cxn modelId="{E1E3F354-22ED-4D20-937E-60609E8336F8}" srcId="{C249C266-4C0E-450A-92FC-042FCDFB4FA0}" destId="{E6DBB09E-D7BE-4919-BD6C-93EE8C9E1F8D}" srcOrd="0" destOrd="0" parTransId="{3D7D7DCE-51E2-4690-917F-83E82EF99663}" sibTransId="{5F57013A-6363-4695-8349-C9D17DAA8161}"/>
    <dgm:cxn modelId="{46335165-13B1-4D88-8D17-3E395679CBB5}" type="presOf" srcId="{9DE9FB11-033C-40C6-B0E9-5367A94580AF}" destId="{A9863FEC-94C0-42E9-9A29-83B00A8ED4BA}" srcOrd="0" destOrd="1" presId="urn:microsoft.com/office/officeart/2005/8/layout/cycle4"/>
    <dgm:cxn modelId="{E22C84F2-571A-4A1A-B60D-E31DE9B87502}" srcId="{E6DBB09E-D7BE-4919-BD6C-93EE8C9E1F8D}" destId="{5F656DC1-445E-4B6D-85F4-950BF134BA0B}" srcOrd="0" destOrd="0" parTransId="{BB3F3761-2B84-403B-ACC3-06BCA797CCBF}" sibTransId="{0CC7BB17-F64C-4672-8A5F-C5344F13D05A}"/>
    <dgm:cxn modelId="{F111A517-D371-40CB-82AA-7D9142F59B72}" srcId="{C249C266-4C0E-450A-92FC-042FCDFB4FA0}" destId="{97F93A26-EE88-4B5B-A0D8-DBE0247F755B}" srcOrd="1" destOrd="0" parTransId="{EA56EF17-D145-48A0-9E14-04B59927E6EF}" sibTransId="{4B421B72-D3F3-4868-80E3-83E105CEE00D}"/>
    <dgm:cxn modelId="{672CB43F-66BA-48A2-9C01-ED04F57B7441}" type="presOf" srcId="{74422104-199B-464A-9304-C9E51CBF8887}" destId="{72E7BEFA-FAB7-4917-AC73-DA6AC280E8C9}" srcOrd="1" destOrd="1" presId="urn:microsoft.com/office/officeart/2005/8/layout/cycle4"/>
    <dgm:cxn modelId="{7C915BAD-2EAD-40E7-95FC-766110D4268C}" type="presOf" srcId="{B1CF3EF7-DA18-4B0F-80E9-5E725236878E}" destId="{F0DBAC0A-ECAA-4A51-8511-FEB6EB5144F8}" srcOrd="0" destOrd="0" presId="urn:microsoft.com/office/officeart/2005/8/layout/cycle4"/>
    <dgm:cxn modelId="{5A112996-C1C8-4949-83F6-0B98C16381F4}" type="presParOf" srcId="{C6334E97-807F-4C0C-840A-62DEF16134F6}" destId="{DDAB1152-BB28-4014-BFF1-C09E4737233A}" srcOrd="0" destOrd="0" presId="urn:microsoft.com/office/officeart/2005/8/layout/cycle4"/>
    <dgm:cxn modelId="{E4A523CC-0864-444B-914F-C63A0BC16F08}" type="presParOf" srcId="{DDAB1152-BB28-4014-BFF1-C09E4737233A}" destId="{86FB3791-3481-4DDA-B12A-7018D0C0DF66}" srcOrd="0" destOrd="0" presId="urn:microsoft.com/office/officeart/2005/8/layout/cycle4"/>
    <dgm:cxn modelId="{96229F0A-C3AF-41D4-BD4E-5F2FD90CB337}" type="presParOf" srcId="{86FB3791-3481-4DDA-B12A-7018D0C0DF66}" destId="{B338BE09-4E63-44FA-BAE5-0C43868D00B8}" srcOrd="0" destOrd="0" presId="urn:microsoft.com/office/officeart/2005/8/layout/cycle4"/>
    <dgm:cxn modelId="{593831E7-8B0F-4487-A921-1C95827718C2}" type="presParOf" srcId="{86FB3791-3481-4DDA-B12A-7018D0C0DF66}" destId="{5B4D4D43-A638-4676-AA05-693CF32CE430}" srcOrd="1" destOrd="0" presId="urn:microsoft.com/office/officeart/2005/8/layout/cycle4"/>
    <dgm:cxn modelId="{4A497770-11A4-40CC-B041-C74F8F218BA9}" type="presParOf" srcId="{DDAB1152-BB28-4014-BFF1-C09E4737233A}" destId="{C6CE5D97-14CA-4D34-AE48-20DEE7B25DD8}" srcOrd="1" destOrd="0" presId="urn:microsoft.com/office/officeart/2005/8/layout/cycle4"/>
    <dgm:cxn modelId="{EFD8F9E9-1A91-4A59-8ADF-B4FB7E4F5344}" type="presParOf" srcId="{C6CE5D97-14CA-4D34-AE48-20DEE7B25DD8}" destId="{DE80EBA3-7FA8-4F38-AEC8-2E5C0DFD8E3D}" srcOrd="0" destOrd="0" presId="urn:microsoft.com/office/officeart/2005/8/layout/cycle4"/>
    <dgm:cxn modelId="{2FE2F18A-2ADC-4C75-88AC-8815CDDA1389}" type="presParOf" srcId="{C6CE5D97-14CA-4D34-AE48-20DEE7B25DD8}" destId="{72E7BEFA-FAB7-4917-AC73-DA6AC280E8C9}" srcOrd="1" destOrd="0" presId="urn:microsoft.com/office/officeart/2005/8/layout/cycle4"/>
    <dgm:cxn modelId="{9BC9BC40-B025-42B4-8251-B432708884DE}" type="presParOf" srcId="{DDAB1152-BB28-4014-BFF1-C09E4737233A}" destId="{CE3F527B-C8D1-4BBF-BA99-228F89EF1DBD}" srcOrd="2" destOrd="0" presId="urn:microsoft.com/office/officeart/2005/8/layout/cycle4"/>
    <dgm:cxn modelId="{86463F86-3DD1-4241-A92C-E5033C9A1FBA}" type="presParOf" srcId="{CE3F527B-C8D1-4BBF-BA99-228F89EF1DBD}" destId="{F3E8C1D3-7D82-4F69-9CE2-321A6E5672B2}" srcOrd="0" destOrd="0" presId="urn:microsoft.com/office/officeart/2005/8/layout/cycle4"/>
    <dgm:cxn modelId="{EA6F378E-07B7-43BA-B604-3298A6A2D1D5}" type="presParOf" srcId="{CE3F527B-C8D1-4BBF-BA99-228F89EF1DBD}" destId="{199B3D9C-8263-45B4-ACE9-E1C5D931C3FC}" srcOrd="1" destOrd="0" presId="urn:microsoft.com/office/officeart/2005/8/layout/cycle4"/>
    <dgm:cxn modelId="{9E37AE2F-BC17-409D-81A8-AFA129AFD8B5}" type="presParOf" srcId="{DDAB1152-BB28-4014-BFF1-C09E4737233A}" destId="{ED3CCC15-E3C6-4492-BD6F-9F1748180D52}" srcOrd="3" destOrd="0" presId="urn:microsoft.com/office/officeart/2005/8/layout/cycle4"/>
    <dgm:cxn modelId="{75C4B90A-4B64-4478-AEEA-47C34FF8AF87}" type="presParOf" srcId="{ED3CCC15-E3C6-4492-BD6F-9F1748180D52}" destId="{A9863FEC-94C0-42E9-9A29-83B00A8ED4BA}" srcOrd="0" destOrd="0" presId="urn:microsoft.com/office/officeart/2005/8/layout/cycle4"/>
    <dgm:cxn modelId="{5CF06AAE-4384-4267-AB73-0A91D5584357}" type="presParOf" srcId="{ED3CCC15-E3C6-4492-BD6F-9F1748180D52}" destId="{1FA12530-7879-4EB1-9301-EFC0E42A9F29}" srcOrd="1" destOrd="0" presId="urn:microsoft.com/office/officeart/2005/8/layout/cycle4"/>
    <dgm:cxn modelId="{F164F069-D52A-48CA-BED7-DC00C8C8C2B2}" type="presParOf" srcId="{DDAB1152-BB28-4014-BFF1-C09E4737233A}" destId="{4550A4D6-449B-40FF-AC31-51365F885977}" srcOrd="4" destOrd="0" presId="urn:microsoft.com/office/officeart/2005/8/layout/cycle4"/>
    <dgm:cxn modelId="{FFEB41E0-3D60-4488-98B8-6761D1198F21}" type="presParOf" srcId="{C6334E97-807F-4C0C-840A-62DEF16134F6}" destId="{88C19547-5F44-4F8C-9CDE-9815AF7A75A0}" srcOrd="1" destOrd="0" presId="urn:microsoft.com/office/officeart/2005/8/layout/cycle4"/>
    <dgm:cxn modelId="{93687D09-E7E9-4AE9-8C27-87D015ECE134}" type="presParOf" srcId="{88C19547-5F44-4F8C-9CDE-9815AF7A75A0}" destId="{A0A90958-96D5-402F-8D60-965186DEC322}" srcOrd="0" destOrd="0" presId="urn:microsoft.com/office/officeart/2005/8/layout/cycle4"/>
    <dgm:cxn modelId="{73F8E72A-8526-4EE5-A1AB-F3C0E64897CE}" type="presParOf" srcId="{88C19547-5F44-4F8C-9CDE-9815AF7A75A0}" destId="{838AC8BD-1F8E-4440-B8D4-A0A3435E1697}" srcOrd="1" destOrd="0" presId="urn:microsoft.com/office/officeart/2005/8/layout/cycle4"/>
    <dgm:cxn modelId="{565B340C-47D6-4CD9-94A6-D5058D45CB50}" type="presParOf" srcId="{88C19547-5F44-4F8C-9CDE-9815AF7A75A0}" destId="{F0DBAC0A-ECAA-4A51-8511-FEB6EB5144F8}" srcOrd="2" destOrd="0" presId="urn:microsoft.com/office/officeart/2005/8/layout/cycle4"/>
    <dgm:cxn modelId="{26EB79C6-E380-4EDA-9808-F96F13D2CAB9}" type="presParOf" srcId="{88C19547-5F44-4F8C-9CDE-9815AF7A75A0}" destId="{7B7069BD-6BBC-45EB-8D1F-173FC0B82C06}" srcOrd="3" destOrd="0" presId="urn:microsoft.com/office/officeart/2005/8/layout/cycle4"/>
    <dgm:cxn modelId="{46C67D86-4F9F-403C-A938-79ED9E16CCBC}" type="presParOf" srcId="{88C19547-5F44-4F8C-9CDE-9815AF7A75A0}" destId="{81968CA9-4FE8-4013-A86C-91C16ED8DAD9}" srcOrd="4" destOrd="0" presId="urn:microsoft.com/office/officeart/2005/8/layout/cycle4"/>
    <dgm:cxn modelId="{D372EA37-B1C6-40A4-BA2B-F4C6FFC68409}" type="presParOf" srcId="{C6334E97-807F-4C0C-840A-62DEF16134F6}" destId="{778689B4-50FC-4D78-AE97-BE92F01E94DC}" srcOrd="2" destOrd="0" presId="urn:microsoft.com/office/officeart/2005/8/layout/cycle4"/>
    <dgm:cxn modelId="{4CEAB282-891E-4D1C-8E46-896A328A2D04}" type="presParOf" srcId="{C6334E97-807F-4C0C-840A-62DEF16134F6}" destId="{F479B078-9076-48EA-9B2D-F446549215AB}"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224B1-D7BA-4C5F-9030-76D62F3446C2}">
      <dsp:nvSpPr>
        <dsp:cNvPr id="0" name=""/>
        <dsp:cNvSpPr/>
      </dsp:nvSpPr>
      <dsp:spPr>
        <a:xfrm rot="10800000">
          <a:off x="2084016" y="814770"/>
          <a:ext cx="6676341" cy="3363269"/>
        </a:xfrm>
        <a:prstGeom prst="homePlate">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83109" tIns="198120" rIns="369824" bIns="198120" numCol="1" spcCol="1270" anchor="ctr" anchorCtr="0">
          <a:noAutofit/>
        </a:bodyPr>
        <a:lstStyle/>
        <a:p>
          <a:pPr marL="0" lvl="0" indent="0" algn="ctr" defTabSz="2311400" rtl="1">
            <a:lnSpc>
              <a:spcPct val="90000"/>
            </a:lnSpc>
            <a:spcBef>
              <a:spcPct val="0"/>
            </a:spcBef>
            <a:spcAft>
              <a:spcPct val="35000"/>
            </a:spcAft>
            <a:buNone/>
          </a:pPr>
          <a:br>
            <a:rPr lang="ar-SA" sz="5200" b="1" kern="1200" cap="none" dirty="0">
              <a:ln w="12700">
                <a:prstDash val="solid"/>
              </a:ln>
              <a:effectLst>
                <a:innerShdw blurRad="177800">
                  <a:schemeClr val="accent3">
                    <a:lumMod val="50000"/>
                  </a:schemeClr>
                </a:innerShdw>
              </a:effectLst>
            </a:rPr>
          </a:br>
          <a:r>
            <a:rPr lang="ar-SA" sz="5200" b="1" kern="1200" cap="none" spc="0">
              <a:ln w="12700">
                <a:solidFill>
                  <a:schemeClr val="accent5"/>
                </a:solidFill>
                <a:prstDash val="solid"/>
              </a:ln>
              <a:pattFill prst="ltDnDiag">
                <a:fgClr>
                  <a:schemeClr val="accent5">
                    <a:lumMod val="60000"/>
                    <a:lumOff val="40000"/>
                  </a:schemeClr>
                </a:fgClr>
                <a:bgClr>
                  <a:schemeClr val="bg1"/>
                </a:bgClr>
              </a:pattFill>
              <a:effectLst/>
            </a:rPr>
            <a:t>تغذية الحامل والطفل من </a:t>
          </a:r>
          <a:r>
            <a:rPr lang="ar-SA" sz="5200" b="1" kern="1200" cap="none" spc="0" dirty="0">
              <a:ln w="12700">
                <a:solidFill>
                  <a:schemeClr val="accent5"/>
                </a:solidFill>
                <a:prstDash val="solid"/>
              </a:ln>
              <a:pattFill prst="ltDnDiag">
                <a:fgClr>
                  <a:schemeClr val="accent5">
                    <a:lumMod val="60000"/>
                    <a:lumOff val="40000"/>
                  </a:schemeClr>
                </a:fgClr>
                <a:bgClr>
                  <a:schemeClr val="bg1"/>
                </a:bgClr>
              </a:pattFill>
              <a:effectLst/>
            </a:rPr>
            <a:t>(2-6) سنوات</a:t>
          </a:r>
        </a:p>
      </dsp:txBody>
      <dsp:txXfrm rot="10800000">
        <a:off x="2924833" y="814770"/>
        <a:ext cx="5835524" cy="3363269"/>
      </dsp:txXfrm>
    </dsp:sp>
    <dsp:sp modelId="{759B30A5-713E-4529-831A-4AFE0B739EC5}">
      <dsp:nvSpPr>
        <dsp:cNvPr id="0" name=""/>
        <dsp:cNvSpPr/>
      </dsp:nvSpPr>
      <dsp:spPr>
        <a:xfrm>
          <a:off x="840817" y="1027698"/>
          <a:ext cx="3363269" cy="336326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0" b="-20000"/>
          </a:stretch>
        </a:blipFill>
        <a:ln w="57150">
          <a:solidFill>
            <a:schemeClr val="accent6">
              <a:lumMod val="60000"/>
              <a:lumOff val="40000"/>
            </a:schemeClr>
          </a:solid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AAABD-07AD-42E2-9DCB-28D0D0D17DDE}">
      <dsp:nvSpPr>
        <dsp:cNvPr id="0" name=""/>
        <dsp:cNvSpPr/>
      </dsp:nvSpPr>
      <dsp:spPr>
        <a:xfrm>
          <a:off x="-5161469" y="-790627"/>
          <a:ext cx="6146529" cy="6146529"/>
        </a:xfrm>
        <a:prstGeom prst="blockArc">
          <a:avLst>
            <a:gd name="adj1" fmla="val 18900000"/>
            <a:gd name="adj2" fmla="val 2700000"/>
            <a:gd name="adj3" fmla="val 351"/>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D5F670-1474-4EC9-AD98-C2CD9352E606}">
      <dsp:nvSpPr>
        <dsp:cNvPr id="0" name=""/>
        <dsp:cNvSpPr/>
      </dsp:nvSpPr>
      <dsp:spPr>
        <a:xfrm>
          <a:off x="430859" y="285238"/>
          <a:ext cx="7634037" cy="570841"/>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453106" tIns="78740" rIns="78740" bIns="78740" numCol="1" spcCol="1270" anchor="ctr" anchorCtr="0">
          <a:noAutofit/>
        </a:bodyPr>
        <a:lstStyle/>
        <a:p>
          <a:pPr marL="0" lvl="0" indent="0" algn="ctr" defTabSz="1377950" rtl="1">
            <a:lnSpc>
              <a:spcPct val="90000"/>
            </a:lnSpc>
            <a:spcBef>
              <a:spcPct val="0"/>
            </a:spcBef>
            <a:spcAft>
              <a:spcPct val="35000"/>
            </a:spcAft>
            <a:buNone/>
          </a:pPr>
          <a:r>
            <a:rPr lang="ar-SA" sz="3100" b="1" kern="1200" dirty="0"/>
            <a:t>قلة شهية الطفل </a:t>
          </a:r>
        </a:p>
      </dsp:txBody>
      <dsp:txXfrm>
        <a:off x="430859" y="285238"/>
        <a:ext cx="7634037" cy="570841"/>
      </dsp:txXfrm>
    </dsp:sp>
    <dsp:sp modelId="{2BFF4EF2-B09B-42D1-8990-F3AB8A019D21}">
      <dsp:nvSpPr>
        <dsp:cNvPr id="0" name=""/>
        <dsp:cNvSpPr/>
      </dsp:nvSpPr>
      <dsp:spPr>
        <a:xfrm>
          <a:off x="74082" y="213883"/>
          <a:ext cx="713552" cy="713552"/>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sp>
    <dsp:sp modelId="{18CA5339-A163-4210-A8C2-75C97ED4515E}">
      <dsp:nvSpPr>
        <dsp:cNvPr id="0" name=""/>
        <dsp:cNvSpPr/>
      </dsp:nvSpPr>
      <dsp:spPr>
        <a:xfrm>
          <a:off x="839907" y="1141227"/>
          <a:ext cx="7224988" cy="570841"/>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453106" tIns="78740" rIns="78740" bIns="78740" numCol="1" spcCol="1270" anchor="ctr" anchorCtr="0">
          <a:noAutofit/>
        </a:bodyPr>
        <a:lstStyle/>
        <a:p>
          <a:pPr marL="0" lvl="0" indent="0" algn="ctr" defTabSz="1377950" rtl="1">
            <a:lnSpc>
              <a:spcPct val="90000"/>
            </a:lnSpc>
            <a:spcBef>
              <a:spcPct val="0"/>
            </a:spcBef>
            <a:spcAft>
              <a:spcPct val="35000"/>
            </a:spcAft>
            <a:buNone/>
          </a:pPr>
          <a:r>
            <a:rPr lang="ar-SA" sz="3100" b="1" kern="1200" dirty="0"/>
            <a:t>اهتمام الطفل بالحركة واللعب وعدم الاهتمام بالطعام</a:t>
          </a:r>
        </a:p>
      </dsp:txBody>
      <dsp:txXfrm>
        <a:off x="839907" y="1141227"/>
        <a:ext cx="7224988" cy="570841"/>
      </dsp:txXfrm>
    </dsp:sp>
    <dsp:sp modelId="{ACF41E82-E2B6-4210-A76B-94915C78786B}">
      <dsp:nvSpPr>
        <dsp:cNvPr id="0" name=""/>
        <dsp:cNvSpPr/>
      </dsp:nvSpPr>
      <dsp:spPr>
        <a:xfrm>
          <a:off x="483131" y="1069872"/>
          <a:ext cx="713552" cy="713552"/>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sp>
    <dsp:sp modelId="{E44ADC45-863F-4ABE-A009-38AC9438DF68}">
      <dsp:nvSpPr>
        <dsp:cNvPr id="0" name=""/>
        <dsp:cNvSpPr/>
      </dsp:nvSpPr>
      <dsp:spPr>
        <a:xfrm>
          <a:off x="965452" y="1997216"/>
          <a:ext cx="7099443" cy="570841"/>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453106" tIns="78740" rIns="78740" bIns="78740" numCol="1" spcCol="1270" anchor="ctr" anchorCtr="0">
          <a:noAutofit/>
        </a:bodyPr>
        <a:lstStyle/>
        <a:p>
          <a:pPr marL="0" lvl="0" indent="0" algn="ctr" defTabSz="1377950" rtl="1">
            <a:lnSpc>
              <a:spcPct val="90000"/>
            </a:lnSpc>
            <a:spcBef>
              <a:spcPct val="0"/>
            </a:spcBef>
            <a:spcAft>
              <a:spcPct val="35000"/>
            </a:spcAft>
            <a:buNone/>
          </a:pPr>
          <a:r>
            <a:rPr lang="ar-SA" sz="3100" b="1" kern="1200" dirty="0"/>
            <a:t>العادات الصحية الخاطئة</a:t>
          </a:r>
        </a:p>
      </dsp:txBody>
      <dsp:txXfrm>
        <a:off x="965452" y="1997216"/>
        <a:ext cx="7099443" cy="570841"/>
      </dsp:txXfrm>
    </dsp:sp>
    <dsp:sp modelId="{1D6DBB5D-EEFA-413E-8150-FBD280613462}">
      <dsp:nvSpPr>
        <dsp:cNvPr id="0" name=""/>
        <dsp:cNvSpPr/>
      </dsp:nvSpPr>
      <dsp:spPr>
        <a:xfrm>
          <a:off x="608676" y="1925861"/>
          <a:ext cx="713552" cy="713552"/>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sp>
    <dsp:sp modelId="{7E732979-2A69-4CAE-9901-E9D6D8067746}">
      <dsp:nvSpPr>
        <dsp:cNvPr id="0" name=""/>
        <dsp:cNvSpPr/>
      </dsp:nvSpPr>
      <dsp:spPr>
        <a:xfrm>
          <a:off x="839907" y="2853205"/>
          <a:ext cx="7224988" cy="570841"/>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453106" tIns="78740" rIns="78740" bIns="78740" numCol="1" spcCol="1270" anchor="ctr" anchorCtr="0">
          <a:noAutofit/>
        </a:bodyPr>
        <a:lstStyle/>
        <a:p>
          <a:pPr marL="0" lvl="0" indent="0" algn="ctr" defTabSz="1377950" rtl="1">
            <a:lnSpc>
              <a:spcPct val="90000"/>
            </a:lnSpc>
            <a:spcBef>
              <a:spcPct val="0"/>
            </a:spcBef>
            <a:spcAft>
              <a:spcPct val="35000"/>
            </a:spcAft>
            <a:buNone/>
          </a:pPr>
          <a:r>
            <a:rPr lang="ar-SA" sz="3100" b="1" kern="1200" dirty="0"/>
            <a:t>انخفاض الوعي الغذائي بين الأمهات</a:t>
          </a:r>
        </a:p>
      </dsp:txBody>
      <dsp:txXfrm>
        <a:off x="839907" y="2853205"/>
        <a:ext cx="7224988" cy="570841"/>
      </dsp:txXfrm>
    </dsp:sp>
    <dsp:sp modelId="{C89E6875-8140-4A30-A25B-7564B77B1965}">
      <dsp:nvSpPr>
        <dsp:cNvPr id="0" name=""/>
        <dsp:cNvSpPr/>
      </dsp:nvSpPr>
      <dsp:spPr>
        <a:xfrm>
          <a:off x="483131" y="2781850"/>
          <a:ext cx="713552" cy="713552"/>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sp>
    <dsp:sp modelId="{D09E23F8-B7EB-4B72-A1CC-C430ABA2D6BD}">
      <dsp:nvSpPr>
        <dsp:cNvPr id="0" name=""/>
        <dsp:cNvSpPr/>
      </dsp:nvSpPr>
      <dsp:spPr>
        <a:xfrm>
          <a:off x="430859" y="3709194"/>
          <a:ext cx="7634037" cy="570841"/>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453106" tIns="78740" rIns="78740" bIns="78740" numCol="1" spcCol="1270" anchor="ctr" anchorCtr="0">
          <a:noAutofit/>
        </a:bodyPr>
        <a:lstStyle/>
        <a:p>
          <a:pPr marL="0" lvl="0" indent="0" algn="ctr" defTabSz="1377950" rtl="1">
            <a:lnSpc>
              <a:spcPct val="90000"/>
            </a:lnSpc>
            <a:spcBef>
              <a:spcPct val="0"/>
            </a:spcBef>
            <a:spcAft>
              <a:spcPct val="35000"/>
            </a:spcAft>
            <a:buNone/>
          </a:pPr>
          <a:r>
            <a:rPr lang="ar-SA" sz="3100" b="1" kern="1200" dirty="0"/>
            <a:t>انخفاض المستوى الاجتماعي</a:t>
          </a:r>
        </a:p>
      </dsp:txBody>
      <dsp:txXfrm>
        <a:off x="430859" y="3709194"/>
        <a:ext cx="7634037" cy="570841"/>
      </dsp:txXfrm>
    </dsp:sp>
    <dsp:sp modelId="{A82DBF88-97A6-4EB3-8F01-A9D48C73C544}">
      <dsp:nvSpPr>
        <dsp:cNvPr id="0" name=""/>
        <dsp:cNvSpPr/>
      </dsp:nvSpPr>
      <dsp:spPr>
        <a:xfrm>
          <a:off x="74082" y="3637839"/>
          <a:ext cx="713552" cy="713552"/>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AC760-DC84-41C5-9CA7-B69D7DB4D27D}">
      <dsp:nvSpPr>
        <dsp:cNvPr id="0" name=""/>
        <dsp:cNvSpPr/>
      </dsp:nvSpPr>
      <dsp:spPr>
        <a:xfrm>
          <a:off x="2505438" y="4143"/>
          <a:ext cx="3174691" cy="2369839"/>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63500" tIns="190500" rIns="63500" bIns="63500" numCol="1" spcCol="1270" anchor="t" anchorCtr="0">
          <a:noAutofit/>
        </a:bodyPr>
        <a:lstStyle/>
        <a:p>
          <a:pPr marL="285750" lvl="1" indent="-285750" algn="ctr" defTabSz="2222500" rtl="1">
            <a:lnSpc>
              <a:spcPct val="90000"/>
            </a:lnSpc>
            <a:spcBef>
              <a:spcPct val="0"/>
            </a:spcBef>
            <a:spcAft>
              <a:spcPct val="15000"/>
            </a:spcAft>
            <a:buChar char="•"/>
          </a:pPr>
          <a:r>
            <a:rPr lang="ar-SA" sz="5000" b="1" kern="1200"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تغذية الطفل في أعوامه الأولى</a:t>
          </a:r>
        </a:p>
      </dsp:txBody>
      <dsp:txXfrm>
        <a:off x="2560966" y="59671"/>
        <a:ext cx="3063635" cy="2314311"/>
      </dsp:txXfrm>
    </dsp:sp>
    <dsp:sp modelId="{A2365BC6-5736-4F13-923F-980153082164}">
      <dsp:nvSpPr>
        <dsp:cNvPr id="0" name=""/>
        <dsp:cNvSpPr/>
      </dsp:nvSpPr>
      <dsp:spPr>
        <a:xfrm>
          <a:off x="2505438" y="2373983"/>
          <a:ext cx="3174691" cy="1019031"/>
        </a:xfrm>
        <a:prstGeom prst="rect">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rot lat="0" lon="0" rev="0"/>
          </a:camera>
          <a:lightRig rig="threePt" dir="t"/>
        </a:scene3d>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247650" tIns="0" rIns="82550" bIns="0" numCol="1" spcCol="1270" anchor="ctr" anchorCtr="0">
          <a:noAutofit/>
          <a:sp3d extrusionH="28000" prstMaterial="matte"/>
        </a:bodyPr>
        <a:lstStyle/>
        <a:p>
          <a:pPr marL="0" lvl="0" indent="0" algn="r" defTabSz="2889250" rtl="1">
            <a:lnSpc>
              <a:spcPct val="90000"/>
            </a:lnSpc>
            <a:spcBef>
              <a:spcPct val="0"/>
            </a:spcBef>
            <a:spcAft>
              <a:spcPct val="35000"/>
            </a:spcAft>
            <a:buNone/>
          </a:pPr>
          <a:endParaRPr lang="ar-SA" sz="6500" b="1" kern="1200" dirty="0"/>
        </a:p>
      </dsp:txBody>
      <dsp:txXfrm>
        <a:off x="2505438" y="2373983"/>
        <a:ext cx="2235697" cy="1019031"/>
      </dsp:txXfrm>
    </dsp:sp>
    <dsp:sp modelId="{4B94FA19-8843-4BA4-B713-C41E504C1E01}">
      <dsp:nvSpPr>
        <dsp:cNvPr id="0" name=""/>
        <dsp:cNvSpPr/>
      </dsp:nvSpPr>
      <dsp:spPr>
        <a:xfrm>
          <a:off x="5014859" y="1567691"/>
          <a:ext cx="3444273" cy="305574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9525" cap="flat" cmpd="sng" algn="ctr">
          <a:solidFill>
            <a:schemeClr val="accent3">
              <a:tint val="40000"/>
              <a:alpha val="90000"/>
              <a:hueOff val="0"/>
              <a:satOff val="0"/>
              <a:lumOff val="0"/>
              <a:alphaOff val="0"/>
            </a:schemeClr>
          </a:solidFill>
          <a:prstDash val="solid"/>
        </a:ln>
        <a:effectLst>
          <a:glow rad="101600">
            <a:schemeClr val="accent1">
              <a:satMod val="175000"/>
              <a:alpha val="40000"/>
            </a:schemeClr>
          </a:glow>
        </a:effectLst>
        <a:sp3d prstMaterial="matte"/>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8C1D3-7D82-4F69-9CE2-321A6E5672B2}">
      <dsp:nvSpPr>
        <dsp:cNvPr id="0" name=""/>
        <dsp:cNvSpPr/>
      </dsp:nvSpPr>
      <dsp:spPr>
        <a:xfrm>
          <a:off x="5736840" y="3719529"/>
          <a:ext cx="6100317" cy="1684171"/>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678331"/>
              <a:satOff val="-3729"/>
              <a:lumOff val="-2745"/>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r" defTabSz="1066800" rtl="1">
            <a:lnSpc>
              <a:spcPct val="90000"/>
            </a:lnSpc>
            <a:spcBef>
              <a:spcPct val="0"/>
            </a:spcBef>
            <a:spcAft>
              <a:spcPct val="15000"/>
            </a:spcAft>
            <a:buChar char="•"/>
          </a:pPr>
          <a:r>
            <a:rPr lang="ar-SA" sz="2400" b="1" kern="1200" dirty="0">
              <a:solidFill>
                <a:schemeClr val="accent3">
                  <a:lumMod val="75000"/>
                </a:schemeClr>
              </a:solidFill>
            </a:rPr>
            <a:t>أهم مصادرها (الخبز، البطاطس، الأرز) يجب التأكد من استمرار حصوله على فيتامينات أ-ج-د</a:t>
          </a:r>
        </a:p>
      </dsp:txBody>
      <dsp:txXfrm>
        <a:off x="7603931" y="4177568"/>
        <a:ext cx="4196230" cy="1189136"/>
      </dsp:txXfrm>
    </dsp:sp>
    <dsp:sp modelId="{A9863FEC-94C0-42E9-9A29-83B00A8ED4BA}">
      <dsp:nvSpPr>
        <dsp:cNvPr id="0" name=""/>
        <dsp:cNvSpPr/>
      </dsp:nvSpPr>
      <dsp:spPr>
        <a:xfrm>
          <a:off x="124054" y="3662183"/>
          <a:ext cx="5481947" cy="1684171"/>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2517496"/>
              <a:satOff val="-5593"/>
              <a:lumOff val="-411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r" defTabSz="1066800" rtl="1">
            <a:lnSpc>
              <a:spcPct val="90000"/>
            </a:lnSpc>
            <a:spcBef>
              <a:spcPct val="0"/>
            </a:spcBef>
            <a:spcAft>
              <a:spcPct val="15000"/>
            </a:spcAft>
            <a:buChar char="•"/>
          </a:pPr>
          <a:r>
            <a:rPr lang="ar-SA" sz="2400" b="1" kern="1200" dirty="0">
              <a:solidFill>
                <a:schemeClr val="accent3">
                  <a:lumMod val="75000"/>
                </a:schemeClr>
              </a:solidFill>
            </a:rPr>
            <a:t>اللبن مصدر مهم للبروتين</a:t>
          </a:r>
        </a:p>
        <a:p>
          <a:pPr marL="228600" lvl="1" indent="-228600" algn="r" defTabSz="1066800" rtl="1">
            <a:lnSpc>
              <a:spcPct val="90000"/>
            </a:lnSpc>
            <a:spcBef>
              <a:spcPct val="0"/>
            </a:spcBef>
            <a:spcAft>
              <a:spcPct val="15000"/>
            </a:spcAft>
            <a:buChar char="•"/>
          </a:pPr>
          <a:r>
            <a:rPr lang="ar-SA" sz="2400" b="1" kern="1200" dirty="0">
              <a:solidFill>
                <a:schemeClr val="accent3">
                  <a:lumMod val="75000"/>
                </a:schemeClr>
              </a:solidFill>
            </a:rPr>
            <a:t>البيض لا تتغير قيمته مهما اختلفت طرق تحضيره</a:t>
          </a:r>
        </a:p>
      </dsp:txBody>
      <dsp:txXfrm>
        <a:off x="161050" y="4120222"/>
        <a:ext cx="3763371" cy="1189136"/>
      </dsp:txXfrm>
    </dsp:sp>
    <dsp:sp modelId="{DE80EBA3-7FA8-4F38-AEC8-2E5C0DFD8E3D}">
      <dsp:nvSpPr>
        <dsp:cNvPr id="0" name=""/>
        <dsp:cNvSpPr/>
      </dsp:nvSpPr>
      <dsp:spPr>
        <a:xfrm>
          <a:off x="5863379" y="72244"/>
          <a:ext cx="5973778" cy="230669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839165"/>
              <a:satOff val="-1864"/>
              <a:lumOff val="-1373"/>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r" defTabSz="1066800" rtl="1">
            <a:lnSpc>
              <a:spcPct val="90000"/>
            </a:lnSpc>
            <a:spcBef>
              <a:spcPct val="0"/>
            </a:spcBef>
            <a:spcAft>
              <a:spcPct val="15000"/>
            </a:spcAft>
            <a:buChar char="•"/>
          </a:pPr>
          <a:r>
            <a:rPr lang="ar-SA" sz="2400" b="1" kern="1200" dirty="0">
              <a:solidFill>
                <a:schemeClr val="accent3">
                  <a:lumMod val="75000"/>
                </a:schemeClr>
              </a:solidFill>
            </a:rPr>
            <a:t>البطاطس في هذه السن تعتبر من الأنواع المفضلة للطفل </a:t>
          </a:r>
        </a:p>
        <a:p>
          <a:pPr marL="228600" lvl="1" indent="-228600" algn="r" defTabSz="1066800" rtl="1">
            <a:lnSpc>
              <a:spcPct val="90000"/>
            </a:lnSpc>
            <a:spcBef>
              <a:spcPct val="0"/>
            </a:spcBef>
            <a:spcAft>
              <a:spcPct val="15000"/>
            </a:spcAft>
            <a:buChar char="•"/>
          </a:pPr>
          <a:r>
            <a:rPr lang="ar-SA" sz="2400" b="1" kern="1200" dirty="0">
              <a:solidFill>
                <a:schemeClr val="accent3">
                  <a:lumMod val="75000"/>
                </a:schemeClr>
              </a:solidFill>
            </a:rPr>
            <a:t>قدمي للطفل الخبز بتنويع أشكال السندوتشات</a:t>
          </a:r>
        </a:p>
        <a:p>
          <a:pPr marL="228600" lvl="1" indent="-228600" algn="r" defTabSz="1066800" rtl="1">
            <a:lnSpc>
              <a:spcPct val="90000"/>
            </a:lnSpc>
            <a:spcBef>
              <a:spcPct val="0"/>
            </a:spcBef>
            <a:spcAft>
              <a:spcPct val="15000"/>
            </a:spcAft>
            <a:buChar char="•"/>
          </a:pPr>
          <a:r>
            <a:rPr lang="ar-SA" sz="2400" b="1" kern="1200" dirty="0">
              <a:solidFill>
                <a:schemeClr val="accent3">
                  <a:lumMod val="75000"/>
                </a:schemeClr>
              </a:solidFill>
            </a:rPr>
            <a:t>حضري المعكرونة أو الأرز بطرق متنوعة</a:t>
          </a:r>
        </a:p>
      </dsp:txBody>
      <dsp:txXfrm>
        <a:off x="7706183" y="122915"/>
        <a:ext cx="4080303" cy="1628677"/>
      </dsp:txXfrm>
    </dsp:sp>
    <dsp:sp modelId="{B338BE09-4E63-44FA-BAE5-0C43868D00B8}">
      <dsp:nvSpPr>
        <dsp:cNvPr id="0" name=""/>
        <dsp:cNvSpPr/>
      </dsp:nvSpPr>
      <dsp:spPr>
        <a:xfrm>
          <a:off x="601208" y="276863"/>
          <a:ext cx="5367732" cy="1684171"/>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ctr" defTabSz="1244600" rtl="1">
            <a:lnSpc>
              <a:spcPct val="90000"/>
            </a:lnSpc>
            <a:spcBef>
              <a:spcPct val="0"/>
            </a:spcBef>
            <a:spcAft>
              <a:spcPct val="15000"/>
            </a:spcAft>
            <a:buChar char="•"/>
          </a:pPr>
          <a:r>
            <a:rPr lang="ar-SA" sz="2800" b="1" kern="1200" dirty="0">
              <a:solidFill>
                <a:schemeClr val="accent3">
                  <a:lumMod val="75000"/>
                </a:schemeClr>
              </a:solidFill>
            </a:rPr>
            <a:t>يحصل عليها الدهون أو الشحوم التي تدخل في طهو الطعام من البيض واللبن والزبدة</a:t>
          </a:r>
        </a:p>
      </dsp:txBody>
      <dsp:txXfrm>
        <a:off x="638204" y="313859"/>
        <a:ext cx="3683420" cy="1189136"/>
      </dsp:txXfrm>
    </dsp:sp>
    <dsp:sp modelId="{A0A90958-96D5-402F-8D60-965186DEC322}">
      <dsp:nvSpPr>
        <dsp:cNvPr id="0" name=""/>
        <dsp:cNvSpPr/>
      </dsp:nvSpPr>
      <dsp:spPr>
        <a:xfrm>
          <a:off x="3587053" y="377808"/>
          <a:ext cx="2278894" cy="2278894"/>
        </a:xfrm>
        <a:prstGeom prst="pieWedge">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rtl="1">
            <a:lnSpc>
              <a:spcPct val="90000"/>
            </a:lnSpc>
            <a:spcBef>
              <a:spcPct val="0"/>
            </a:spcBef>
            <a:spcAft>
              <a:spcPct val="35000"/>
            </a:spcAft>
            <a:buNone/>
          </a:pPr>
          <a:r>
            <a:rPr lang="ar-SA" sz="3200" b="1" kern="1200" cap="none" spc="0" dirty="0">
              <a:ln w="0"/>
              <a:solidFill>
                <a:srgbClr val="FFFF00"/>
              </a:solidFill>
              <a:effectLst>
                <a:outerShdw blurRad="38100" dist="19050" dir="2700000" algn="tl" rotWithShape="0">
                  <a:schemeClr val="dk1">
                    <a:alpha val="40000"/>
                  </a:schemeClr>
                </a:outerShdw>
              </a:effectLst>
            </a:rPr>
            <a:t>الدهنيات</a:t>
          </a:r>
        </a:p>
      </dsp:txBody>
      <dsp:txXfrm>
        <a:off x="4254526" y="1045281"/>
        <a:ext cx="1611421" cy="1611421"/>
      </dsp:txXfrm>
    </dsp:sp>
    <dsp:sp modelId="{838AC8BD-1F8E-4440-B8D4-A0A3435E1697}">
      <dsp:nvSpPr>
        <dsp:cNvPr id="0" name=""/>
        <dsp:cNvSpPr/>
      </dsp:nvSpPr>
      <dsp:spPr>
        <a:xfrm rot="5400000">
          <a:off x="6030848" y="387744"/>
          <a:ext cx="2278894" cy="2278894"/>
        </a:xfrm>
        <a:prstGeom prst="pieWedge">
          <a:avLst/>
        </a:prstGeom>
        <a:gradFill rotWithShape="0">
          <a:gsLst>
            <a:gs pos="0">
              <a:schemeClr val="accent4">
                <a:hueOff val="-839165"/>
                <a:satOff val="-1864"/>
                <a:lumOff val="-1373"/>
                <a:alphaOff val="0"/>
                <a:tint val="96000"/>
                <a:satMod val="100000"/>
                <a:lumMod val="104000"/>
              </a:schemeClr>
            </a:gs>
            <a:gs pos="78000">
              <a:schemeClr val="accent4">
                <a:hueOff val="-839165"/>
                <a:satOff val="-1864"/>
                <a:lumOff val="-1373"/>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r" defTabSz="1066800" rtl="1">
            <a:lnSpc>
              <a:spcPct val="90000"/>
            </a:lnSpc>
            <a:spcBef>
              <a:spcPct val="0"/>
            </a:spcBef>
            <a:spcAft>
              <a:spcPct val="35000"/>
            </a:spcAft>
            <a:buNone/>
          </a:pPr>
          <a:r>
            <a:rPr lang="ar-SA" sz="2400" b="1" kern="1200" cap="none" spc="0" dirty="0">
              <a:ln w="0"/>
              <a:solidFill>
                <a:srgbClr val="FFFF00"/>
              </a:solidFill>
              <a:effectLst>
                <a:outerShdw blurRad="38100" dist="19050" dir="2700000" algn="tl" rotWithShape="0">
                  <a:schemeClr val="dk1">
                    <a:alpha val="40000"/>
                  </a:schemeClr>
                </a:outerShdw>
              </a:effectLst>
            </a:rPr>
            <a:t>النشويات والسكريات</a:t>
          </a:r>
        </a:p>
      </dsp:txBody>
      <dsp:txXfrm rot="-5400000">
        <a:off x="6030848" y="1055217"/>
        <a:ext cx="1611421" cy="1611421"/>
      </dsp:txXfrm>
    </dsp:sp>
    <dsp:sp modelId="{F0DBAC0A-ECAA-4A51-8511-FEB6EB5144F8}">
      <dsp:nvSpPr>
        <dsp:cNvPr id="0" name=""/>
        <dsp:cNvSpPr/>
      </dsp:nvSpPr>
      <dsp:spPr>
        <a:xfrm rot="10800000">
          <a:off x="5971209" y="2761963"/>
          <a:ext cx="2278894" cy="2278894"/>
        </a:xfrm>
        <a:prstGeom prst="pieWedge">
          <a:avLst/>
        </a:prstGeom>
        <a:gradFill rotWithShape="0">
          <a:gsLst>
            <a:gs pos="0">
              <a:schemeClr val="accent4">
                <a:hueOff val="-1678331"/>
                <a:satOff val="-3729"/>
                <a:lumOff val="-2745"/>
                <a:alphaOff val="0"/>
                <a:tint val="96000"/>
                <a:satMod val="100000"/>
                <a:lumMod val="104000"/>
              </a:schemeClr>
            </a:gs>
            <a:gs pos="78000">
              <a:schemeClr val="accent4">
                <a:hueOff val="-1678331"/>
                <a:satOff val="-3729"/>
                <a:lumOff val="-2745"/>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1">
            <a:lnSpc>
              <a:spcPct val="90000"/>
            </a:lnSpc>
            <a:spcBef>
              <a:spcPct val="0"/>
            </a:spcBef>
            <a:spcAft>
              <a:spcPct val="35000"/>
            </a:spcAft>
            <a:buNone/>
          </a:pPr>
          <a:r>
            <a:rPr lang="ar-SA" sz="3600" kern="1200" dirty="0">
              <a:solidFill>
                <a:srgbClr val="FFFF00"/>
              </a:solidFill>
            </a:rPr>
            <a:t>الطاقة</a:t>
          </a:r>
        </a:p>
      </dsp:txBody>
      <dsp:txXfrm rot="10800000">
        <a:off x="5971209" y="2761963"/>
        <a:ext cx="1611421" cy="1611421"/>
      </dsp:txXfrm>
    </dsp:sp>
    <dsp:sp modelId="{7B7069BD-6BBC-45EB-8D1F-173FC0B82C06}">
      <dsp:nvSpPr>
        <dsp:cNvPr id="0" name=""/>
        <dsp:cNvSpPr/>
      </dsp:nvSpPr>
      <dsp:spPr>
        <a:xfrm rot="16200000">
          <a:off x="3587053" y="2761963"/>
          <a:ext cx="2278894" cy="2278894"/>
        </a:xfrm>
        <a:prstGeom prst="pieWedge">
          <a:avLst/>
        </a:prstGeom>
        <a:gradFill rotWithShape="0">
          <a:gsLst>
            <a:gs pos="0">
              <a:schemeClr val="accent4">
                <a:hueOff val="-2517496"/>
                <a:satOff val="-5593"/>
                <a:lumOff val="-4118"/>
                <a:alphaOff val="0"/>
                <a:tint val="96000"/>
                <a:satMod val="100000"/>
                <a:lumMod val="104000"/>
              </a:schemeClr>
            </a:gs>
            <a:gs pos="78000">
              <a:schemeClr val="accent4">
                <a:hueOff val="-2517496"/>
                <a:satOff val="-5593"/>
                <a:lumOff val="-4118"/>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rgbClr val="FFFF00"/>
              </a:solidFill>
            </a:rPr>
            <a:t>البروتينات</a:t>
          </a:r>
        </a:p>
      </dsp:txBody>
      <dsp:txXfrm rot="5400000">
        <a:off x="4254526" y="2761963"/>
        <a:ext cx="1611421" cy="1611421"/>
      </dsp:txXfrm>
    </dsp:sp>
    <dsp:sp modelId="{778689B4-50FC-4D78-AE97-BE92F01E94DC}">
      <dsp:nvSpPr>
        <dsp:cNvPr id="0" name=""/>
        <dsp:cNvSpPr/>
      </dsp:nvSpPr>
      <dsp:spPr>
        <a:xfrm>
          <a:off x="5525166" y="2235660"/>
          <a:ext cx="786824" cy="684194"/>
        </a:xfrm>
        <a:prstGeom prst="circularArrow">
          <a:avLst/>
        </a:prstGeom>
        <a:solidFill>
          <a:schemeClr val="accent4">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479B078-9076-48EA-9B2D-F446549215AB}">
      <dsp:nvSpPr>
        <dsp:cNvPr id="0" name=""/>
        <dsp:cNvSpPr/>
      </dsp:nvSpPr>
      <dsp:spPr>
        <a:xfrm rot="10800000">
          <a:off x="5525166" y="2498812"/>
          <a:ext cx="786824" cy="684194"/>
        </a:xfrm>
        <a:prstGeom prst="circularArrow">
          <a:avLst/>
        </a:prstGeom>
        <a:solidFill>
          <a:schemeClr val="accent4">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CCDF751-1D86-4558-9B46-3A4DA640F1F8}" type="datetimeFigureOut">
              <a:rPr lang="ar-SA" smtClean="0"/>
              <a:t>26/03/1438</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AB0ACBD-04DB-40EF-8FD4-8F1514344AA3}" type="slidenum">
              <a:rPr lang="ar-SA" smtClean="0"/>
              <a:t>‹#›</a:t>
            </a:fld>
            <a:endParaRPr lang="ar-SA"/>
          </a:p>
        </p:txBody>
      </p:sp>
    </p:spTree>
    <p:extLst>
      <p:ext uri="{BB962C8B-B14F-4D97-AF65-F5344CB8AC3E}">
        <p14:creationId xmlns:p14="http://schemas.microsoft.com/office/powerpoint/2010/main" val="394065371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AB0ACBD-04DB-40EF-8FD4-8F1514344AA3}" type="slidenum">
              <a:rPr lang="ar-SA" smtClean="0"/>
              <a:t>1</a:t>
            </a:fld>
            <a:endParaRPr lang="ar-SA"/>
          </a:p>
        </p:txBody>
      </p:sp>
    </p:spTree>
    <p:extLst>
      <p:ext uri="{BB962C8B-B14F-4D97-AF65-F5344CB8AC3E}">
        <p14:creationId xmlns:p14="http://schemas.microsoft.com/office/powerpoint/2010/main" val="272627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AB0ACBD-04DB-40EF-8FD4-8F1514344AA3}" type="slidenum">
              <a:rPr lang="ar-SA" smtClean="0"/>
              <a:t>4</a:t>
            </a:fld>
            <a:endParaRPr lang="ar-SA"/>
          </a:p>
        </p:txBody>
      </p:sp>
    </p:spTree>
    <p:extLst>
      <p:ext uri="{BB962C8B-B14F-4D97-AF65-F5344CB8AC3E}">
        <p14:creationId xmlns:p14="http://schemas.microsoft.com/office/powerpoint/2010/main" val="999206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AB0ACBD-04DB-40EF-8FD4-8F1514344AA3}" type="slidenum">
              <a:rPr lang="ar-SA" smtClean="0"/>
              <a:t>5</a:t>
            </a:fld>
            <a:endParaRPr lang="ar-SA"/>
          </a:p>
        </p:txBody>
      </p:sp>
    </p:spTree>
    <p:extLst>
      <p:ext uri="{BB962C8B-B14F-4D97-AF65-F5344CB8AC3E}">
        <p14:creationId xmlns:p14="http://schemas.microsoft.com/office/powerpoint/2010/main" val="398857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AB0ACBD-04DB-40EF-8FD4-8F1514344AA3}" type="slidenum">
              <a:rPr lang="ar-SA" smtClean="0"/>
              <a:t>16</a:t>
            </a:fld>
            <a:endParaRPr lang="ar-SA"/>
          </a:p>
        </p:txBody>
      </p:sp>
    </p:spTree>
    <p:extLst>
      <p:ext uri="{BB962C8B-B14F-4D97-AF65-F5344CB8AC3E}">
        <p14:creationId xmlns:p14="http://schemas.microsoft.com/office/powerpoint/2010/main" val="289536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7320C00-1F28-4349-B70D-CB488B579573}" type="uaqdatetime1">
              <a:rPr lang="ar-SA" smtClean="0"/>
              <a:t>26/03/1438</a:t>
            </a:fld>
            <a:endParaRPr lang="ar-SA"/>
          </a:p>
        </p:txBody>
      </p:sp>
      <p:sp>
        <p:nvSpPr>
          <p:cNvPr id="5" name="Footer Placeholder 4"/>
          <p:cNvSpPr>
            <a:spLocks noGrp="1"/>
          </p:cNvSpPr>
          <p:nvPr>
            <p:ph type="ftr" sz="quarter" idx="11"/>
          </p:nvPr>
        </p:nvSpPr>
        <p:spPr>
          <a:xfrm>
            <a:off x="1371600" y="4323845"/>
            <a:ext cx="6400800" cy="365125"/>
          </a:xfrm>
        </p:spPr>
        <p:txBody>
          <a:bodyPr/>
          <a:lstStyle/>
          <a:p>
            <a:r>
              <a:rPr lang="ar-SA"/>
              <a:t>أ.أماني الحسن</a:t>
            </a:r>
          </a:p>
        </p:txBody>
      </p:sp>
      <p:sp>
        <p:nvSpPr>
          <p:cNvPr id="6" name="Slide Number Placeholder 5"/>
          <p:cNvSpPr>
            <a:spLocks noGrp="1"/>
          </p:cNvSpPr>
          <p:nvPr>
            <p:ph type="sldNum" sz="quarter" idx="12"/>
          </p:nvPr>
        </p:nvSpPr>
        <p:spPr>
          <a:xfrm>
            <a:off x="8077200" y="1430866"/>
            <a:ext cx="2743200" cy="365125"/>
          </a:xfrm>
        </p:spPr>
        <p:txBody>
          <a:bodyPr/>
          <a:lstStyle/>
          <a:p>
            <a:fld id="{85AB73CC-8B26-4C19-A22C-C0D8DBF3228A}" type="slidenum">
              <a:rPr lang="ar-SA" smtClean="0"/>
              <a:t>‹#›</a:t>
            </a:fld>
            <a:endParaRPr lang="ar-SA"/>
          </a:p>
        </p:txBody>
      </p:sp>
    </p:spTree>
    <p:extLst>
      <p:ext uri="{BB962C8B-B14F-4D97-AF65-F5344CB8AC3E}">
        <p14:creationId xmlns:p14="http://schemas.microsoft.com/office/powerpoint/2010/main" val="2314353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3507014E-DF39-4607-86A3-F9C94BA35886}" type="uaqdatetime1">
              <a:rPr lang="ar-SA" smtClean="0"/>
              <a:t>26/03/1438</a:t>
            </a:fld>
            <a:endParaRPr lang="ar-SA"/>
          </a:p>
        </p:txBody>
      </p:sp>
      <p:sp>
        <p:nvSpPr>
          <p:cNvPr id="6" name="Footer Placeholder 5"/>
          <p:cNvSpPr>
            <a:spLocks noGrp="1"/>
          </p:cNvSpPr>
          <p:nvPr>
            <p:ph type="ftr" sz="quarter" idx="11"/>
          </p:nvPr>
        </p:nvSpPr>
        <p:spPr/>
        <p:txBody>
          <a:bodyPr/>
          <a:lstStyle/>
          <a:p>
            <a:r>
              <a:rPr lang="ar-SA"/>
              <a:t>أ.أماني الحسن</a:t>
            </a:r>
          </a:p>
        </p:txBody>
      </p:sp>
      <p:sp>
        <p:nvSpPr>
          <p:cNvPr id="7" name="Slide Number Placeholder 6"/>
          <p:cNvSpPr>
            <a:spLocks noGrp="1"/>
          </p:cNvSpPr>
          <p:nvPr>
            <p:ph type="sldNum" sz="quarter" idx="12"/>
          </p:nvPr>
        </p:nvSpPr>
        <p:spPr/>
        <p:txBody>
          <a:bodyPr/>
          <a:lstStyle/>
          <a:p>
            <a:fld id="{85AB73CC-8B26-4C19-A22C-C0D8DBF3228A}" type="slidenum">
              <a:rPr lang="ar-SA" smtClean="0"/>
              <a:t>‹#›</a:t>
            </a:fld>
            <a:endParaRPr lang="ar-SA"/>
          </a:p>
        </p:txBody>
      </p:sp>
    </p:spTree>
    <p:extLst>
      <p:ext uri="{BB962C8B-B14F-4D97-AF65-F5344CB8AC3E}">
        <p14:creationId xmlns:p14="http://schemas.microsoft.com/office/powerpoint/2010/main" val="45601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54F80A9-F405-4CD3-83B8-D5C24A8941B1}" type="uaqdatetime1">
              <a:rPr lang="ar-SA" smtClean="0"/>
              <a:t>26/03/1438</a:t>
            </a:fld>
            <a:endParaRPr lang="ar-SA"/>
          </a:p>
        </p:txBody>
      </p:sp>
      <p:sp>
        <p:nvSpPr>
          <p:cNvPr id="6" name="Footer Placeholder 5"/>
          <p:cNvSpPr>
            <a:spLocks noGrp="1"/>
          </p:cNvSpPr>
          <p:nvPr>
            <p:ph type="ftr" sz="quarter" idx="11"/>
          </p:nvPr>
        </p:nvSpPr>
        <p:spPr>
          <a:xfrm>
            <a:off x="685800" y="379941"/>
            <a:ext cx="6991492" cy="365125"/>
          </a:xfrm>
        </p:spPr>
        <p:txBody>
          <a:bodyPr/>
          <a:lstStyle/>
          <a:p>
            <a:r>
              <a:rPr lang="ar-SA"/>
              <a:t>أ.أماني الحسن</a:t>
            </a:r>
          </a:p>
        </p:txBody>
      </p:sp>
      <p:sp>
        <p:nvSpPr>
          <p:cNvPr id="7" name="Slide Number Placeholder 6"/>
          <p:cNvSpPr>
            <a:spLocks noGrp="1"/>
          </p:cNvSpPr>
          <p:nvPr>
            <p:ph type="sldNum" sz="quarter" idx="12"/>
          </p:nvPr>
        </p:nvSpPr>
        <p:spPr>
          <a:xfrm>
            <a:off x="10862452" y="381000"/>
            <a:ext cx="643748" cy="365125"/>
          </a:xfrm>
        </p:spPr>
        <p:txBody>
          <a:bodyPr/>
          <a:lstStyle/>
          <a:p>
            <a:fld id="{85AB73CC-8B26-4C19-A22C-C0D8DBF3228A}" type="slidenum">
              <a:rPr lang="ar-SA" smtClean="0"/>
              <a:t>‹#›</a:t>
            </a:fld>
            <a:endParaRPr lang="ar-SA"/>
          </a:p>
        </p:txBody>
      </p:sp>
    </p:spTree>
    <p:extLst>
      <p:ext uri="{BB962C8B-B14F-4D97-AF65-F5344CB8AC3E}">
        <p14:creationId xmlns:p14="http://schemas.microsoft.com/office/powerpoint/2010/main" val="314069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ar-SA"/>
              <a:t>انقر لتحرير نمط العنوان الرئيسي</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E1A5F58-026C-4E8C-A74E-DA7F1B46CC1A}" type="uaqdatetime1">
              <a:rPr lang="ar-SA" smtClean="0"/>
              <a:t>26/03/1438</a:t>
            </a:fld>
            <a:endParaRPr lang="ar-SA"/>
          </a:p>
        </p:txBody>
      </p:sp>
      <p:sp>
        <p:nvSpPr>
          <p:cNvPr id="6" name="Footer Placeholder 5"/>
          <p:cNvSpPr>
            <a:spLocks noGrp="1"/>
          </p:cNvSpPr>
          <p:nvPr>
            <p:ph type="ftr" sz="quarter" idx="11"/>
          </p:nvPr>
        </p:nvSpPr>
        <p:spPr>
          <a:xfrm>
            <a:off x="685800" y="379941"/>
            <a:ext cx="6991492" cy="365125"/>
          </a:xfrm>
        </p:spPr>
        <p:txBody>
          <a:bodyPr/>
          <a:lstStyle/>
          <a:p>
            <a:r>
              <a:rPr lang="ar-SA"/>
              <a:t>أ.أماني الحسن</a:t>
            </a:r>
          </a:p>
        </p:txBody>
      </p:sp>
      <p:sp>
        <p:nvSpPr>
          <p:cNvPr id="7" name="Slide Number Placeholder 6"/>
          <p:cNvSpPr>
            <a:spLocks noGrp="1"/>
          </p:cNvSpPr>
          <p:nvPr>
            <p:ph type="sldNum" sz="quarter" idx="12"/>
          </p:nvPr>
        </p:nvSpPr>
        <p:spPr>
          <a:xfrm>
            <a:off x="10862452" y="381000"/>
            <a:ext cx="643748" cy="365125"/>
          </a:xfrm>
        </p:spPr>
        <p:txBody>
          <a:bodyPr/>
          <a:lstStyle/>
          <a:p>
            <a:fld id="{85AB73CC-8B26-4C19-A22C-C0D8DBF3228A}" type="slidenum">
              <a:rPr lang="ar-SA" smtClean="0"/>
              <a:t>‹#›</a:t>
            </a:fld>
            <a:endParaRPr lang="ar-S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75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39E2053-6032-4E08-A311-B4A5C30C543B}" type="uaqdatetime1">
              <a:rPr lang="ar-SA" smtClean="0"/>
              <a:t>26/03/1438</a:t>
            </a:fld>
            <a:endParaRPr lang="ar-SA"/>
          </a:p>
        </p:txBody>
      </p:sp>
      <p:sp>
        <p:nvSpPr>
          <p:cNvPr id="6" name="Footer Placeholder 5"/>
          <p:cNvSpPr>
            <a:spLocks noGrp="1"/>
          </p:cNvSpPr>
          <p:nvPr>
            <p:ph type="ftr" sz="quarter" idx="11"/>
          </p:nvPr>
        </p:nvSpPr>
        <p:spPr>
          <a:xfrm>
            <a:off x="685800" y="378883"/>
            <a:ext cx="6991492" cy="365125"/>
          </a:xfrm>
        </p:spPr>
        <p:txBody>
          <a:bodyPr/>
          <a:lstStyle/>
          <a:p>
            <a:r>
              <a:rPr lang="ar-SA"/>
              <a:t>أ.أماني الحسن</a:t>
            </a:r>
          </a:p>
        </p:txBody>
      </p:sp>
      <p:sp>
        <p:nvSpPr>
          <p:cNvPr id="7" name="Slide Number Placeholder 6"/>
          <p:cNvSpPr>
            <a:spLocks noGrp="1"/>
          </p:cNvSpPr>
          <p:nvPr>
            <p:ph type="sldNum" sz="quarter" idx="12"/>
          </p:nvPr>
        </p:nvSpPr>
        <p:spPr>
          <a:xfrm>
            <a:off x="10862452" y="381000"/>
            <a:ext cx="643748" cy="365125"/>
          </a:xfrm>
        </p:spPr>
        <p:txBody>
          <a:bodyPr/>
          <a:lstStyle/>
          <a:p>
            <a:fld id="{85AB73CC-8B26-4C19-A22C-C0D8DBF3228A}" type="slidenum">
              <a:rPr lang="ar-SA" smtClean="0"/>
              <a:t>‹#›</a:t>
            </a:fld>
            <a:endParaRPr lang="ar-SA"/>
          </a:p>
        </p:txBody>
      </p:sp>
    </p:spTree>
    <p:extLst>
      <p:ext uri="{BB962C8B-B14F-4D97-AF65-F5344CB8AC3E}">
        <p14:creationId xmlns:p14="http://schemas.microsoft.com/office/powerpoint/2010/main" val="778707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ar-SA"/>
              <a:t>انقر لتحرير نمط العنوان الرئيسي</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3" name="Date Placeholder 2"/>
          <p:cNvSpPr>
            <a:spLocks noGrp="1"/>
          </p:cNvSpPr>
          <p:nvPr>
            <p:ph type="dt" sz="half" idx="10"/>
          </p:nvPr>
        </p:nvSpPr>
        <p:spPr/>
        <p:txBody>
          <a:bodyPr/>
          <a:lstStyle/>
          <a:p>
            <a:fld id="{5167B90B-5454-4EB7-A32C-411D58DFBE90}" type="uaqdatetime1">
              <a:rPr lang="ar-SA" smtClean="0"/>
              <a:t>26/03/1438</a:t>
            </a:fld>
            <a:endParaRPr lang="ar-SA"/>
          </a:p>
        </p:txBody>
      </p:sp>
      <p:sp>
        <p:nvSpPr>
          <p:cNvPr id="4" name="Footer Placeholder 3"/>
          <p:cNvSpPr>
            <a:spLocks noGrp="1"/>
          </p:cNvSpPr>
          <p:nvPr>
            <p:ph type="ftr" sz="quarter" idx="11"/>
          </p:nvPr>
        </p:nvSpPr>
        <p:spPr/>
        <p:txBody>
          <a:bodyPr/>
          <a:lstStyle/>
          <a:p>
            <a:r>
              <a:rPr lang="ar-SA"/>
              <a:t>أ.أماني الحسن</a:t>
            </a:r>
          </a:p>
        </p:txBody>
      </p:sp>
      <p:sp>
        <p:nvSpPr>
          <p:cNvPr id="5" name="Slide Number Placeholder 4"/>
          <p:cNvSpPr>
            <a:spLocks noGrp="1"/>
          </p:cNvSpPr>
          <p:nvPr>
            <p:ph type="sldNum" sz="quarter" idx="12"/>
          </p:nvPr>
        </p:nvSpPr>
        <p:spPr/>
        <p:txBody>
          <a:bodyPr/>
          <a:lstStyle/>
          <a:p>
            <a:fld id="{85AB73CC-8B26-4C19-A22C-C0D8DBF3228A}" type="slidenum">
              <a:rPr lang="ar-SA" smtClean="0"/>
              <a:t>‹#›</a:t>
            </a:fld>
            <a:endParaRPr lang="ar-SA"/>
          </a:p>
        </p:txBody>
      </p:sp>
    </p:spTree>
    <p:extLst>
      <p:ext uri="{BB962C8B-B14F-4D97-AF65-F5344CB8AC3E}">
        <p14:creationId xmlns:p14="http://schemas.microsoft.com/office/powerpoint/2010/main" val="3153274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ar-SA"/>
              <a:t>انقر لتحرير نمط العنوان الرئيسي</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3" name="Date Placeholder 2"/>
          <p:cNvSpPr>
            <a:spLocks noGrp="1"/>
          </p:cNvSpPr>
          <p:nvPr>
            <p:ph type="dt" sz="half" idx="10"/>
          </p:nvPr>
        </p:nvSpPr>
        <p:spPr/>
        <p:txBody>
          <a:bodyPr/>
          <a:lstStyle/>
          <a:p>
            <a:fld id="{95BDC2C0-F20F-49CA-839D-138A36601F67}" type="uaqdatetime1">
              <a:rPr lang="ar-SA" smtClean="0"/>
              <a:t>26/03/1438</a:t>
            </a:fld>
            <a:endParaRPr lang="ar-SA"/>
          </a:p>
        </p:txBody>
      </p:sp>
      <p:sp>
        <p:nvSpPr>
          <p:cNvPr id="4" name="Footer Placeholder 3"/>
          <p:cNvSpPr>
            <a:spLocks noGrp="1"/>
          </p:cNvSpPr>
          <p:nvPr>
            <p:ph type="ftr" sz="quarter" idx="11"/>
          </p:nvPr>
        </p:nvSpPr>
        <p:spPr/>
        <p:txBody>
          <a:bodyPr/>
          <a:lstStyle/>
          <a:p>
            <a:r>
              <a:rPr lang="ar-SA"/>
              <a:t>أ.أماني الحسن</a:t>
            </a:r>
          </a:p>
        </p:txBody>
      </p:sp>
      <p:sp>
        <p:nvSpPr>
          <p:cNvPr id="5" name="Slide Number Placeholder 4"/>
          <p:cNvSpPr>
            <a:spLocks noGrp="1"/>
          </p:cNvSpPr>
          <p:nvPr>
            <p:ph type="sldNum" sz="quarter" idx="12"/>
          </p:nvPr>
        </p:nvSpPr>
        <p:spPr/>
        <p:txBody>
          <a:bodyPr/>
          <a:lstStyle/>
          <a:p>
            <a:fld id="{85AB73CC-8B26-4C19-A22C-C0D8DBF3228A}" type="slidenum">
              <a:rPr lang="ar-SA" smtClean="0"/>
              <a:t>‹#›</a:t>
            </a:fld>
            <a:endParaRPr lang="ar-SA"/>
          </a:p>
        </p:txBody>
      </p:sp>
    </p:spTree>
    <p:extLst>
      <p:ext uri="{BB962C8B-B14F-4D97-AF65-F5344CB8AC3E}">
        <p14:creationId xmlns:p14="http://schemas.microsoft.com/office/powerpoint/2010/main" val="1559553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5BE650E-E8C3-4C53-A198-70A852815438}" type="uaqdatetime1">
              <a:rPr lang="ar-SA" smtClean="0"/>
              <a:t>26/03/1438</a:t>
            </a:fld>
            <a:endParaRPr lang="ar-SA"/>
          </a:p>
        </p:txBody>
      </p:sp>
      <p:sp>
        <p:nvSpPr>
          <p:cNvPr id="5" name="Footer Placeholder 4"/>
          <p:cNvSpPr>
            <a:spLocks noGrp="1"/>
          </p:cNvSpPr>
          <p:nvPr>
            <p:ph type="ftr" sz="quarter" idx="11"/>
          </p:nvPr>
        </p:nvSpPr>
        <p:spPr/>
        <p:txBody>
          <a:bodyPr/>
          <a:lstStyle/>
          <a:p>
            <a:r>
              <a:rPr lang="ar-SA"/>
              <a:t>أ.أماني الحسن</a:t>
            </a:r>
          </a:p>
        </p:txBody>
      </p:sp>
      <p:sp>
        <p:nvSpPr>
          <p:cNvPr id="6" name="Slide Number Placeholder 5"/>
          <p:cNvSpPr>
            <a:spLocks noGrp="1"/>
          </p:cNvSpPr>
          <p:nvPr>
            <p:ph type="sldNum" sz="quarter" idx="12"/>
          </p:nvPr>
        </p:nvSpPr>
        <p:spPr/>
        <p:txBody>
          <a:bodyPr/>
          <a:lstStyle/>
          <a:p>
            <a:fld id="{85AB73CC-8B26-4C19-A22C-C0D8DBF3228A}" type="slidenum">
              <a:rPr lang="ar-SA" smtClean="0"/>
              <a:t>‹#›</a:t>
            </a:fld>
            <a:endParaRPr lang="ar-SA"/>
          </a:p>
        </p:txBody>
      </p:sp>
    </p:spTree>
    <p:extLst>
      <p:ext uri="{BB962C8B-B14F-4D97-AF65-F5344CB8AC3E}">
        <p14:creationId xmlns:p14="http://schemas.microsoft.com/office/powerpoint/2010/main" val="663710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F9B4DB7-7A8F-469F-8594-E6926D1F6071}" type="uaqdatetime1">
              <a:rPr lang="ar-SA" smtClean="0"/>
              <a:t>26/03/1438</a:t>
            </a:fld>
            <a:endParaRPr lang="ar-SA"/>
          </a:p>
        </p:txBody>
      </p:sp>
      <p:sp>
        <p:nvSpPr>
          <p:cNvPr id="5" name="Footer Placeholder 4"/>
          <p:cNvSpPr>
            <a:spLocks noGrp="1"/>
          </p:cNvSpPr>
          <p:nvPr>
            <p:ph type="ftr" sz="quarter" idx="11"/>
          </p:nvPr>
        </p:nvSpPr>
        <p:spPr>
          <a:xfrm>
            <a:off x="685800" y="381000"/>
            <a:ext cx="6991492" cy="365125"/>
          </a:xfrm>
        </p:spPr>
        <p:txBody>
          <a:bodyPr/>
          <a:lstStyle/>
          <a:p>
            <a:r>
              <a:rPr lang="ar-SA"/>
              <a:t>أ.أماني الحسن</a:t>
            </a:r>
          </a:p>
        </p:txBody>
      </p:sp>
      <p:sp>
        <p:nvSpPr>
          <p:cNvPr id="6" name="Slide Number Placeholder 5"/>
          <p:cNvSpPr>
            <a:spLocks noGrp="1"/>
          </p:cNvSpPr>
          <p:nvPr>
            <p:ph type="sldNum" sz="quarter" idx="12"/>
          </p:nvPr>
        </p:nvSpPr>
        <p:spPr>
          <a:xfrm>
            <a:off x="10862452" y="381000"/>
            <a:ext cx="643748" cy="365125"/>
          </a:xfrm>
        </p:spPr>
        <p:txBody>
          <a:bodyPr/>
          <a:lstStyle/>
          <a:p>
            <a:fld id="{85AB73CC-8B26-4C19-A22C-C0D8DBF3228A}" type="slidenum">
              <a:rPr lang="ar-SA" smtClean="0"/>
              <a:t>‹#›</a:t>
            </a:fld>
            <a:endParaRPr lang="ar-SA"/>
          </a:p>
        </p:txBody>
      </p:sp>
    </p:spTree>
    <p:extLst>
      <p:ext uri="{BB962C8B-B14F-4D97-AF65-F5344CB8AC3E}">
        <p14:creationId xmlns:p14="http://schemas.microsoft.com/office/powerpoint/2010/main" val="371105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774C49F-DB3A-4A15-B2A1-BC4009637A5B}" type="uaqdatetime1">
              <a:rPr lang="ar-SA" smtClean="0"/>
              <a:t>26/03/1438</a:t>
            </a:fld>
            <a:endParaRPr lang="ar-SA"/>
          </a:p>
        </p:txBody>
      </p:sp>
      <p:sp>
        <p:nvSpPr>
          <p:cNvPr id="5" name="Footer Placeholder 4"/>
          <p:cNvSpPr>
            <a:spLocks noGrp="1"/>
          </p:cNvSpPr>
          <p:nvPr>
            <p:ph type="ftr" sz="quarter" idx="11"/>
          </p:nvPr>
        </p:nvSpPr>
        <p:spPr/>
        <p:txBody>
          <a:bodyPr/>
          <a:lstStyle/>
          <a:p>
            <a:r>
              <a:rPr lang="ar-SA"/>
              <a:t>أ.أماني الحسن</a:t>
            </a:r>
          </a:p>
        </p:txBody>
      </p:sp>
      <p:sp>
        <p:nvSpPr>
          <p:cNvPr id="6" name="Slide Number Placeholder 5"/>
          <p:cNvSpPr>
            <a:spLocks noGrp="1"/>
          </p:cNvSpPr>
          <p:nvPr>
            <p:ph type="sldNum" sz="quarter" idx="12"/>
          </p:nvPr>
        </p:nvSpPr>
        <p:spPr/>
        <p:txBody>
          <a:bodyPr/>
          <a:lstStyle/>
          <a:p>
            <a:fld id="{85AB73CC-8B26-4C19-A22C-C0D8DBF3228A}" type="slidenum">
              <a:rPr lang="ar-SA" smtClean="0"/>
              <a:t>‹#›</a:t>
            </a:fld>
            <a:endParaRPr lang="ar-SA"/>
          </a:p>
        </p:txBody>
      </p:sp>
    </p:spTree>
    <p:extLst>
      <p:ext uri="{BB962C8B-B14F-4D97-AF65-F5344CB8AC3E}">
        <p14:creationId xmlns:p14="http://schemas.microsoft.com/office/powerpoint/2010/main" val="3690374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3673C7B-B039-401A-9BA4-1CE15EE31C86}" type="uaqdatetime1">
              <a:rPr lang="ar-SA" smtClean="0"/>
              <a:t>26/03/1438</a:t>
            </a:fld>
            <a:endParaRPr lang="ar-SA"/>
          </a:p>
        </p:txBody>
      </p:sp>
      <p:sp>
        <p:nvSpPr>
          <p:cNvPr id="5" name="Footer Placeholder 4"/>
          <p:cNvSpPr>
            <a:spLocks noGrp="1"/>
          </p:cNvSpPr>
          <p:nvPr>
            <p:ph type="ftr" sz="quarter" idx="11"/>
          </p:nvPr>
        </p:nvSpPr>
        <p:spPr>
          <a:xfrm>
            <a:off x="685800" y="381001"/>
            <a:ext cx="6991492" cy="364065"/>
          </a:xfrm>
        </p:spPr>
        <p:txBody>
          <a:bodyPr/>
          <a:lstStyle/>
          <a:p>
            <a:r>
              <a:rPr lang="ar-SA"/>
              <a:t>أ.أماني الحسن</a:t>
            </a:r>
          </a:p>
        </p:txBody>
      </p:sp>
      <p:sp>
        <p:nvSpPr>
          <p:cNvPr id="6" name="Slide Number Placeholder 5"/>
          <p:cNvSpPr>
            <a:spLocks noGrp="1"/>
          </p:cNvSpPr>
          <p:nvPr>
            <p:ph type="sldNum" sz="quarter" idx="12"/>
          </p:nvPr>
        </p:nvSpPr>
        <p:spPr>
          <a:xfrm>
            <a:off x="10862452" y="381000"/>
            <a:ext cx="643748" cy="365125"/>
          </a:xfrm>
        </p:spPr>
        <p:txBody>
          <a:bodyPr/>
          <a:lstStyle/>
          <a:p>
            <a:fld id="{85AB73CC-8B26-4C19-A22C-C0D8DBF3228A}" type="slidenum">
              <a:rPr lang="ar-SA" smtClean="0"/>
              <a:t>‹#›</a:t>
            </a:fld>
            <a:endParaRPr lang="ar-SA"/>
          </a:p>
        </p:txBody>
      </p:sp>
    </p:spTree>
    <p:extLst>
      <p:ext uri="{BB962C8B-B14F-4D97-AF65-F5344CB8AC3E}">
        <p14:creationId xmlns:p14="http://schemas.microsoft.com/office/powerpoint/2010/main" val="1005953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630AA9C0-90D5-4043-9BE2-2B3A9EBE2E2A}" type="uaqdatetime1">
              <a:rPr lang="ar-SA" smtClean="0"/>
              <a:t>26/03/1438</a:t>
            </a:fld>
            <a:endParaRPr lang="ar-SA"/>
          </a:p>
        </p:txBody>
      </p:sp>
      <p:sp>
        <p:nvSpPr>
          <p:cNvPr id="6" name="Footer Placeholder 5"/>
          <p:cNvSpPr>
            <a:spLocks noGrp="1"/>
          </p:cNvSpPr>
          <p:nvPr>
            <p:ph type="ftr" sz="quarter" idx="11"/>
          </p:nvPr>
        </p:nvSpPr>
        <p:spPr/>
        <p:txBody>
          <a:bodyPr/>
          <a:lstStyle/>
          <a:p>
            <a:r>
              <a:rPr lang="ar-SA"/>
              <a:t>أ.أماني الحسن</a:t>
            </a:r>
          </a:p>
        </p:txBody>
      </p:sp>
      <p:sp>
        <p:nvSpPr>
          <p:cNvPr id="7" name="Slide Number Placeholder 6"/>
          <p:cNvSpPr>
            <a:spLocks noGrp="1"/>
          </p:cNvSpPr>
          <p:nvPr>
            <p:ph type="sldNum" sz="quarter" idx="12"/>
          </p:nvPr>
        </p:nvSpPr>
        <p:spPr/>
        <p:txBody>
          <a:bodyPr/>
          <a:lstStyle/>
          <a:p>
            <a:fld id="{85AB73CC-8B26-4C19-A22C-C0D8DBF3228A}" type="slidenum">
              <a:rPr lang="ar-SA" smtClean="0"/>
              <a:t>‹#›</a:t>
            </a:fld>
            <a:endParaRPr lang="ar-SA"/>
          </a:p>
        </p:txBody>
      </p:sp>
    </p:spTree>
    <p:extLst>
      <p:ext uri="{BB962C8B-B14F-4D97-AF65-F5344CB8AC3E}">
        <p14:creationId xmlns:p14="http://schemas.microsoft.com/office/powerpoint/2010/main" val="427429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685800" y="3132666"/>
            <a:ext cx="5311775" cy="3086019"/>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6172200" y="3132666"/>
            <a:ext cx="5334000" cy="3086019"/>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2BFC10B0-CD09-4DE4-8787-190157685756}" type="uaqdatetime1">
              <a:rPr lang="ar-SA" smtClean="0"/>
              <a:t>26/03/1438</a:t>
            </a:fld>
            <a:endParaRPr lang="ar-SA"/>
          </a:p>
        </p:txBody>
      </p:sp>
      <p:sp>
        <p:nvSpPr>
          <p:cNvPr id="8" name="Footer Placeholder 7"/>
          <p:cNvSpPr>
            <a:spLocks noGrp="1"/>
          </p:cNvSpPr>
          <p:nvPr>
            <p:ph type="ftr" sz="quarter" idx="11"/>
          </p:nvPr>
        </p:nvSpPr>
        <p:spPr/>
        <p:txBody>
          <a:bodyPr/>
          <a:lstStyle/>
          <a:p>
            <a:r>
              <a:rPr lang="ar-SA"/>
              <a:t>أ.أماني الحسن</a:t>
            </a:r>
          </a:p>
        </p:txBody>
      </p:sp>
      <p:sp>
        <p:nvSpPr>
          <p:cNvPr id="9" name="Slide Number Placeholder 8"/>
          <p:cNvSpPr>
            <a:spLocks noGrp="1"/>
          </p:cNvSpPr>
          <p:nvPr>
            <p:ph type="sldNum" sz="quarter" idx="12"/>
          </p:nvPr>
        </p:nvSpPr>
        <p:spPr/>
        <p:txBody>
          <a:bodyPr/>
          <a:lstStyle/>
          <a:p>
            <a:fld id="{85AB73CC-8B26-4C19-A22C-C0D8DBF3228A}" type="slidenum">
              <a:rPr lang="ar-SA" smtClean="0"/>
              <a:t>‹#›</a:t>
            </a:fld>
            <a:endParaRPr lang="ar-SA"/>
          </a:p>
        </p:txBody>
      </p:sp>
    </p:spTree>
    <p:extLst>
      <p:ext uri="{BB962C8B-B14F-4D97-AF65-F5344CB8AC3E}">
        <p14:creationId xmlns:p14="http://schemas.microsoft.com/office/powerpoint/2010/main" val="153077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B8D61C0C-3344-427A-8FA8-E919739BCC3E}" type="uaqdatetime1">
              <a:rPr lang="ar-SA" smtClean="0"/>
              <a:t>26/03/1438</a:t>
            </a:fld>
            <a:endParaRPr lang="ar-SA"/>
          </a:p>
        </p:txBody>
      </p:sp>
      <p:sp>
        <p:nvSpPr>
          <p:cNvPr id="4" name="Footer Placeholder 3"/>
          <p:cNvSpPr>
            <a:spLocks noGrp="1"/>
          </p:cNvSpPr>
          <p:nvPr>
            <p:ph type="ftr" sz="quarter" idx="11"/>
          </p:nvPr>
        </p:nvSpPr>
        <p:spPr/>
        <p:txBody>
          <a:bodyPr/>
          <a:lstStyle/>
          <a:p>
            <a:r>
              <a:rPr lang="ar-SA"/>
              <a:t>أ.أماني الحسن</a:t>
            </a:r>
          </a:p>
        </p:txBody>
      </p:sp>
      <p:sp>
        <p:nvSpPr>
          <p:cNvPr id="5" name="Slide Number Placeholder 4"/>
          <p:cNvSpPr>
            <a:spLocks noGrp="1"/>
          </p:cNvSpPr>
          <p:nvPr>
            <p:ph type="sldNum" sz="quarter" idx="12"/>
          </p:nvPr>
        </p:nvSpPr>
        <p:spPr/>
        <p:txBody>
          <a:bodyPr/>
          <a:lstStyle/>
          <a:p>
            <a:fld id="{85AB73CC-8B26-4C19-A22C-C0D8DBF3228A}" type="slidenum">
              <a:rPr lang="ar-SA" smtClean="0"/>
              <a:t>‹#›</a:t>
            </a:fld>
            <a:endParaRPr lang="ar-SA"/>
          </a:p>
        </p:txBody>
      </p:sp>
    </p:spTree>
    <p:extLst>
      <p:ext uri="{BB962C8B-B14F-4D97-AF65-F5344CB8AC3E}">
        <p14:creationId xmlns:p14="http://schemas.microsoft.com/office/powerpoint/2010/main" val="246011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24AAA2-8A57-4AE2-AE81-D35F97D5C386}" type="uaqdatetime1">
              <a:rPr lang="ar-SA" smtClean="0"/>
              <a:t>26/03/1438</a:t>
            </a:fld>
            <a:endParaRPr lang="ar-SA"/>
          </a:p>
        </p:txBody>
      </p:sp>
      <p:sp>
        <p:nvSpPr>
          <p:cNvPr id="3" name="Footer Placeholder 2"/>
          <p:cNvSpPr>
            <a:spLocks noGrp="1"/>
          </p:cNvSpPr>
          <p:nvPr>
            <p:ph type="ftr" sz="quarter" idx="11"/>
          </p:nvPr>
        </p:nvSpPr>
        <p:spPr/>
        <p:txBody>
          <a:bodyPr/>
          <a:lstStyle/>
          <a:p>
            <a:r>
              <a:rPr lang="ar-SA"/>
              <a:t>أ.أماني الحسن</a:t>
            </a:r>
          </a:p>
        </p:txBody>
      </p:sp>
      <p:sp>
        <p:nvSpPr>
          <p:cNvPr id="4" name="Slide Number Placeholder 3"/>
          <p:cNvSpPr>
            <a:spLocks noGrp="1"/>
          </p:cNvSpPr>
          <p:nvPr>
            <p:ph type="sldNum" sz="quarter" idx="12"/>
          </p:nvPr>
        </p:nvSpPr>
        <p:spPr/>
        <p:txBody>
          <a:bodyPr/>
          <a:lstStyle/>
          <a:p>
            <a:fld id="{85AB73CC-8B26-4C19-A22C-C0D8DBF3228A}" type="slidenum">
              <a:rPr lang="ar-SA" smtClean="0"/>
              <a:t>‹#›</a:t>
            </a:fld>
            <a:endParaRPr lang="ar-SA"/>
          </a:p>
        </p:txBody>
      </p:sp>
    </p:spTree>
    <p:extLst>
      <p:ext uri="{BB962C8B-B14F-4D97-AF65-F5344CB8AC3E}">
        <p14:creationId xmlns:p14="http://schemas.microsoft.com/office/powerpoint/2010/main" val="1179044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FE9DEBBF-1F35-458C-AD7C-0606F48B7CB1}" type="uaqdatetime1">
              <a:rPr lang="ar-SA" smtClean="0"/>
              <a:t>26/03/1438</a:t>
            </a:fld>
            <a:endParaRPr lang="ar-SA"/>
          </a:p>
        </p:txBody>
      </p:sp>
      <p:sp>
        <p:nvSpPr>
          <p:cNvPr id="6" name="Footer Placeholder 5"/>
          <p:cNvSpPr>
            <a:spLocks noGrp="1"/>
          </p:cNvSpPr>
          <p:nvPr>
            <p:ph type="ftr" sz="quarter" idx="11"/>
          </p:nvPr>
        </p:nvSpPr>
        <p:spPr/>
        <p:txBody>
          <a:bodyPr/>
          <a:lstStyle/>
          <a:p>
            <a:r>
              <a:rPr lang="ar-SA"/>
              <a:t>أ.أماني الحسن</a:t>
            </a:r>
          </a:p>
        </p:txBody>
      </p:sp>
      <p:sp>
        <p:nvSpPr>
          <p:cNvPr id="7" name="Slide Number Placeholder 6"/>
          <p:cNvSpPr>
            <a:spLocks noGrp="1"/>
          </p:cNvSpPr>
          <p:nvPr>
            <p:ph type="sldNum" sz="quarter" idx="12"/>
          </p:nvPr>
        </p:nvSpPr>
        <p:spPr/>
        <p:txBody>
          <a:bodyPr/>
          <a:lstStyle/>
          <a:p>
            <a:fld id="{85AB73CC-8B26-4C19-A22C-C0D8DBF3228A}" type="slidenum">
              <a:rPr lang="ar-SA" smtClean="0"/>
              <a:t>‹#›</a:t>
            </a:fld>
            <a:endParaRPr lang="ar-SA"/>
          </a:p>
        </p:txBody>
      </p:sp>
    </p:spTree>
    <p:extLst>
      <p:ext uri="{BB962C8B-B14F-4D97-AF65-F5344CB8AC3E}">
        <p14:creationId xmlns:p14="http://schemas.microsoft.com/office/powerpoint/2010/main" val="189503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C4DB467-95A1-48F4-81A9-7F5EF7D7E8FB}" type="uaqdatetime1">
              <a:rPr lang="ar-SA" smtClean="0"/>
              <a:t>26/03/1438</a:t>
            </a:fld>
            <a:endParaRPr lang="ar-SA"/>
          </a:p>
        </p:txBody>
      </p:sp>
      <p:sp>
        <p:nvSpPr>
          <p:cNvPr id="6" name="Footer Placeholder 5"/>
          <p:cNvSpPr>
            <a:spLocks noGrp="1"/>
          </p:cNvSpPr>
          <p:nvPr>
            <p:ph type="ftr" sz="quarter" idx="11"/>
          </p:nvPr>
        </p:nvSpPr>
        <p:spPr/>
        <p:txBody>
          <a:bodyPr/>
          <a:lstStyle/>
          <a:p>
            <a:r>
              <a:rPr lang="ar-SA"/>
              <a:t>أ.أماني الحسن</a:t>
            </a:r>
          </a:p>
        </p:txBody>
      </p:sp>
      <p:sp>
        <p:nvSpPr>
          <p:cNvPr id="7" name="Slide Number Placeholder 6"/>
          <p:cNvSpPr>
            <a:spLocks noGrp="1"/>
          </p:cNvSpPr>
          <p:nvPr>
            <p:ph type="sldNum" sz="quarter" idx="12"/>
          </p:nvPr>
        </p:nvSpPr>
        <p:spPr/>
        <p:txBody>
          <a:bodyPr/>
          <a:lstStyle/>
          <a:p>
            <a:fld id="{85AB73CC-8B26-4C19-A22C-C0D8DBF3228A}" type="slidenum">
              <a:rPr lang="ar-SA" smtClean="0"/>
              <a:t>‹#›</a:t>
            </a:fld>
            <a:endParaRPr lang="ar-SA"/>
          </a:p>
        </p:txBody>
      </p:sp>
    </p:spTree>
    <p:extLst>
      <p:ext uri="{BB962C8B-B14F-4D97-AF65-F5344CB8AC3E}">
        <p14:creationId xmlns:p14="http://schemas.microsoft.com/office/powerpoint/2010/main" val="379908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9B132F-B290-478F-9276-E1320E5965F9}" type="uaqdatetime1">
              <a:rPr lang="ar-SA" smtClean="0"/>
              <a:t>26/03/1438</a:t>
            </a:fld>
            <a:endParaRPr lang="ar-S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ar-SA"/>
              <a:t>أ.أماني الحسن</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5AB73CC-8B26-4C19-A22C-C0D8DBF3228A}" type="slidenum">
              <a:rPr lang="ar-SA" smtClean="0"/>
              <a:t>‹#›</a:t>
            </a:fld>
            <a:endParaRPr lang="ar-SA"/>
          </a:p>
        </p:txBody>
      </p:sp>
    </p:spTree>
    <p:extLst>
      <p:ext uri="{BB962C8B-B14F-4D97-AF65-F5344CB8AC3E}">
        <p14:creationId xmlns:p14="http://schemas.microsoft.com/office/powerpoint/2010/main" val="300559521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sldNum="0" hdr="0" dt="0"/>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e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4"/>
          <p:cNvGraphicFramePr/>
          <p:nvPr>
            <p:extLst>
              <p:ext uri="{D42A27DB-BD31-4B8C-83A1-F6EECF244321}">
                <p14:modId xmlns:p14="http://schemas.microsoft.com/office/powerpoint/2010/main" val="3417470715"/>
              </p:ext>
            </p:extLst>
          </p:nvPr>
        </p:nvGraphicFramePr>
        <p:xfrm>
          <a:off x="1121078" y="569354"/>
          <a:ext cx="1003961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5155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9123179" y="1219419"/>
            <a:ext cx="2699613" cy="3707424"/>
          </a:xfrm>
          <a:prstGeom prst="roundRect">
            <a:avLst>
              <a:gd name="adj" fmla="val 4690"/>
            </a:avLst>
          </a:prstGeom>
          <a:noFill/>
          <a:ln w="57150">
            <a:solidFill>
              <a:srgbClr val="003399"/>
            </a:solidFill>
            <a:round/>
            <a:headEnd/>
            <a:tailEnd/>
          </a:ln>
          <a:effectLst/>
        </p:spPr>
        <p:txBody>
          <a:bodyPr wrap="none" anchor="ctr"/>
          <a:lstStyle/>
          <a:p>
            <a:pPr lvl="0" algn="ctr"/>
            <a:r>
              <a:rPr lang="ar-SA" sz="2800" b="1" dirty="0"/>
              <a:t>  </a:t>
            </a:r>
          </a:p>
          <a:p>
            <a:pPr lvl="0" algn="ctr"/>
            <a:r>
              <a:rPr lang="ar-SA" sz="2800" b="1" dirty="0">
                <a:solidFill>
                  <a:schemeClr val="accent2">
                    <a:lumMod val="50000"/>
                  </a:schemeClr>
                </a:solidFill>
              </a:rPr>
              <a:t>لا يمكن الاستغناء </a:t>
            </a:r>
          </a:p>
          <a:p>
            <a:pPr lvl="0" algn="ctr"/>
            <a:r>
              <a:rPr lang="ar-SA" sz="2800" b="1" dirty="0">
                <a:solidFill>
                  <a:schemeClr val="accent2">
                    <a:lumMod val="50000"/>
                  </a:schemeClr>
                </a:solidFill>
              </a:rPr>
              <a:t>عنها وذلك لضمانة </a:t>
            </a:r>
          </a:p>
          <a:p>
            <a:pPr lvl="0" algn="ctr"/>
            <a:r>
              <a:rPr lang="ar-SA" sz="2800" b="1" dirty="0">
                <a:solidFill>
                  <a:schemeClr val="accent2">
                    <a:lumMod val="50000"/>
                  </a:schemeClr>
                </a:solidFill>
              </a:rPr>
              <a:t>التقلصات </a:t>
            </a:r>
          </a:p>
          <a:p>
            <a:pPr lvl="0" algn="ctr"/>
            <a:r>
              <a:rPr lang="ar-SA" sz="2800" b="1" dirty="0">
                <a:solidFill>
                  <a:schemeClr val="accent2">
                    <a:lumMod val="50000"/>
                  </a:schemeClr>
                </a:solidFill>
              </a:rPr>
              <a:t>العضلية والسماح</a:t>
            </a:r>
          </a:p>
          <a:p>
            <a:pPr lvl="0" algn="ctr"/>
            <a:r>
              <a:rPr lang="ar-SA" sz="2800" b="1" dirty="0">
                <a:solidFill>
                  <a:schemeClr val="accent2">
                    <a:lumMod val="50000"/>
                  </a:schemeClr>
                </a:solidFill>
              </a:rPr>
              <a:t> بامتصاص الدهنيات </a:t>
            </a:r>
          </a:p>
          <a:p>
            <a:pPr lvl="0" algn="ctr"/>
            <a:r>
              <a:rPr lang="ar-SA" sz="2800" b="1" dirty="0">
                <a:solidFill>
                  <a:schemeClr val="accent2">
                    <a:lumMod val="50000"/>
                  </a:schemeClr>
                </a:solidFill>
              </a:rPr>
              <a:t>ولكن ينصح</a:t>
            </a:r>
          </a:p>
          <a:p>
            <a:pPr lvl="0" algn="ctr"/>
            <a:r>
              <a:rPr lang="ar-SA" sz="2800" b="1" dirty="0">
                <a:solidFill>
                  <a:schemeClr val="accent2">
                    <a:lumMod val="50000"/>
                  </a:schemeClr>
                </a:solidFill>
              </a:rPr>
              <a:t> بعدم الإفراط بتناولها </a:t>
            </a:r>
            <a:endParaRPr lang="ar-SA" sz="2800" b="1" dirty="0">
              <a:solidFill>
                <a:schemeClr val="accent2">
                  <a:lumMod val="50000"/>
                </a:schemeClr>
              </a:solidFill>
              <a:latin typeface="Arial" pitchFamily="34" charset="0"/>
              <a:cs typeface="PT Bold Heading" pitchFamily="2" charset="-78"/>
            </a:endParaRPr>
          </a:p>
          <a:p>
            <a:endParaRPr lang="ar-SA" sz="2000" dirty="0"/>
          </a:p>
        </p:txBody>
      </p:sp>
      <p:sp>
        <p:nvSpPr>
          <p:cNvPr id="6" name="AutoShape 5"/>
          <p:cNvSpPr>
            <a:spLocks noChangeArrowheads="1"/>
          </p:cNvSpPr>
          <p:nvPr/>
        </p:nvSpPr>
        <p:spPr bwMode="gray">
          <a:xfrm>
            <a:off x="9224244" y="372946"/>
            <a:ext cx="2497482" cy="884837"/>
          </a:xfrm>
          <a:prstGeom prst="roundRect">
            <a:avLst>
              <a:gd name="adj" fmla="val 50000"/>
            </a:avLst>
          </a:prstGeom>
          <a:solidFill>
            <a:srgbClr val="003399"/>
          </a:solidFill>
          <a:ln w="9525">
            <a:noFill/>
            <a:round/>
            <a:headEnd/>
            <a:tailEnd/>
          </a:ln>
          <a:effectLst/>
        </p:spPr>
        <p:txBody>
          <a:bodyPr wrap="none" anchor="ctr"/>
          <a:lstStyle/>
          <a:p>
            <a:pPr algn="ctr"/>
            <a:r>
              <a:rPr lang="ar-SA" sz="3200" b="1" dirty="0">
                <a:solidFill>
                  <a:schemeClr val="bg1"/>
                </a:solidFill>
              </a:rPr>
              <a:t>المواد السكرية</a:t>
            </a:r>
          </a:p>
        </p:txBody>
      </p:sp>
      <p:sp>
        <p:nvSpPr>
          <p:cNvPr id="7" name="AutoShape 16"/>
          <p:cNvSpPr>
            <a:spLocks noChangeArrowheads="1"/>
          </p:cNvSpPr>
          <p:nvPr/>
        </p:nvSpPr>
        <p:spPr bwMode="auto">
          <a:xfrm>
            <a:off x="5941851" y="2584199"/>
            <a:ext cx="3012357" cy="3748364"/>
          </a:xfrm>
          <a:prstGeom prst="roundRect">
            <a:avLst>
              <a:gd name="adj" fmla="val 4690"/>
            </a:avLst>
          </a:prstGeom>
          <a:noFill/>
          <a:ln w="57150">
            <a:solidFill>
              <a:schemeClr val="accent1"/>
            </a:solidFill>
            <a:round/>
            <a:headEnd/>
            <a:tailEnd/>
          </a:ln>
          <a:effectLst/>
        </p:spPr>
        <p:txBody>
          <a:bodyPr wrap="none" anchor="ctr"/>
          <a:lstStyle/>
          <a:p>
            <a:pPr marL="457200" indent="-457200">
              <a:buFont typeface="Wingdings" panose="05000000000000000000" pitchFamily="2" charset="2"/>
              <a:buChar char="q"/>
            </a:pPr>
            <a:r>
              <a:rPr lang="ar-SA" sz="2800" b="1" dirty="0">
                <a:solidFill>
                  <a:schemeClr val="accent2">
                    <a:lumMod val="50000"/>
                  </a:schemeClr>
                </a:solidFill>
              </a:rPr>
              <a:t>نظام غذاء الحامل</a:t>
            </a:r>
          </a:p>
          <a:p>
            <a:r>
              <a:rPr lang="ar-SA" sz="2800" b="1" dirty="0">
                <a:solidFill>
                  <a:schemeClr val="accent2">
                    <a:lumMod val="50000"/>
                  </a:schemeClr>
                </a:solidFill>
              </a:rPr>
              <a:t> يجب أن يحتوي كمية </a:t>
            </a:r>
          </a:p>
          <a:p>
            <a:r>
              <a:rPr lang="ar-SA" sz="2800" b="1" dirty="0">
                <a:solidFill>
                  <a:schemeClr val="accent2">
                    <a:lumMod val="50000"/>
                  </a:schemeClr>
                </a:solidFill>
              </a:rPr>
              <a:t>عادية من ملح الطعام</a:t>
            </a:r>
          </a:p>
          <a:p>
            <a:pPr marL="457200" indent="-457200">
              <a:buFont typeface="Wingdings" panose="05000000000000000000" pitchFamily="2" charset="2"/>
              <a:buChar char="q"/>
            </a:pPr>
            <a:r>
              <a:rPr lang="ar-SA" sz="2800" b="1" dirty="0">
                <a:solidFill>
                  <a:schemeClr val="accent2">
                    <a:lumMod val="50000"/>
                  </a:schemeClr>
                </a:solidFill>
              </a:rPr>
              <a:t>خلال الأشهر الثلاثة</a:t>
            </a:r>
          </a:p>
          <a:p>
            <a:r>
              <a:rPr lang="ar-SA" sz="2800" b="1" dirty="0">
                <a:solidFill>
                  <a:schemeClr val="accent2">
                    <a:lumMod val="50000"/>
                  </a:schemeClr>
                </a:solidFill>
              </a:rPr>
              <a:t> الأخيرة ينصح بتجنب </a:t>
            </a:r>
          </a:p>
          <a:p>
            <a:r>
              <a:rPr lang="ar-SA" sz="2800" b="1" dirty="0">
                <a:solidFill>
                  <a:schemeClr val="accent2">
                    <a:lumMod val="50000"/>
                  </a:schemeClr>
                </a:solidFill>
              </a:rPr>
              <a:t>الأطعمة المملحة كثيراً</a:t>
            </a:r>
          </a:p>
          <a:p>
            <a:r>
              <a:rPr lang="ar-SA" sz="2800" b="1" dirty="0">
                <a:solidFill>
                  <a:schemeClr val="accent2">
                    <a:lumMod val="50000"/>
                  </a:schemeClr>
                </a:solidFill>
              </a:rPr>
              <a:t> وشرب المياه المعدنية</a:t>
            </a:r>
          </a:p>
          <a:p>
            <a:r>
              <a:rPr lang="ar-SA" sz="2800" b="1" dirty="0">
                <a:solidFill>
                  <a:schemeClr val="accent2">
                    <a:lumMod val="50000"/>
                  </a:schemeClr>
                </a:solidFill>
              </a:rPr>
              <a:t> كثيراً</a:t>
            </a:r>
          </a:p>
        </p:txBody>
      </p:sp>
      <p:sp>
        <p:nvSpPr>
          <p:cNvPr id="8" name="AutoShape 17"/>
          <p:cNvSpPr>
            <a:spLocks noChangeArrowheads="1"/>
          </p:cNvSpPr>
          <p:nvPr/>
        </p:nvSpPr>
        <p:spPr bwMode="gray">
          <a:xfrm>
            <a:off x="6036177" y="1658340"/>
            <a:ext cx="2715903" cy="925859"/>
          </a:xfrm>
          <a:prstGeom prst="roundRect">
            <a:avLst>
              <a:gd name="adj" fmla="val 50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ar-SA" sz="2800" b="1" dirty="0">
                <a:solidFill>
                  <a:schemeClr val="bg1"/>
                </a:solidFill>
              </a:rPr>
              <a:t>الصوديوم</a:t>
            </a:r>
          </a:p>
        </p:txBody>
      </p:sp>
      <p:pic>
        <p:nvPicPr>
          <p:cNvPr id="9" name="صورة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468" y="4967787"/>
            <a:ext cx="2966086" cy="1931157"/>
          </a:xfrm>
          <a:prstGeom prst="rect">
            <a:avLst/>
          </a:prstGeom>
          <a:ln>
            <a:noFill/>
          </a:ln>
          <a:effectLst>
            <a:softEdge rad="112500"/>
          </a:effectLst>
        </p:spPr>
      </p:pic>
      <p:sp>
        <p:nvSpPr>
          <p:cNvPr id="15" name="AutoShape 4"/>
          <p:cNvSpPr>
            <a:spLocks noGrp="1" noChangeArrowheads="1"/>
          </p:cNvSpPr>
          <p:nvPr>
            <p:ph type="body" sz="half" idx="2"/>
          </p:nvPr>
        </p:nvSpPr>
        <p:spPr bwMode="auto">
          <a:xfrm>
            <a:off x="3122333" y="1219419"/>
            <a:ext cx="2542746" cy="4457072"/>
          </a:xfrm>
          <a:prstGeom prst="roundRect">
            <a:avLst>
              <a:gd name="adj" fmla="val 4690"/>
            </a:avLst>
          </a:prstGeom>
          <a:noFill/>
          <a:ln w="57150">
            <a:solidFill>
              <a:srgbClr val="0070C0"/>
            </a:solidFill>
            <a:round/>
            <a:headEnd/>
            <a:tailEnd/>
          </a:ln>
          <a:effectLst/>
        </p:spPr>
        <p:txBody>
          <a:bodyPr wrap="none" anchor="ctr">
            <a:normAutofit fontScale="92500" lnSpcReduction="20000"/>
          </a:bodyPr>
          <a:lstStyle/>
          <a:p>
            <a:pPr algn="ctr"/>
            <a:r>
              <a:rPr lang="ar-SA" sz="2800" b="1" dirty="0">
                <a:solidFill>
                  <a:schemeClr val="accent2">
                    <a:lumMod val="50000"/>
                  </a:schemeClr>
                </a:solidFill>
              </a:rPr>
              <a:t>يدخل في تركيب كل</a:t>
            </a:r>
          </a:p>
          <a:p>
            <a:pPr algn="ctr"/>
            <a:r>
              <a:rPr lang="ar-SA" sz="2800" b="1" dirty="0">
                <a:solidFill>
                  <a:schemeClr val="accent2">
                    <a:lumMod val="50000"/>
                  </a:schemeClr>
                </a:solidFill>
              </a:rPr>
              <a:t> الخلايا خصوصاً </a:t>
            </a:r>
          </a:p>
          <a:p>
            <a:pPr algn="ctr"/>
            <a:r>
              <a:rPr lang="ar-SA" sz="2800" b="1" dirty="0">
                <a:solidFill>
                  <a:schemeClr val="accent2">
                    <a:lumMod val="50000"/>
                  </a:schemeClr>
                </a:solidFill>
              </a:rPr>
              <a:t>العصبية ويسهل</a:t>
            </a:r>
          </a:p>
          <a:p>
            <a:pPr algn="ctr"/>
            <a:r>
              <a:rPr lang="ar-SA" sz="2800" b="1" dirty="0">
                <a:solidFill>
                  <a:schemeClr val="accent2">
                    <a:lumMod val="50000"/>
                  </a:schemeClr>
                </a:solidFill>
              </a:rPr>
              <a:t> استخدام السكريات</a:t>
            </a:r>
          </a:p>
          <a:p>
            <a:pPr algn="ctr"/>
            <a:r>
              <a:rPr lang="ar-SA" sz="2800" b="1" dirty="0">
                <a:solidFill>
                  <a:schemeClr val="accent2">
                    <a:lumMod val="50000"/>
                  </a:schemeClr>
                </a:solidFill>
              </a:rPr>
              <a:t> في الجسم</a:t>
            </a:r>
          </a:p>
          <a:p>
            <a:pPr algn="ctr"/>
            <a:r>
              <a:rPr lang="ar-SA" sz="2800" b="1" dirty="0">
                <a:solidFill>
                  <a:schemeClr val="accent2">
                    <a:lumMod val="50000"/>
                  </a:schemeClr>
                </a:solidFill>
              </a:rPr>
              <a:t>تتناولها المرأة </a:t>
            </a:r>
          </a:p>
          <a:p>
            <a:pPr algn="ctr"/>
            <a:r>
              <a:rPr lang="ar-SA" sz="2800" b="1" dirty="0">
                <a:solidFill>
                  <a:schemeClr val="accent2">
                    <a:lumMod val="50000"/>
                  </a:schemeClr>
                </a:solidFill>
              </a:rPr>
              <a:t>عن طريق البروتينات</a:t>
            </a:r>
          </a:p>
          <a:p>
            <a:pPr algn="ctr"/>
            <a:r>
              <a:rPr lang="ar-SA" sz="2800" b="1" dirty="0">
                <a:solidFill>
                  <a:schemeClr val="accent2">
                    <a:lumMod val="50000"/>
                  </a:schemeClr>
                </a:solidFill>
              </a:rPr>
              <a:t> المستهلكة بكميات </a:t>
            </a:r>
          </a:p>
          <a:p>
            <a:pPr algn="ctr"/>
            <a:r>
              <a:rPr lang="ar-SA" sz="2800" b="1" dirty="0">
                <a:solidFill>
                  <a:schemeClr val="accent2">
                    <a:lumMod val="50000"/>
                  </a:schemeClr>
                </a:solidFill>
              </a:rPr>
              <a:t>وافرة </a:t>
            </a:r>
          </a:p>
          <a:p>
            <a:pPr algn="ctr"/>
            <a:r>
              <a:rPr lang="ar-SA" sz="2800" b="1" dirty="0">
                <a:solidFill>
                  <a:schemeClr val="accent2">
                    <a:lumMod val="50000"/>
                  </a:schemeClr>
                </a:solidFill>
              </a:rPr>
              <a:t>(البيض، السمك...)</a:t>
            </a:r>
          </a:p>
        </p:txBody>
      </p:sp>
      <p:sp>
        <p:nvSpPr>
          <p:cNvPr id="16" name="AutoShape 5"/>
          <p:cNvSpPr>
            <a:spLocks noChangeArrowheads="1"/>
          </p:cNvSpPr>
          <p:nvPr/>
        </p:nvSpPr>
        <p:spPr bwMode="gray">
          <a:xfrm>
            <a:off x="3122333" y="334582"/>
            <a:ext cx="2497482" cy="884837"/>
          </a:xfrm>
          <a:prstGeom prst="roundRect">
            <a:avLst>
              <a:gd name="adj" fmla="val 50000"/>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a:r>
              <a:rPr lang="ar-SA" sz="3200" b="1" dirty="0">
                <a:solidFill>
                  <a:schemeClr val="bg1"/>
                </a:solidFill>
              </a:rPr>
              <a:t>الفوسفور</a:t>
            </a:r>
          </a:p>
        </p:txBody>
      </p:sp>
      <p:sp>
        <p:nvSpPr>
          <p:cNvPr id="10" name="AutoShape 8"/>
          <p:cNvSpPr>
            <a:spLocks noChangeArrowheads="1"/>
          </p:cNvSpPr>
          <p:nvPr/>
        </p:nvSpPr>
        <p:spPr bwMode="auto">
          <a:xfrm>
            <a:off x="429879" y="2609728"/>
            <a:ext cx="2318763" cy="4023083"/>
          </a:xfrm>
          <a:prstGeom prst="roundRect">
            <a:avLst>
              <a:gd name="adj" fmla="val 4690"/>
            </a:avLst>
          </a:prstGeom>
          <a:noFill/>
          <a:ln w="57150">
            <a:solidFill>
              <a:schemeClr val="accent3">
                <a:lumMod val="60000"/>
                <a:lumOff val="40000"/>
              </a:schemeClr>
            </a:solidFill>
            <a:round/>
            <a:headEnd/>
            <a:tailEnd/>
          </a:ln>
          <a:effectLst/>
        </p:spPr>
        <p:txBody>
          <a:bodyPr wrap="none" anchor="ctr"/>
          <a:lstStyle/>
          <a:p>
            <a:pPr algn="ctr"/>
            <a:r>
              <a:rPr lang="ar-SA" sz="2800" b="1" dirty="0">
                <a:solidFill>
                  <a:schemeClr val="accent2">
                    <a:lumMod val="50000"/>
                  </a:schemeClr>
                </a:solidFill>
              </a:rPr>
              <a:t>ضروري لنمو</a:t>
            </a:r>
          </a:p>
          <a:p>
            <a:pPr algn="ctr"/>
            <a:r>
              <a:rPr lang="ar-SA" sz="2800" b="1" dirty="0">
                <a:solidFill>
                  <a:schemeClr val="accent2">
                    <a:lumMod val="50000"/>
                  </a:schemeClr>
                </a:solidFill>
              </a:rPr>
              <a:t> الجنين وهو </a:t>
            </a:r>
          </a:p>
          <a:p>
            <a:pPr algn="ctr"/>
            <a:r>
              <a:rPr lang="ar-SA" sz="2800" b="1" dirty="0">
                <a:solidFill>
                  <a:schemeClr val="accent2">
                    <a:lumMod val="50000"/>
                  </a:schemeClr>
                </a:solidFill>
              </a:rPr>
              <a:t>موجود في </a:t>
            </a:r>
          </a:p>
          <a:p>
            <a:pPr algn="ctr"/>
            <a:r>
              <a:rPr lang="ar-SA" sz="2800" b="1" dirty="0">
                <a:solidFill>
                  <a:schemeClr val="accent2">
                    <a:lumMod val="50000"/>
                  </a:schemeClr>
                </a:solidFill>
              </a:rPr>
              <a:t>الأطعمة </a:t>
            </a:r>
          </a:p>
          <a:p>
            <a:pPr algn="ctr"/>
            <a:r>
              <a:rPr lang="ar-SA" sz="2800" b="1" dirty="0">
                <a:solidFill>
                  <a:schemeClr val="accent2">
                    <a:lumMod val="50000"/>
                  </a:schemeClr>
                </a:solidFill>
              </a:rPr>
              <a:t>المتنوعة </a:t>
            </a:r>
          </a:p>
          <a:p>
            <a:pPr marL="285750" indent="-285750" algn="ctr">
              <a:buFont typeface="Wingdings" panose="05000000000000000000" pitchFamily="2" charset="2"/>
              <a:buChar char="ü"/>
            </a:pPr>
            <a:r>
              <a:rPr lang="ar-SA" sz="2800" b="1" dirty="0">
                <a:solidFill>
                  <a:schemeClr val="accent2">
                    <a:lumMod val="50000"/>
                  </a:schemeClr>
                </a:solidFill>
              </a:rPr>
              <a:t>الأطعمة الغنية</a:t>
            </a:r>
          </a:p>
          <a:p>
            <a:pPr algn="ctr"/>
            <a:r>
              <a:rPr lang="ar-SA" sz="2800" b="1" dirty="0">
                <a:solidFill>
                  <a:schemeClr val="accent2">
                    <a:lumMod val="50000"/>
                  </a:schemeClr>
                </a:solidFill>
              </a:rPr>
              <a:t> باليود </a:t>
            </a:r>
          </a:p>
          <a:p>
            <a:pPr algn="ctr"/>
            <a:r>
              <a:rPr lang="ar-SA" sz="2800" b="1" dirty="0">
                <a:solidFill>
                  <a:schemeClr val="accent2">
                    <a:lumMod val="50000"/>
                  </a:schemeClr>
                </a:solidFill>
              </a:rPr>
              <a:t>(السمك القشريات)</a:t>
            </a:r>
          </a:p>
        </p:txBody>
      </p:sp>
      <p:sp>
        <p:nvSpPr>
          <p:cNvPr id="11" name="AutoShape 9"/>
          <p:cNvSpPr>
            <a:spLocks noChangeArrowheads="1"/>
          </p:cNvSpPr>
          <p:nvPr/>
        </p:nvSpPr>
        <p:spPr bwMode="gray">
          <a:xfrm>
            <a:off x="634599" y="1584205"/>
            <a:ext cx="1863725" cy="1074128"/>
          </a:xfrm>
          <a:prstGeom prst="roundRect">
            <a:avLst>
              <a:gd name="adj" fmla="val 50000"/>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ar-SA" sz="4800" b="1" dirty="0">
                <a:solidFill>
                  <a:schemeClr val="bg1"/>
                </a:solidFill>
              </a:rPr>
              <a:t>اليود</a:t>
            </a:r>
            <a:r>
              <a:rPr lang="ar-SA" sz="6000" b="1" dirty="0">
                <a:solidFill>
                  <a:schemeClr val="bg1"/>
                </a:solidFill>
              </a:rPr>
              <a:t> </a:t>
            </a:r>
          </a:p>
        </p:txBody>
      </p:sp>
    </p:spTree>
    <p:extLst>
      <p:ext uri="{BB962C8B-B14F-4D97-AF65-F5344CB8AC3E}">
        <p14:creationId xmlns:p14="http://schemas.microsoft.com/office/powerpoint/2010/main" val="77986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anim calcmode="lin" valueType="num">
                                      <p:cBhvr>
                                        <p:cTn id="2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1000"/>
                                        <p:tgtEl>
                                          <p:spTgt spid="5">
                                            <p:txEl>
                                              <p:pRg st="5" end="5"/>
                                            </p:txEl>
                                          </p:spTgt>
                                        </p:tgtEl>
                                      </p:cBhvr>
                                    </p:animEffect>
                                    <p:anim calcmode="lin" valueType="num">
                                      <p:cBhvr>
                                        <p:cTn id="2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1000"/>
                                        <p:tgtEl>
                                          <p:spTgt spid="5">
                                            <p:txEl>
                                              <p:pRg st="6" end="6"/>
                                            </p:txEl>
                                          </p:spTgt>
                                        </p:tgtEl>
                                      </p:cBhvr>
                                    </p:animEffect>
                                    <p:anim calcmode="lin" valueType="num">
                                      <p:cBhvr>
                                        <p:cTn id="3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1000"/>
                                        <p:tgtEl>
                                          <p:spTgt spid="5">
                                            <p:txEl>
                                              <p:pRg st="7" end="7"/>
                                            </p:txEl>
                                          </p:spTgt>
                                        </p:tgtEl>
                                      </p:cBhvr>
                                    </p:animEffect>
                                    <p:anim calcmode="lin" valueType="num">
                                      <p:cBhvr>
                                        <p:cTn id="3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edg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edg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edge">
                                      <p:cBhvr>
                                        <p:cTn id="54" dur="2000"/>
                                        <p:tgtEl>
                                          <p:spTgt spid="15"/>
                                        </p:tgtEl>
                                      </p:cBhvr>
                                    </p:animEffect>
                                  </p:childTnLst>
                                </p:cTn>
                              </p:par>
                              <p:par>
                                <p:cTn id="55" presetID="20"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edge">
                                      <p:cBhvr>
                                        <p:cTn id="57" dur="2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edge">
                                      <p:cBhvr>
                                        <p:cTn id="62" dur="500"/>
                                        <p:tgtEl>
                                          <p:spTgt spid="10"/>
                                        </p:tgtEl>
                                      </p:cBhvr>
                                    </p:animEffect>
                                  </p:childTnLst>
                                </p:cTn>
                              </p:par>
                              <p:par>
                                <p:cTn id="63" presetID="2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edge">
                                      <p:cBhvr>
                                        <p:cTn id="6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6"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مستطيل 56"/>
          <p:cNvSpPr/>
          <p:nvPr/>
        </p:nvSpPr>
        <p:spPr>
          <a:xfrm>
            <a:off x="6718529" y="386625"/>
            <a:ext cx="5112568" cy="576064"/>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chemeClr val="accent2">
                    <a:lumMod val="75000"/>
                  </a:schemeClr>
                </a:solidFill>
                <a:effectLst/>
                <a:latin typeface="Arial" pitchFamily="34" charset="0"/>
                <a:cs typeface="Arial" pitchFamily="34" charset="0"/>
              </a:rPr>
              <a:t>الفيتامينات الضرورية للحامل:</a:t>
            </a:r>
          </a:p>
        </p:txBody>
      </p:sp>
      <p:sp>
        <p:nvSpPr>
          <p:cNvPr id="58" name="شكل حر 57"/>
          <p:cNvSpPr/>
          <p:nvPr/>
        </p:nvSpPr>
        <p:spPr>
          <a:xfrm rot="21016956">
            <a:off x="478622" y="1704858"/>
            <a:ext cx="2970628" cy="1793806"/>
          </a:xfrm>
          <a:custGeom>
            <a:avLst/>
            <a:gdLst>
              <a:gd name="connsiteX0" fmla="*/ 0 w 1816102"/>
              <a:gd name="connsiteY0" fmla="*/ 100895 h 1008945"/>
              <a:gd name="connsiteX1" fmla="*/ 29552 w 1816102"/>
              <a:gd name="connsiteY1" fmla="*/ 29551 h 1008945"/>
              <a:gd name="connsiteX2" fmla="*/ 100896 w 1816102"/>
              <a:gd name="connsiteY2" fmla="*/ 0 h 1008945"/>
              <a:gd name="connsiteX3" fmla="*/ 1715207 w 1816102"/>
              <a:gd name="connsiteY3" fmla="*/ 0 h 1008945"/>
              <a:gd name="connsiteX4" fmla="*/ 1786551 w 1816102"/>
              <a:gd name="connsiteY4" fmla="*/ 29552 h 1008945"/>
              <a:gd name="connsiteX5" fmla="*/ 1816102 w 1816102"/>
              <a:gd name="connsiteY5" fmla="*/ 100896 h 1008945"/>
              <a:gd name="connsiteX6" fmla="*/ 1816102 w 1816102"/>
              <a:gd name="connsiteY6" fmla="*/ 908050 h 1008945"/>
              <a:gd name="connsiteX7" fmla="*/ 1786551 w 1816102"/>
              <a:gd name="connsiteY7" fmla="*/ 979394 h 1008945"/>
              <a:gd name="connsiteX8" fmla="*/ 1715207 w 1816102"/>
              <a:gd name="connsiteY8" fmla="*/ 1008945 h 1008945"/>
              <a:gd name="connsiteX9" fmla="*/ 100895 w 1816102"/>
              <a:gd name="connsiteY9" fmla="*/ 1008945 h 1008945"/>
              <a:gd name="connsiteX10" fmla="*/ 29551 w 1816102"/>
              <a:gd name="connsiteY10" fmla="*/ 979393 h 1008945"/>
              <a:gd name="connsiteX11" fmla="*/ 0 w 1816102"/>
              <a:gd name="connsiteY11" fmla="*/ 908049 h 1008945"/>
              <a:gd name="connsiteX12" fmla="*/ 0 w 1816102"/>
              <a:gd name="connsiteY12" fmla="*/ 100895 h 100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102" h="1008945">
                <a:moveTo>
                  <a:pt x="0" y="100895"/>
                </a:moveTo>
                <a:cubicBezTo>
                  <a:pt x="0" y="74136"/>
                  <a:pt x="10630" y="48473"/>
                  <a:pt x="29552" y="29551"/>
                </a:cubicBezTo>
                <a:cubicBezTo>
                  <a:pt x="48474" y="10630"/>
                  <a:pt x="74137" y="0"/>
                  <a:pt x="100896" y="0"/>
                </a:cubicBezTo>
                <a:lnTo>
                  <a:pt x="1715207" y="0"/>
                </a:lnTo>
                <a:cubicBezTo>
                  <a:pt x="1741966" y="0"/>
                  <a:pt x="1767629" y="10630"/>
                  <a:pt x="1786551" y="29552"/>
                </a:cubicBezTo>
                <a:cubicBezTo>
                  <a:pt x="1805472" y="48474"/>
                  <a:pt x="1816102" y="74137"/>
                  <a:pt x="1816102" y="100896"/>
                </a:cubicBezTo>
                <a:lnTo>
                  <a:pt x="1816102" y="908050"/>
                </a:lnTo>
                <a:cubicBezTo>
                  <a:pt x="1816102" y="934809"/>
                  <a:pt x="1805472" y="960472"/>
                  <a:pt x="1786551" y="979394"/>
                </a:cubicBezTo>
                <a:cubicBezTo>
                  <a:pt x="1767630" y="998315"/>
                  <a:pt x="1741966" y="1008945"/>
                  <a:pt x="1715207" y="1008945"/>
                </a:cubicBezTo>
                <a:lnTo>
                  <a:pt x="100895" y="1008945"/>
                </a:lnTo>
                <a:cubicBezTo>
                  <a:pt x="74136" y="1008945"/>
                  <a:pt x="48473" y="998315"/>
                  <a:pt x="29551" y="979393"/>
                </a:cubicBezTo>
                <a:cubicBezTo>
                  <a:pt x="10630" y="960471"/>
                  <a:pt x="0" y="934808"/>
                  <a:pt x="0" y="908049"/>
                </a:cubicBezTo>
                <a:lnTo>
                  <a:pt x="0" y="100895"/>
                </a:lnTo>
                <a:close/>
              </a:path>
            </a:pathLst>
          </a:custGeom>
          <a:solidFill>
            <a:srgbClr val="8FD1B5"/>
          </a:solidFill>
          <a:scene3d>
            <a:camera prst="orthographicFront"/>
            <a:lightRig rig="flat" dir="t"/>
          </a:scene3d>
          <a:sp3d extrusionH="12700">
            <a:bevelT/>
          </a:sp3d>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117180" tIns="117180" rIns="117181" bIns="117181" numCol="1" spcCol="1270" anchor="ctr" anchorCtr="0">
            <a:noAutofit/>
          </a:bodyPr>
          <a:lstStyle/>
          <a:p>
            <a:pPr lvl="0" algn="ctr" defTabSz="1022350" rtl="1">
              <a:lnSpc>
                <a:spcPct val="90000"/>
              </a:lnSpc>
              <a:spcBef>
                <a:spcPct val="0"/>
              </a:spcBef>
              <a:spcAft>
                <a:spcPct val="35000"/>
              </a:spcAft>
            </a:pPr>
            <a:r>
              <a:rPr lang="ar-SA" sz="2300" b="1" kern="1200" dirty="0"/>
              <a:t>فيتامين(د)</a:t>
            </a:r>
          </a:p>
          <a:p>
            <a:pPr lvl="0" algn="ctr" defTabSz="1022350" rtl="1">
              <a:lnSpc>
                <a:spcPct val="90000"/>
              </a:lnSpc>
              <a:spcBef>
                <a:spcPct val="0"/>
              </a:spcBef>
              <a:spcAft>
                <a:spcPct val="35000"/>
              </a:spcAft>
            </a:pPr>
            <a:r>
              <a:rPr lang="ar-SA" sz="2300" b="1" dirty="0"/>
              <a:t>يرأس تأليف الجهاز العظمي</a:t>
            </a:r>
          </a:p>
          <a:p>
            <a:pPr lvl="0" algn="ctr" defTabSz="1022350" rtl="1">
              <a:lnSpc>
                <a:spcPct val="90000"/>
              </a:lnSpc>
              <a:spcBef>
                <a:spcPct val="0"/>
              </a:spcBef>
              <a:spcAft>
                <a:spcPct val="35000"/>
              </a:spcAft>
            </a:pPr>
            <a:r>
              <a:rPr lang="ar-SA" sz="2300" b="1" kern="1200" dirty="0"/>
              <a:t>بتسهيل تثبيت الكالسيوم والفوسفور في الجسم</a:t>
            </a:r>
          </a:p>
        </p:txBody>
      </p:sp>
      <p:sp>
        <p:nvSpPr>
          <p:cNvPr id="59" name="شكل حر 58"/>
          <p:cNvSpPr/>
          <p:nvPr/>
        </p:nvSpPr>
        <p:spPr>
          <a:xfrm rot="20867803">
            <a:off x="4004377" y="1625070"/>
            <a:ext cx="2894551" cy="1148224"/>
          </a:xfrm>
          <a:custGeom>
            <a:avLst/>
            <a:gdLst>
              <a:gd name="connsiteX0" fmla="*/ 0 w 1816102"/>
              <a:gd name="connsiteY0" fmla="*/ 100895 h 1008945"/>
              <a:gd name="connsiteX1" fmla="*/ 29552 w 1816102"/>
              <a:gd name="connsiteY1" fmla="*/ 29551 h 1008945"/>
              <a:gd name="connsiteX2" fmla="*/ 100896 w 1816102"/>
              <a:gd name="connsiteY2" fmla="*/ 0 h 1008945"/>
              <a:gd name="connsiteX3" fmla="*/ 1715207 w 1816102"/>
              <a:gd name="connsiteY3" fmla="*/ 0 h 1008945"/>
              <a:gd name="connsiteX4" fmla="*/ 1786551 w 1816102"/>
              <a:gd name="connsiteY4" fmla="*/ 29552 h 1008945"/>
              <a:gd name="connsiteX5" fmla="*/ 1816102 w 1816102"/>
              <a:gd name="connsiteY5" fmla="*/ 100896 h 1008945"/>
              <a:gd name="connsiteX6" fmla="*/ 1816102 w 1816102"/>
              <a:gd name="connsiteY6" fmla="*/ 908050 h 1008945"/>
              <a:gd name="connsiteX7" fmla="*/ 1786551 w 1816102"/>
              <a:gd name="connsiteY7" fmla="*/ 979394 h 1008945"/>
              <a:gd name="connsiteX8" fmla="*/ 1715207 w 1816102"/>
              <a:gd name="connsiteY8" fmla="*/ 1008945 h 1008945"/>
              <a:gd name="connsiteX9" fmla="*/ 100895 w 1816102"/>
              <a:gd name="connsiteY9" fmla="*/ 1008945 h 1008945"/>
              <a:gd name="connsiteX10" fmla="*/ 29551 w 1816102"/>
              <a:gd name="connsiteY10" fmla="*/ 979393 h 1008945"/>
              <a:gd name="connsiteX11" fmla="*/ 0 w 1816102"/>
              <a:gd name="connsiteY11" fmla="*/ 908049 h 1008945"/>
              <a:gd name="connsiteX12" fmla="*/ 0 w 1816102"/>
              <a:gd name="connsiteY12" fmla="*/ 100895 h 100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6102" h="1008945">
                <a:moveTo>
                  <a:pt x="0" y="100895"/>
                </a:moveTo>
                <a:cubicBezTo>
                  <a:pt x="0" y="74136"/>
                  <a:pt x="10630" y="48473"/>
                  <a:pt x="29552" y="29551"/>
                </a:cubicBezTo>
                <a:cubicBezTo>
                  <a:pt x="48474" y="10630"/>
                  <a:pt x="74137" y="0"/>
                  <a:pt x="100896" y="0"/>
                </a:cubicBezTo>
                <a:lnTo>
                  <a:pt x="1715207" y="0"/>
                </a:lnTo>
                <a:cubicBezTo>
                  <a:pt x="1741966" y="0"/>
                  <a:pt x="1767629" y="10630"/>
                  <a:pt x="1786551" y="29552"/>
                </a:cubicBezTo>
                <a:cubicBezTo>
                  <a:pt x="1805472" y="48474"/>
                  <a:pt x="1816102" y="74137"/>
                  <a:pt x="1816102" y="100896"/>
                </a:cubicBezTo>
                <a:lnTo>
                  <a:pt x="1816102" y="908050"/>
                </a:lnTo>
                <a:cubicBezTo>
                  <a:pt x="1816102" y="934809"/>
                  <a:pt x="1805472" y="960472"/>
                  <a:pt x="1786551" y="979394"/>
                </a:cubicBezTo>
                <a:cubicBezTo>
                  <a:pt x="1767630" y="998315"/>
                  <a:pt x="1741966" y="1008945"/>
                  <a:pt x="1715207" y="1008945"/>
                </a:cubicBezTo>
                <a:lnTo>
                  <a:pt x="100895" y="1008945"/>
                </a:lnTo>
                <a:cubicBezTo>
                  <a:pt x="74136" y="1008945"/>
                  <a:pt x="48473" y="998315"/>
                  <a:pt x="29551" y="979393"/>
                </a:cubicBezTo>
                <a:cubicBezTo>
                  <a:pt x="10630" y="960471"/>
                  <a:pt x="0" y="934808"/>
                  <a:pt x="0" y="908049"/>
                </a:cubicBezTo>
                <a:lnTo>
                  <a:pt x="0" y="100895"/>
                </a:lnTo>
                <a:close/>
              </a:path>
            </a:pathLst>
          </a:custGeom>
          <a:scene3d>
            <a:camera prst="orthographicFront"/>
            <a:lightRig rig="flat" dir="t"/>
          </a:scene3d>
          <a:sp3d extrusionH="12700" prstMaterial="plastic">
            <a:bevelT w="50800" h="50800"/>
          </a:sp3d>
        </p:spPr>
        <p:style>
          <a:lnRef idx="1">
            <a:schemeClr val="accent2">
              <a:tint val="40000"/>
              <a:alpha val="90000"/>
              <a:hueOff val="1281908"/>
              <a:satOff val="-4589"/>
              <a:lumOff val="3126"/>
              <a:alphaOff val="0"/>
            </a:schemeClr>
          </a:lnRef>
          <a:fillRef idx="1">
            <a:schemeClr val="accent2">
              <a:tint val="40000"/>
              <a:alpha val="90000"/>
              <a:hueOff val="1281908"/>
              <a:satOff val="-4589"/>
              <a:lumOff val="3126"/>
              <a:alphaOff val="0"/>
            </a:schemeClr>
          </a:fillRef>
          <a:effectRef idx="2">
            <a:schemeClr val="accent2">
              <a:tint val="40000"/>
              <a:alpha val="90000"/>
              <a:hueOff val="1281908"/>
              <a:satOff val="-4589"/>
              <a:lumOff val="3126"/>
              <a:alphaOff val="0"/>
            </a:schemeClr>
          </a:effectRef>
          <a:fontRef idx="minor">
            <a:schemeClr val="dk1">
              <a:hueOff val="0"/>
              <a:satOff val="0"/>
              <a:lumOff val="0"/>
              <a:alphaOff val="0"/>
            </a:schemeClr>
          </a:fontRef>
        </p:style>
        <p:txBody>
          <a:bodyPr spcFirstLastPara="0" vert="horz" wrap="square" lIns="117180" tIns="117180" rIns="117181" bIns="117181" numCol="1" spcCol="1270" anchor="ctr" anchorCtr="0">
            <a:noAutofit/>
          </a:bodyPr>
          <a:lstStyle/>
          <a:p>
            <a:pPr lvl="0" algn="ctr" defTabSz="889000" rtl="1">
              <a:lnSpc>
                <a:spcPct val="90000"/>
              </a:lnSpc>
              <a:spcAft>
                <a:spcPct val="35000"/>
              </a:spcAft>
            </a:pPr>
            <a:r>
              <a:rPr lang="ar-SA" sz="2000" b="1" dirty="0"/>
              <a:t>(س) حامض </a:t>
            </a:r>
            <a:r>
              <a:rPr lang="ar-SA" sz="2000" b="1" dirty="0" err="1"/>
              <a:t>الأسكوربيك</a:t>
            </a:r>
            <a:r>
              <a:rPr lang="ar-SA" sz="2000" b="1" dirty="0"/>
              <a:t>:</a:t>
            </a:r>
          </a:p>
          <a:p>
            <a:pPr lvl="0" algn="ctr" defTabSz="889000" rtl="1">
              <a:lnSpc>
                <a:spcPct val="90000"/>
              </a:lnSpc>
              <a:spcAft>
                <a:spcPct val="35000"/>
              </a:spcAft>
            </a:pPr>
            <a:r>
              <a:rPr lang="ar-SA" sz="2000" b="1" dirty="0"/>
              <a:t>ضروري لتأليف الغضاريف والعظام والأسنان ولتثبيت الحديد</a:t>
            </a:r>
          </a:p>
        </p:txBody>
      </p:sp>
      <p:sp>
        <p:nvSpPr>
          <p:cNvPr id="60" name="مثلث متساوي الساقين 59"/>
          <p:cNvSpPr/>
          <p:nvPr/>
        </p:nvSpPr>
        <p:spPr>
          <a:xfrm>
            <a:off x="4013625" y="6128675"/>
            <a:ext cx="756709" cy="756709"/>
          </a:xfrm>
          <a:prstGeom prst="triangle">
            <a:avLst/>
          </a:prstGeom>
          <a:solidFill>
            <a:schemeClr val="accent1">
              <a:lumMod val="40000"/>
              <a:lumOff val="60000"/>
              <a:alpha val="90000"/>
            </a:schemeClr>
          </a:solidFill>
          <a:scene3d>
            <a:camera prst="orthographicFront"/>
            <a:lightRig rig="flat" dir="t"/>
          </a:scene3d>
          <a:sp3d extrusionH="12700" prstMaterial="plastic">
            <a:bevelT w="50800" h="50800"/>
          </a:sp3d>
        </p:spPr>
        <p:style>
          <a:lnRef idx="1">
            <a:schemeClr val="accent2">
              <a:tint val="40000"/>
              <a:alpha val="90000"/>
              <a:hueOff val="2563817"/>
              <a:satOff val="-9179"/>
              <a:lumOff val="6251"/>
              <a:alphaOff val="0"/>
            </a:schemeClr>
          </a:lnRef>
          <a:fillRef idx="1">
            <a:scrgbClr r="0" g="0" b="0"/>
          </a:fillRef>
          <a:effectRef idx="2">
            <a:schemeClr val="accent2">
              <a:tint val="40000"/>
              <a:alpha val="90000"/>
              <a:hueOff val="2563817"/>
              <a:satOff val="-9179"/>
              <a:lumOff val="6251"/>
              <a:alphaOff val="0"/>
            </a:schemeClr>
          </a:effectRef>
          <a:fontRef idx="minor">
            <a:schemeClr val="dk1">
              <a:hueOff val="0"/>
              <a:satOff val="0"/>
              <a:lumOff val="0"/>
              <a:alphaOff val="0"/>
            </a:schemeClr>
          </a:fontRef>
        </p:style>
      </p:sp>
      <p:sp>
        <p:nvSpPr>
          <p:cNvPr id="61" name="مستطيل 60"/>
          <p:cNvSpPr/>
          <p:nvPr/>
        </p:nvSpPr>
        <p:spPr>
          <a:xfrm rot="240000">
            <a:off x="2121159" y="5804417"/>
            <a:ext cx="4541641" cy="317582"/>
          </a:xfrm>
          <a:prstGeom prst="rect">
            <a:avLst/>
          </a:prstGeom>
          <a:solidFill>
            <a:schemeClr val="accent1">
              <a:lumMod val="40000"/>
              <a:lumOff val="60000"/>
              <a:alpha val="90000"/>
            </a:schemeClr>
          </a:solidFill>
          <a:scene3d>
            <a:camera prst="orthographicFront"/>
            <a:lightRig rig="flat" dir="t"/>
          </a:scene3d>
          <a:sp3d extrusionH="12700" prstMaterial="plastic">
            <a:bevelT w="50800" h="50800"/>
          </a:sp3d>
        </p:spPr>
        <p:style>
          <a:lnRef idx="1">
            <a:schemeClr val="accent2">
              <a:tint val="40000"/>
              <a:alpha val="90000"/>
              <a:hueOff val="3845725"/>
              <a:satOff val="-13768"/>
              <a:lumOff val="9377"/>
              <a:alphaOff val="0"/>
            </a:schemeClr>
          </a:lnRef>
          <a:fillRef idx="1">
            <a:scrgbClr r="0" g="0" b="0"/>
          </a:fillRef>
          <a:effectRef idx="2">
            <a:schemeClr val="accent2">
              <a:tint val="40000"/>
              <a:alpha val="90000"/>
              <a:hueOff val="3845725"/>
              <a:satOff val="-13768"/>
              <a:lumOff val="9377"/>
              <a:alphaOff val="0"/>
            </a:schemeClr>
          </a:effectRef>
          <a:fontRef idx="minor">
            <a:schemeClr val="dk1">
              <a:hueOff val="0"/>
              <a:satOff val="0"/>
              <a:lumOff val="0"/>
              <a:alphaOff val="0"/>
            </a:schemeClr>
          </a:fontRef>
        </p:style>
      </p:sp>
      <p:sp>
        <p:nvSpPr>
          <p:cNvPr id="62" name="شكل حر 61"/>
          <p:cNvSpPr/>
          <p:nvPr/>
        </p:nvSpPr>
        <p:spPr>
          <a:xfrm rot="240000">
            <a:off x="4734510" y="3477642"/>
            <a:ext cx="2604973" cy="2394049"/>
          </a:xfrm>
          <a:custGeom>
            <a:avLst/>
            <a:gdLst>
              <a:gd name="connsiteX0" fmla="*/ 0 w 1869431"/>
              <a:gd name="connsiteY0" fmla="*/ 220955 h 1325706"/>
              <a:gd name="connsiteX1" fmla="*/ 64716 w 1869431"/>
              <a:gd name="connsiteY1" fmla="*/ 64716 h 1325706"/>
              <a:gd name="connsiteX2" fmla="*/ 220955 w 1869431"/>
              <a:gd name="connsiteY2" fmla="*/ 0 h 1325706"/>
              <a:gd name="connsiteX3" fmla="*/ 1648476 w 1869431"/>
              <a:gd name="connsiteY3" fmla="*/ 0 h 1325706"/>
              <a:gd name="connsiteX4" fmla="*/ 1804715 w 1869431"/>
              <a:gd name="connsiteY4" fmla="*/ 64716 h 1325706"/>
              <a:gd name="connsiteX5" fmla="*/ 1869431 w 1869431"/>
              <a:gd name="connsiteY5" fmla="*/ 220955 h 1325706"/>
              <a:gd name="connsiteX6" fmla="*/ 1869431 w 1869431"/>
              <a:gd name="connsiteY6" fmla="*/ 1104751 h 1325706"/>
              <a:gd name="connsiteX7" fmla="*/ 1804715 w 1869431"/>
              <a:gd name="connsiteY7" fmla="*/ 1260990 h 1325706"/>
              <a:gd name="connsiteX8" fmla="*/ 1648476 w 1869431"/>
              <a:gd name="connsiteY8" fmla="*/ 1325706 h 1325706"/>
              <a:gd name="connsiteX9" fmla="*/ 220955 w 1869431"/>
              <a:gd name="connsiteY9" fmla="*/ 1325706 h 1325706"/>
              <a:gd name="connsiteX10" fmla="*/ 64716 w 1869431"/>
              <a:gd name="connsiteY10" fmla="*/ 1260990 h 1325706"/>
              <a:gd name="connsiteX11" fmla="*/ 0 w 1869431"/>
              <a:gd name="connsiteY11" fmla="*/ 1104751 h 1325706"/>
              <a:gd name="connsiteX12" fmla="*/ 0 w 1869431"/>
              <a:gd name="connsiteY12" fmla="*/ 220955 h 132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9431" h="1325706">
                <a:moveTo>
                  <a:pt x="0" y="220955"/>
                </a:moveTo>
                <a:cubicBezTo>
                  <a:pt x="0" y="162354"/>
                  <a:pt x="23279" y="106153"/>
                  <a:pt x="64716" y="64716"/>
                </a:cubicBezTo>
                <a:cubicBezTo>
                  <a:pt x="106153" y="23279"/>
                  <a:pt x="162354" y="0"/>
                  <a:pt x="220955" y="0"/>
                </a:cubicBezTo>
                <a:lnTo>
                  <a:pt x="1648476" y="0"/>
                </a:lnTo>
                <a:cubicBezTo>
                  <a:pt x="1707077" y="0"/>
                  <a:pt x="1763278" y="23279"/>
                  <a:pt x="1804715" y="64716"/>
                </a:cubicBezTo>
                <a:cubicBezTo>
                  <a:pt x="1846152" y="106153"/>
                  <a:pt x="1869431" y="162354"/>
                  <a:pt x="1869431" y="220955"/>
                </a:cubicBezTo>
                <a:lnTo>
                  <a:pt x="1869431" y="1104751"/>
                </a:lnTo>
                <a:cubicBezTo>
                  <a:pt x="1869431" y="1163352"/>
                  <a:pt x="1846152" y="1219553"/>
                  <a:pt x="1804715" y="1260990"/>
                </a:cubicBezTo>
                <a:cubicBezTo>
                  <a:pt x="1763278" y="1302427"/>
                  <a:pt x="1707077" y="1325706"/>
                  <a:pt x="1648476" y="1325706"/>
                </a:cubicBezTo>
                <a:lnTo>
                  <a:pt x="220955" y="1325706"/>
                </a:lnTo>
                <a:cubicBezTo>
                  <a:pt x="162354" y="1325706"/>
                  <a:pt x="106153" y="1302427"/>
                  <a:pt x="64716" y="1260990"/>
                </a:cubicBezTo>
                <a:cubicBezTo>
                  <a:pt x="23279" y="1219553"/>
                  <a:pt x="0" y="1163352"/>
                  <a:pt x="0" y="1104751"/>
                </a:cubicBezTo>
                <a:lnTo>
                  <a:pt x="0" y="22095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56155" tIns="156155" rIns="156156" bIns="156156" numCol="1" spcCol="1270" anchor="ctr" anchorCtr="0">
            <a:noAutofit/>
          </a:bodyPr>
          <a:lstStyle/>
          <a:p>
            <a:pPr lvl="0" algn="ctr" defTabSz="1066800" rtl="1">
              <a:lnSpc>
                <a:spcPct val="90000"/>
              </a:lnSpc>
              <a:spcBef>
                <a:spcPct val="0"/>
              </a:spcBef>
              <a:spcAft>
                <a:spcPct val="35000"/>
              </a:spcAft>
            </a:pPr>
            <a:r>
              <a:rPr lang="ar-SA" sz="2400" b="1" dirty="0"/>
              <a:t>فيتامين (أ)</a:t>
            </a:r>
          </a:p>
          <a:p>
            <a:pPr lvl="0" algn="ctr" defTabSz="1066800" rtl="1">
              <a:lnSpc>
                <a:spcPct val="90000"/>
              </a:lnSpc>
              <a:spcBef>
                <a:spcPct val="0"/>
              </a:spcBef>
              <a:spcAft>
                <a:spcPct val="35000"/>
              </a:spcAft>
            </a:pPr>
            <a:r>
              <a:rPr lang="ar-SA" sz="2400" b="1" kern="1200" dirty="0"/>
              <a:t>يقوي النمو </a:t>
            </a:r>
          </a:p>
          <a:p>
            <a:pPr lvl="0" algn="ctr" defTabSz="1066800" rtl="1">
              <a:lnSpc>
                <a:spcPct val="90000"/>
              </a:lnSpc>
              <a:spcBef>
                <a:spcPct val="0"/>
              </a:spcBef>
              <a:spcAft>
                <a:spcPct val="35000"/>
              </a:spcAft>
            </a:pPr>
            <a:r>
              <a:rPr lang="ar-SA" sz="2400" b="1" dirty="0"/>
              <a:t>يحافظ على كمال الجلد والمخاطيات ومقاومة الالتهابات</a:t>
            </a:r>
          </a:p>
          <a:p>
            <a:pPr lvl="0" algn="ctr" defTabSz="1066800" rtl="1">
              <a:lnSpc>
                <a:spcPct val="90000"/>
              </a:lnSpc>
              <a:spcBef>
                <a:spcPct val="0"/>
              </a:spcBef>
              <a:spcAft>
                <a:spcPct val="35000"/>
              </a:spcAft>
            </a:pPr>
            <a:endParaRPr lang="ar-SA" sz="2400" b="1" kern="1200" dirty="0"/>
          </a:p>
        </p:txBody>
      </p:sp>
      <p:sp>
        <p:nvSpPr>
          <p:cNvPr id="64" name="شكل حر 63"/>
          <p:cNvSpPr/>
          <p:nvPr/>
        </p:nvSpPr>
        <p:spPr>
          <a:xfrm rot="240000">
            <a:off x="680091" y="3918344"/>
            <a:ext cx="3425576" cy="1699435"/>
          </a:xfrm>
          <a:custGeom>
            <a:avLst/>
            <a:gdLst>
              <a:gd name="connsiteX0" fmla="*/ 0 w 1869431"/>
              <a:gd name="connsiteY0" fmla="*/ 220955 h 1325706"/>
              <a:gd name="connsiteX1" fmla="*/ 64716 w 1869431"/>
              <a:gd name="connsiteY1" fmla="*/ 64716 h 1325706"/>
              <a:gd name="connsiteX2" fmla="*/ 220955 w 1869431"/>
              <a:gd name="connsiteY2" fmla="*/ 0 h 1325706"/>
              <a:gd name="connsiteX3" fmla="*/ 1648476 w 1869431"/>
              <a:gd name="connsiteY3" fmla="*/ 0 h 1325706"/>
              <a:gd name="connsiteX4" fmla="*/ 1804715 w 1869431"/>
              <a:gd name="connsiteY4" fmla="*/ 64716 h 1325706"/>
              <a:gd name="connsiteX5" fmla="*/ 1869431 w 1869431"/>
              <a:gd name="connsiteY5" fmla="*/ 220955 h 1325706"/>
              <a:gd name="connsiteX6" fmla="*/ 1869431 w 1869431"/>
              <a:gd name="connsiteY6" fmla="*/ 1104751 h 1325706"/>
              <a:gd name="connsiteX7" fmla="*/ 1804715 w 1869431"/>
              <a:gd name="connsiteY7" fmla="*/ 1260990 h 1325706"/>
              <a:gd name="connsiteX8" fmla="*/ 1648476 w 1869431"/>
              <a:gd name="connsiteY8" fmla="*/ 1325706 h 1325706"/>
              <a:gd name="connsiteX9" fmla="*/ 220955 w 1869431"/>
              <a:gd name="connsiteY9" fmla="*/ 1325706 h 1325706"/>
              <a:gd name="connsiteX10" fmla="*/ 64716 w 1869431"/>
              <a:gd name="connsiteY10" fmla="*/ 1260990 h 1325706"/>
              <a:gd name="connsiteX11" fmla="*/ 0 w 1869431"/>
              <a:gd name="connsiteY11" fmla="*/ 1104751 h 1325706"/>
              <a:gd name="connsiteX12" fmla="*/ 0 w 1869431"/>
              <a:gd name="connsiteY12" fmla="*/ 220955 h 132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9431" h="1325706">
                <a:moveTo>
                  <a:pt x="0" y="220955"/>
                </a:moveTo>
                <a:cubicBezTo>
                  <a:pt x="0" y="162354"/>
                  <a:pt x="23279" y="106153"/>
                  <a:pt x="64716" y="64716"/>
                </a:cubicBezTo>
                <a:cubicBezTo>
                  <a:pt x="106153" y="23279"/>
                  <a:pt x="162354" y="0"/>
                  <a:pt x="220955" y="0"/>
                </a:cubicBezTo>
                <a:lnTo>
                  <a:pt x="1648476" y="0"/>
                </a:lnTo>
                <a:cubicBezTo>
                  <a:pt x="1707077" y="0"/>
                  <a:pt x="1763278" y="23279"/>
                  <a:pt x="1804715" y="64716"/>
                </a:cubicBezTo>
                <a:cubicBezTo>
                  <a:pt x="1846152" y="106153"/>
                  <a:pt x="1869431" y="162354"/>
                  <a:pt x="1869431" y="220955"/>
                </a:cubicBezTo>
                <a:lnTo>
                  <a:pt x="1869431" y="1104751"/>
                </a:lnTo>
                <a:cubicBezTo>
                  <a:pt x="1869431" y="1163352"/>
                  <a:pt x="1846152" y="1219553"/>
                  <a:pt x="1804715" y="1260990"/>
                </a:cubicBezTo>
                <a:cubicBezTo>
                  <a:pt x="1763278" y="1302427"/>
                  <a:pt x="1707077" y="1325706"/>
                  <a:pt x="1648476" y="1325706"/>
                </a:cubicBezTo>
                <a:lnTo>
                  <a:pt x="220955" y="1325706"/>
                </a:lnTo>
                <a:cubicBezTo>
                  <a:pt x="162354" y="1325706"/>
                  <a:pt x="106153" y="1302427"/>
                  <a:pt x="64716" y="1260990"/>
                </a:cubicBezTo>
                <a:cubicBezTo>
                  <a:pt x="23279" y="1219553"/>
                  <a:pt x="0" y="1163352"/>
                  <a:pt x="0" y="1104751"/>
                </a:cubicBezTo>
                <a:lnTo>
                  <a:pt x="0" y="220955"/>
                </a:lnTo>
                <a:close/>
              </a:path>
            </a:pathLst>
          </a:custGeom>
          <a:solidFill>
            <a:schemeClr val="bg1">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3060157"/>
              <a:satOff val="-39504"/>
              <a:lumOff val="43529"/>
              <a:alphaOff val="0"/>
            </a:schemeClr>
          </a:effectRef>
          <a:fontRef idx="minor">
            <a:schemeClr val="lt1"/>
          </a:fontRef>
        </p:style>
        <p:txBody>
          <a:bodyPr spcFirstLastPara="0" vert="horz" wrap="square" lIns="140915" tIns="140915" rIns="140916" bIns="140916" numCol="1" spcCol="1270" anchor="ctr" anchorCtr="0">
            <a:noAutofit/>
          </a:bodyPr>
          <a:lstStyle/>
          <a:p>
            <a:pPr lvl="0" algn="ctr" defTabSz="889000" rtl="1">
              <a:lnSpc>
                <a:spcPct val="90000"/>
              </a:lnSpc>
              <a:spcBef>
                <a:spcPct val="0"/>
              </a:spcBef>
              <a:spcAft>
                <a:spcPct val="35000"/>
              </a:spcAft>
            </a:pPr>
            <a:r>
              <a:rPr lang="ar-SA" sz="2400" b="1" kern="1200" dirty="0"/>
              <a:t>(ب1) (ب2)</a:t>
            </a:r>
          </a:p>
          <a:p>
            <a:pPr lvl="0" algn="ctr" defTabSz="889000" rtl="1">
              <a:lnSpc>
                <a:spcPct val="90000"/>
              </a:lnSpc>
              <a:spcBef>
                <a:spcPct val="0"/>
              </a:spcBef>
              <a:spcAft>
                <a:spcPct val="35000"/>
              </a:spcAft>
            </a:pPr>
            <a:r>
              <a:rPr lang="ar-SA" sz="2400" b="1" dirty="0"/>
              <a:t>يفتح الشهية، يساعد على الهضم والنمو، ويمتص السكريات وينبه التقلصات العضلية</a:t>
            </a:r>
            <a:endParaRPr lang="ar-SA" sz="2400" b="1" kern="1200" dirty="0"/>
          </a:p>
        </p:txBody>
      </p:sp>
      <p:pic>
        <p:nvPicPr>
          <p:cNvPr id="66" name="صورة 6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6372" y="3603010"/>
            <a:ext cx="3684725" cy="29507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4109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edge">
                                      <p:cBhvr>
                                        <p:cTn id="7" dur="25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strVal val="#ppt_h"/>
                                          </p:val>
                                        </p:tav>
                                        <p:tav tm="100000">
                                          <p:val>
                                            <p:strVal val="#ppt_h"/>
                                          </p:val>
                                        </p:tav>
                                      </p:tavLst>
                                    </p:anim>
                                  </p:childTnLst>
                                </p:cTn>
                              </p:par>
                              <p:par>
                                <p:cTn id="14" presetID="17" presetClass="entr" presetSubtype="10" fill="hold"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1000" fill="hold"/>
                                        <p:tgtEl>
                                          <p:spTgt spid="62"/>
                                        </p:tgtEl>
                                        <p:attrNameLst>
                                          <p:attrName>ppt_w</p:attrName>
                                        </p:attrNameLst>
                                      </p:cBhvr>
                                      <p:tavLst>
                                        <p:tav tm="0">
                                          <p:val>
                                            <p:strVal val="#ppt_w*0.70"/>
                                          </p:val>
                                        </p:tav>
                                        <p:tav tm="100000">
                                          <p:val>
                                            <p:strVal val="#ppt_w"/>
                                          </p:val>
                                        </p:tav>
                                      </p:tavLst>
                                    </p:anim>
                                    <p:anim calcmode="lin" valueType="num">
                                      <p:cBhvr>
                                        <p:cTn id="23" dur="1000" fill="hold"/>
                                        <p:tgtEl>
                                          <p:spTgt spid="62"/>
                                        </p:tgtEl>
                                        <p:attrNameLst>
                                          <p:attrName>ppt_h</p:attrName>
                                        </p:attrNameLst>
                                      </p:cBhvr>
                                      <p:tavLst>
                                        <p:tav tm="0">
                                          <p:val>
                                            <p:strVal val="#ppt_h"/>
                                          </p:val>
                                        </p:tav>
                                        <p:tav tm="100000">
                                          <p:val>
                                            <p:strVal val="#ppt_h"/>
                                          </p:val>
                                        </p:tav>
                                      </p:tavLst>
                                    </p:anim>
                                    <p:animEffect transition="in" filter="fade">
                                      <p:cBhvr>
                                        <p:cTn id="24" dur="1000"/>
                                        <p:tgtEl>
                                          <p:spTgt spid="62"/>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1000" fill="hold"/>
                                        <p:tgtEl>
                                          <p:spTgt spid="64"/>
                                        </p:tgtEl>
                                        <p:attrNameLst>
                                          <p:attrName>ppt_w</p:attrName>
                                        </p:attrNameLst>
                                      </p:cBhvr>
                                      <p:tavLst>
                                        <p:tav tm="0">
                                          <p:val>
                                            <p:strVal val="#ppt_w*0.70"/>
                                          </p:val>
                                        </p:tav>
                                        <p:tav tm="100000">
                                          <p:val>
                                            <p:strVal val="#ppt_w"/>
                                          </p:val>
                                        </p:tav>
                                      </p:tavLst>
                                    </p:anim>
                                    <p:anim calcmode="lin" valueType="num">
                                      <p:cBhvr>
                                        <p:cTn id="30" dur="1000" fill="hold"/>
                                        <p:tgtEl>
                                          <p:spTgt spid="64"/>
                                        </p:tgtEl>
                                        <p:attrNameLst>
                                          <p:attrName>ppt_h</p:attrName>
                                        </p:attrNameLst>
                                      </p:cBhvr>
                                      <p:tavLst>
                                        <p:tav tm="0">
                                          <p:val>
                                            <p:strVal val="#ppt_h"/>
                                          </p:val>
                                        </p:tav>
                                        <p:tav tm="100000">
                                          <p:val>
                                            <p:strVal val="#ppt_h"/>
                                          </p:val>
                                        </p:tav>
                                      </p:tavLst>
                                    </p:anim>
                                    <p:animEffect transition="in" filter="fade">
                                      <p:cBhvr>
                                        <p:cTn id="31" dur="1000"/>
                                        <p:tgtEl>
                                          <p:spTgt spid="64"/>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p:cTn id="36" dur="1000" fill="hold"/>
                                        <p:tgtEl>
                                          <p:spTgt spid="58"/>
                                        </p:tgtEl>
                                        <p:attrNameLst>
                                          <p:attrName>ppt_w</p:attrName>
                                        </p:attrNameLst>
                                      </p:cBhvr>
                                      <p:tavLst>
                                        <p:tav tm="0">
                                          <p:val>
                                            <p:strVal val="#ppt_w*0.70"/>
                                          </p:val>
                                        </p:tav>
                                        <p:tav tm="100000">
                                          <p:val>
                                            <p:strVal val="#ppt_w"/>
                                          </p:val>
                                        </p:tav>
                                      </p:tavLst>
                                    </p:anim>
                                    <p:anim calcmode="lin" valueType="num">
                                      <p:cBhvr>
                                        <p:cTn id="37" dur="1000" fill="hold"/>
                                        <p:tgtEl>
                                          <p:spTgt spid="58"/>
                                        </p:tgtEl>
                                        <p:attrNameLst>
                                          <p:attrName>ppt_h</p:attrName>
                                        </p:attrNameLst>
                                      </p:cBhvr>
                                      <p:tavLst>
                                        <p:tav tm="0">
                                          <p:val>
                                            <p:strVal val="#ppt_h"/>
                                          </p:val>
                                        </p:tav>
                                        <p:tav tm="100000">
                                          <p:val>
                                            <p:strVal val="#ppt_h"/>
                                          </p:val>
                                        </p:tav>
                                      </p:tavLst>
                                    </p:anim>
                                    <p:animEffect transition="in" filter="fade">
                                      <p:cBhvr>
                                        <p:cTn id="38" dur="1000"/>
                                        <p:tgtEl>
                                          <p:spTgt spid="58"/>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1000" fill="hold"/>
                                        <p:tgtEl>
                                          <p:spTgt spid="59"/>
                                        </p:tgtEl>
                                        <p:attrNameLst>
                                          <p:attrName>ppt_w</p:attrName>
                                        </p:attrNameLst>
                                      </p:cBhvr>
                                      <p:tavLst>
                                        <p:tav tm="0">
                                          <p:val>
                                            <p:strVal val="#ppt_w*0.70"/>
                                          </p:val>
                                        </p:tav>
                                        <p:tav tm="100000">
                                          <p:val>
                                            <p:strVal val="#ppt_w"/>
                                          </p:val>
                                        </p:tav>
                                      </p:tavLst>
                                    </p:anim>
                                    <p:anim calcmode="lin" valueType="num">
                                      <p:cBhvr>
                                        <p:cTn id="44" dur="1000" fill="hold"/>
                                        <p:tgtEl>
                                          <p:spTgt spid="59"/>
                                        </p:tgtEl>
                                        <p:attrNameLst>
                                          <p:attrName>ppt_h</p:attrName>
                                        </p:attrNameLst>
                                      </p:cBhvr>
                                      <p:tavLst>
                                        <p:tav tm="0">
                                          <p:val>
                                            <p:strVal val="#ppt_h"/>
                                          </p:val>
                                        </p:tav>
                                        <p:tav tm="100000">
                                          <p:val>
                                            <p:strVal val="#ppt_h"/>
                                          </p:val>
                                        </p:tav>
                                      </p:tavLst>
                                    </p:anim>
                                    <p:animEffect transition="in" filter="fade">
                                      <p:cBhvr>
                                        <p:cTn id="45"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2" grpId="0" animBg="1"/>
      <p:bldP spid="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461115" y="225161"/>
            <a:ext cx="7391400" cy="952163"/>
          </a:xfrm>
          <a:prstGeom prst="rect">
            <a:avLst/>
          </a:prstGeom>
        </p:spPr>
        <p:txBody>
          <a:bodyPr vert="horz" lIns="91440" tIns="45720" rIns="91440" bIns="45720" rtlCol="0" anchor="b">
            <a:normAutofit/>
          </a:bodyPr>
          <a:lstStyle>
            <a:lvl1pPr algn="l" defTabSz="914400" rtl="1" eaLnBrk="1" latinLnBrk="0" hangingPunct="1">
              <a:lnSpc>
                <a:spcPct val="90000"/>
              </a:lnSpc>
              <a:spcBef>
                <a:spcPct val="0"/>
              </a:spcBef>
              <a:buNone/>
              <a:defRPr sz="3200" kern="1200" cap="all" baseline="0">
                <a:solidFill>
                  <a:schemeClr val="tx1"/>
                </a:solidFill>
                <a:latin typeface="+mj-lt"/>
                <a:ea typeface="+mj-ea"/>
                <a:cs typeface="+mj-cs"/>
              </a:defRPr>
            </a:lvl1pPr>
          </a:lstStyle>
          <a:p>
            <a:pPr marL="571500" indent="-571500" algn="r">
              <a:buFont typeface="Wingdings" panose="05000000000000000000" pitchFamily="2" charset="2"/>
              <a:buChar char="q"/>
            </a:pPr>
            <a:r>
              <a:rPr lang="ar-SA" sz="4400"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تغذية الطفل أثناء المرض:</a:t>
            </a:r>
            <a:endParaRPr lang="en-US" sz="2800"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AutoShape 3"/>
          <p:cNvSpPr>
            <a:spLocks noChangeArrowheads="1"/>
          </p:cNvSpPr>
          <p:nvPr/>
        </p:nvSpPr>
        <p:spPr bwMode="auto">
          <a:xfrm>
            <a:off x="7820167" y="3875088"/>
            <a:ext cx="4032348" cy="2878291"/>
          </a:xfrm>
          <a:prstGeom prst="roundRect">
            <a:avLst>
              <a:gd name="adj" fmla="val 16667"/>
            </a:avLst>
          </a:prstGeom>
          <a:noFill/>
          <a:ln w="38100">
            <a:solidFill>
              <a:schemeClr val="tx1"/>
            </a:solidFill>
            <a:round/>
            <a:headEnd/>
            <a:tailEnd/>
          </a:ln>
          <a:effectLst/>
        </p:spPr>
        <p:txBody>
          <a:bodyPr wrap="none" anchor="ctr"/>
          <a:lstStyle/>
          <a:p>
            <a:pPr marL="285750" indent="-285750" eaLnBrk="0" hangingPunct="0">
              <a:buFont typeface="Wingdings" panose="05000000000000000000" pitchFamily="2" charset="2"/>
              <a:buChar char="§"/>
            </a:pPr>
            <a:r>
              <a:rPr lang="ar-SA" sz="2400" b="1" dirty="0">
                <a:solidFill>
                  <a:schemeClr val="accent3">
                    <a:lumMod val="75000"/>
                  </a:schemeClr>
                </a:solidFill>
                <a:latin typeface="Verdana" pitchFamily="34" charset="0"/>
              </a:rPr>
              <a:t>ضعف الشهية أثناء المرض</a:t>
            </a:r>
          </a:p>
          <a:p>
            <a:pPr marL="285750" indent="-285750" eaLnBrk="0" hangingPunct="0">
              <a:buFont typeface="Wingdings" panose="05000000000000000000" pitchFamily="2" charset="2"/>
              <a:buChar char="§"/>
            </a:pPr>
            <a:r>
              <a:rPr lang="ar-SA" sz="2400" b="1" dirty="0">
                <a:solidFill>
                  <a:schemeClr val="accent3">
                    <a:lumMod val="75000"/>
                  </a:schemeClr>
                </a:solidFill>
                <a:latin typeface="Verdana" pitchFamily="34" charset="0"/>
              </a:rPr>
              <a:t>كثرة الفاقد نتيجة الإسهال أو القيء</a:t>
            </a:r>
          </a:p>
          <a:p>
            <a:pPr marL="285750" indent="-285750" eaLnBrk="0" hangingPunct="0">
              <a:buFont typeface="Wingdings" panose="05000000000000000000" pitchFamily="2" charset="2"/>
              <a:buChar char="§"/>
            </a:pPr>
            <a:r>
              <a:rPr lang="ar-SA" sz="2400" b="1" dirty="0">
                <a:solidFill>
                  <a:schemeClr val="accent3">
                    <a:lumMod val="75000"/>
                  </a:schemeClr>
                </a:solidFill>
                <a:latin typeface="Verdana" pitchFamily="34" charset="0"/>
              </a:rPr>
              <a:t>كثيرة تكسير الأنسجة نتيجة </a:t>
            </a:r>
          </a:p>
          <a:p>
            <a:pPr eaLnBrk="0" hangingPunct="0"/>
            <a:r>
              <a:rPr lang="ar-SA" sz="2400" b="1" dirty="0">
                <a:solidFill>
                  <a:schemeClr val="accent3">
                    <a:lumMod val="75000"/>
                  </a:schemeClr>
                </a:solidFill>
                <a:latin typeface="Verdana" pitchFamily="34" charset="0"/>
              </a:rPr>
              <a:t>ارتفاع الحرارة</a:t>
            </a:r>
          </a:p>
          <a:p>
            <a:pPr marL="285750" indent="-285750" eaLnBrk="0" hangingPunct="0">
              <a:buFont typeface="Wingdings" panose="05000000000000000000" pitchFamily="2" charset="2"/>
              <a:buChar char="§"/>
            </a:pPr>
            <a:r>
              <a:rPr lang="ar-SA" sz="2400" b="1" dirty="0">
                <a:solidFill>
                  <a:schemeClr val="accent3">
                    <a:lumMod val="75000"/>
                  </a:schemeClr>
                </a:solidFill>
                <a:latin typeface="Verdana" pitchFamily="34" charset="0"/>
              </a:rPr>
              <a:t>بعض المعتقدات الخاطئة يمنع </a:t>
            </a:r>
          </a:p>
          <a:p>
            <a:pPr eaLnBrk="0" hangingPunct="0"/>
            <a:r>
              <a:rPr lang="ar-SA" sz="2400" b="1" dirty="0">
                <a:solidFill>
                  <a:schemeClr val="accent3">
                    <a:lumMod val="75000"/>
                  </a:schemeClr>
                </a:solidFill>
                <a:latin typeface="Verdana" pitchFamily="34" charset="0"/>
              </a:rPr>
              <a:t>التغذية أثناء المرض</a:t>
            </a:r>
          </a:p>
        </p:txBody>
      </p:sp>
      <p:sp>
        <p:nvSpPr>
          <p:cNvPr id="7" name="AutoShape 5"/>
          <p:cNvSpPr>
            <a:spLocks noChangeArrowheads="1"/>
          </p:cNvSpPr>
          <p:nvPr/>
        </p:nvSpPr>
        <p:spPr bwMode="auto">
          <a:xfrm>
            <a:off x="188222" y="4086379"/>
            <a:ext cx="4936664" cy="2667000"/>
          </a:xfrm>
          <a:prstGeom prst="roundRect">
            <a:avLst>
              <a:gd name="adj" fmla="val 16667"/>
            </a:avLst>
          </a:prstGeom>
          <a:noFill/>
          <a:ln w="38100">
            <a:solidFill>
              <a:schemeClr val="tx1"/>
            </a:solidFill>
            <a:round/>
            <a:headEnd/>
            <a:tailEnd/>
          </a:ln>
          <a:effectLst/>
        </p:spPr>
        <p:txBody>
          <a:bodyPr wrap="none" anchor="ctr"/>
          <a:lstStyle/>
          <a:p>
            <a:pPr eaLnBrk="0" hangingPunct="0"/>
            <a:r>
              <a:rPr lang="ar-SA" sz="2400" u="sng" dirty="0" err="1">
                <a:ln w="0"/>
                <a:solidFill>
                  <a:schemeClr val="accent1"/>
                </a:solidFill>
                <a:effectLst>
                  <a:outerShdw blurRad="38100" dist="25400" dir="5400000" algn="ctr" rotWithShape="0">
                    <a:srgbClr val="6E747A">
                      <a:alpha val="43000"/>
                    </a:srgbClr>
                  </a:outerShdw>
                </a:effectLst>
                <a:latin typeface="Verdana" pitchFamily="34" charset="0"/>
              </a:rPr>
              <a:t>مايجب</a:t>
            </a:r>
            <a:r>
              <a:rPr lang="ar-SA" sz="2400" u="sng" dirty="0">
                <a:ln w="0"/>
                <a:solidFill>
                  <a:schemeClr val="accent1"/>
                </a:solidFill>
                <a:effectLst>
                  <a:outerShdw blurRad="38100" dist="25400" dir="5400000" algn="ctr" rotWithShape="0">
                    <a:srgbClr val="6E747A">
                      <a:alpha val="43000"/>
                    </a:srgbClr>
                  </a:outerShdw>
                </a:effectLst>
                <a:latin typeface="Verdana" pitchFamily="34" charset="0"/>
              </a:rPr>
              <a:t> مراعاته في حالة مرض الطفل:</a:t>
            </a:r>
          </a:p>
          <a:p>
            <a:pPr marL="285750" indent="-285750" eaLnBrk="0" hangingPunct="0">
              <a:buFont typeface="Wingdings" panose="05000000000000000000" pitchFamily="2" charset="2"/>
              <a:buChar char="§"/>
            </a:pPr>
            <a:r>
              <a:rPr lang="ar-SA" sz="2400" b="1" dirty="0">
                <a:solidFill>
                  <a:schemeClr val="accent3">
                    <a:lumMod val="75000"/>
                  </a:schemeClr>
                </a:solidFill>
                <a:latin typeface="Verdana" pitchFamily="34" charset="0"/>
              </a:rPr>
              <a:t>الإكثار من السوائل</a:t>
            </a:r>
          </a:p>
          <a:p>
            <a:pPr marL="285750" indent="-285750" eaLnBrk="0" hangingPunct="0">
              <a:buFont typeface="Wingdings" panose="05000000000000000000" pitchFamily="2" charset="2"/>
              <a:buChar char="§"/>
            </a:pPr>
            <a:r>
              <a:rPr lang="ar-SA" sz="2400" b="1" dirty="0">
                <a:solidFill>
                  <a:schemeClr val="accent3">
                    <a:lumMod val="75000"/>
                  </a:schemeClr>
                </a:solidFill>
                <a:latin typeface="Verdana" pitchFamily="34" charset="0"/>
              </a:rPr>
              <a:t>إعطائه المواد الكربوهيدراتية لإمداده بالطاقة</a:t>
            </a:r>
          </a:p>
          <a:p>
            <a:pPr marL="285750" indent="-285750" eaLnBrk="0" hangingPunct="0">
              <a:buFont typeface="Wingdings" panose="05000000000000000000" pitchFamily="2" charset="2"/>
              <a:buChar char="§"/>
            </a:pPr>
            <a:r>
              <a:rPr lang="ar-SA" sz="2400" b="1" dirty="0">
                <a:solidFill>
                  <a:schemeClr val="accent3">
                    <a:lumMod val="75000"/>
                  </a:schemeClr>
                </a:solidFill>
                <a:latin typeface="Verdana" pitchFamily="34" charset="0"/>
              </a:rPr>
              <a:t>إعطاء الطفل نصف كمية البروتين المعتادة</a:t>
            </a:r>
          </a:p>
          <a:p>
            <a:pPr marL="285750" indent="-285750" eaLnBrk="0" hangingPunct="0">
              <a:buFont typeface="Wingdings" panose="05000000000000000000" pitchFamily="2" charset="2"/>
              <a:buChar char="§"/>
            </a:pPr>
            <a:r>
              <a:rPr lang="ar-SA" sz="2400" b="1" dirty="0">
                <a:solidFill>
                  <a:schemeClr val="accent3">
                    <a:lumMod val="75000"/>
                  </a:schemeClr>
                </a:solidFill>
                <a:latin typeface="Verdana" pitchFamily="34" charset="0"/>
              </a:rPr>
              <a:t>الابتعاد عن الدهون</a:t>
            </a:r>
          </a:p>
        </p:txBody>
      </p:sp>
      <p:sp>
        <p:nvSpPr>
          <p:cNvPr id="9" name="Freeform 7"/>
          <p:cNvSpPr>
            <a:spLocks/>
          </p:cNvSpPr>
          <p:nvPr/>
        </p:nvSpPr>
        <p:spPr bwMode="gray">
          <a:xfrm>
            <a:off x="4918161" y="3058218"/>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endParaRPr lang="ar-SA"/>
          </a:p>
        </p:txBody>
      </p:sp>
      <p:sp>
        <p:nvSpPr>
          <p:cNvPr id="10" name="AutoShape 8"/>
          <p:cNvSpPr>
            <a:spLocks noChangeAspect="1" noChangeArrowheads="1" noTextEdit="1"/>
          </p:cNvSpPr>
          <p:nvPr/>
        </p:nvSpPr>
        <p:spPr bwMode="gray">
          <a:xfrm flipH="1">
            <a:off x="4868863" y="3252788"/>
            <a:ext cx="909637" cy="1244600"/>
          </a:xfrm>
          <a:prstGeom prst="rect">
            <a:avLst/>
          </a:prstGeom>
          <a:noFill/>
          <a:ln w="9525">
            <a:noFill/>
            <a:miter lim="800000"/>
            <a:headEnd/>
            <a:tailEnd/>
          </a:ln>
        </p:spPr>
        <p:txBody>
          <a:bodyPr/>
          <a:lstStyle/>
          <a:p>
            <a:endParaRPr lang="ar-SA"/>
          </a:p>
        </p:txBody>
      </p:sp>
      <p:sp>
        <p:nvSpPr>
          <p:cNvPr id="11" name="Freeform 9"/>
          <p:cNvSpPr>
            <a:spLocks/>
          </p:cNvSpPr>
          <p:nvPr/>
        </p:nvSpPr>
        <p:spPr bwMode="gray">
          <a:xfrm flipH="1">
            <a:off x="7038716" y="3028004"/>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ar-SA"/>
          </a:p>
        </p:txBody>
      </p:sp>
      <p:grpSp>
        <p:nvGrpSpPr>
          <p:cNvPr id="12" name="Group 10"/>
          <p:cNvGrpSpPr>
            <a:grpSpLocks/>
          </p:cNvGrpSpPr>
          <p:nvPr/>
        </p:nvGrpSpPr>
        <p:grpSpPr bwMode="auto">
          <a:xfrm>
            <a:off x="586850" y="1409720"/>
            <a:ext cx="11511321" cy="1601788"/>
            <a:chOff x="1997" y="1314"/>
            <a:chExt cx="1889" cy="1009"/>
          </a:xfrm>
        </p:grpSpPr>
        <p:grpSp>
          <p:nvGrpSpPr>
            <p:cNvPr id="13" name="Group 11"/>
            <p:cNvGrpSpPr>
              <a:grpSpLocks/>
            </p:cNvGrpSpPr>
            <p:nvPr/>
          </p:nvGrpSpPr>
          <p:grpSpPr bwMode="auto">
            <a:xfrm>
              <a:off x="1997" y="1404"/>
              <a:ext cx="1889" cy="919"/>
              <a:chOff x="1973" y="1027"/>
              <a:chExt cx="1926" cy="937"/>
            </a:xfrm>
          </p:grpSpPr>
          <p:sp>
            <p:nvSpPr>
              <p:cNvPr id="18"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endParaRPr lang="ar-SA"/>
              </a:p>
            </p:txBody>
          </p:sp>
          <p:sp>
            <p:nvSpPr>
              <p:cNvPr id="19"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endParaRPr lang="ar-SA"/>
              </a:p>
            </p:txBody>
          </p:sp>
        </p:grpSp>
        <p:sp>
          <p:nvSpPr>
            <p:cNvPr id="14"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endParaRPr lang="ar-SA"/>
            </a:p>
          </p:txBody>
        </p:sp>
        <p:sp>
          <p:nvSpPr>
            <p:cNvPr id="15"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endParaRPr lang="ar-SA"/>
            </a:p>
          </p:txBody>
        </p:sp>
        <p:sp>
          <p:nvSpPr>
            <p:cNvPr id="16"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endParaRPr lang="ar-SA"/>
            </a:p>
          </p:txBody>
        </p:sp>
        <p:sp>
          <p:nvSpPr>
            <p:cNvPr id="17"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endParaRPr lang="ar-SA"/>
            </a:p>
          </p:txBody>
        </p:sp>
      </p:grpSp>
      <p:sp>
        <p:nvSpPr>
          <p:cNvPr id="20" name="Text Box 18"/>
          <p:cNvSpPr txBox="1">
            <a:spLocks noChangeArrowheads="1"/>
          </p:cNvSpPr>
          <p:nvPr/>
        </p:nvSpPr>
        <p:spPr bwMode="auto">
          <a:xfrm>
            <a:off x="2439798" y="1765774"/>
            <a:ext cx="8127546" cy="461665"/>
          </a:xfrm>
          <a:prstGeom prst="rect">
            <a:avLst/>
          </a:prstGeom>
          <a:noFill/>
          <a:ln w="9525" algn="ctr">
            <a:noFill/>
            <a:miter lim="800000"/>
            <a:headEnd/>
            <a:tailEnd/>
          </a:ln>
          <a:effectLst/>
        </p:spPr>
        <p:txBody>
          <a:bodyPr wrap="none">
            <a:spAutoFit/>
          </a:bodyPr>
          <a:lstStyle/>
          <a:p>
            <a:pPr algn="ctr" eaLnBrk="0" hangingPunct="0"/>
            <a:r>
              <a:rPr lang="ar-SA" sz="2400" b="1" dirty="0">
                <a:solidFill>
                  <a:srgbClr val="000000"/>
                </a:solidFill>
              </a:rPr>
              <a:t>لها أهمية قصوى وذلك لتعرض الطفل خلال مرضه لسوء التغذية للأسباب التالية:</a:t>
            </a:r>
            <a:endParaRPr lang="en-US" sz="2400" b="1" dirty="0">
              <a:solidFill>
                <a:srgbClr val="000000"/>
              </a:solidFill>
            </a:endParaRPr>
          </a:p>
        </p:txBody>
      </p:sp>
    </p:spTree>
    <p:extLst>
      <p:ext uri="{BB962C8B-B14F-4D97-AF65-F5344CB8AC3E}">
        <p14:creationId xmlns:p14="http://schemas.microsoft.com/office/powerpoint/2010/main" val="309173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ircle(in)">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5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7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500"/>
                                        <p:tgtEl>
                                          <p:spTgt spid="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461115" y="225161"/>
            <a:ext cx="7391400" cy="952163"/>
          </a:xfrm>
          <a:prstGeom prst="rect">
            <a:avLst/>
          </a:prstGeom>
        </p:spPr>
        <p:txBody>
          <a:bodyPr vert="horz" lIns="91440" tIns="45720" rIns="91440" bIns="45720" rtlCol="0" anchor="b">
            <a:normAutofit/>
          </a:bodyPr>
          <a:lstStyle>
            <a:lvl1pPr algn="l" defTabSz="914400" rtl="1" eaLnBrk="1" latinLnBrk="0" hangingPunct="1">
              <a:lnSpc>
                <a:spcPct val="90000"/>
              </a:lnSpc>
              <a:spcBef>
                <a:spcPct val="0"/>
              </a:spcBef>
              <a:buNone/>
              <a:defRPr sz="3200" kern="1200" cap="all" baseline="0">
                <a:solidFill>
                  <a:schemeClr val="tx1"/>
                </a:solidFill>
                <a:latin typeface="+mj-lt"/>
                <a:ea typeface="+mj-ea"/>
                <a:cs typeface="+mj-cs"/>
              </a:defRPr>
            </a:lvl1pPr>
          </a:lstStyle>
          <a:p>
            <a:pPr marL="571500" indent="-571500" algn="r">
              <a:buFont typeface="Wingdings" panose="05000000000000000000" pitchFamily="2" charset="2"/>
              <a:buChar char="q"/>
            </a:pPr>
            <a:r>
              <a:rPr lang="ar-SA" sz="4400"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تغذية الطفل أثناء الإسهال:</a:t>
            </a:r>
            <a:endParaRPr lang="en-US" sz="2800"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AutoShape 3"/>
          <p:cNvSpPr>
            <a:spLocks noChangeArrowheads="1"/>
          </p:cNvSpPr>
          <p:nvPr/>
        </p:nvSpPr>
        <p:spPr bwMode="auto">
          <a:xfrm>
            <a:off x="7820167" y="3875088"/>
            <a:ext cx="4032348" cy="2634893"/>
          </a:xfrm>
          <a:prstGeom prst="roundRect">
            <a:avLst>
              <a:gd name="adj" fmla="val 16667"/>
            </a:avLst>
          </a:prstGeom>
          <a:noFill/>
          <a:ln w="38100">
            <a:solidFill>
              <a:schemeClr val="tx1"/>
            </a:solidFill>
            <a:round/>
            <a:headEnd/>
            <a:tailEnd/>
          </a:ln>
          <a:effectLst/>
        </p:spPr>
        <p:txBody>
          <a:bodyPr wrap="none" anchor="ctr"/>
          <a:lstStyle/>
          <a:p>
            <a:pPr marL="285750" indent="-285750" eaLnBrk="0" hangingPunct="0">
              <a:buFont typeface="Wingdings" panose="05000000000000000000" pitchFamily="2" charset="2"/>
              <a:buChar char="§"/>
            </a:pPr>
            <a:r>
              <a:rPr lang="ar-SA" sz="2400" b="1" dirty="0">
                <a:solidFill>
                  <a:schemeClr val="accent3">
                    <a:lumMod val="75000"/>
                  </a:schemeClr>
                </a:solidFill>
                <a:latin typeface="Verdana" pitchFamily="34" charset="0"/>
              </a:rPr>
              <a:t>استمرار الرضاعة الطبيعية </a:t>
            </a:r>
          </a:p>
          <a:p>
            <a:pPr marL="285750" indent="-285750" eaLnBrk="0" hangingPunct="0">
              <a:buFont typeface="Wingdings" panose="05000000000000000000" pitchFamily="2" charset="2"/>
              <a:buChar char="§"/>
            </a:pPr>
            <a:r>
              <a:rPr lang="ar-SA" sz="2400" b="1" dirty="0">
                <a:solidFill>
                  <a:schemeClr val="accent3">
                    <a:lumMod val="75000"/>
                  </a:schemeClr>
                </a:solidFill>
                <a:latin typeface="Verdana" pitchFamily="34" charset="0"/>
              </a:rPr>
              <a:t>تخفيف الألبان الصناعية</a:t>
            </a:r>
          </a:p>
          <a:p>
            <a:pPr marL="285750" indent="-285750" eaLnBrk="0" hangingPunct="0">
              <a:buFont typeface="Wingdings" panose="05000000000000000000" pitchFamily="2" charset="2"/>
              <a:buChar char="§"/>
            </a:pPr>
            <a:r>
              <a:rPr lang="ar-SA" sz="2400" b="1" dirty="0">
                <a:solidFill>
                  <a:schemeClr val="accent3">
                    <a:lumMod val="75000"/>
                  </a:schemeClr>
                </a:solidFill>
                <a:latin typeface="Verdana" pitchFamily="34" charset="0"/>
              </a:rPr>
              <a:t>الإكثار من السوائل لتعويض </a:t>
            </a:r>
          </a:p>
          <a:p>
            <a:pPr eaLnBrk="0" hangingPunct="0"/>
            <a:r>
              <a:rPr lang="ar-SA" sz="2400" b="1" dirty="0">
                <a:solidFill>
                  <a:schemeClr val="accent3">
                    <a:lumMod val="75000"/>
                  </a:schemeClr>
                </a:solidFill>
                <a:latin typeface="Verdana" pitchFamily="34" charset="0"/>
              </a:rPr>
              <a:t>السوائل المفقودة</a:t>
            </a:r>
          </a:p>
          <a:p>
            <a:pPr marL="285750" indent="-285750" eaLnBrk="0" hangingPunct="0">
              <a:buFont typeface="Wingdings" panose="05000000000000000000" pitchFamily="2" charset="2"/>
              <a:buChar char="§"/>
            </a:pPr>
            <a:r>
              <a:rPr lang="ar-SA" sz="2400" b="1" dirty="0">
                <a:solidFill>
                  <a:schemeClr val="accent3">
                    <a:lumMod val="75000"/>
                  </a:schemeClr>
                </a:solidFill>
                <a:latin typeface="Verdana" pitchFamily="34" charset="0"/>
              </a:rPr>
              <a:t>الابتعاد عن الأطعمة التي تزيد </a:t>
            </a:r>
          </a:p>
          <a:p>
            <a:pPr eaLnBrk="0" hangingPunct="0"/>
            <a:r>
              <a:rPr lang="ar-SA" sz="2400" b="1" dirty="0">
                <a:solidFill>
                  <a:schemeClr val="accent3">
                    <a:lumMod val="75000"/>
                  </a:schemeClr>
                </a:solidFill>
                <a:latin typeface="Verdana" pitchFamily="34" charset="0"/>
              </a:rPr>
              <a:t>من حركة الأمعاء مثل الخضروات</a:t>
            </a:r>
          </a:p>
          <a:p>
            <a:pPr marL="285750" indent="-285750" eaLnBrk="0" hangingPunct="0">
              <a:buFont typeface="Wingdings" panose="05000000000000000000" pitchFamily="2" charset="2"/>
              <a:buChar char="§"/>
            </a:pPr>
            <a:endParaRPr lang="ar-SA" sz="2400" b="1" dirty="0">
              <a:solidFill>
                <a:schemeClr val="accent3">
                  <a:lumMod val="75000"/>
                </a:schemeClr>
              </a:solidFill>
              <a:latin typeface="Verdana" pitchFamily="34" charset="0"/>
            </a:endParaRPr>
          </a:p>
        </p:txBody>
      </p:sp>
      <p:sp>
        <p:nvSpPr>
          <p:cNvPr id="7" name="AutoShape 5"/>
          <p:cNvSpPr>
            <a:spLocks noChangeArrowheads="1"/>
          </p:cNvSpPr>
          <p:nvPr/>
        </p:nvSpPr>
        <p:spPr bwMode="auto">
          <a:xfrm>
            <a:off x="958351" y="3842981"/>
            <a:ext cx="3233302" cy="2667000"/>
          </a:xfrm>
          <a:prstGeom prst="roundRect">
            <a:avLst>
              <a:gd name="adj" fmla="val 16667"/>
            </a:avLst>
          </a:prstGeom>
          <a:noFill/>
          <a:ln w="38100">
            <a:solidFill>
              <a:schemeClr val="tx1"/>
            </a:solidFill>
            <a:round/>
            <a:headEnd/>
            <a:tailEnd/>
          </a:ln>
          <a:effectLst/>
        </p:spPr>
        <p:txBody>
          <a:bodyPr wrap="none" anchor="ctr"/>
          <a:lstStyle/>
          <a:p>
            <a:pPr eaLnBrk="0" hangingPunct="0"/>
            <a:r>
              <a:rPr lang="ar-SA" sz="2400" b="1" u="sng" dirty="0">
                <a:ln w="0"/>
                <a:solidFill>
                  <a:schemeClr val="accent1"/>
                </a:solidFill>
                <a:effectLst>
                  <a:outerShdw blurRad="38100" dist="25400" dir="5400000" algn="ctr" rotWithShape="0">
                    <a:srgbClr val="6E747A">
                      <a:alpha val="43000"/>
                    </a:srgbClr>
                  </a:outerShdw>
                </a:effectLst>
                <a:latin typeface="Verdana" pitchFamily="34" charset="0"/>
              </a:rPr>
              <a:t>إعطاء الطفل الأطعمة التالية</a:t>
            </a:r>
            <a:r>
              <a:rPr lang="ar-SA" sz="2400" u="sng" dirty="0">
                <a:ln w="0"/>
                <a:solidFill>
                  <a:schemeClr val="accent1"/>
                </a:solidFill>
                <a:effectLst>
                  <a:outerShdw blurRad="38100" dist="25400" dir="5400000" algn="ctr" rotWithShape="0">
                    <a:srgbClr val="6E747A">
                      <a:alpha val="43000"/>
                    </a:srgbClr>
                  </a:outerShdw>
                </a:effectLst>
                <a:latin typeface="Verdana" pitchFamily="34" charset="0"/>
              </a:rPr>
              <a:t>:</a:t>
            </a:r>
          </a:p>
          <a:p>
            <a:pPr marL="285750" indent="-285750" eaLnBrk="0" hangingPunct="0">
              <a:buFont typeface="Wingdings" panose="05000000000000000000" pitchFamily="2" charset="2"/>
              <a:buChar char="§"/>
            </a:pPr>
            <a:r>
              <a:rPr lang="ar-SA" sz="2400" b="1" dirty="0">
                <a:solidFill>
                  <a:schemeClr val="accent3">
                    <a:lumMod val="75000"/>
                  </a:schemeClr>
                </a:solidFill>
                <a:latin typeface="Verdana" pitchFamily="34" charset="0"/>
              </a:rPr>
              <a:t>بطاطس مسلوقة</a:t>
            </a:r>
          </a:p>
          <a:p>
            <a:pPr marL="285750" indent="-285750" eaLnBrk="0" hangingPunct="0">
              <a:buFont typeface="Wingdings" panose="05000000000000000000" pitchFamily="2" charset="2"/>
              <a:buChar char="§"/>
            </a:pPr>
            <a:r>
              <a:rPr lang="ar-SA" sz="2400" b="1" dirty="0">
                <a:solidFill>
                  <a:schemeClr val="accent3">
                    <a:lumMod val="75000"/>
                  </a:schemeClr>
                </a:solidFill>
                <a:latin typeface="Verdana" pitchFamily="34" charset="0"/>
              </a:rPr>
              <a:t>تفاح مسلوق</a:t>
            </a:r>
          </a:p>
          <a:p>
            <a:pPr marL="285750" indent="-285750" eaLnBrk="0" hangingPunct="0">
              <a:buFont typeface="Wingdings" panose="05000000000000000000" pitchFamily="2" charset="2"/>
              <a:buChar char="§"/>
            </a:pPr>
            <a:r>
              <a:rPr lang="ar-SA" sz="2400" b="1" dirty="0">
                <a:solidFill>
                  <a:schemeClr val="accent3">
                    <a:lumMod val="75000"/>
                  </a:schemeClr>
                </a:solidFill>
                <a:latin typeface="Verdana" pitchFamily="34" charset="0"/>
              </a:rPr>
              <a:t>أرز مسلوق</a:t>
            </a:r>
          </a:p>
          <a:p>
            <a:pPr marL="285750" indent="-285750" eaLnBrk="0" hangingPunct="0">
              <a:buFont typeface="Wingdings" panose="05000000000000000000" pitchFamily="2" charset="2"/>
              <a:buChar char="§"/>
            </a:pPr>
            <a:r>
              <a:rPr lang="ar-SA" sz="2400" b="1" dirty="0">
                <a:solidFill>
                  <a:schemeClr val="accent3">
                    <a:lumMod val="75000"/>
                  </a:schemeClr>
                </a:solidFill>
                <a:latin typeface="Verdana" pitchFamily="34" charset="0"/>
              </a:rPr>
              <a:t>زبادي</a:t>
            </a:r>
          </a:p>
        </p:txBody>
      </p:sp>
      <p:sp>
        <p:nvSpPr>
          <p:cNvPr id="9" name="Freeform 7"/>
          <p:cNvSpPr>
            <a:spLocks/>
          </p:cNvSpPr>
          <p:nvPr/>
        </p:nvSpPr>
        <p:spPr bwMode="gray">
          <a:xfrm>
            <a:off x="4548499" y="3177977"/>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endParaRPr lang="ar-SA"/>
          </a:p>
        </p:txBody>
      </p:sp>
      <p:sp>
        <p:nvSpPr>
          <p:cNvPr id="10" name="AutoShape 8"/>
          <p:cNvSpPr>
            <a:spLocks noChangeAspect="1" noChangeArrowheads="1" noTextEdit="1"/>
          </p:cNvSpPr>
          <p:nvPr/>
        </p:nvSpPr>
        <p:spPr bwMode="gray">
          <a:xfrm flipH="1">
            <a:off x="4868863" y="3252788"/>
            <a:ext cx="909637" cy="1244600"/>
          </a:xfrm>
          <a:prstGeom prst="rect">
            <a:avLst/>
          </a:prstGeom>
          <a:noFill/>
          <a:ln w="9525">
            <a:noFill/>
            <a:miter lim="800000"/>
            <a:headEnd/>
            <a:tailEnd/>
          </a:ln>
        </p:spPr>
        <p:txBody>
          <a:bodyPr/>
          <a:lstStyle/>
          <a:p>
            <a:endParaRPr lang="ar-SA"/>
          </a:p>
        </p:txBody>
      </p:sp>
      <p:sp>
        <p:nvSpPr>
          <p:cNvPr id="11" name="Freeform 9"/>
          <p:cNvSpPr>
            <a:spLocks/>
          </p:cNvSpPr>
          <p:nvPr/>
        </p:nvSpPr>
        <p:spPr bwMode="gray">
          <a:xfrm flipH="1">
            <a:off x="6658406" y="3098789"/>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ar-SA"/>
          </a:p>
        </p:txBody>
      </p:sp>
      <p:grpSp>
        <p:nvGrpSpPr>
          <p:cNvPr id="12" name="Group 10"/>
          <p:cNvGrpSpPr>
            <a:grpSpLocks/>
          </p:cNvGrpSpPr>
          <p:nvPr/>
        </p:nvGrpSpPr>
        <p:grpSpPr bwMode="auto">
          <a:xfrm>
            <a:off x="586850" y="1409720"/>
            <a:ext cx="11511321" cy="1601788"/>
            <a:chOff x="1997" y="1314"/>
            <a:chExt cx="1889" cy="1009"/>
          </a:xfrm>
        </p:grpSpPr>
        <p:grpSp>
          <p:nvGrpSpPr>
            <p:cNvPr id="13" name="Group 11"/>
            <p:cNvGrpSpPr>
              <a:grpSpLocks/>
            </p:cNvGrpSpPr>
            <p:nvPr/>
          </p:nvGrpSpPr>
          <p:grpSpPr bwMode="auto">
            <a:xfrm>
              <a:off x="1997" y="1404"/>
              <a:ext cx="1889" cy="919"/>
              <a:chOff x="1973" y="1027"/>
              <a:chExt cx="1926" cy="937"/>
            </a:xfrm>
          </p:grpSpPr>
          <p:sp>
            <p:nvSpPr>
              <p:cNvPr id="18"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endParaRPr lang="ar-SA"/>
              </a:p>
            </p:txBody>
          </p:sp>
          <p:sp>
            <p:nvSpPr>
              <p:cNvPr id="19"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endParaRPr lang="ar-SA"/>
              </a:p>
            </p:txBody>
          </p:sp>
        </p:grpSp>
        <p:sp>
          <p:nvSpPr>
            <p:cNvPr id="14"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endParaRPr lang="ar-SA"/>
            </a:p>
          </p:txBody>
        </p:sp>
        <p:sp>
          <p:nvSpPr>
            <p:cNvPr id="15"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endParaRPr lang="ar-SA"/>
            </a:p>
          </p:txBody>
        </p:sp>
        <p:sp>
          <p:nvSpPr>
            <p:cNvPr id="16"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endParaRPr lang="ar-SA"/>
            </a:p>
          </p:txBody>
        </p:sp>
        <p:sp>
          <p:nvSpPr>
            <p:cNvPr id="17"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endParaRPr lang="ar-SA"/>
            </a:p>
          </p:txBody>
        </p:sp>
      </p:grpSp>
      <p:sp>
        <p:nvSpPr>
          <p:cNvPr id="20" name="Text Box 18"/>
          <p:cNvSpPr txBox="1">
            <a:spLocks noChangeArrowheads="1"/>
          </p:cNvSpPr>
          <p:nvPr/>
        </p:nvSpPr>
        <p:spPr bwMode="auto">
          <a:xfrm>
            <a:off x="1891584" y="1765774"/>
            <a:ext cx="9224000" cy="461665"/>
          </a:xfrm>
          <a:prstGeom prst="rect">
            <a:avLst/>
          </a:prstGeom>
          <a:noFill/>
          <a:ln w="9525" algn="ctr">
            <a:noFill/>
            <a:miter lim="800000"/>
            <a:headEnd/>
            <a:tailEnd/>
          </a:ln>
          <a:effectLst/>
        </p:spPr>
        <p:txBody>
          <a:bodyPr wrap="none">
            <a:spAutoFit/>
          </a:bodyPr>
          <a:lstStyle/>
          <a:p>
            <a:pPr algn="ctr" eaLnBrk="0" hangingPunct="0"/>
            <a:r>
              <a:rPr lang="ar-SA" sz="2400" b="1" dirty="0">
                <a:solidFill>
                  <a:srgbClr val="000000"/>
                </a:solidFill>
              </a:rPr>
              <a:t>تساهم إلى حد كبير في العلاج بل أنها في كثير من الأحيان تكون العلاج الوحيد نظراً لما يلي:</a:t>
            </a:r>
            <a:endParaRPr lang="en-US" sz="2400" b="1" dirty="0">
              <a:solidFill>
                <a:srgbClr val="000000"/>
              </a:solidFill>
            </a:endParaRPr>
          </a:p>
        </p:txBody>
      </p:sp>
    </p:spTree>
    <p:extLst>
      <p:ext uri="{BB962C8B-B14F-4D97-AF65-F5344CB8AC3E}">
        <p14:creationId xmlns:p14="http://schemas.microsoft.com/office/powerpoint/2010/main" val="260612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ircle(in)">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5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7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500"/>
                                        <p:tgtEl>
                                          <p:spTgt spid="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رسم تخطيطي 6"/>
          <p:cNvGraphicFramePr/>
          <p:nvPr>
            <p:extLst>
              <p:ext uri="{D42A27DB-BD31-4B8C-83A1-F6EECF244321}">
                <p14:modId xmlns:p14="http://schemas.microsoft.com/office/powerpoint/2010/main" val="545125370"/>
              </p:ext>
            </p:extLst>
          </p:nvPr>
        </p:nvGraphicFramePr>
        <p:xfrm>
          <a:off x="545910" y="750624"/>
          <a:ext cx="9614090" cy="4623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349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a:grpSpLocks/>
          </p:cNvGrpSpPr>
          <p:nvPr/>
        </p:nvGrpSpPr>
        <p:grpSpPr bwMode="auto">
          <a:xfrm>
            <a:off x="9557320" y="117973"/>
            <a:ext cx="2634680" cy="4572000"/>
            <a:chOff x="4650397" y="107329"/>
            <a:chExt cx="2881784" cy="5411513"/>
          </a:xfrm>
        </p:grpSpPr>
        <p:pic>
          <p:nvPicPr>
            <p:cNvPr id="7" name="Picture 10"/>
            <p:cNvPicPr>
              <a:picLocks noChangeAspect="1"/>
            </p:cNvPicPr>
            <p:nvPr/>
          </p:nvPicPr>
          <p:blipFill>
            <a:blip r:embed="rId2" cstate="print"/>
            <a:srcRect/>
            <a:stretch>
              <a:fillRect/>
            </a:stretch>
          </p:blipFill>
          <p:spPr bwMode="auto">
            <a:xfrm>
              <a:off x="5290813" y="2558109"/>
              <a:ext cx="2220552" cy="2960733"/>
            </a:xfrm>
            <a:prstGeom prst="rect">
              <a:avLst/>
            </a:prstGeom>
            <a:noFill/>
            <a:ln w="9525">
              <a:noFill/>
              <a:miter lim="800000"/>
              <a:headEnd/>
              <a:tailEnd/>
            </a:ln>
          </p:spPr>
        </p:pic>
        <p:pic>
          <p:nvPicPr>
            <p:cNvPr id="8"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1030" b="14433"/>
            <a:stretch/>
          </p:blipFill>
          <p:spPr>
            <a:xfrm flipH="1">
              <a:off x="4650397" y="107329"/>
              <a:ext cx="2881784" cy="2344989"/>
            </a:xfrm>
            <a:prstGeom prst="rect">
              <a:avLst/>
            </a:prstGeom>
          </p:spPr>
        </p:pic>
        <p:sp>
          <p:nvSpPr>
            <p:cNvPr id="9" name="TextBox 33"/>
            <p:cNvSpPr txBox="1"/>
            <p:nvPr/>
          </p:nvSpPr>
          <p:spPr>
            <a:xfrm>
              <a:off x="5066248" y="608511"/>
              <a:ext cx="2050081" cy="837868"/>
            </a:xfrm>
            <a:prstGeom prst="rect">
              <a:avLst/>
            </a:prstGeom>
            <a:noFill/>
            <a:effectLst/>
          </p:spPr>
          <p:txBody>
            <a:bodyPr wrap="square" anchor="ctr">
              <a:spAutoFit/>
            </a:bodyPr>
            <a:lstStyle/>
            <a:p>
              <a:pPr algn="ctr">
                <a:defRPr/>
              </a:pPr>
              <a:r>
                <a:rPr lang="ar-SA"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PT Bold Heading" pitchFamily="2" charset="-78"/>
                </a:rPr>
                <a:t>تغذية الطفل بعد العام الأول</a:t>
              </a:r>
              <a:endParaRPr lang="en-US"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PT Bold Heading" pitchFamily="2" charset="-78"/>
              </a:endParaRPr>
            </a:p>
          </p:txBody>
        </p:sp>
      </p:grpSp>
      <p:pic>
        <p:nvPicPr>
          <p:cNvPr id="10" name="صورة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3096" y="2099173"/>
            <a:ext cx="2143125" cy="2501421"/>
          </a:xfrm>
          <a:prstGeom prst="rect">
            <a:avLst/>
          </a:prstGeom>
        </p:spPr>
      </p:pic>
      <p:sp>
        <p:nvSpPr>
          <p:cNvPr id="11" name="big_button3"/>
          <p:cNvSpPr/>
          <p:nvPr/>
        </p:nvSpPr>
        <p:spPr>
          <a:xfrm>
            <a:off x="354843" y="1249290"/>
            <a:ext cx="8784746" cy="4673838"/>
          </a:xfrm>
          <a:prstGeom prst="roundRect">
            <a:avLst/>
          </a:prstGeom>
          <a:solidFill>
            <a:schemeClr val="accent5">
              <a:lumMod val="20000"/>
              <a:lumOff val="80000"/>
            </a:schemeClr>
          </a:solidFill>
          <a:ln>
            <a:noFill/>
          </a:ln>
          <a:effectLst>
            <a:glow rad="101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nchor="ctr"/>
          <a:lstStyle/>
          <a:p>
            <a:pPr marL="285750" indent="-285750">
              <a:buFont typeface="Wingdings" panose="05000000000000000000" pitchFamily="2" charset="2"/>
              <a:buChar char="v"/>
              <a:defRPr/>
            </a:pPr>
            <a:r>
              <a:rPr lang="ar-SA" sz="2400" b="1" dirty="0">
                <a:solidFill>
                  <a:schemeClr val="accent3">
                    <a:lumMod val="75000"/>
                  </a:schemeClr>
                </a:solidFill>
              </a:rPr>
              <a:t>يجب تشجيع الطفل على تناول وجباته مشاركة مع سائر أفراد الأسرة ابتداءً من الشهر الحادي عشر من العمر.</a:t>
            </a:r>
          </a:p>
          <a:p>
            <a:pPr>
              <a:defRPr/>
            </a:pPr>
            <a:r>
              <a:rPr lang="ar-SA" sz="2400" b="1" u="sng" dirty="0">
                <a:solidFill>
                  <a:schemeClr val="accent2">
                    <a:lumMod val="60000"/>
                    <a:lumOff val="40000"/>
                  </a:schemeClr>
                </a:solidFill>
              </a:rPr>
              <a:t>وجبة الإفطار: </a:t>
            </a:r>
            <a:r>
              <a:rPr lang="ar-SA" sz="2400" b="1" dirty="0">
                <a:solidFill>
                  <a:schemeClr val="accent3">
                    <a:lumMod val="75000"/>
                  </a:schemeClr>
                </a:solidFill>
              </a:rPr>
              <a:t>تشمل بعضاً من هذه الأنواع (اللبن- البيض-الفول- العدس- الجبن- الكورن فليكس- </a:t>
            </a:r>
            <a:r>
              <a:rPr lang="ar-SA" sz="2400" b="1" dirty="0" err="1">
                <a:solidFill>
                  <a:schemeClr val="accent3">
                    <a:lumMod val="75000"/>
                  </a:schemeClr>
                </a:solidFill>
              </a:rPr>
              <a:t>السريلاك</a:t>
            </a:r>
            <a:r>
              <a:rPr lang="ar-SA" sz="2400" b="1" dirty="0">
                <a:solidFill>
                  <a:schemeClr val="accent3">
                    <a:lumMod val="75000"/>
                  </a:schemeClr>
                </a:solidFill>
              </a:rPr>
              <a:t>....)</a:t>
            </a:r>
          </a:p>
          <a:p>
            <a:pPr>
              <a:defRPr/>
            </a:pPr>
            <a:r>
              <a:rPr lang="ar-SA" sz="2400" b="1" u="sng" dirty="0">
                <a:solidFill>
                  <a:schemeClr val="accent2">
                    <a:lumMod val="60000"/>
                    <a:lumOff val="40000"/>
                  </a:schemeClr>
                </a:solidFill>
              </a:rPr>
              <a:t>وجبة الغداء: </a:t>
            </a:r>
            <a:r>
              <a:rPr lang="ar-SA" sz="2400" b="1" dirty="0">
                <a:solidFill>
                  <a:schemeClr val="accent3">
                    <a:lumMod val="75000"/>
                  </a:schemeClr>
                </a:solidFill>
              </a:rPr>
              <a:t>يمكن تقديم لحوم أو دجاج أو أسماك أو كبدة للطفل يمكن إعدادها بنفس الطريقة التي تعد بها للكبار لكن مع تقطيعها إلى أجزاء صغيرة وفرمها أو أضافتها مع الـرز أو المكرونة، لا داعي للإصرار على الخضار إذا أبدى عدم الرغبة</a:t>
            </a:r>
          </a:p>
          <a:p>
            <a:pPr>
              <a:defRPr/>
            </a:pPr>
            <a:r>
              <a:rPr lang="ar-SA" sz="2400" b="1" u="sng" dirty="0" err="1">
                <a:solidFill>
                  <a:schemeClr val="accent2">
                    <a:lumMod val="60000"/>
                    <a:lumOff val="40000"/>
                  </a:schemeClr>
                </a:solidFill>
              </a:rPr>
              <a:t>الفواكة</a:t>
            </a:r>
            <a:r>
              <a:rPr lang="ar-SA" sz="2400" b="1" u="sng" dirty="0">
                <a:solidFill>
                  <a:schemeClr val="accent2">
                    <a:lumMod val="60000"/>
                    <a:lumOff val="40000"/>
                  </a:schemeClr>
                </a:solidFill>
              </a:rPr>
              <a:t>: </a:t>
            </a:r>
            <a:r>
              <a:rPr lang="ar-SA" sz="2400" b="1" dirty="0">
                <a:solidFill>
                  <a:schemeClr val="accent3">
                    <a:lumMod val="75000"/>
                  </a:schemeClr>
                </a:solidFill>
              </a:rPr>
              <a:t>يمكن تناولها بين الوجبات </a:t>
            </a:r>
          </a:p>
          <a:p>
            <a:pPr>
              <a:defRPr/>
            </a:pPr>
            <a:r>
              <a:rPr lang="ar-SA" sz="2400" b="1" u="sng" dirty="0">
                <a:solidFill>
                  <a:schemeClr val="accent2">
                    <a:lumMod val="60000"/>
                    <a:lumOff val="40000"/>
                  </a:schemeClr>
                </a:solidFill>
              </a:rPr>
              <a:t>وجبة العشاء: </a:t>
            </a:r>
            <a:r>
              <a:rPr lang="ar-SA" sz="2400" b="1" dirty="0">
                <a:solidFill>
                  <a:schemeClr val="accent3">
                    <a:lumMod val="75000"/>
                  </a:schemeClr>
                </a:solidFill>
              </a:rPr>
              <a:t>يختلف ميعادها من طفل لآخر تقتصر على ( مهلبية، زبادي، </a:t>
            </a:r>
            <a:r>
              <a:rPr lang="ar-SA" sz="2400" b="1" dirty="0" err="1">
                <a:solidFill>
                  <a:schemeClr val="accent3">
                    <a:lumMod val="75000"/>
                  </a:schemeClr>
                </a:solidFill>
              </a:rPr>
              <a:t>كويكر</a:t>
            </a:r>
            <a:r>
              <a:rPr lang="ar-SA" sz="2400" b="1" dirty="0">
                <a:solidFill>
                  <a:schemeClr val="accent3">
                    <a:lumMod val="75000"/>
                  </a:schemeClr>
                </a:solidFill>
              </a:rPr>
              <a:t>، </a:t>
            </a:r>
            <a:r>
              <a:rPr lang="ar-SA" sz="2400" b="1" dirty="0" err="1">
                <a:solidFill>
                  <a:schemeClr val="accent3">
                    <a:lumMod val="75000"/>
                  </a:schemeClr>
                </a:solidFill>
              </a:rPr>
              <a:t>ساندوتش</a:t>
            </a:r>
            <a:r>
              <a:rPr lang="ar-SA" sz="2400" b="1" dirty="0">
                <a:solidFill>
                  <a:schemeClr val="accent3">
                    <a:lumMod val="75000"/>
                  </a:schemeClr>
                </a:solidFill>
              </a:rPr>
              <a:t>)  </a:t>
            </a:r>
          </a:p>
        </p:txBody>
      </p:sp>
      <p:pic>
        <p:nvPicPr>
          <p:cNvPr id="12" name="صورة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9685" y="4689973"/>
            <a:ext cx="2843284" cy="2167947"/>
          </a:xfrm>
          <a:prstGeom prst="rect">
            <a:avLst/>
          </a:prstGeom>
          <a:ln>
            <a:noFill/>
          </a:ln>
          <a:effectLst>
            <a:softEdge rad="112500"/>
          </a:effectLst>
        </p:spPr>
      </p:pic>
    </p:spTree>
    <p:extLst>
      <p:ext uri="{BB962C8B-B14F-4D97-AF65-F5344CB8AC3E}">
        <p14:creationId xmlns:p14="http://schemas.microsoft.com/office/powerpoint/2010/main" val="293072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ltGray">
          <a:xfrm>
            <a:off x="1295640" y="1428198"/>
            <a:ext cx="10896360" cy="4104456"/>
          </a:xfrm>
          <a:prstGeom prst="rightArrow">
            <a:avLst>
              <a:gd name="adj1" fmla="val 79306"/>
              <a:gd name="adj2" fmla="val 34844"/>
            </a:avLst>
          </a:prstGeom>
          <a:gradFill rotWithShape="1">
            <a:gsLst>
              <a:gs pos="0">
                <a:schemeClr val="bg1"/>
              </a:gs>
              <a:gs pos="100000">
                <a:schemeClr val="accent1"/>
              </a:gs>
            </a:gsLst>
            <a:lin ang="0" scaled="1"/>
          </a:gradFill>
          <a:ln w="9525">
            <a:noFill/>
            <a:miter lim="800000"/>
            <a:headEnd/>
            <a:tailEnd/>
          </a:ln>
          <a:effectLst>
            <a:glow rad="101600">
              <a:schemeClr val="accent5">
                <a:satMod val="175000"/>
                <a:alpha val="40000"/>
              </a:schemeClr>
            </a:glow>
          </a:effectLst>
        </p:spPr>
        <p:txBody>
          <a:bodyPr wrap="none" anchor="ctr"/>
          <a:lstStyle/>
          <a:p>
            <a:endParaRPr lang="ar-SA"/>
          </a:p>
        </p:txBody>
      </p:sp>
      <p:sp>
        <p:nvSpPr>
          <p:cNvPr id="6" name="AutoShape 4"/>
          <p:cNvSpPr>
            <a:spLocks noChangeArrowheads="1"/>
          </p:cNvSpPr>
          <p:nvPr/>
        </p:nvSpPr>
        <p:spPr bwMode="blackWhite">
          <a:xfrm>
            <a:off x="1041400" y="631461"/>
            <a:ext cx="10655300" cy="1260000"/>
          </a:xfrm>
          <a:prstGeom prst="roundRect">
            <a:avLst>
              <a:gd name="adj" fmla="val 9106"/>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marL="342900" lvl="0" indent="-342900" rtl="1">
              <a:buFont typeface="Wingdings" panose="05000000000000000000" pitchFamily="2" charset="2"/>
              <a:buChar char="q"/>
            </a:pPr>
            <a:r>
              <a:rPr lang="ar-SA" sz="2400" b="1" dirty="0"/>
              <a:t>يمكن أن يتناول الأغذية ومعظم فيتاميناته، أما الأغذية المعلبة المحفوظة فقيمتها الغذائية أقل </a:t>
            </a:r>
          </a:p>
          <a:p>
            <a:pPr lvl="0" rtl="1"/>
            <a:r>
              <a:rPr lang="ar-SA" sz="2400" b="1" dirty="0"/>
              <a:t>كثيراً من الطازجة والمجمدة وذلك لإضافة المواد الحافظة لها</a:t>
            </a:r>
          </a:p>
        </p:txBody>
      </p:sp>
      <p:sp>
        <p:nvSpPr>
          <p:cNvPr id="7" name="AutoShape 5"/>
          <p:cNvSpPr>
            <a:spLocks noChangeArrowheads="1"/>
          </p:cNvSpPr>
          <p:nvPr/>
        </p:nvSpPr>
        <p:spPr bwMode="blackWhite">
          <a:xfrm>
            <a:off x="1003300" y="1948585"/>
            <a:ext cx="10756900" cy="1260000"/>
          </a:xfrm>
          <a:prstGeom prst="roundRect">
            <a:avLst>
              <a:gd name="adj" fmla="val 9106"/>
            </a:avLst>
          </a:prstGeom>
          <a:ln w="25400">
            <a:solidFill>
              <a:srgbClr val="FFFFFF"/>
            </a:solidFill>
            <a:round/>
            <a:headEnd/>
            <a:tailEnd/>
          </a:ln>
          <a:effectLst/>
        </p:spPr>
        <p:style>
          <a:lnRef idx="0">
            <a:scrgbClr r="0" g="0" b="0"/>
          </a:lnRef>
          <a:fillRef idx="1002">
            <a:schemeClr val="lt2"/>
          </a:fillRef>
          <a:effectRef idx="0">
            <a:scrgbClr r="0" g="0" b="0"/>
          </a:effectRef>
          <a:fontRef idx="major"/>
        </p:style>
        <p:txBody>
          <a:bodyPr wrap="none" anchor="ctr"/>
          <a:lstStyle/>
          <a:p>
            <a:pPr marL="342900" lvl="0" indent="-342900" rtl="1">
              <a:buFont typeface="Wingdings" panose="05000000000000000000" pitchFamily="2" charset="2"/>
              <a:buChar char="q"/>
            </a:pPr>
            <a:r>
              <a:rPr lang="ar-SA" sz="2400" b="1" dirty="0"/>
              <a:t>عندما يبلغ الطفل عامه الثاني يمكنك إطعامه طعام سائر أفراد الأسرة، يمكن أن يتناول اللحوم الخضروات</a:t>
            </a:r>
          </a:p>
          <a:p>
            <a:pPr lvl="0" rtl="1"/>
            <a:r>
              <a:rPr lang="ar-SA" sz="2400" b="1" dirty="0"/>
              <a:t> والمكرونة والأرز ويسمح له بأكل الفواكه مع إزالة البذر</a:t>
            </a:r>
          </a:p>
        </p:txBody>
      </p:sp>
      <p:sp>
        <p:nvSpPr>
          <p:cNvPr id="8" name="AutoShape 6"/>
          <p:cNvSpPr>
            <a:spLocks noChangeArrowheads="1"/>
          </p:cNvSpPr>
          <p:nvPr/>
        </p:nvSpPr>
        <p:spPr bwMode="blackWhite">
          <a:xfrm>
            <a:off x="1041400" y="3280307"/>
            <a:ext cx="10680700" cy="1516548"/>
          </a:xfrm>
          <a:prstGeom prst="roundRect">
            <a:avLst>
              <a:gd name="adj" fmla="val 9106"/>
            </a:avLst>
          </a:prstGeom>
          <a:ln w="25400">
            <a:solidFill>
              <a:srgbClr val="FFFFFF"/>
            </a:solidFill>
            <a:round/>
            <a:headEnd/>
            <a:tailEnd/>
          </a:ln>
          <a:effectLst/>
        </p:spPr>
        <p:style>
          <a:lnRef idx="0">
            <a:scrgbClr r="0" g="0" b="0"/>
          </a:lnRef>
          <a:fillRef idx="1003">
            <a:schemeClr val="lt1"/>
          </a:fillRef>
          <a:effectRef idx="0">
            <a:scrgbClr r="0" g="0" b="0"/>
          </a:effectRef>
          <a:fontRef idx="major"/>
        </p:style>
        <p:txBody>
          <a:bodyPr wrap="none" anchor="ctr"/>
          <a:lstStyle/>
          <a:p>
            <a:pPr marL="342900" lvl="0" indent="-342900" rtl="1">
              <a:buFont typeface="Wingdings" panose="05000000000000000000" pitchFamily="2" charset="2"/>
              <a:buChar char="q"/>
            </a:pPr>
            <a:r>
              <a:rPr lang="ar-SA" sz="2400" b="1" dirty="0"/>
              <a:t>أفضل المشروبات العصير الطبيعي الطازج، لابد أن يزود غذاء الطفل بكافة الاحتياجات </a:t>
            </a:r>
          </a:p>
          <a:p>
            <a:pPr lvl="0" rtl="1"/>
            <a:r>
              <a:rPr lang="ar-SA" sz="2400" b="1" dirty="0"/>
              <a:t>الأساسية من بروتينات سكريات طاقة......</a:t>
            </a:r>
          </a:p>
          <a:p>
            <a:pPr marL="342900" lvl="0" indent="-342900" rtl="1">
              <a:buFont typeface="Wingdings" panose="05000000000000000000" pitchFamily="2" charset="2"/>
              <a:buChar char="q"/>
            </a:pPr>
            <a:r>
              <a:rPr lang="ar-SA" sz="2400" b="1" dirty="0"/>
              <a:t>على الأم أن تقوم باختيار وجبات متوازنة ومتكاملة من الناحية الغذائية</a:t>
            </a:r>
          </a:p>
          <a:p>
            <a:pPr marL="342900" lvl="0" indent="-342900" rtl="1">
              <a:buFont typeface="Wingdings" panose="05000000000000000000" pitchFamily="2" charset="2"/>
              <a:buChar char="q"/>
            </a:pPr>
            <a:r>
              <a:rPr lang="ar-SA" sz="2400" b="1" dirty="0"/>
              <a:t>بالرغم من قلة الطعام الذي يتناوله فأن الطبيعة والفطرة تجعلانه يختار دائماً الأنواع التي يحتاجها جسمه</a:t>
            </a:r>
          </a:p>
        </p:txBody>
      </p:sp>
      <p:pic>
        <p:nvPicPr>
          <p:cNvPr id="10" name="صورة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20" y="4940300"/>
            <a:ext cx="1981200" cy="1981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11018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2308394418"/>
              </p:ext>
            </p:extLst>
          </p:nvPr>
        </p:nvGraphicFramePr>
        <p:xfrm>
          <a:off x="86485" y="1231042"/>
          <a:ext cx="1183715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012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عنصر نائب للمحتوى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225" y="4312694"/>
            <a:ext cx="2619375" cy="2124712"/>
          </a:xfrm>
        </p:spPr>
      </p:pic>
      <p:grpSp>
        <p:nvGrpSpPr>
          <p:cNvPr id="4" name="Group 21"/>
          <p:cNvGrpSpPr>
            <a:grpSpLocks/>
          </p:cNvGrpSpPr>
          <p:nvPr/>
        </p:nvGrpSpPr>
        <p:grpSpPr bwMode="auto">
          <a:xfrm>
            <a:off x="1112859" y="1056562"/>
            <a:ext cx="12668534" cy="6802272"/>
            <a:chOff x="312338" y="1646775"/>
            <a:chExt cx="3810000" cy="3737512"/>
          </a:xfrm>
        </p:grpSpPr>
        <p:pic>
          <p:nvPicPr>
            <p:cNvPr id="5" name="Content Placeholder 3"/>
            <p:cNvPicPr>
              <a:picLocks noChangeAspect="1"/>
            </p:cNvPicPr>
            <p:nvPr/>
          </p:nvPicPr>
          <p:blipFill>
            <a:blip r:embed="rId3" cstate="print"/>
            <a:srcRect/>
            <a:stretch>
              <a:fillRect/>
            </a:stretch>
          </p:blipFill>
          <p:spPr bwMode="auto">
            <a:xfrm>
              <a:off x="312338" y="1646775"/>
              <a:ext cx="3810000" cy="3737512"/>
            </a:xfrm>
            <a:prstGeom prst="rect">
              <a:avLst/>
            </a:prstGeom>
            <a:noFill/>
            <a:ln w="9525">
              <a:noFill/>
              <a:miter lim="800000"/>
              <a:headEnd/>
              <a:tailEnd/>
            </a:ln>
          </p:spPr>
        </p:pic>
        <p:sp>
          <p:nvSpPr>
            <p:cNvPr id="6" name="TextBox 23"/>
            <p:cNvSpPr txBox="1">
              <a:spLocks noChangeArrowheads="1"/>
            </p:cNvSpPr>
            <p:nvPr/>
          </p:nvSpPr>
          <p:spPr bwMode="auto">
            <a:xfrm>
              <a:off x="1093388" y="2439356"/>
              <a:ext cx="2247900" cy="558057"/>
            </a:xfrm>
            <a:prstGeom prst="rect">
              <a:avLst/>
            </a:prstGeom>
            <a:noFill/>
            <a:ln w="9525">
              <a:noFill/>
              <a:miter lim="800000"/>
              <a:headEnd/>
              <a:tailEnd/>
            </a:ln>
          </p:spPr>
          <p:txBody>
            <a:bodyPr>
              <a:spAutoFit/>
            </a:bodyPr>
            <a:lstStyle/>
            <a:p>
              <a:pPr marL="342900" indent="-342900" algn="ctr" rtl="1">
                <a:buFont typeface="Wingdings" panose="05000000000000000000" pitchFamily="2" charset="2"/>
                <a:buChar char="v"/>
              </a:pPr>
              <a:r>
                <a:rPr lang="ar-SA" sz="2000" dirty="0">
                  <a:solidFill>
                    <a:srgbClr val="000000"/>
                  </a:solidFill>
                  <a:cs typeface="PT Bold Heading" pitchFamily="2" charset="-78"/>
                </a:rPr>
                <a:t>تعتبر هذه الفترة من الفترات الحرجة لتغذية الأطفال وهي فترة الحضانة أو ما قبل دخول المدرسة، ويقل معدل النمو وزيادة وزن الطفل لتصل إلى حدود 2كجم/ عام وهو معدل يقل بكثير عنه في العام الأول  بعد الولادة</a:t>
              </a:r>
              <a:endParaRPr lang="en-US" sz="2000" dirty="0">
                <a:solidFill>
                  <a:srgbClr val="000000"/>
                </a:solidFill>
                <a:cs typeface="PT Bold Heading" pitchFamily="2" charset="-78"/>
              </a:endParaRPr>
            </a:p>
          </p:txBody>
        </p:sp>
      </p:grpSp>
      <p:sp>
        <p:nvSpPr>
          <p:cNvPr id="7" name="TextBox 23"/>
          <p:cNvSpPr txBox="1">
            <a:spLocks noChangeArrowheads="1"/>
          </p:cNvSpPr>
          <p:nvPr/>
        </p:nvSpPr>
        <p:spPr bwMode="auto">
          <a:xfrm>
            <a:off x="4031765" y="3819222"/>
            <a:ext cx="7474435" cy="1015663"/>
          </a:xfrm>
          <a:prstGeom prst="rect">
            <a:avLst/>
          </a:prstGeom>
          <a:noFill/>
          <a:ln w="9525">
            <a:noFill/>
            <a:miter lim="800000"/>
            <a:headEnd/>
            <a:tailEnd/>
          </a:ln>
        </p:spPr>
        <p:txBody>
          <a:bodyPr>
            <a:spAutoFit/>
          </a:bodyPr>
          <a:lstStyle/>
          <a:p>
            <a:pPr marL="342900" indent="-342900" algn="ctr" rtl="1">
              <a:buFont typeface="Wingdings" panose="05000000000000000000" pitchFamily="2" charset="2"/>
              <a:buChar char="v"/>
            </a:pPr>
            <a:r>
              <a:rPr lang="ar-SA" sz="2000" dirty="0">
                <a:solidFill>
                  <a:srgbClr val="000000"/>
                </a:solidFill>
                <a:cs typeface="PT Bold Heading" pitchFamily="2" charset="-78"/>
              </a:rPr>
              <a:t>ويميل الأطفال في هذه الفترة إلى الزيادة في الطول والاتجاه إلى النحافة </a:t>
            </a:r>
          </a:p>
          <a:p>
            <a:pPr marL="342900" indent="-342900" algn="ctr" rtl="1">
              <a:buFont typeface="Wingdings" panose="05000000000000000000" pitchFamily="2" charset="2"/>
              <a:buChar char="v"/>
            </a:pPr>
            <a:r>
              <a:rPr lang="ar-SA" sz="2000" dirty="0">
                <a:solidFill>
                  <a:srgbClr val="000000"/>
                </a:solidFill>
                <a:cs typeface="PT Bold Heading" pitchFamily="2" charset="-78"/>
              </a:rPr>
              <a:t>وتتوقف احتياجات الأطفال في هذه المرحلة من الغذاء على مقدار الحركة أو النشاط الظاهر على الطفل</a:t>
            </a:r>
            <a:endParaRPr lang="en-US" sz="2000" dirty="0">
              <a:solidFill>
                <a:srgbClr val="000000"/>
              </a:solidFill>
              <a:cs typeface="PT Bold Heading" pitchFamily="2" charset="-78"/>
            </a:endParaRPr>
          </a:p>
        </p:txBody>
      </p:sp>
    </p:spTree>
    <p:extLst>
      <p:ext uri="{BB962C8B-B14F-4D97-AF65-F5344CB8AC3E}">
        <p14:creationId xmlns:p14="http://schemas.microsoft.com/office/powerpoint/2010/main" val="406070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9"/>
          <p:cNvSpPr>
            <a:spLocks noGrp="1"/>
          </p:cNvSpPr>
          <p:nvPr>
            <p:ph type="title"/>
          </p:nvPr>
        </p:nvSpPr>
        <p:spPr>
          <a:xfrm>
            <a:off x="3373272" y="395883"/>
            <a:ext cx="8610600" cy="900654"/>
          </a:xfrm>
          <a:prstGeom prst="flowChartAlternateProcess">
            <a:avLst/>
          </a:prstGeom>
          <a:ln/>
        </p:spPr>
        <p:style>
          <a:lnRef idx="0">
            <a:schemeClr val="accent4"/>
          </a:lnRef>
          <a:fillRef idx="3">
            <a:schemeClr val="accent4"/>
          </a:fillRef>
          <a:effectRef idx="3">
            <a:schemeClr val="accent4"/>
          </a:effectRef>
          <a:fontRef idx="minor">
            <a:schemeClr val="lt1"/>
          </a:fontRef>
        </p:style>
        <p:txBody>
          <a:bodyPr rtlCol="0" anchor="ctr">
            <a:noAutofit/>
          </a:bodyPr>
          <a:lstStyle/>
          <a:p>
            <a:pPr algn="ctr"/>
            <a:r>
              <a:rPr lang="ar-SA" sz="3200" b="1" cap="none" spc="50" dirty="0">
                <a:ln w="0"/>
                <a:solidFill>
                  <a:schemeClr val="bg2"/>
                </a:solidFill>
                <a:effectLst>
                  <a:innerShdw blurRad="63500" dist="50800" dir="13500000">
                    <a:srgbClr val="000000">
                      <a:alpha val="50000"/>
                    </a:srgbClr>
                  </a:innerShdw>
                </a:effectLst>
              </a:rPr>
              <a:t>وتعتبر التغذية من أهم المشاكل في هذه الفترة لأسباب هي: </a:t>
            </a:r>
          </a:p>
        </p:txBody>
      </p:sp>
      <p:graphicFrame>
        <p:nvGraphicFramePr>
          <p:cNvPr id="5" name="رسم تخطيطي 4"/>
          <p:cNvGraphicFramePr/>
          <p:nvPr>
            <p:extLst>
              <p:ext uri="{D42A27DB-BD31-4B8C-83A1-F6EECF244321}">
                <p14:modId xmlns:p14="http://schemas.microsoft.com/office/powerpoint/2010/main" val="3446212333"/>
              </p:ext>
            </p:extLst>
          </p:nvPr>
        </p:nvGraphicFramePr>
        <p:xfrm>
          <a:off x="162257" y="1910685"/>
          <a:ext cx="8128000" cy="4565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صورة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87599" y="4312693"/>
            <a:ext cx="3296274" cy="2437475"/>
          </a:xfrm>
          <a:prstGeom prst="rect">
            <a:avLst/>
          </a:prstGeom>
        </p:spPr>
      </p:pic>
    </p:spTree>
    <p:extLst>
      <p:ext uri="{BB962C8B-B14F-4D97-AF65-F5344CB8AC3E}">
        <p14:creationId xmlns:p14="http://schemas.microsoft.com/office/powerpoint/2010/main" val="292563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672250" y="547692"/>
            <a:ext cx="7391400" cy="563563"/>
          </a:xfrm>
          <a:prstGeom prst="rect">
            <a:avLst/>
          </a:prstGeom>
        </p:spPr>
        <p:txBody>
          <a:bodyPr vert="horz" lIns="91440" tIns="45720" rIns="91440" bIns="45720" rtlCol="0" anchor="b">
            <a:normAutofit fontScale="55000" lnSpcReduction="20000"/>
          </a:bodyPr>
          <a:lstStyle>
            <a:lvl1pPr algn="l" defTabSz="914400" rtl="1"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ar-SA" b="1" cap="none"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الاحتياجات الغذائية للطفل من سن (2-6) سنوات:</a:t>
            </a:r>
            <a:endParaRPr lang="en-US" b="1" cap="none"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AutoShape 4"/>
          <p:cNvSpPr>
            <a:spLocks noChangeArrowheads="1"/>
          </p:cNvSpPr>
          <p:nvPr/>
        </p:nvSpPr>
        <p:spPr bwMode="gray">
          <a:xfrm>
            <a:off x="6247050" y="1290642"/>
            <a:ext cx="5791200" cy="574675"/>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r>
              <a:rPr lang="ar-SA"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 احتياجات الطاقة:</a:t>
            </a:r>
            <a:endPar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Text Box 5"/>
          <p:cNvSpPr txBox="1">
            <a:spLocks noChangeArrowheads="1"/>
          </p:cNvSpPr>
          <p:nvPr/>
        </p:nvSpPr>
        <p:spPr bwMode="auto">
          <a:xfrm>
            <a:off x="5473937" y="3605213"/>
            <a:ext cx="2292350" cy="366713"/>
          </a:xfrm>
          <a:prstGeom prst="rect">
            <a:avLst/>
          </a:prstGeom>
          <a:noFill/>
          <a:ln w="9525" algn="ctr">
            <a:noFill/>
            <a:miter lim="800000"/>
            <a:headEnd/>
            <a:tailEnd/>
          </a:ln>
          <a:effectLst/>
        </p:spPr>
        <p:txBody>
          <a:bodyPr wrap="none">
            <a:spAutoFit/>
          </a:bodyPr>
          <a:lstStyle/>
          <a:p>
            <a:pPr algn="ctr"/>
            <a:r>
              <a:rPr lang="en-US" b="1">
                <a:solidFill>
                  <a:schemeClr val="tx2"/>
                </a:solidFill>
              </a:rPr>
              <a:t>Add Your Title here</a:t>
            </a:r>
            <a:endParaRPr lang="en-US">
              <a:solidFill>
                <a:schemeClr val="tx2"/>
              </a:solidFill>
            </a:endParaRPr>
          </a:p>
        </p:txBody>
      </p:sp>
      <p:grpSp>
        <p:nvGrpSpPr>
          <p:cNvPr id="10" name="Group 60"/>
          <p:cNvGrpSpPr>
            <a:grpSpLocks/>
          </p:cNvGrpSpPr>
          <p:nvPr/>
        </p:nvGrpSpPr>
        <p:grpSpPr bwMode="auto">
          <a:xfrm>
            <a:off x="2598767" y="2551114"/>
            <a:ext cx="9151955" cy="4081698"/>
            <a:chOff x="4272" y="2823"/>
            <a:chExt cx="973" cy="1113"/>
          </a:xfrm>
        </p:grpSpPr>
        <p:sp>
          <p:nvSpPr>
            <p:cNvPr id="11" name="Oval 45"/>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a:effectLst/>
          </p:spPr>
          <p:txBody>
            <a:bodyPr wrap="none" anchor="ctr"/>
            <a:lstStyle/>
            <a:p>
              <a:pPr algn="ctr"/>
              <a:endParaRPr lang="ar-SA" sz="2000"/>
            </a:p>
          </p:txBody>
        </p:sp>
        <p:sp>
          <p:nvSpPr>
            <p:cNvPr id="12" name="Oval 29"/>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endParaRPr lang="ar-SA" sz="2000"/>
            </a:p>
          </p:txBody>
        </p:sp>
        <p:sp>
          <p:nvSpPr>
            <p:cNvPr id="13" name="Oval 30"/>
            <p:cNvSpPr>
              <a:spLocks noChangeArrowheads="1"/>
            </p:cNvSpPr>
            <p:nvPr/>
          </p:nvSpPr>
          <p:spPr bwMode="gray">
            <a:xfrm>
              <a:off x="4293" y="2846"/>
              <a:ext cx="928"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endParaRPr lang="ar-SA" sz="2000"/>
            </a:p>
          </p:txBody>
        </p:sp>
        <p:sp>
          <p:nvSpPr>
            <p:cNvPr id="14" name="Oval 31"/>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endParaRPr lang="ar-SA" sz="2000"/>
            </a:p>
          </p:txBody>
        </p:sp>
        <p:pic>
          <p:nvPicPr>
            <p:cNvPr id="15" name="Picture 32" descr="Picture1"/>
            <p:cNvPicPr>
              <a:picLocks noChangeAspect="1" noChangeArrowheads="1"/>
            </p:cNvPicPr>
            <p:nvPr/>
          </p:nvPicPr>
          <p:blipFill>
            <a:blip r:embed="rId3" cstate="print"/>
            <a:srcRect/>
            <a:stretch>
              <a:fillRect/>
            </a:stretch>
          </p:blipFill>
          <p:spPr bwMode="gray">
            <a:xfrm>
              <a:off x="4293" y="2880"/>
              <a:ext cx="616" cy="616"/>
            </a:xfrm>
            <a:prstGeom prst="rect">
              <a:avLst/>
            </a:prstGeom>
            <a:noFill/>
          </p:spPr>
        </p:pic>
        <p:sp>
          <p:nvSpPr>
            <p:cNvPr id="16" name="Text Box 33"/>
            <p:cNvSpPr txBox="1">
              <a:spLocks noChangeArrowheads="1"/>
            </p:cNvSpPr>
            <p:nvPr/>
          </p:nvSpPr>
          <p:spPr bwMode="gray">
            <a:xfrm>
              <a:off x="4341" y="2939"/>
              <a:ext cx="863" cy="613"/>
            </a:xfrm>
            <a:prstGeom prst="rect">
              <a:avLst/>
            </a:prstGeom>
            <a:noFill/>
            <a:ln w="9525" algn="ctr">
              <a:noFill/>
              <a:miter lim="800000"/>
              <a:headEnd/>
              <a:tailEnd/>
            </a:ln>
            <a:effectLst/>
          </p:spPr>
          <p:txBody>
            <a:bodyPr wrap="square">
              <a:spAutoFit/>
            </a:bodyPr>
            <a:lstStyle/>
            <a:p>
              <a:pPr algn="ctr"/>
              <a:r>
                <a:rPr lang="ar-SA" sz="2800" b="1" dirty="0">
                  <a:solidFill>
                    <a:schemeClr val="accent5">
                      <a:lumMod val="50000"/>
                    </a:schemeClr>
                  </a:solidFill>
                </a:rPr>
                <a:t>احتياج الطفل للطاقة المتمثلة في السعرات الحرارية </a:t>
              </a:r>
            </a:p>
            <a:p>
              <a:pPr algn="ctr"/>
              <a:r>
                <a:rPr lang="ar-SA" sz="2800" b="1" dirty="0">
                  <a:solidFill>
                    <a:schemeClr val="accent5">
                      <a:lumMod val="50000"/>
                    </a:schemeClr>
                  </a:solidFill>
                </a:rPr>
                <a:t>المطلوبة تتباين تبعاً لنشاط الطفل ويفضل مع </a:t>
              </a:r>
            </a:p>
            <a:p>
              <a:pPr algn="ctr"/>
              <a:r>
                <a:rPr lang="ar-SA" sz="2800" b="1" dirty="0">
                  <a:solidFill>
                    <a:schemeClr val="accent5">
                      <a:lumMod val="50000"/>
                    </a:schemeClr>
                  </a:solidFill>
                </a:rPr>
                <a:t>زيادة الحاجة إليها الحصول على مقدار جيد من </a:t>
              </a:r>
            </a:p>
            <a:p>
              <a:pPr algn="ctr"/>
              <a:r>
                <a:rPr lang="ar-SA" sz="2800" b="1" dirty="0">
                  <a:solidFill>
                    <a:schemeClr val="accent5">
                      <a:lumMod val="50000"/>
                    </a:schemeClr>
                  </a:solidFill>
                </a:rPr>
                <a:t>المواد المغذية الأساسية وخاصة الفيتامينات </a:t>
              </a:r>
            </a:p>
            <a:p>
              <a:pPr algn="ctr"/>
              <a:r>
                <a:rPr lang="ar-SA" sz="2800" b="1" dirty="0">
                  <a:solidFill>
                    <a:schemeClr val="accent5">
                      <a:lumMod val="50000"/>
                    </a:schemeClr>
                  </a:solidFill>
                </a:rPr>
                <a:t>ويفضل تجنب الحلويات وكذلك الأغذية المرتفعة في نسبة الدهون</a:t>
              </a:r>
              <a:endParaRPr lang="en-US" sz="2800" b="1" dirty="0">
                <a:solidFill>
                  <a:schemeClr val="accent5">
                    <a:lumMod val="50000"/>
                  </a:schemeClr>
                </a:solidFill>
              </a:endParaRPr>
            </a:p>
          </p:txBody>
        </p:sp>
      </p:grpSp>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44" y="4227078"/>
            <a:ext cx="2405734" cy="2405734"/>
          </a:xfrm>
          <a:prstGeom prst="rect">
            <a:avLst/>
          </a:prstGeom>
          <a:ln>
            <a:noFill/>
          </a:ln>
          <a:effectLst>
            <a:softEdge rad="112500"/>
          </a:effectLst>
        </p:spPr>
      </p:pic>
    </p:spTree>
    <p:extLst>
      <p:ext uri="{BB962C8B-B14F-4D97-AF65-F5344CB8AC3E}">
        <p14:creationId xmlns:p14="http://schemas.microsoft.com/office/powerpoint/2010/main" val="65359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p:cNvSpPr>
            <a:spLocks noChangeArrowheads="1"/>
          </p:cNvSpPr>
          <p:nvPr/>
        </p:nvSpPr>
        <p:spPr bwMode="gray">
          <a:xfrm>
            <a:off x="6233402" y="500353"/>
            <a:ext cx="5791200" cy="574675"/>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r>
              <a:rPr lang="ar-SA"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 احتياجات البروتين:</a:t>
            </a:r>
            <a:endPar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Text Box 5"/>
          <p:cNvSpPr txBox="1">
            <a:spLocks noChangeArrowheads="1"/>
          </p:cNvSpPr>
          <p:nvPr/>
        </p:nvSpPr>
        <p:spPr bwMode="auto">
          <a:xfrm>
            <a:off x="5473937" y="3605213"/>
            <a:ext cx="2292350" cy="366713"/>
          </a:xfrm>
          <a:prstGeom prst="rect">
            <a:avLst/>
          </a:prstGeom>
          <a:noFill/>
          <a:ln w="9525" algn="ctr">
            <a:noFill/>
            <a:miter lim="800000"/>
            <a:headEnd/>
            <a:tailEnd/>
          </a:ln>
          <a:effectLst/>
        </p:spPr>
        <p:txBody>
          <a:bodyPr wrap="none">
            <a:spAutoFit/>
          </a:bodyPr>
          <a:lstStyle/>
          <a:p>
            <a:pPr algn="ctr"/>
            <a:r>
              <a:rPr lang="en-US" b="1">
                <a:solidFill>
                  <a:schemeClr val="tx2"/>
                </a:solidFill>
              </a:rPr>
              <a:t>Add Your Title here</a:t>
            </a:r>
            <a:endParaRPr lang="en-US">
              <a:solidFill>
                <a:schemeClr val="tx2"/>
              </a:solidFill>
            </a:endParaRPr>
          </a:p>
        </p:txBody>
      </p:sp>
      <p:grpSp>
        <p:nvGrpSpPr>
          <p:cNvPr id="10" name="Group 60"/>
          <p:cNvGrpSpPr>
            <a:grpSpLocks/>
          </p:cNvGrpSpPr>
          <p:nvPr/>
        </p:nvGrpSpPr>
        <p:grpSpPr bwMode="auto">
          <a:xfrm>
            <a:off x="2514113" y="1501254"/>
            <a:ext cx="9236608" cy="5022376"/>
            <a:chOff x="4263" y="2823"/>
            <a:chExt cx="982" cy="1113"/>
          </a:xfrm>
        </p:grpSpPr>
        <p:sp>
          <p:nvSpPr>
            <p:cNvPr id="11" name="Oval 45"/>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a:effectLst/>
          </p:spPr>
          <p:txBody>
            <a:bodyPr wrap="none" anchor="ctr"/>
            <a:lstStyle/>
            <a:p>
              <a:pPr algn="ctr"/>
              <a:endParaRPr lang="ar-SA" sz="2000"/>
            </a:p>
          </p:txBody>
        </p:sp>
        <p:sp>
          <p:nvSpPr>
            <p:cNvPr id="12" name="Oval 29"/>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pPr algn="ctr"/>
              <a:endParaRPr lang="ar-SA" sz="2000"/>
            </a:p>
          </p:txBody>
        </p:sp>
        <p:sp>
          <p:nvSpPr>
            <p:cNvPr id="13" name="Oval 30"/>
            <p:cNvSpPr>
              <a:spLocks noChangeArrowheads="1"/>
            </p:cNvSpPr>
            <p:nvPr/>
          </p:nvSpPr>
          <p:spPr bwMode="gray">
            <a:xfrm>
              <a:off x="4293" y="2846"/>
              <a:ext cx="928"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pPr algn="ctr"/>
              <a:endParaRPr lang="ar-SA" sz="2000"/>
            </a:p>
          </p:txBody>
        </p:sp>
        <p:sp>
          <p:nvSpPr>
            <p:cNvPr id="14" name="Oval 31"/>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pPr algn="ctr"/>
              <a:endParaRPr lang="ar-SA" sz="2000"/>
            </a:p>
          </p:txBody>
        </p:sp>
        <p:pic>
          <p:nvPicPr>
            <p:cNvPr id="15" name="Picture 32" descr="Picture1"/>
            <p:cNvPicPr>
              <a:picLocks noChangeAspect="1" noChangeArrowheads="1"/>
            </p:cNvPicPr>
            <p:nvPr/>
          </p:nvPicPr>
          <p:blipFill>
            <a:blip r:embed="rId3" cstate="print"/>
            <a:srcRect/>
            <a:stretch>
              <a:fillRect/>
            </a:stretch>
          </p:blipFill>
          <p:spPr bwMode="gray">
            <a:xfrm>
              <a:off x="4263" y="2885"/>
              <a:ext cx="616" cy="616"/>
            </a:xfrm>
            <a:prstGeom prst="rect">
              <a:avLst/>
            </a:prstGeom>
            <a:noFill/>
          </p:spPr>
        </p:pic>
        <p:sp>
          <p:nvSpPr>
            <p:cNvPr id="16" name="Text Box 33"/>
            <p:cNvSpPr txBox="1">
              <a:spLocks noChangeArrowheads="1"/>
            </p:cNvSpPr>
            <p:nvPr/>
          </p:nvSpPr>
          <p:spPr bwMode="gray">
            <a:xfrm>
              <a:off x="4293" y="2939"/>
              <a:ext cx="911" cy="674"/>
            </a:xfrm>
            <a:prstGeom prst="rect">
              <a:avLst/>
            </a:prstGeom>
            <a:noFill/>
            <a:ln w="9525" algn="ctr">
              <a:noFill/>
              <a:miter lim="800000"/>
              <a:headEnd/>
              <a:tailEnd/>
            </a:ln>
            <a:effectLst/>
          </p:spPr>
          <p:txBody>
            <a:bodyPr wrap="square">
              <a:spAutoFit/>
            </a:bodyPr>
            <a:lstStyle/>
            <a:p>
              <a:pPr algn="ctr"/>
              <a:r>
                <a:rPr lang="ar-SA" sz="2800" b="1" dirty="0">
                  <a:solidFill>
                    <a:schemeClr val="accent5">
                      <a:lumMod val="50000"/>
                    </a:schemeClr>
                  </a:solidFill>
                </a:rPr>
                <a:t>تعتبر هامة في هذه المرحلة من العمر وذلك لأنه من</a:t>
              </a:r>
            </a:p>
            <a:p>
              <a:pPr algn="ctr"/>
              <a:r>
                <a:rPr lang="ar-SA" sz="2800" b="1" dirty="0">
                  <a:solidFill>
                    <a:schemeClr val="accent5">
                      <a:lumMod val="50000"/>
                    </a:schemeClr>
                  </a:solidFill>
                </a:rPr>
                <a:t> خلال هذه المدة يتم نمو الجسم وتكوين الشكل العام للجسم ويفضل </a:t>
              </a:r>
            </a:p>
            <a:p>
              <a:pPr algn="ctr"/>
              <a:r>
                <a:rPr lang="ar-SA" sz="2800" b="1" dirty="0">
                  <a:solidFill>
                    <a:schemeClr val="accent5">
                      <a:lumMod val="50000"/>
                    </a:schemeClr>
                  </a:solidFill>
                </a:rPr>
                <a:t>أن يكون معدل البروتين في هذه الحالة في حدود:</a:t>
              </a:r>
            </a:p>
            <a:p>
              <a:pPr marL="457200" indent="-457200" algn="ctr">
                <a:buFont typeface="Wingdings" panose="05000000000000000000" pitchFamily="2" charset="2"/>
                <a:buChar char="§"/>
              </a:pPr>
              <a:r>
                <a:rPr lang="ar-SA" sz="2800" b="1" dirty="0">
                  <a:solidFill>
                    <a:schemeClr val="accent5">
                      <a:lumMod val="50000"/>
                    </a:schemeClr>
                  </a:solidFill>
                </a:rPr>
                <a:t>32جم/يوم للأطفال من 1-3 سنوات</a:t>
              </a:r>
            </a:p>
            <a:p>
              <a:pPr marL="457200" indent="-457200" algn="ctr">
                <a:buFont typeface="Wingdings" panose="05000000000000000000" pitchFamily="2" charset="2"/>
                <a:buChar char="§"/>
              </a:pPr>
              <a:r>
                <a:rPr lang="ar-SA" sz="2800" b="1" dirty="0">
                  <a:solidFill>
                    <a:schemeClr val="accent5">
                      <a:lumMod val="50000"/>
                    </a:schemeClr>
                  </a:solidFill>
                </a:rPr>
                <a:t>40جم/يوم للأطفال من 3-6سنوات</a:t>
              </a:r>
            </a:p>
            <a:p>
              <a:pPr algn="ctr"/>
              <a:r>
                <a:rPr lang="ar-SA" sz="2800" b="1" dirty="0">
                  <a:solidFill>
                    <a:schemeClr val="accent5">
                      <a:lumMod val="50000"/>
                    </a:schemeClr>
                  </a:solidFill>
                </a:rPr>
                <a:t>على أن يكون البروتين ممثلاً في هذه الحالة مصدر طاقة لحوالي 10% من الاحتياجات الكلية للأطفال.</a:t>
              </a:r>
            </a:p>
          </p:txBody>
        </p:sp>
      </p:grpSp>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44" y="4227078"/>
            <a:ext cx="2405734" cy="2405734"/>
          </a:xfrm>
          <a:prstGeom prst="rect">
            <a:avLst/>
          </a:prstGeom>
          <a:ln>
            <a:noFill/>
          </a:ln>
          <a:effectLst>
            <a:softEdge rad="112500"/>
          </a:effectLst>
        </p:spPr>
      </p:pic>
    </p:spTree>
    <p:extLst>
      <p:ext uri="{BB962C8B-B14F-4D97-AF65-F5344CB8AC3E}">
        <p14:creationId xmlns:p14="http://schemas.microsoft.com/office/powerpoint/2010/main" val="278594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عنصر نائب للمحتوى 2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072838" y="3510374"/>
            <a:ext cx="3395313" cy="24881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2"/>
          <p:cNvSpPr txBox="1">
            <a:spLocks noChangeArrowheads="1"/>
          </p:cNvSpPr>
          <p:nvPr/>
        </p:nvSpPr>
        <p:spPr>
          <a:xfrm>
            <a:off x="3584996" y="484033"/>
            <a:ext cx="8229600" cy="1143000"/>
          </a:xfrm>
          <a:prstGeom prst="rect">
            <a:avLst/>
          </a:prstGeom>
        </p:spPr>
        <p:txBody>
          <a:bodyPr vert="horz" lIns="91440" tIns="45720" rIns="91440" bIns="45720" rtlCol="0" anchor="ctr">
            <a:normAutofit lnSpcReduction="10000"/>
          </a:bodyPr>
          <a:lst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ar-SA"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المصادر التي يحصل منها الطفل على احتياجاته من البروتين:</a:t>
            </a:r>
            <a:endParaRPr lang="en-US"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Oval 4"/>
          <p:cNvSpPr>
            <a:spLocks noChangeArrowheads="1"/>
          </p:cNvSpPr>
          <p:nvPr/>
        </p:nvSpPr>
        <p:spPr bwMode="ltGray">
          <a:xfrm>
            <a:off x="2138363" y="4465638"/>
            <a:ext cx="5562600" cy="1325562"/>
          </a:xfrm>
          <a:prstGeom prst="ellipse">
            <a:avLst/>
          </a:prstGeom>
          <a:gradFill rotWithShape="1">
            <a:gsLst>
              <a:gs pos="0">
                <a:schemeClr val="bg2"/>
              </a:gs>
              <a:gs pos="100000">
                <a:srgbClr val="F7F9F2"/>
              </a:gs>
            </a:gsLst>
            <a:lin ang="2700000" scaled="1"/>
          </a:gradFill>
          <a:ln w="3175">
            <a:noFill/>
            <a:round/>
            <a:headEnd/>
            <a:tailEnd type="none" w="sm" len="sm"/>
          </a:ln>
          <a:effectLst/>
        </p:spPr>
        <p:txBody>
          <a:bodyPr vert="eaVert" wrap="none" lIns="92075" tIns="46038" rIns="92075" bIns="46038" anchor="ctr"/>
          <a:lstStyle/>
          <a:p>
            <a:endParaRPr lang="ar-SA"/>
          </a:p>
        </p:txBody>
      </p:sp>
      <p:sp>
        <p:nvSpPr>
          <p:cNvPr id="8" name="Oval 5"/>
          <p:cNvSpPr>
            <a:spLocks noChangeArrowheads="1"/>
          </p:cNvSpPr>
          <p:nvPr/>
        </p:nvSpPr>
        <p:spPr bwMode="ltGray">
          <a:xfrm rot="-998297">
            <a:off x="1412875" y="2352675"/>
            <a:ext cx="5762625" cy="3016250"/>
          </a:xfrm>
          <a:prstGeom prst="ellipse">
            <a:avLst/>
          </a:prstGeom>
          <a:gradFill rotWithShape="0">
            <a:gsLst>
              <a:gs pos="0">
                <a:srgbClr val="808080"/>
              </a:gs>
              <a:gs pos="50000">
                <a:srgbClr val="808080">
                  <a:gamma/>
                  <a:tint val="63529"/>
                  <a:invGamma/>
                </a:srgbClr>
              </a:gs>
              <a:gs pos="100000">
                <a:srgbClr val="808080"/>
              </a:gs>
            </a:gsLst>
            <a:lin ang="0" scaled="1"/>
          </a:gradFill>
          <a:ln w="12700">
            <a:noFill/>
            <a:round/>
            <a:headEnd type="none" w="sm" len="sm"/>
            <a:tailEnd type="none" w="sm" len="sm"/>
          </a:ln>
          <a:effectLst/>
        </p:spPr>
        <p:txBody>
          <a:bodyPr wrap="none" anchor="ctr"/>
          <a:lstStyle/>
          <a:p>
            <a:endParaRPr lang="ar-SA"/>
          </a:p>
        </p:txBody>
      </p:sp>
      <p:sp>
        <p:nvSpPr>
          <p:cNvPr id="9" name="Oval 6"/>
          <p:cNvSpPr>
            <a:spLocks noChangeArrowheads="1"/>
          </p:cNvSpPr>
          <p:nvPr/>
        </p:nvSpPr>
        <p:spPr bwMode="ltGray">
          <a:xfrm rot="-998297">
            <a:off x="1470025" y="2190750"/>
            <a:ext cx="5562600" cy="2922588"/>
          </a:xfrm>
          <a:prstGeom prst="ellipse">
            <a:avLst/>
          </a:prstGeom>
          <a:gradFill rotWithShape="1">
            <a:gsLst>
              <a:gs pos="0">
                <a:srgbClr val="2791BB"/>
              </a:gs>
              <a:gs pos="100000">
                <a:srgbClr val="2791BB">
                  <a:gamma/>
                  <a:shade val="0"/>
                  <a:invGamma/>
                </a:srgbClr>
              </a:gs>
            </a:gsLst>
            <a:lin ang="2700000" scaled="1"/>
          </a:gradFill>
          <a:ln w="12700">
            <a:noFill/>
            <a:round/>
            <a:headEnd type="none" w="sm" len="sm"/>
            <a:tailEnd type="none" w="sm" len="sm"/>
          </a:ln>
          <a:effectLst/>
        </p:spPr>
        <p:txBody>
          <a:bodyPr wrap="none" anchor="ctr"/>
          <a:lstStyle/>
          <a:p>
            <a:endParaRPr lang="ar-SA"/>
          </a:p>
        </p:txBody>
      </p:sp>
      <p:sp>
        <p:nvSpPr>
          <p:cNvPr id="10" name="Arc 7"/>
          <p:cNvSpPr>
            <a:spLocks/>
          </p:cNvSpPr>
          <p:nvPr/>
        </p:nvSpPr>
        <p:spPr bwMode="gray">
          <a:xfrm rot="-998297">
            <a:off x="4125913" y="2079625"/>
            <a:ext cx="2849562" cy="1966913"/>
          </a:xfrm>
          <a:custGeom>
            <a:avLst/>
            <a:gdLst>
              <a:gd name="G0" fmla="+- 0 0 0"/>
              <a:gd name="G1" fmla="+- 17105 0 0"/>
              <a:gd name="G2" fmla="+- 21600 0 0"/>
              <a:gd name="T0" fmla="*/ 13190 w 21600"/>
              <a:gd name="T1" fmla="*/ 0 h 29046"/>
              <a:gd name="T2" fmla="*/ 17999 w 21600"/>
              <a:gd name="T3" fmla="*/ 29046 h 29046"/>
              <a:gd name="T4" fmla="*/ 0 w 21600"/>
              <a:gd name="T5" fmla="*/ 17105 h 29046"/>
            </a:gdLst>
            <a:ahLst/>
            <a:cxnLst>
              <a:cxn ang="0">
                <a:pos x="T0" y="T1"/>
              </a:cxn>
              <a:cxn ang="0">
                <a:pos x="T2" y="T3"/>
              </a:cxn>
              <a:cxn ang="0">
                <a:pos x="T4" y="T5"/>
              </a:cxn>
            </a:cxnLst>
            <a:rect l="0" t="0" r="r" b="b"/>
            <a:pathLst>
              <a:path w="21600" h="29046" fill="none" extrusionOk="0">
                <a:moveTo>
                  <a:pt x="13190" y="-1"/>
                </a:moveTo>
                <a:cubicBezTo>
                  <a:pt x="18493" y="4089"/>
                  <a:pt x="21600" y="10407"/>
                  <a:pt x="21600" y="17105"/>
                </a:cubicBezTo>
                <a:cubicBezTo>
                  <a:pt x="21600" y="21352"/>
                  <a:pt x="20347" y="25506"/>
                  <a:pt x="17999" y="29046"/>
                </a:cubicBezTo>
              </a:path>
              <a:path w="21600" h="29046" stroke="0" extrusionOk="0">
                <a:moveTo>
                  <a:pt x="13190" y="-1"/>
                </a:moveTo>
                <a:cubicBezTo>
                  <a:pt x="18493" y="4089"/>
                  <a:pt x="21600" y="10407"/>
                  <a:pt x="21600" y="17105"/>
                </a:cubicBezTo>
                <a:cubicBezTo>
                  <a:pt x="21600" y="21352"/>
                  <a:pt x="20347" y="25506"/>
                  <a:pt x="17999" y="29046"/>
                </a:cubicBezTo>
                <a:lnTo>
                  <a:pt x="0" y="17105"/>
                </a:lnTo>
                <a:close/>
              </a:path>
            </a:pathLst>
          </a:custGeom>
          <a:gradFill rotWithShape="1">
            <a:gsLst>
              <a:gs pos="0">
                <a:schemeClr val="hlink"/>
              </a:gs>
              <a:gs pos="100000">
                <a:schemeClr val="hlink">
                  <a:gamma/>
                  <a:tint val="63529"/>
                  <a:invGamma/>
                </a:schemeClr>
              </a:gs>
            </a:gsLst>
            <a:lin ang="5400000" scaled="1"/>
          </a:gradFill>
          <a:ln w="12700">
            <a:noFill/>
            <a:round/>
            <a:headEnd type="none" w="sm" len="sm"/>
            <a:tailEnd type="none" w="sm" len="sm"/>
          </a:ln>
          <a:effectLst/>
        </p:spPr>
        <p:txBody>
          <a:bodyPr wrap="none" anchor="ctr"/>
          <a:lstStyle/>
          <a:p>
            <a:endParaRPr lang="ar-SA"/>
          </a:p>
        </p:txBody>
      </p:sp>
      <p:sp>
        <p:nvSpPr>
          <p:cNvPr id="11" name="Arc 8"/>
          <p:cNvSpPr>
            <a:spLocks/>
          </p:cNvSpPr>
          <p:nvPr/>
        </p:nvSpPr>
        <p:spPr bwMode="gray">
          <a:xfrm rot="20601703" flipH="1">
            <a:off x="1714500" y="3954463"/>
            <a:ext cx="3281363" cy="1476375"/>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599"/>
                  <a:pt x="3659" y="21600"/>
                </a:cubicBezTo>
                <a:cubicBezTo>
                  <a:pt x="2432" y="21600"/>
                  <a:pt x="1208" y="21495"/>
                  <a:pt x="0" y="21287"/>
                </a:cubicBezTo>
              </a:path>
              <a:path w="25114" h="21600" stroke="0" extrusionOk="0">
                <a:moveTo>
                  <a:pt x="25114" y="2497"/>
                </a:moveTo>
                <a:cubicBezTo>
                  <a:pt x="23846" y="13386"/>
                  <a:pt x="14622" y="21599"/>
                  <a:pt x="3659" y="21600"/>
                </a:cubicBezTo>
                <a:cubicBezTo>
                  <a:pt x="2432" y="21600"/>
                  <a:pt x="1208" y="21495"/>
                  <a:pt x="0" y="21287"/>
                </a:cubicBezTo>
                <a:lnTo>
                  <a:pt x="3659" y="0"/>
                </a:lnTo>
                <a:close/>
              </a:path>
            </a:pathLst>
          </a:custGeom>
          <a:gradFill rotWithShape="1">
            <a:gsLst>
              <a:gs pos="0">
                <a:schemeClr val="accent1">
                  <a:gamma/>
                  <a:shade val="69804"/>
                  <a:invGamma/>
                </a:schemeClr>
              </a:gs>
              <a:gs pos="100000">
                <a:schemeClr val="accent1"/>
              </a:gs>
            </a:gsLst>
            <a:lin ang="2700000" scaled="1"/>
          </a:gradFill>
          <a:ln w="12700">
            <a:noFill/>
            <a:round/>
            <a:headEnd type="none" w="sm" len="sm"/>
            <a:tailEnd type="none" w="sm" len="sm"/>
          </a:ln>
          <a:effectLst/>
        </p:spPr>
        <p:txBody>
          <a:bodyPr wrap="none" anchor="ctr"/>
          <a:lstStyle/>
          <a:p>
            <a:endParaRPr lang="ar-SA"/>
          </a:p>
        </p:txBody>
      </p:sp>
      <p:sp>
        <p:nvSpPr>
          <p:cNvPr id="12" name="Arc 9"/>
          <p:cNvSpPr>
            <a:spLocks/>
          </p:cNvSpPr>
          <p:nvPr/>
        </p:nvSpPr>
        <p:spPr bwMode="gray">
          <a:xfrm rot="-998297">
            <a:off x="2722563" y="2125663"/>
            <a:ext cx="3228975" cy="1417637"/>
          </a:xfrm>
          <a:custGeom>
            <a:avLst/>
            <a:gdLst>
              <a:gd name="G0" fmla="+- 9843 0 0"/>
              <a:gd name="G1" fmla="+- 21600 0 0"/>
              <a:gd name="G2" fmla="+- 21600 0 0"/>
              <a:gd name="T0" fmla="*/ 0 w 24549"/>
              <a:gd name="T1" fmla="*/ 2373 h 21600"/>
              <a:gd name="T2" fmla="*/ 24549 w 24549"/>
              <a:gd name="T3" fmla="*/ 5780 h 21600"/>
              <a:gd name="T4" fmla="*/ 9843 w 24549"/>
              <a:gd name="T5" fmla="*/ 21600 h 21600"/>
            </a:gdLst>
            <a:ahLst/>
            <a:cxnLst>
              <a:cxn ang="0">
                <a:pos x="T0" y="T1"/>
              </a:cxn>
              <a:cxn ang="0">
                <a:pos x="T2" y="T3"/>
              </a:cxn>
              <a:cxn ang="0">
                <a:pos x="T4" y="T5"/>
              </a:cxn>
            </a:cxnLst>
            <a:rect l="0" t="0" r="r" b="b"/>
            <a:pathLst>
              <a:path w="24549" h="21600" fill="none" extrusionOk="0">
                <a:moveTo>
                  <a:pt x="0" y="2373"/>
                </a:moveTo>
                <a:cubicBezTo>
                  <a:pt x="3046" y="813"/>
                  <a:pt x="6420" y="-1"/>
                  <a:pt x="9843" y="0"/>
                </a:cubicBezTo>
                <a:cubicBezTo>
                  <a:pt x="15299" y="0"/>
                  <a:pt x="20553" y="2064"/>
                  <a:pt x="24549" y="5779"/>
                </a:cubicBezTo>
              </a:path>
              <a:path w="24549" h="21600" stroke="0" extrusionOk="0">
                <a:moveTo>
                  <a:pt x="0" y="2373"/>
                </a:moveTo>
                <a:cubicBezTo>
                  <a:pt x="3046" y="813"/>
                  <a:pt x="6420" y="-1"/>
                  <a:pt x="9843" y="0"/>
                </a:cubicBezTo>
                <a:cubicBezTo>
                  <a:pt x="15299" y="0"/>
                  <a:pt x="20553" y="2064"/>
                  <a:pt x="24549" y="5779"/>
                </a:cubicBezTo>
                <a:lnTo>
                  <a:pt x="9843" y="21600"/>
                </a:lnTo>
                <a:close/>
              </a:path>
            </a:pathLst>
          </a:custGeom>
          <a:gradFill rotWithShape="1">
            <a:gsLst>
              <a:gs pos="0">
                <a:schemeClr val="hlink"/>
              </a:gs>
              <a:gs pos="100000">
                <a:schemeClr val="hlink">
                  <a:gamma/>
                  <a:tint val="42353"/>
                  <a:invGamma/>
                </a:schemeClr>
              </a:gs>
            </a:gsLst>
            <a:lin ang="2700000" scaled="1"/>
          </a:gradFill>
          <a:ln w="12700">
            <a:noFill/>
            <a:round/>
            <a:headEnd type="none" w="sm" len="sm"/>
            <a:tailEnd type="none" w="sm" len="sm"/>
          </a:ln>
          <a:effectLst/>
        </p:spPr>
        <p:txBody>
          <a:bodyPr wrap="none" anchor="ctr"/>
          <a:lstStyle/>
          <a:p>
            <a:endParaRPr lang="ar-SA"/>
          </a:p>
        </p:txBody>
      </p:sp>
      <p:sp>
        <p:nvSpPr>
          <p:cNvPr id="13" name="Arc 10"/>
          <p:cNvSpPr>
            <a:spLocks/>
          </p:cNvSpPr>
          <p:nvPr/>
        </p:nvSpPr>
        <p:spPr bwMode="gray">
          <a:xfrm rot="20601703" flipH="1">
            <a:off x="1371600" y="2719388"/>
            <a:ext cx="2851150" cy="2066925"/>
          </a:xfrm>
          <a:custGeom>
            <a:avLst/>
            <a:gdLst>
              <a:gd name="G0" fmla="+- 0 0 0"/>
              <a:gd name="G1" fmla="+- 19945 0 0"/>
              <a:gd name="G2" fmla="+- 21600 0 0"/>
              <a:gd name="T0" fmla="*/ 8292 w 21600"/>
              <a:gd name="T1" fmla="*/ 0 h 30468"/>
              <a:gd name="T2" fmla="*/ 18863 w 21600"/>
              <a:gd name="T3" fmla="*/ 30468 h 30468"/>
              <a:gd name="T4" fmla="*/ 0 w 21600"/>
              <a:gd name="T5" fmla="*/ 19945 h 30468"/>
            </a:gdLst>
            <a:ahLst/>
            <a:cxnLst>
              <a:cxn ang="0">
                <a:pos x="T0" y="T1"/>
              </a:cxn>
              <a:cxn ang="0">
                <a:pos x="T2" y="T3"/>
              </a:cxn>
              <a:cxn ang="0">
                <a:pos x="T4" y="T5"/>
              </a:cxn>
            </a:cxnLst>
            <a:rect l="0" t="0" r="r" b="b"/>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close/>
              </a:path>
            </a:pathLst>
          </a:cu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nchor="ctr"/>
          <a:lstStyle/>
          <a:p>
            <a:endParaRPr lang="ar-SA"/>
          </a:p>
        </p:txBody>
      </p:sp>
      <p:sp>
        <p:nvSpPr>
          <p:cNvPr id="14" name="Oval 11"/>
          <p:cNvSpPr>
            <a:spLocks noChangeArrowheads="1"/>
          </p:cNvSpPr>
          <p:nvPr/>
        </p:nvSpPr>
        <p:spPr bwMode="white">
          <a:xfrm rot="-998297">
            <a:off x="2930525" y="2905125"/>
            <a:ext cx="2695575" cy="1339850"/>
          </a:xfrm>
          <a:prstGeom prst="ellipse">
            <a:avLst/>
          </a:prstGeom>
          <a:gradFill rotWithShape="0">
            <a:gsLst>
              <a:gs pos="0">
                <a:schemeClr val="bg2"/>
              </a:gs>
              <a:gs pos="50000">
                <a:schemeClr val="bg2">
                  <a:gamma/>
                  <a:tint val="24314"/>
                  <a:invGamma/>
                </a:schemeClr>
              </a:gs>
              <a:gs pos="100000">
                <a:schemeClr val="bg2"/>
              </a:gs>
            </a:gsLst>
            <a:lin ang="0" scaled="1"/>
          </a:gradFill>
          <a:ln w="12700">
            <a:noFill/>
            <a:round/>
            <a:headEnd type="none" w="sm" len="sm"/>
            <a:tailEnd type="none" w="sm" len="sm"/>
          </a:ln>
          <a:effectLst/>
        </p:spPr>
        <p:txBody>
          <a:bodyPr wrap="none" anchor="ctr"/>
          <a:lstStyle/>
          <a:p>
            <a:endParaRPr lang="ar-SA"/>
          </a:p>
        </p:txBody>
      </p:sp>
      <p:sp>
        <p:nvSpPr>
          <p:cNvPr id="15" name="Text Box 12"/>
          <p:cNvSpPr txBox="1">
            <a:spLocks noChangeArrowheads="1"/>
          </p:cNvSpPr>
          <p:nvPr/>
        </p:nvSpPr>
        <p:spPr bwMode="white">
          <a:xfrm>
            <a:off x="1797694" y="3214241"/>
            <a:ext cx="1225015" cy="1077218"/>
          </a:xfrm>
          <a:prstGeom prst="rect">
            <a:avLst/>
          </a:prstGeom>
          <a:noFill/>
          <a:ln w="9525" algn="ctr">
            <a:noFill/>
            <a:miter lim="800000"/>
            <a:headEnd/>
            <a:tailEnd/>
          </a:ln>
          <a:effectLst/>
        </p:spPr>
        <p:txBody>
          <a:bodyPr wrap="none">
            <a:spAutoFit/>
          </a:bodyPr>
          <a:lstStyle/>
          <a:p>
            <a:pPr algn="ctr" eaLnBrk="0" hangingPunct="0"/>
            <a:r>
              <a:rPr lang="ar-SA" sz="3200" b="1" dirty="0">
                <a:solidFill>
                  <a:schemeClr val="accent5">
                    <a:lumMod val="50000"/>
                  </a:schemeClr>
                </a:solidFill>
                <a:latin typeface="Verdana" pitchFamily="34" charset="0"/>
              </a:rPr>
              <a:t>الأسماك</a:t>
            </a:r>
          </a:p>
          <a:p>
            <a:pPr algn="ctr" eaLnBrk="0" hangingPunct="0"/>
            <a:r>
              <a:rPr lang="ar-SA" sz="3200" b="1" dirty="0">
                <a:solidFill>
                  <a:schemeClr val="accent5">
                    <a:lumMod val="50000"/>
                  </a:schemeClr>
                </a:solidFill>
                <a:latin typeface="Verdana" pitchFamily="34" charset="0"/>
              </a:rPr>
              <a:t>الدواجن</a:t>
            </a:r>
            <a:endParaRPr lang="en-US" sz="3200" b="1" dirty="0">
              <a:solidFill>
                <a:schemeClr val="accent5">
                  <a:lumMod val="50000"/>
                </a:schemeClr>
              </a:solidFill>
              <a:latin typeface="Verdana" pitchFamily="34" charset="0"/>
            </a:endParaRPr>
          </a:p>
        </p:txBody>
      </p:sp>
      <p:sp>
        <p:nvSpPr>
          <p:cNvPr id="16" name="Text Box 13"/>
          <p:cNvSpPr txBox="1">
            <a:spLocks noChangeArrowheads="1"/>
          </p:cNvSpPr>
          <p:nvPr/>
        </p:nvSpPr>
        <p:spPr bwMode="white">
          <a:xfrm>
            <a:off x="3726368" y="2365375"/>
            <a:ext cx="1011816" cy="523220"/>
          </a:xfrm>
          <a:prstGeom prst="rect">
            <a:avLst/>
          </a:prstGeom>
          <a:noFill/>
          <a:ln w="9525" algn="ctr">
            <a:noFill/>
            <a:miter lim="800000"/>
            <a:headEnd/>
            <a:tailEnd/>
          </a:ln>
          <a:effectLst/>
        </p:spPr>
        <p:txBody>
          <a:bodyPr wrap="none">
            <a:spAutoFit/>
          </a:bodyPr>
          <a:lstStyle/>
          <a:p>
            <a:pPr algn="ctr" eaLnBrk="0" hangingPunct="0"/>
            <a:r>
              <a:rPr lang="ar-SA" sz="2800" b="1" dirty="0">
                <a:solidFill>
                  <a:schemeClr val="accent5">
                    <a:lumMod val="50000"/>
                  </a:schemeClr>
                </a:solidFill>
                <a:latin typeface="Verdana" pitchFamily="34" charset="0"/>
              </a:rPr>
              <a:t>اللحوم </a:t>
            </a:r>
            <a:endParaRPr lang="en-US" sz="2800" b="1" dirty="0">
              <a:solidFill>
                <a:schemeClr val="accent5">
                  <a:lumMod val="50000"/>
                </a:schemeClr>
              </a:solidFill>
              <a:latin typeface="Verdana" pitchFamily="34" charset="0"/>
            </a:endParaRPr>
          </a:p>
        </p:txBody>
      </p:sp>
      <p:sp>
        <p:nvSpPr>
          <p:cNvPr id="17" name="Text Box 14"/>
          <p:cNvSpPr txBox="1">
            <a:spLocks noChangeArrowheads="1"/>
          </p:cNvSpPr>
          <p:nvPr/>
        </p:nvSpPr>
        <p:spPr bwMode="white">
          <a:xfrm>
            <a:off x="5622497" y="2670175"/>
            <a:ext cx="877163" cy="646331"/>
          </a:xfrm>
          <a:prstGeom prst="rect">
            <a:avLst/>
          </a:prstGeom>
          <a:noFill/>
          <a:ln w="9525" algn="ctr">
            <a:noFill/>
            <a:miter lim="800000"/>
            <a:headEnd/>
            <a:tailEnd/>
          </a:ln>
          <a:effectLst/>
        </p:spPr>
        <p:txBody>
          <a:bodyPr wrap="none">
            <a:spAutoFit/>
          </a:bodyPr>
          <a:lstStyle/>
          <a:p>
            <a:pPr algn="ctr" eaLnBrk="0" hangingPunct="0"/>
            <a:r>
              <a:rPr lang="ar-SA" sz="3600" b="1" dirty="0">
                <a:solidFill>
                  <a:schemeClr val="accent5">
                    <a:lumMod val="50000"/>
                  </a:schemeClr>
                </a:solidFill>
                <a:latin typeface="Verdana" pitchFamily="34" charset="0"/>
              </a:rPr>
              <a:t>اللبن</a:t>
            </a:r>
            <a:endParaRPr lang="en-US" sz="3600" b="1" dirty="0">
              <a:solidFill>
                <a:schemeClr val="accent5">
                  <a:lumMod val="50000"/>
                </a:schemeClr>
              </a:solidFill>
              <a:latin typeface="Verdana" pitchFamily="34" charset="0"/>
            </a:endParaRPr>
          </a:p>
        </p:txBody>
      </p:sp>
      <p:sp>
        <p:nvSpPr>
          <p:cNvPr id="18" name="Text Box 15"/>
          <p:cNvSpPr txBox="1">
            <a:spLocks noChangeArrowheads="1"/>
          </p:cNvSpPr>
          <p:nvPr/>
        </p:nvSpPr>
        <p:spPr bwMode="white">
          <a:xfrm>
            <a:off x="2546044" y="4575175"/>
            <a:ext cx="2000869" cy="523220"/>
          </a:xfrm>
          <a:prstGeom prst="rect">
            <a:avLst/>
          </a:prstGeom>
          <a:noFill/>
          <a:ln w="9525" algn="ctr">
            <a:noFill/>
            <a:miter lim="800000"/>
            <a:headEnd/>
            <a:tailEnd/>
          </a:ln>
          <a:effectLst/>
        </p:spPr>
        <p:txBody>
          <a:bodyPr wrap="none">
            <a:spAutoFit/>
          </a:bodyPr>
          <a:lstStyle/>
          <a:p>
            <a:pPr algn="ctr" eaLnBrk="0" hangingPunct="0"/>
            <a:r>
              <a:rPr lang="ar-SA" sz="2800" b="1" dirty="0">
                <a:solidFill>
                  <a:schemeClr val="accent5">
                    <a:lumMod val="50000"/>
                  </a:schemeClr>
                </a:solidFill>
                <a:latin typeface="Verdana" pitchFamily="34" charset="0"/>
              </a:rPr>
              <a:t>البروتين النباتي</a:t>
            </a:r>
            <a:endParaRPr lang="en-US" sz="2800" b="1" dirty="0">
              <a:solidFill>
                <a:schemeClr val="accent5">
                  <a:lumMod val="50000"/>
                </a:schemeClr>
              </a:solidFill>
              <a:latin typeface="Verdana" pitchFamily="34" charset="0"/>
            </a:endParaRPr>
          </a:p>
        </p:txBody>
      </p:sp>
      <p:sp>
        <p:nvSpPr>
          <p:cNvPr id="19" name="Freeform 16"/>
          <p:cNvSpPr>
            <a:spLocks/>
          </p:cNvSpPr>
          <p:nvPr/>
        </p:nvSpPr>
        <p:spPr bwMode="gray">
          <a:xfrm>
            <a:off x="4394200" y="4178300"/>
            <a:ext cx="863600" cy="1079500"/>
          </a:xfrm>
          <a:custGeom>
            <a:avLst/>
            <a:gdLst/>
            <a:ahLst/>
            <a:cxnLst>
              <a:cxn ang="0">
                <a:pos x="0" y="16"/>
              </a:cxn>
              <a:cxn ang="0">
                <a:pos x="256" y="528"/>
              </a:cxn>
              <a:cxn ang="0">
                <a:pos x="264" y="680"/>
              </a:cxn>
              <a:cxn ang="0">
                <a:pos x="448" y="624"/>
              </a:cxn>
              <a:cxn ang="0">
                <a:pos x="544" y="576"/>
              </a:cxn>
              <a:cxn ang="0">
                <a:pos x="112" y="0"/>
              </a:cxn>
              <a:cxn ang="0">
                <a:pos x="0" y="16"/>
              </a:cxn>
            </a:cxnLst>
            <a:rect l="0" t="0" r="r" b="b"/>
            <a:pathLst>
              <a:path w="544" h="680">
                <a:moveTo>
                  <a:pt x="0" y="16"/>
                </a:moveTo>
                <a:lnTo>
                  <a:pt x="256" y="528"/>
                </a:lnTo>
                <a:lnTo>
                  <a:pt x="264" y="680"/>
                </a:lnTo>
                <a:lnTo>
                  <a:pt x="448" y="624"/>
                </a:lnTo>
                <a:lnTo>
                  <a:pt x="544" y="576"/>
                </a:lnTo>
                <a:lnTo>
                  <a:pt x="112" y="0"/>
                </a:lnTo>
                <a:lnTo>
                  <a:pt x="0" y="16"/>
                </a:lnTo>
                <a:close/>
              </a:path>
            </a:pathLst>
          </a:custGeom>
          <a:gradFill rotWithShape="1">
            <a:gsLst>
              <a:gs pos="0">
                <a:schemeClr val="hlink">
                  <a:alpha val="19000"/>
                </a:schemeClr>
              </a:gs>
              <a:gs pos="100000">
                <a:schemeClr val="hlink">
                  <a:gamma/>
                  <a:tint val="66667"/>
                  <a:invGamma/>
                </a:schemeClr>
              </a:gs>
            </a:gsLst>
            <a:lin ang="5400000" scaled="1"/>
          </a:gradFill>
          <a:ln w="9525" cap="flat" cmpd="sng">
            <a:noFill/>
            <a:prstDash val="solid"/>
            <a:round/>
            <a:headEnd/>
            <a:tailEnd/>
          </a:ln>
          <a:effectLst/>
        </p:spPr>
        <p:txBody>
          <a:bodyPr wrap="none" anchor="ctr"/>
          <a:lstStyle/>
          <a:p>
            <a:endParaRPr lang="ar-SA"/>
          </a:p>
        </p:txBody>
      </p:sp>
      <p:sp>
        <p:nvSpPr>
          <p:cNvPr id="20" name="Freeform 17"/>
          <p:cNvSpPr>
            <a:spLocks/>
          </p:cNvSpPr>
          <p:nvPr/>
        </p:nvSpPr>
        <p:spPr bwMode="gray">
          <a:xfrm>
            <a:off x="5356225" y="3506788"/>
            <a:ext cx="1773238" cy="1776412"/>
          </a:xfrm>
          <a:custGeom>
            <a:avLst/>
            <a:gdLst/>
            <a:ahLst/>
            <a:cxnLst>
              <a:cxn ang="0">
                <a:pos x="21" y="888"/>
              </a:cxn>
              <a:cxn ang="0">
                <a:pos x="1117" y="0"/>
              </a:cxn>
              <a:cxn ang="0">
                <a:pos x="1093" y="256"/>
              </a:cxn>
              <a:cxn ang="0">
                <a:pos x="717" y="704"/>
              </a:cxn>
              <a:cxn ang="0">
                <a:pos x="17" y="1119"/>
              </a:cxn>
              <a:cxn ang="0">
                <a:pos x="21" y="888"/>
              </a:cxn>
            </a:cxnLst>
            <a:rect l="0" t="0" r="r" b="b"/>
            <a:pathLst>
              <a:path w="1117" h="1119">
                <a:moveTo>
                  <a:pt x="21" y="888"/>
                </a:moveTo>
                <a:lnTo>
                  <a:pt x="1117" y="0"/>
                </a:lnTo>
                <a:lnTo>
                  <a:pt x="1093" y="256"/>
                </a:lnTo>
                <a:cubicBezTo>
                  <a:pt x="1026" y="373"/>
                  <a:pt x="896" y="560"/>
                  <a:pt x="717" y="704"/>
                </a:cubicBezTo>
                <a:cubicBezTo>
                  <a:pt x="538" y="848"/>
                  <a:pt x="133" y="1088"/>
                  <a:pt x="17" y="1119"/>
                </a:cubicBezTo>
                <a:cubicBezTo>
                  <a:pt x="0" y="1037"/>
                  <a:pt x="21" y="888"/>
                  <a:pt x="21" y="888"/>
                </a:cubicBezTo>
                <a:close/>
              </a:path>
            </a:pathLst>
          </a:custGeom>
          <a:gradFill rotWithShape="0">
            <a:gsLst>
              <a:gs pos="0">
                <a:schemeClr val="folHlink">
                  <a:gamma/>
                  <a:tint val="72549"/>
                  <a:invGamma/>
                </a:schemeClr>
              </a:gs>
              <a:gs pos="100000">
                <a:schemeClr val="folHlink"/>
              </a:gs>
            </a:gsLst>
            <a:lin ang="0" scaled="1"/>
          </a:gradFill>
          <a:ln w="9525" cap="flat" cmpd="sng">
            <a:noFill/>
            <a:prstDash val="solid"/>
            <a:round/>
            <a:headEnd/>
            <a:tailEnd/>
          </a:ln>
          <a:effectLst/>
        </p:spPr>
        <p:txBody>
          <a:bodyPr>
            <a:spAutoFit/>
          </a:bodyPr>
          <a:lstStyle/>
          <a:p>
            <a:endParaRPr lang="ar-SA"/>
          </a:p>
        </p:txBody>
      </p:sp>
      <p:sp>
        <p:nvSpPr>
          <p:cNvPr id="21" name="Arc 18"/>
          <p:cNvSpPr>
            <a:spLocks/>
          </p:cNvSpPr>
          <p:nvPr/>
        </p:nvSpPr>
        <p:spPr bwMode="gray">
          <a:xfrm rot="-1060795">
            <a:off x="4419600" y="2895600"/>
            <a:ext cx="2728913" cy="1858963"/>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s>
              <a:gs pos="100000">
                <a:schemeClr val="folHlink">
                  <a:gamma/>
                  <a:shade val="57647"/>
                  <a:invGamma/>
                </a:schemeClr>
              </a:gs>
            </a:gsLst>
            <a:lin ang="0" scaled="1"/>
          </a:gradFill>
          <a:ln w="12700">
            <a:noFill/>
            <a:round/>
            <a:headEnd type="none" w="sm" len="sm"/>
            <a:tailEnd type="none" w="sm" len="sm"/>
          </a:ln>
          <a:effectLst/>
        </p:spPr>
        <p:txBody>
          <a:bodyPr wrap="none" anchor="ctr"/>
          <a:lstStyle/>
          <a:p>
            <a:endParaRPr lang="ar-SA"/>
          </a:p>
        </p:txBody>
      </p:sp>
      <p:sp>
        <p:nvSpPr>
          <p:cNvPr id="22" name="Freeform 19"/>
          <p:cNvSpPr>
            <a:spLocks/>
          </p:cNvSpPr>
          <p:nvPr/>
        </p:nvSpPr>
        <p:spPr bwMode="gray">
          <a:xfrm>
            <a:off x="4491038" y="3983038"/>
            <a:ext cx="923925" cy="1311275"/>
          </a:xfrm>
          <a:custGeom>
            <a:avLst/>
            <a:gdLst/>
            <a:ahLst/>
            <a:cxnLst>
              <a:cxn ang="0">
                <a:pos x="582" y="572"/>
              </a:cxn>
              <a:cxn ang="0">
                <a:pos x="562" y="826"/>
              </a:cxn>
              <a:cxn ang="0">
                <a:pos x="0" y="42"/>
              </a:cxn>
              <a:cxn ang="0">
                <a:pos x="90" y="0"/>
              </a:cxn>
              <a:cxn ang="0">
                <a:pos x="582" y="572"/>
              </a:cxn>
            </a:cxnLst>
            <a:rect l="0" t="0" r="r" b="b"/>
            <a:pathLst>
              <a:path w="582" h="826">
                <a:moveTo>
                  <a:pt x="582" y="572"/>
                </a:moveTo>
                <a:lnTo>
                  <a:pt x="562" y="826"/>
                </a:lnTo>
                <a:lnTo>
                  <a:pt x="0" y="42"/>
                </a:lnTo>
                <a:lnTo>
                  <a:pt x="90" y="0"/>
                </a:lnTo>
                <a:lnTo>
                  <a:pt x="582" y="572"/>
                </a:lnTo>
                <a:close/>
              </a:path>
            </a:pathLst>
          </a:custGeom>
          <a:gradFill rotWithShape="1">
            <a:gsLst>
              <a:gs pos="0">
                <a:schemeClr val="folHlink"/>
              </a:gs>
              <a:gs pos="100000">
                <a:schemeClr val="folHlink">
                  <a:gamma/>
                  <a:tint val="63529"/>
                  <a:invGamma/>
                </a:schemeClr>
              </a:gs>
            </a:gsLst>
            <a:lin ang="0" scaled="1"/>
          </a:gradFill>
          <a:ln w="9525" cap="flat" cmpd="sng">
            <a:noFill/>
            <a:prstDash val="solid"/>
            <a:round/>
            <a:headEnd/>
            <a:tailEnd/>
          </a:ln>
          <a:effectLst/>
        </p:spPr>
        <p:txBody>
          <a:bodyPr>
            <a:spAutoFit/>
          </a:bodyPr>
          <a:lstStyle/>
          <a:p>
            <a:endParaRPr lang="ar-SA"/>
          </a:p>
        </p:txBody>
      </p:sp>
      <p:sp>
        <p:nvSpPr>
          <p:cNvPr id="23" name="Oval 20"/>
          <p:cNvSpPr>
            <a:spLocks noChangeArrowheads="1"/>
          </p:cNvSpPr>
          <p:nvPr/>
        </p:nvSpPr>
        <p:spPr bwMode="white">
          <a:xfrm rot="-998297">
            <a:off x="3032125" y="3157538"/>
            <a:ext cx="2586038" cy="1090612"/>
          </a:xfrm>
          <a:prstGeom prst="ellipse">
            <a:avLst/>
          </a:prstGeom>
          <a:solidFill>
            <a:srgbClr val="FFFFFF"/>
          </a:solidFill>
          <a:ln w="12700">
            <a:noFill/>
            <a:round/>
            <a:headEnd type="none" w="sm" len="sm"/>
            <a:tailEnd type="none" w="sm" len="sm"/>
          </a:ln>
          <a:effectLst/>
        </p:spPr>
        <p:txBody>
          <a:bodyPr wrap="none" anchor="ctr"/>
          <a:lstStyle/>
          <a:p>
            <a:endParaRPr lang="ar-SA"/>
          </a:p>
        </p:txBody>
      </p:sp>
      <p:sp>
        <p:nvSpPr>
          <p:cNvPr id="24" name="Text Box 21"/>
          <p:cNvSpPr txBox="1">
            <a:spLocks noChangeArrowheads="1"/>
          </p:cNvSpPr>
          <p:nvPr/>
        </p:nvSpPr>
        <p:spPr bwMode="white">
          <a:xfrm>
            <a:off x="5222793" y="3900488"/>
            <a:ext cx="1133645" cy="646331"/>
          </a:xfrm>
          <a:prstGeom prst="rect">
            <a:avLst/>
          </a:prstGeom>
          <a:noFill/>
          <a:ln w="9525" algn="ctr">
            <a:noFill/>
            <a:miter lim="800000"/>
            <a:headEnd/>
            <a:tailEnd/>
          </a:ln>
          <a:effectLst/>
        </p:spPr>
        <p:txBody>
          <a:bodyPr wrap="none">
            <a:spAutoFit/>
          </a:bodyPr>
          <a:lstStyle/>
          <a:p>
            <a:pPr algn="ctr" eaLnBrk="0" hangingPunct="0"/>
            <a:r>
              <a:rPr lang="ar-SA" sz="3600" b="1" dirty="0">
                <a:solidFill>
                  <a:schemeClr val="accent5">
                    <a:lumMod val="50000"/>
                  </a:schemeClr>
                </a:solidFill>
                <a:latin typeface="Verdana" pitchFamily="34" charset="0"/>
              </a:rPr>
              <a:t>البيض</a:t>
            </a:r>
            <a:endParaRPr lang="en-US" sz="3600" b="1" dirty="0">
              <a:solidFill>
                <a:schemeClr val="accent5">
                  <a:lumMod val="50000"/>
                </a:schemeClr>
              </a:solidFill>
              <a:latin typeface="Verdana" pitchFamily="34" charset="0"/>
            </a:endParaRPr>
          </a:p>
        </p:txBody>
      </p:sp>
    </p:spTree>
    <p:extLst>
      <p:ext uri="{BB962C8B-B14F-4D97-AF65-F5344CB8AC3E}">
        <p14:creationId xmlns:p14="http://schemas.microsoft.com/office/powerpoint/2010/main" val="361561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عنصر نائب للمحتوى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184" y="4108107"/>
            <a:ext cx="3868957" cy="2763541"/>
          </a:xfrm>
          <a:prstGeom prst="rect">
            <a:avLst/>
          </a:prstGeom>
          <a:ln>
            <a:noFill/>
          </a:ln>
          <a:effectLst>
            <a:softEdge rad="112500"/>
          </a:effectLst>
        </p:spPr>
      </p:pic>
      <p:sp>
        <p:nvSpPr>
          <p:cNvPr id="6" name="Rectangle 2"/>
          <p:cNvSpPr txBox="1">
            <a:spLocks noChangeArrowheads="1"/>
          </p:cNvSpPr>
          <p:nvPr/>
        </p:nvSpPr>
        <p:spPr bwMode="gray">
          <a:xfrm>
            <a:off x="3978141" y="1540517"/>
            <a:ext cx="7738281" cy="4176464"/>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algn="just" rtl="1"/>
            <a:r>
              <a:rPr lang="ar-SA" sz="2800" b="1" dirty="0">
                <a:solidFill>
                  <a:schemeClr val="tx1">
                    <a:lumMod val="75000"/>
                  </a:schemeClr>
                </a:solidFill>
              </a:rPr>
              <a:t>إن جراماً واحداً من البروتينات يعادل 4 وحدات حرارية لا يستغنى عنها أي جسم إنساني في الأحوال العادية لأنها تجدد الخلايا وهي حيوية خلال الحمل إذ أنها تشارك في:</a:t>
            </a:r>
          </a:p>
          <a:p>
            <a:pPr marL="457200" indent="-457200" algn="just" rtl="1">
              <a:buFont typeface="Wingdings" panose="05000000000000000000" pitchFamily="2" charset="2"/>
              <a:buChar char="ü"/>
            </a:pPr>
            <a:r>
              <a:rPr lang="ar-SA" sz="2800" b="1" dirty="0">
                <a:solidFill>
                  <a:schemeClr val="tx1">
                    <a:lumMod val="75000"/>
                  </a:schemeClr>
                </a:solidFill>
              </a:rPr>
              <a:t>تأليف المشيمة ونمو الرحم</a:t>
            </a:r>
          </a:p>
          <a:p>
            <a:pPr marL="457200" indent="-457200" algn="just" rtl="1">
              <a:buFont typeface="Wingdings" panose="05000000000000000000" pitchFamily="2" charset="2"/>
              <a:buChar char="ü"/>
            </a:pPr>
            <a:r>
              <a:rPr lang="ar-SA" sz="2800" b="1" dirty="0">
                <a:solidFill>
                  <a:schemeClr val="tx1">
                    <a:lumMod val="75000"/>
                  </a:schemeClr>
                </a:solidFill>
              </a:rPr>
              <a:t>زيادة كمية الدم </a:t>
            </a:r>
          </a:p>
          <a:p>
            <a:pPr algn="just" rtl="1"/>
            <a:r>
              <a:rPr lang="ar-SA" sz="2800" b="1" dirty="0">
                <a:solidFill>
                  <a:schemeClr val="tx1">
                    <a:lumMod val="75000"/>
                  </a:schemeClr>
                </a:solidFill>
              </a:rPr>
              <a:t>وتبلغ نسبة البروتينات في وجبة المرأة الحامل مقدار 500 جرام يتألف من بروتينات حيوانية ونباتية.</a:t>
            </a:r>
          </a:p>
          <a:p>
            <a:pPr algn="just" rtl="1"/>
            <a:r>
              <a:rPr lang="ar-SA" sz="2800" b="1" dirty="0">
                <a:solidFill>
                  <a:schemeClr val="tx1">
                    <a:lumMod val="75000"/>
                  </a:schemeClr>
                </a:solidFill>
              </a:rPr>
              <a:t>تتعاظم أهمية البروتينات في النصف الثاني من الحمل عندما تنمو أنسجة الأم والجنين بشكل كبير.</a:t>
            </a:r>
            <a:endParaRPr lang="en-US" sz="2800" b="1" dirty="0">
              <a:solidFill>
                <a:schemeClr val="tx1">
                  <a:lumMod val="75000"/>
                </a:schemeClr>
              </a:solidFill>
            </a:endParaRPr>
          </a:p>
        </p:txBody>
      </p:sp>
      <p:sp>
        <p:nvSpPr>
          <p:cNvPr id="2" name="TextBox 1"/>
          <p:cNvSpPr txBox="1"/>
          <p:nvPr/>
        </p:nvSpPr>
        <p:spPr>
          <a:xfrm>
            <a:off x="5615609" y="576470"/>
            <a:ext cx="5754756" cy="584775"/>
          </a:xfrm>
          <a:prstGeom prst="rect">
            <a:avLst/>
          </a:prstGeom>
          <a:noFill/>
        </p:spPr>
        <p:txBody>
          <a:bodyPr wrap="square" rtlCol="0">
            <a:spAutoFit/>
          </a:bodyPr>
          <a:lstStyle/>
          <a:p>
            <a:r>
              <a:rPr lang="ar-SA" sz="3200" b="1" dirty="0">
                <a:solidFill>
                  <a:schemeClr val="accent2">
                    <a:lumMod val="60000"/>
                    <a:lumOff val="40000"/>
                  </a:schemeClr>
                </a:solidFill>
              </a:rPr>
              <a:t>احتياج الحامل من البروتين:</a:t>
            </a:r>
            <a:endParaRPr lang="en-US" sz="3200" b="1" dirty="0">
              <a:solidFill>
                <a:schemeClr val="accent2">
                  <a:lumMod val="60000"/>
                  <a:lumOff val="40000"/>
                </a:schemeClr>
              </a:solidFill>
            </a:endParaRPr>
          </a:p>
        </p:txBody>
      </p:sp>
    </p:spTree>
    <p:extLst>
      <p:ext uri="{BB962C8B-B14F-4D97-AF65-F5344CB8AC3E}">
        <p14:creationId xmlns:p14="http://schemas.microsoft.com/office/powerpoint/2010/main" val="69069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p:cNvSpPr>
            <a:spLocks noChangeArrowheads="1"/>
          </p:cNvSpPr>
          <p:nvPr/>
        </p:nvSpPr>
        <p:spPr bwMode="gray">
          <a:xfrm>
            <a:off x="6233402" y="500353"/>
            <a:ext cx="5791200" cy="574675"/>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r>
              <a:rPr lang="ar-SA"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 احتياجات الكالسيوم:</a:t>
            </a:r>
            <a:endPar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nvGrpSpPr>
          <p:cNvPr id="23" name="Group 60"/>
          <p:cNvGrpSpPr>
            <a:grpSpLocks/>
          </p:cNvGrpSpPr>
          <p:nvPr/>
        </p:nvGrpSpPr>
        <p:grpSpPr bwMode="auto">
          <a:xfrm>
            <a:off x="1208457" y="1229777"/>
            <a:ext cx="10419426" cy="5663376"/>
            <a:chOff x="4265" y="2823"/>
            <a:chExt cx="980" cy="1113"/>
          </a:xfrm>
        </p:grpSpPr>
        <p:sp>
          <p:nvSpPr>
            <p:cNvPr id="24" name="Oval 45"/>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a:effectLst/>
          </p:spPr>
          <p:txBody>
            <a:bodyPr wrap="none" anchor="ctr"/>
            <a:lstStyle/>
            <a:p>
              <a:pPr algn="ctr"/>
              <a:endParaRPr lang="ar-SA"/>
            </a:p>
          </p:txBody>
        </p:sp>
        <p:sp>
          <p:nvSpPr>
            <p:cNvPr id="25" name="Oval 29"/>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endParaRPr lang="ar-SA"/>
            </a:p>
          </p:txBody>
        </p:sp>
        <p:sp>
          <p:nvSpPr>
            <p:cNvPr id="26" name="Oval 30"/>
            <p:cNvSpPr>
              <a:spLocks noChangeArrowheads="1"/>
            </p:cNvSpPr>
            <p:nvPr/>
          </p:nvSpPr>
          <p:spPr bwMode="gray">
            <a:xfrm>
              <a:off x="4293" y="2846"/>
              <a:ext cx="928"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endParaRPr lang="ar-SA"/>
            </a:p>
          </p:txBody>
        </p:sp>
        <p:sp>
          <p:nvSpPr>
            <p:cNvPr id="27" name="Oval 31"/>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endParaRPr lang="ar-SA"/>
            </a:p>
          </p:txBody>
        </p:sp>
        <p:pic>
          <p:nvPicPr>
            <p:cNvPr id="28" name="Picture 32" descr="Picture1"/>
            <p:cNvPicPr>
              <a:picLocks noChangeAspect="1" noChangeArrowheads="1"/>
            </p:cNvPicPr>
            <p:nvPr/>
          </p:nvPicPr>
          <p:blipFill>
            <a:blip r:embed="rId2" cstate="print"/>
            <a:srcRect/>
            <a:stretch>
              <a:fillRect/>
            </a:stretch>
          </p:blipFill>
          <p:spPr bwMode="gray">
            <a:xfrm>
              <a:off x="4265" y="2840"/>
              <a:ext cx="616" cy="616"/>
            </a:xfrm>
            <a:prstGeom prst="rect">
              <a:avLst/>
            </a:prstGeom>
            <a:noFill/>
          </p:spPr>
        </p:pic>
        <p:sp>
          <p:nvSpPr>
            <p:cNvPr id="29" name="Text Box 33"/>
            <p:cNvSpPr txBox="1">
              <a:spLocks noChangeArrowheads="1"/>
            </p:cNvSpPr>
            <p:nvPr/>
          </p:nvSpPr>
          <p:spPr bwMode="gray">
            <a:xfrm>
              <a:off x="4347" y="2909"/>
              <a:ext cx="796" cy="780"/>
            </a:xfrm>
            <a:prstGeom prst="rect">
              <a:avLst/>
            </a:prstGeom>
            <a:noFill/>
            <a:ln w="9525" algn="ctr">
              <a:noFill/>
              <a:miter lim="800000"/>
              <a:headEnd/>
              <a:tailEnd/>
            </a:ln>
            <a:effectLst/>
          </p:spPr>
          <p:txBody>
            <a:bodyPr wrap="square">
              <a:spAutoFit/>
            </a:bodyPr>
            <a:lstStyle/>
            <a:p>
              <a:pPr algn="ctr"/>
              <a:r>
                <a:rPr lang="ar-SA" sz="2800" b="1" dirty="0">
                  <a:solidFill>
                    <a:schemeClr val="accent5">
                      <a:lumMod val="50000"/>
                    </a:schemeClr>
                  </a:solidFill>
                </a:rPr>
                <a:t>      يحتاج الأطفال إلى 2 جم/يوم خلال المرحلة من</a:t>
              </a:r>
            </a:p>
            <a:p>
              <a:pPr algn="ctr"/>
              <a:r>
                <a:rPr lang="ar-SA" sz="2800" b="1" dirty="0">
                  <a:solidFill>
                    <a:schemeClr val="accent5">
                      <a:lumMod val="50000"/>
                    </a:schemeClr>
                  </a:solidFill>
                </a:rPr>
                <a:t> سن عام حتى تسعة أعوام</a:t>
              </a:r>
            </a:p>
            <a:p>
              <a:pPr marL="571500" indent="-571500" algn="ctr">
                <a:buFont typeface="Wingdings" panose="05000000000000000000" pitchFamily="2" charset="2"/>
                <a:buChar char="ü"/>
              </a:pPr>
              <a:r>
                <a:rPr lang="ar-SA" sz="2800" b="1" dirty="0">
                  <a:solidFill>
                    <a:schemeClr val="accent5">
                      <a:lumMod val="50000"/>
                    </a:schemeClr>
                  </a:solidFill>
                </a:rPr>
                <a:t>يساهم في تركيب العظام والعضلات </a:t>
              </a:r>
            </a:p>
            <a:p>
              <a:pPr marL="571500" indent="-571500" algn="ctr">
                <a:buFont typeface="Wingdings" panose="05000000000000000000" pitchFamily="2" charset="2"/>
                <a:buChar char="ü"/>
              </a:pPr>
              <a:r>
                <a:rPr lang="ar-SA" sz="2800" b="1" dirty="0">
                  <a:solidFill>
                    <a:schemeClr val="accent5">
                      <a:lumMod val="50000"/>
                    </a:schemeClr>
                  </a:solidFill>
                </a:rPr>
                <a:t>يمكن أن يؤدي نقصانه إلى اضطرابات عند الأم</a:t>
              </a:r>
            </a:p>
            <a:p>
              <a:pPr algn="ctr"/>
              <a:r>
                <a:rPr lang="ar-SA" sz="2800" b="1" dirty="0">
                  <a:solidFill>
                    <a:schemeClr val="accent5">
                      <a:lumMod val="50000"/>
                    </a:schemeClr>
                  </a:solidFill>
                </a:rPr>
                <a:t> ( تشنجات عضلية، تسوس الأسنان)</a:t>
              </a:r>
            </a:p>
            <a:p>
              <a:pPr marL="571500" indent="-571500" algn="ctr">
                <a:buFont typeface="Wingdings" panose="05000000000000000000" pitchFamily="2" charset="2"/>
                <a:buChar char="ü"/>
              </a:pPr>
              <a:r>
                <a:rPr lang="ar-SA" sz="2800" b="1" dirty="0">
                  <a:solidFill>
                    <a:schemeClr val="accent5">
                      <a:lumMod val="50000"/>
                    </a:schemeClr>
                  </a:solidFill>
                </a:rPr>
                <a:t>تزداد متطلبات الكالسيوم بكثرة في أواخر الحمل</a:t>
              </a:r>
            </a:p>
            <a:p>
              <a:pPr marL="571500" indent="-571500" algn="ctr">
                <a:buFont typeface="Wingdings" panose="05000000000000000000" pitchFamily="2" charset="2"/>
                <a:buChar char="ü"/>
              </a:pPr>
              <a:r>
                <a:rPr lang="ar-SA" sz="2800" b="1" dirty="0">
                  <a:solidFill>
                    <a:schemeClr val="accent5">
                      <a:lumMod val="50000"/>
                    </a:schemeClr>
                  </a:solidFill>
                </a:rPr>
                <a:t>أفضل وجبة غذائية تقدم كمية الكالسيوم المطلوبة للجسم (شراب الحليب اللبن وأكل الجبن) أيضاً يوجد في صفار البيض والفواكه المجففة</a:t>
              </a:r>
              <a:endParaRPr lang="en-US" sz="2800" b="1" dirty="0">
                <a:solidFill>
                  <a:schemeClr val="accent5">
                    <a:lumMod val="50000"/>
                  </a:schemeClr>
                </a:solidFill>
              </a:endParaRPr>
            </a:p>
          </p:txBody>
        </p:sp>
      </p:grpSp>
      <p:pic>
        <p:nvPicPr>
          <p:cNvPr id="30" name="صورة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6" y="4735960"/>
            <a:ext cx="2143125" cy="2143125"/>
          </a:xfrm>
          <a:prstGeom prst="rect">
            <a:avLst/>
          </a:prstGeom>
          <a:ln>
            <a:noFill/>
          </a:ln>
          <a:effectLst>
            <a:softEdge rad="112500"/>
          </a:effectLst>
        </p:spPr>
      </p:pic>
    </p:spTree>
    <p:extLst>
      <p:ext uri="{BB962C8B-B14F-4D97-AF65-F5344CB8AC3E}">
        <p14:creationId xmlns:p14="http://schemas.microsoft.com/office/powerpoint/2010/main" val="147157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anim calcmode="lin" valueType="num">
                                      <p:cBhvr>
                                        <p:cTn id="15" dur="500" fill="hold"/>
                                        <p:tgtEl>
                                          <p:spTgt spid="23"/>
                                        </p:tgtEl>
                                        <p:attrNameLst>
                                          <p:attrName>ppt_x</p:attrName>
                                        </p:attrNameLst>
                                      </p:cBhvr>
                                      <p:tavLst>
                                        <p:tav tm="0">
                                          <p:val>
                                            <p:strVal val="#ppt_x"/>
                                          </p:val>
                                        </p:tav>
                                        <p:tav tm="100000">
                                          <p:val>
                                            <p:strVal val="#ppt_x"/>
                                          </p:val>
                                        </p:tav>
                                      </p:tavLst>
                                    </p:anim>
                                    <p:anim calcmode="lin" valueType="num">
                                      <p:cBhvr>
                                        <p:cTn id="16"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p:cNvSpPr>
            <a:spLocks noChangeArrowheads="1"/>
          </p:cNvSpPr>
          <p:nvPr/>
        </p:nvSpPr>
        <p:spPr bwMode="gray">
          <a:xfrm>
            <a:off x="6233402" y="500353"/>
            <a:ext cx="5791200" cy="574675"/>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r>
              <a:rPr lang="ar-SA"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 احتياجات الحديد:</a:t>
            </a:r>
            <a:endPar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nvGrpSpPr>
          <p:cNvPr id="23" name="Group 60"/>
          <p:cNvGrpSpPr>
            <a:grpSpLocks/>
          </p:cNvGrpSpPr>
          <p:nvPr/>
        </p:nvGrpSpPr>
        <p:grpSpPr bwMode="auto">
          <a:xfrm>
            <a:off x="1215904" y="1208501"/>
            <a:ext cx="10419426" cy="5233240"/>
            <a:chOff x="4265" y="2823"/>
            <a:chExt cx="980" cy="1113"/>
          </a:xfrm>
        </p:grpSpPr>
        <p:sp>
          <p:nvSpPr>
            <p:cNvPr id="24" name="Oval 45"/>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a:effectLst/>
          </p:spPr>
          <p:txBody>
            <a:bodyPr wrap="none" anchor="ctr"/>
            <a:lstStyle/>
            <a:p>
              <a:pPr algn="ctr"/>
              <a:endParaRPr lang="ar-SA"/>
            </a:p>
          </p:txBody>
        </p:sp>
        <p:sp>
          <p:nvSpPr>
            <p:cNvPr id="25" name="Oval 29"/>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endParaRPr lang="ar-SA"/>
            </a:p>
          </p:txBody>
        </p:sp>
        <p:sp>
          <p:nvSpPr>
            <p:cNvPr id="26" name="Oval 30"/>
            <p:cNvSpPr>
              <a:spLocks noChangeArrowheads="1"/>
            </p:cNvSpPr>
            <p:nvPr/>
          </p:nvSpPr>
          <p:spPr bwMode="gray">
            <a:xfrm>
              <a:off x="4293" y="2846"/>
              <a:ext cx="928"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endParaRPr lang="ar-SA"/>
            </a:p>
          </p:txBody>
        </p:sp>
        <p:sp>
          <p:nvSpPr>
            <p:cNvPr id="27" name="Oval 31"/>
            <p:cNvSpPr>
              <a:spLocks noChangeArrowheads="1"/>
            </p:cNvSpPr>
            <p:nvPr/>
          </p:nvSpPr>
          <p:spPr bwMode="gray">
            <a:xfrm>
              <a:off x="4329" y="2880"/>
              <a:ext cx="839" cy="755"/>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endParaRPr lang="ar-SA"/>
            </a:p>
          </p:txBody>
        </p:sp>
        <p:pic>
          <p:nvPicPr>
            <p:cNvPr id="28" name="Picture 32" descr="Picture1"/>
            <p:cNvPicPr>
              <a:picLocks noChangeAspect="1" noChangeArrowheads="1"/>
            </p:cNvPicPr>
            <p:nvPr/>
          </p:nvPicPr>
          <p:blipFill>
            <a:blip r:embed="rId2" cstate="print"/>
            <a:srcRect/>
            <a:stretch>
              <a:fillRect/>
            </a:stretch>
          </p:blipFill>
          <p:spPr bwMode="gray">
            <a:xfrm>
              <a:off x="4265" y="2840"/>
              <a:ext cx="616" cy="616"/>
            </a:xfrm>
            <a:prstGeom prst="rect">
              <a:avLst/>
            </a:prstGeom>
            <a:noFill/>
          </p:spPr>
        </p:pic>
        <p:sp>
          <p:nvSpPr>
            <p:cNvPr id="29" name="Text Box 33"/>
            <p:cNvSpPr txBox="1">
              <a:spLocks noChangeArrowheads="1"/>
            </p:cNvSpPr>
            <p:nvPr/>
          </p:nvSpPr>
          <p:spPr bwMode="gray">
            <a:xfrm>
              <a:off x="4347" y="2909"/>
              <a:ext cx="796" cy="753"/>
            </a:xfrm>
            <a:prstGeom prst="rect">
              <a:avLst/>
            </a:prstGeom>
            <a:noFill/>
            <a:ln w="9525" algn="ctr">
              <a:noFill/>
              <a:miter lim="800000"/>
              <a:headEnd/>
              <a:tailEnd/>
            </a:ln>
            <a:effectLst/>
          </p:spPr>
          <p:txBody>
            <a:bodyPr wrap="square">
              <a:spAutoFit/>
            </a:bodyPr>
            <a:lstStyle/>
            <a:p>
              <a:pPr algn="ctr"/>
              <a:r>
                <a:rPr lang="ar-SA" sz="2800" b="1" dirty="0">
                  <a:solidFill>
                    <a:schemeClr val="accent5">
                      <a:lumMod val="50000"/>
                    </a:schemeClr>
                  </a:solidFill>
                </a:rPr>
                <a:t>تقدر الاحتياجات خلال هذه المرحلة على أساس:</a:t>
              </a:r>
            </a:p>
            <a:p>
              <a:pPr marL="457200" indent="-457200" algn="ctr">
                <a:buFont typeface="Wingdings" panose="05000000000000000000" pitchFamily="2" charset="2"/>
                <a:buChar char="ü"/>
              </a:pPr>
              <a:r>
                <a:rPr lang="ar-SA" sz="2800" b="1" dirty="0">
                  <a:solidFill>
                    <a:schemeClr val="accent5">
                      <a:lumMod val="50000"/>
                    </a:schemeClr>
                  </a:solidFill>
                </a:rPr>
                <a:t>8مجم/يوم للأطفال من 1-3 سنوات</a:t>
              </a:r>
            </a:p>
            <a:p>
              <a:pPr marL="457200" indent="-457200" algn="ctr">
                <a:buFont typeface="Wingdings" panose="05000000000000000000" pitchFamily="2" charset="2"/>
                <a:buChar char="ü"/>
              </a:pPr>
              <a:r>
                <a:rPr lang="ar-SA" sz="2800" b="1" dirty="0">
                  <a:solidFill>
                    <a:schemeClr val="accent5">
                      <a:lumMod val="50000"/>
                    </a:schemeClr>
                  </a:solidFill>
                </a:rPr>
                <a:t>10مجم/ يوم للأطفال من 3-7سنوات</a:t>
              </a:r>
            </a:p>
            <a:p>
              <a:pPr algn="ctr"/>
              <a:r>
                <a:rPr lang="ar-SA" sz="2800" b="1" dirty="0">
                  <a:solidFill>
                    <a:schemeClr val="accent5">
                      <a:lumMod val="50000"/>
                    </a:schemeClr>
                  </a:solidFill>
                </a:rPr>
                <a:t>يمكن تحقيق معدلات الحديد المطلوبة عندما يتضمن الغذاء مقداراً من </a:t>
              </a:r>
            </a:p>
            <a:p>
              <a:pPr algn="ctr"/>
              <a:r>
                <a:rPr lang="ar-SA" sz="2800" b="1" dirty="0">
                  <a:solidFill>
                    <a:schemeClr val="accent5">
                      <a:lumMod val="50000"/>
                    </a:schemeClr>
                  </a:solidFill>
                </a:rPr>
                <a:t>( البيض، اللحوم خاصة الكبد، وبعض الخضروات الغنية بالحديد)</a:t>
              </a:r>
            </a:p>
            <a:p>
              <a:pPr marL="457200" indent="-457200" algn="ctr">
                <a:buFont typeface="Wingdings" panose="05000000000000000000" pitchFamily="2" charset="2"/>
                <a:buChar char="§"/>
              </a:pPr>
              <a:r>
                <a:rPr lang="ar-SA" sz="2800" b="1" dirty="0">
                  <a:solidFill>
                    <a:schemeClr val="accent5">
                      <a:lumMod val="50000"/>
                    </a:schemeClr>
                  </a:solidFill>
                </a:rPr>
                <a:t>يساهم الحديد في تركيب كريات الدم الحمراء</a:t>
              </a:r>
            </a:p>
            <a:p>
              <a:pPr marL="457200" indent="-457200" algn="ctr">
                <a:buFont typeface="Wingdings" panose="05000000000000000000" pitchFamily="2" charset="2"/>
                <a:buChar char="§"/>
              </a:pPr>
              <a:r>
                <a:rPr lang="ar-SA" sz="2800" b="1" dirty="0">
                  <a:solidFill>
                    <a:schemeClr val="accent5">
                      <a:lumMod val="50000"/>
                    </a:schemeClr>
                  </a:solidFill>
                </a:rPr>
                <a:t>فالجنين خلال الحمل يخزن مدخرات الحديد في كبده لاستعمالها </a:t>
              </a:r>
            </a:p>
            <a:p>
              <a:pPr algn="ctr"/>
              <a:r>
                <a:rPr lang="ar-SA" sz="2800" b="1" dirty="0">
                  <a:solidFill>
                    <a:schemeClr val="accent5">
                      <a:lumMod val="50000"/>
                    </a:schemeClr>
                  </a:solidFill>
                </a:rPr>
                <a:t>خلال السنة الأولى من حياته</a:t>
              </a:r>
            </a:p>
          </p:txBody>
        </p:sp>
      </p:gr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88" y="4413380"/>
            <a:ext cx="1952625" cy="2343150"/>
          </a:xfrm>
          <a:prstGeom prst="rect">
            <a:avLst/>
          </a:prstGeom>
          <a:ln>
            <a:noFill/>
          </a:ln>
          <a:effectLst>
            <a:softEdge rad="112500"/>
          </a:effectLst>
        </p:spPr>
      </p:pic>
    </p:spTree>
    <p:extLst>
      <p:ext uri="{BB962C8B-B14F-4D97-AF65-F5344CB8AC3E}">
        <p14:creationId xmlns:p14="http://schemas.microsoft.com/office/powerpoint/2010/main" val="115504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مسلك بخاري">
  <a:themeElements>
    <a:clrScheme name="مسلك بخاري">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مسلك بخاري">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سلك بخاري">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TC104033937[[fn=مسلك بخاري]]</Template>
  <TotalTime>240</TotalTime>
  <Words>1023</Words>
  <Application>Microsoft Office PowerPoint</Application>
  <PresentationFormat>Widescreen</PresentationFormat>
  <Paragraphs>161</Paragraphs>
  <Slides>17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Century Gothic</vt:lpstr>
      <vt:lpstr>PT Bold Heading</vt:lpstr>
      <vt:lpstr>Times New Roman</vt:lpstr>
      <vt:lpstr>Verdana</vt:lpstr>
      <vt:lpstr>Wingdings</vt:lpstr>
      <vt:lpstr>مسلك بخاري</vt:lpstr>
      <vt:lpstr>PowerPoint Presentation</vt:lpstr>
      <vt:lpstr>PowerPoint Presentation</vt:lpstr>
      <vt:lpstr>وتعتبر التغذية من أهم المشاكل في هذه الفترة لأسباب هي: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الخامسة تغذية الطفل من سن (2-6) سنوات</dc:title>
  <dc:creator>Amani ،،</dc:creator>
  <cp:lastModifiedBy>mohammed</cp:lastModifiedBy>
  <cp:revision>31</cp:revision>
  <dcterms:created xsi:type="dcterms:W3CDTF">2014-09-17T16:50:40Z</dcterms:created>
  <dcterms:modified xsi:type="dcterms:W3CDTF">2016-12-25T17:39:14Z</dcterms:modified>
</cp:coreProperties>
</file>