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20" r:id="rId1"/>
    <p:sldMasterId id="2147484033" r:id="rId2"/>
  </p:sldMasterIdLst>
  <p:notesMasterIdLst>
    <p:notesMasterId r:id="rId61"/>
  </p:notesMasterIdLst>
  <p:handoutMasterIdLst>
    <p:handoutMasterId r:id="rId62"/>
  </p:handoutMasterIdLst>
  <p:sldIdLst>
    <p:sldId id="338" r:id="rId3"/>
    <p:sldId id="282" r:id="rId4"/>
    <p:sldId id="339" r:id="rId5"/>
    <p:sldId id="337" r:id="rId6"/>
    <p:sldId id="284" r:id="rId7"/>
    <p:sldId id="340" r:id="rId8"/>
    <p:sldId id="328" r:id="rId9"/>
    <p:sldId id="319" r:id="rId10"/>
    <p:sldId id="344" r:id="rId11"/>
    <p:sldId id="259" r:id="rId12"/>
    <p:sldId id="341" r:id="rId13"/>
    <p:sldId id="342" r:id="rId14"/>
    <p:sldId id="330" r:id="rId15"/>
    <p:sldId id="343" r:id="rId16"/>
    <p:sldId id="382" r:id="rId17"/>
    <p:sldId id="321" r:id="rId18"/>
    <p:sldId id="322" r:id="rId19"/>
    <p:sldId id="323" r:id="rId20"/>
    <p:sldId id="331" r:id="rId21"/>
    <p:sldId id="345" r:id="rId22"/>
    <p:sldId id="386" r:id="rId23"/>
    <p:sldId id="387" r:id="rId24"/>
    <p:sldId id="346" r:id="rId25"/>
    <p:sldId id="347" r:id="rId26"/>
    <p:sldId id="352" r:id="rId27"/>
    <p:sldId id="349" r:id="rId28"/>
    <p:sldId id="350" r:id="rId29"/>
    <p:sldId id="332" r:id="rId30"/>
    <p:sldId id="353" r:id="rId31"/>
    <p:sldId id="385" r:id="rId32"/>
    <p:sldId id="354" r:id="rId33"/>
    <p:sldId id="356" r:id="rId34"/>
    <p:sldId id="333" r:id="rId35"/>
    <p:sldId id="355" r:id="rId36"/>
    <p:sldId id="384" r:id="rId37"/>
    <p:sldId id="357" r:id="rId38"/>
    <p:sldId id="358" r:id="rId39"/>
    <p:sldId id="334" r:id="rId40"/>
    <p:sldId id="360" r:id="rId41"/>
    <p:sldId id="361" r:id="rId42"/>
    <p:sldId id="364" r:id="rId43"/>
    <p:sldId id="365" r:id="rId44"/>
    <p:sldId id="335" r:id="rId45"/>
    <p:sldId id="366" r:id="rId46"/>
    <p:sldId id="367" r:id="rId47"/>
    <p:sldId id="378" r:id="rId48"/>
    <p:sldId id="380" r:id="rId49"/>
    <p:sldId id="379" r:id="rId50"/>
    <p:sldId id="381" r:id="rId51"/>
    <p:sldId id="368" r:id="rId52"/>
    <p:sldId id="369" r:id="rId53"/>
    <p:sldId id="388" r:id="rId54"/>
    <p:sldId id="370" r:id="rId55"/>
    <p:sldId id="371" r:id="rId56"/>
    <p:sldId id="372" r:id="rId57"/>
    <p:sldId id="373" r:id="rId58"/>
    <p:sldId id="374" r:id="rId59"/>
    <p:sldId id="376" r:id="rId60"/>
  </p:sldIdLst>
  <p:sldSz cx="9144000" cy="6858000" type="screen4x3"/>
  <p:notesSz cx="6834188" cy="9979025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9091" autoAdjust="0"/>
    <p:restoredTop sz="94599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72707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D55FCA-E4AE-4C02-B606-FC9A29E072D8}" type="datetimeFigureOut">
              <a:rPr lang="ar-JO" smtClean="0"/>
              <a:pPr/>
              <a:t>05/01/1436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72707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JO" smtClean="0"/>
              <a:t>إعداد : أ.مها الحقـباني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3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14C5E1-F1D9-41B7-9E67-919FDA227B8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3028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72707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04847B-6C7F-4E2C-BF79-020281674348}" type="datetimeFigureOut">
              <a:rPr lang="ar-JO" smtClean="0"/>
              <a:pPr/>
              <a:t>05/01/1436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2707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JO" smtClean="0"/>
              <a:t>إعداد : أ.مها الحقـباني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3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FBAC36-005C-473E-BB85-42BFD30F29C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69333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88976-DA70-4FD8-9EE8-000BE18EE565}" type="slidenum">
              <a:rPr lang="ar-SA" smtClean="0">
                <a:solidFill>
                  <a:prstClr val="black"/>
                </a:solidFill>
              </a:rPr>
              <a:pPr/>
              <a:t>22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345E9-AD6D-40C7-92BD-0853869B0DB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BA9-B56E-4C23-86BF-8C55CE5795A0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26F-047B-4D6C-99B7-7E7F2D4E5F0B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B4E6-BBE5-402B-AEB9-6E3283FA070D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58F4-1463-48FE-8D4C-FE6C58F0A82C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2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8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7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3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4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1899-22A6-4D73-B7B1-80CA85ED3100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77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7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B86A-295A-4626-B4A4-D9158DAD1DE2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8AA2-D9BE-44F8-A3C4-A433AFDCC88E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2449-59EF-436E-871F-B449C5D18B86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AEF4-E23E-4563-91E0-11C9EEBF1210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49B-2FCD-4FBF-896E-B8D96A898D33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3E51-141F-4921-8208-8DC77D6A1EF5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F5F-6FD5-486E-A70A-3A707315C116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132774-16F0-46EB-8420-34DD929C8221}" type="datetime8">
              <a:rPr lang="ar-JO" smtClean="0"/>
              <a:t>28 تشرين الأول، 14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ar-JO" smtClean="0"/>
              <a:t>إعداد: أ. مها الحقباني- جامعة الملك سعود 2010 م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2FAB382-28EF-4572-B8C8-1AC06FCCBD2B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2C31-E509-4966-B000-68637325FE3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05/01/1436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4450-0BD6-4EEB-AA75-B0B0D4219B9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8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22921" y="1556792"/>
            <a:ext cx="6498158" cy="1724867"/>
          </a:xfrm>
        </p:spPr>
        <p:txBody>
          <a:bodyPr/>
          <a:lstStyle/>
          <a:p>
            <a:r>
              <a:rPr lang="ar-SA" sz="5400" b="1" dirty="0" smtClean="0"/>
              <a:t>الأركـــــان التعليـــمية</a:t>
            </a:r>
            <a:endParaRPr lang="en-US" sz="5400" b="1" dirty="0"/>
          </a:p>
        </p:txBody>
      </p:sp>
      <p:pic>
        <p:nvPicPr>
          <p:cNvPr id="1026" name="Picture 2" descr="C:\Users\SSC1\Desktop\الاركا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2" y="4725145"/>
            <a:ext cx="3410367" cy="18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1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6774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rtl="1">
              <a:buFont typeface="Wingdings" pitchFamily="2" charset="2"/>
              <a:buChar char="§"/>
            </a:pPr>
            <a:r>
              <a:rPr lang="x-none" sz="3200" b="1" dirty="0" smtClean="0"/>
              <a:t>المساحة المتوفرة في غرفة الصف تحدد عدد الأركان التعليمية الثابتة ، وكمية المواد </a:t>
            </a:r>
            <a:r>
              <a:rPr lang="x-none" sz="3200" b="1" smtClean="0"/>
              <a:t>التي توضع</a:t>
            </a:r>
            <a:r>
              <a:rPr lang="ar-SA" sz="3200" b="1" dirty="0" smtClean="0"/>
              <a:t> فيها </a:t>
            </a:r>
            <a:r>
              <a:rPr lang="x-none" sz="3200" b="1" smtClean="0"/>
              <a:t> </a:t>
            </a:r>
            <a:r>
              <a:rPr lang="x-none" sz="3200" b="1" dirty="0" smtClean="0"/>
              <a:t>.</a:t>
            </a:r>
            <a:endParaRPr lang="en-US" sz="3200" b="1" dirty="0" smtClean="0"/>
          </a:p>
          <a:p>
            <a:pPr lvl="0" algn="just" rtl="1">
              <a:buFont typeface="Wingdings" pitchFamily="2" charset="2"/>
              <a:buChar char="§"/>
            </a:pPr>
            <a:r>
              <a:rPr lang="x-none" sz="3200" b="1" dirty="0" smtClean="0"/>
              <a:t>يؤخذ عنصر الضوء والحرارة والتهوية بعين الاعتبار عند توزيع الأركان .</a:t>
            </a:r>
            <a:endParaRPr lang="en-US" sz="3200" b="1" dirty="0" smtClean="0"/>
          </a:p>
          <a:p>
            <a:pPr lvl="0" algn="just" rtl="1">
              <a:buFont typeface="Wingdings" pitchFamily="2" charset="2"/>
              <a:buChar char="§"/>
            </a:pPr>
            <a:r>
              <a:rPr lang="x-none" sz="3200" b="1" dirty="0" smtClean="0"/>
              <a:t>تؤخذ مخارج غرفة الصف ومداخلها بعين الاعتبار لكي تبقى المسارات بينها واضحة ومريحة .</a:t>
            </a:r>
            <a:endParaRPr lang="en-US" sz="3200" b="1" dirty="0" smtClean="0"/>
          </a:p>
          <a:p>
            <a:pPr lvl="0" algn="just" rtl="1">
              <a:buFont typeface="Wingdings" pitchFamily="2" charset="2"/>
              <a:buChar char="§"/>
            </a:pPr>
            <a:r>
              <a:rPr lang="x-none" sz="3200" b="1" dirty="0" smtClean="0"/>
              <a:t>يحدد عدد الأطفال في الغرفة واهتماماتهم وقدراتهم نوعية الأركان التعليمية وطرق تنظيم البيئة التربوية .</a:t>
            </a:r>
            <a:endParaRPr lang="en-US" sz="32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2276" cy="1183884"/>
          </a:xfrm>
        </p:spPr>
        <p:txBody>
          <a:bodyPr anchor="ctr"/>
          <a:lstStyle/>
          <a:p>
            <a:r>
              <a:rPr lang="ar-SA" u="sng" dirty="0" smtClean="0"/>
              <a:t>العوامل المؤثرة في تنظيم الأركان التعليمية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426774" cy="48720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 rtl="1">
              <a:lnSpc>
                <a:spcPct val="120000"/>
              </a:lnSpc>
              <a:buFont typeface="Wingdings" pitchFamily="2" charset="2"/>
              <a:buChar char="§"/>
            </a:pPr>
            <a:r>
              <a:rPr lang="x-none" sz="3200" b="1" dirty="0" smtClean="0"/>
              <a:t>لابد من توفر تجهيزات قوية وصلبة وتأمين </a:t>
            </a:r>
            <a:r>
              <a:rPr lang="x-none" sz="3200" b="1" smtClean="0"/>
              <a:t>أثاث ثابت.</a:t>
            </a:r>
            <a:endParaRPr lang="en-US" sz="3200" b="1" dirty="0" smtClean="0"/>
          </a:p>
          <a:p>
            <a:pPr lvl="0" algn="r" rtl="1">
              <a:lnSpc>
                <a:spcPct val="120000"/>
              </a:lnSpc>
              <a:buFont typeface="Wingdings" pitchFamily="2" charset="2"/>
              <a:buChar char="§"/>
            </a:pPr>
            <a:r>
              <a:rPr lang="x-none" sz="3200" b="1" dirty="0" smtClean="0"/>
              <a:t>توفر المعلمة مواد وأدوات داخل الأركان التعليمية تفي </a:t>
            </a:r>
            <a:r>
              <a:rPr lang="x-none" sz="3200" b="1" smtClean="0"/>
              <a:t>بحاجات </a:t>
            </a:r>
            <a:r>
              <a:rPr lang="ar-SA" sz="3200" b="1" dirty="0" smtClean="0"/>
              <a:t>ال</a:t>
            </a:r>
            <a:r>
              <a:rPr lang="x-none" sz="3200" b="1" smtClean="0"/>
              <a:t>أطفال في </a:t>
            </a:r>
            <a:r>
              <a:rPr lang="ar-SA" sz="3200" b="1" dirty="0" smtClean="0"/>
              <a:t>ال</a:t>
            </a:r>
            <a:r>
              <a:rPr lang="x-none" sz="3200" b="1" smtClean="0"/>
              <a:t>مستويات </a:t>
            </a:r>
            <a:r>
              <a:rPr lang="ar-SA" sz="3200" b="1" dirty="0" smtClean="0"/>
              <a:t>ال</a:t>
            </a:r>
            <a:r>
              <a:rPr lang="x-none" sz="3200" b="1" smtClean="0"/>
              <a:t>مختلفة </a:t>
            </a:r>
            <a:r>
              <a:rPr lang="x-none" sz="3200" b="1" dirty="0" smtClean="0"/>
              <a:t>.</a:t>
            </a:r>
            <a:endParaRPr lang="en-US" sz="3200" b="1" dirty="0" smtClean="0"/>
          </a:p>
          <a:p>
            <a:pPr lvl="0" algn="r" rtl="1">
              <a:lnSpc>
                <a:spcPct val="120000"/>
              </a:lnSpc>
              <a:buFont typeface="Wingdings" pitchFamily="2" charset="2"/>
              <a:buChar char="§"/>
            </a:pPr>
            <a:r>
              <a:rPr lang="x-none" sz="3200" b="1" dirty="0" smtClean="0"/>
              <a:t>تحدد الميزانية المتوفرة أنواع الأركان </a:t>
            </a:r>
            <a:r>
              <a:rPr lang="x-none" sz="3200" b="1" smtClean="0"/>
              <a:t>المتوقع تأمينها.</a:t>
            </a:r>
            <a:endParaRPr lang="en-US" sz="3200" b="1" dirty="0" smtClean="0"/>
          </a:p>
          <a:p>
            <a:pPr lvl="0" algn="r" rtl="1">
              <a:lnSpc>
                <a:spcPct val="120000"/>
              </a:lnSpc>
              <a:buFont typeface="Wingdings" pitchFamily="2" charset="2"/>
              <a:buChar char="§"/>
            </a:pPr>
            <a:r>
              <a:rPr lang="x-none" sz="3200" b="1" dirty="0" smtClean="0"/>
              <a:t>هناك أركان تعليمية يمكن إعدادها بميزانية محدودة جدا كركن التعبير </a:t>
            </a:r>
            <a:r>
              <a:rPr lang="x-none" sz="3200" b="1" smtClean="0"/>
              <a:t>الفني و</a:t>
            </a:r>
            <a:r>
              <a:rPr lang="ar-SA" sz="3200" b="1" dirty="0" smtClean="0"/>
              <a:t>الركن </a:t>
            </a:r>
            <a:r>
              <a:rPr lang="ar-SA" sz="3200" b="1" dirty="0" err="1" smtClean="0"/>
              <a:t>الإيهامي</a:t>
            </a:r>
            <a:r>
              <a:rPr lang="ar-SA" sz="3200" b="1" dirty="0" smtClean="0"/>
              <a:t> (</a:t>
            </a:r>
            <a:r>
              <a:rPr lang="x-none" sz="3200" b="1" smtClean="0"/>
              <a:t>التعايش الأسري</a:t>
            </a:r>
            <a:r>
              <a:rPr lang="ar-SA" sz="3200" b="1" dirty="0" smtClean="0"/>
              <a:t>)</a:t>
            </a:r>
            <a:r>
              <a:rPr lang="x-none" sz="3200" b="1" smtClean="0"/>
              <a:t> </a:t>
            </a:r>
            <a:r>
              <a:rPr lang="x-none" sz="3200" b="1" dirty="0" smtClean="0"/>
              <a:t>.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ar-SA" u="sng" dirty="0" smtClean="0"/>
              <a:t>تابع ..العوامل المؤثرة في تنظيم الأركان التعليمية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623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2636912"/>
            <a:ext cx="8056563" cy="11283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x-none" sz="6000" b="1" dirty="0">
                <a:solidFill>
                  <a:srgbClr val="0070C0"/>
                </a:solidFill>
              </a:rPr>
              <a:t/>
            </a:r>
            <a:br>
              <a:rPr lang="x-none" sz="6000" b="1" dirty="0">
                <a:solidFill>
                  <a:srgbClr val="0070C0"/>
                </a:solidFill>
              </a:rPr>
            </a:br>
            <a:r>
              <a:rPr lang="x-none" sz="6000" b="1" dirty="0">
                <a:solidFill>
                  <a:srgbClr val="0070C0"/>
                </a:solidFill>
              </a:rPr>
              <a:t>إعداد </a:t>
            </a:r>
            <a:r>
              <a:rPr lang="x-none" sz="6000" b="1">
                <a:solidFill>
                  <a:srgbClr val="0070C0"/>
                </a:solidFill>
              </a:rPr>
              <a:t>الأركان </a:t>
            </a:r>
            <a:r>
              <a:rPr lang="x-none" sz="6000" b="1" smtClean="0">
                <a:solidFill>
                  <a:srgbClr val="0070C0"/>
                </a:solidFill>
              </a:rPr>
              <a:t>التعليمية</a:t>
            </a:r>
            <a:r>
              <a:rPr lang="ar-SA" sz="6000" b="1" dirty="0" smtClean="0">
                <a:solidFill>
                  <a:srgbClr val="0070C0"/>
                </a:solidFill>
              </a:rPr>
              <a:t>: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2946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980728"/>
            <a:ext cx="8147248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1">
              <a:lnSpc>
                <a:spcPct val="120000"/>
              </a:lnSpc>
              <a:buNone/>
            </a:pPr>
            <a:r>
              <a:rPr lang="ar-S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تقسيم الغرفة يجب مراعاة ما يلي:</a:t>
            </a:r>
          </a:p>
          <a:p>
            <a:pPr marL="514350" indent="-514350" algn="just" rtl="1">
              <a:lnSpc>
                <a:spcPct val="120000"/>
              </a:lnSpc>
              <a:buFont typeface="+mj-lt"/>
              <a:buAutoNum type="arabicPeriod"/>
            </a:pPr>
            <a:r>
              <a:rPr lang="x-none" sz="3200" smtClean="0"/>
              <a:t>تقسم </a:t>
            </a:r>
            <a:r>
              <a:rPr lang="x-none" sz="3200" dirty="0" smtClean="0"/>
              <a:t>الغرفة إلى </a:t>
            </a:r>
            <a:r>
              <a:rPr lang="x-none" sz="3200" smtClean="0"/>
              <a:t>مساحات مختلفة.</a:t>
            </a:r>
            <a:endParaRPr lang="en-US" sz="3200" dirty="0" smtClean="0"/>
          </a:p>
          <a:p>
            <a:pPr marL="514350" indent="-514350" algn="just" rtl="1">
              <a:lnSpc>
                <a:spcPct val="120000"/>
              </a:lnSpc>
              <a:buFont typeface="+mj-lt"/>
              <a:buAutoNum type="arabicPeriod"/>
            </a:pPr>
            <a:r>
              <a:rPr lang="x-none" sz="3200" dirty="0" smtClean="0"/>
              <a:t>في حال عدم وجود </a:t>
            </a:r>
            <a:r>
              <a:rPr lang="x-none" sz="3200" smtClean="0"/>
              <a:t>غرف واسعة، </a:t>
            </a:r>
            <a:r>
              <a:rPr lang="x-none" sz="3200" dirty="0" smtClean="0"/>
              <a:t>تخصص غرفة واحدة في الروضة أو غرفتان </a:t>
            </a:r>
            <a:r>
              <a:rPr lang="x-none" sz="3200" smtClean="0"/>
              <a:t>للأركان التعليمية</a:t>
            </a:r>
            <a:r>
              <a:rPr lang="ar-SA" sz="3200" dirty="0" smtClean="0"/>
              <a:t>.</a:t>
            </a:r>
            <a:endParaRPr lang="en-US" sz="3200" dirty="0" smtClean="0"/>
          </a:p>
          <a:p>
            <a:pPr marL="514350" indent="-514350" algn="just" rtl="1">
              <a:lnSpc>
                <a:spcPct val="120000"/>
              </a:lnSpc>
              <a:buFont typeface="+mj-lt"/>
              <a:buAutoNum type="arabicPeriod"/>
            </a:pPr>
            <a:r>
              <a:rPr lang="x-none" sz="3200" dirty="0" smtClean="0"/>
              <a:t>تنظم المعلمة الأركان بشكل يساعد الأطفال على رؤيتها ورؤية </a:t>
            </a:r>
            <a:r>
              <a:rPr lang="x-none" sz="3200" smtClean="0"/>
              <a:t>بعضهم البعض</a:t>
            </a:r>
            <a:r>
              <a:rPr lang="ar-SA" sz="3200" dirty="0" smtClean="0"/>
              <a:t>.</a:t>
            </a:r>
            <a:endParaRPr lang="en-US" sz="3200" dirty="0" smtClean="0"/>
          </a:p>
          <a:p>
            <a:pPr marL="514350" indent="-514350" algn="just" rtl="1">
              <a:lnSpc>
                <a:spcPct val="120000"/>
              </a:lnSpc>
              <a:buFont typeface="+mj-lt"/>
              <a:buAutoNum type="arabicPeriod"/>
            </a:pPr>
            <a:r>
              <a:rPr lang="x-none" sz="3200" dirty="0" smtClean="0"/>
              <a:t>تحرص المعلمة على ألا يكون </a:t>
            </a:r>
            <a:r>
              <a:rPr lang="x-none" sz="3200" smtClean="0"/>
              <a:t>هناك </a:t>
            </a:r>
            <a:r>
              <a:rPr lang="ar-SA" sz="3200" dirty="0" smtClean="0"/>
              <a:t>مساحات</a:t>
            </a:r>
            <a:r>
              <a:rPr lang="x-none" sz="3200" smtClean="0"/>
              <a:t> </a:t>
            </a:r>
            <a:r>
              <a:rPr lang="x-none" sz="3200" dirty="0" smtClean="0"/>
              <a:t>واسعة وممرات طويلة في الغرفة</a:t>
            </a:r>
            <a:r>
              <a:rPr lang="ar-SA" sz="3200" dirty="0" smtClean="0"/>
              <a:t>.</a:t>
            </a:r>
            <a:endParaRPr lang="en-US" sz="3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792" y="34939"/>
            <a:ext cx="3840480" cy="750887"/>
          </a:xfrm>
        </p:spPr>
        <p:txBody>
          <a:bodyPr/>
          <a:lstStyle/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أولاً: تقسيم الغرفة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1196752"/>
            <a:ext cx="8147248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lnSpc>
                <a:spcPct val="130000"/>
              </a:lnSpc>
              <a:buNone/>
            </a:pPr>
            <a:r>
              <a:rPr lang="ar-SA" sz="3200" dirty="0" smtClean="0"/>
              <a:t>5. </a:t>
            </a:r>
            <a:r>
              <a:rPr lang="x-none" sz="3200" smtClean="0"/>
              <a:t>تعطي </a:t>
            </a:r>
            <a:r>
              <a:rPr lang="x-none" sz="3200" dirty="0"/>
              <a:t>المعلمة اسما لكل ركن تعليمي في الغرفة </a:t>
            </a:r>
            <a:r>
              <a:rPr lang="x-none" sz="3200" dirty="0" smtClean="0"/>
              <a:t>.</a:t>
            </a:r>
            <a:endParaRPr lang="ar-SA" sz="3200" dirty="0" smtClean="0"/>
          </a:p>
          <a:p>
            <a:pPr marL="0" lvl="0" indent="0" algn="r" rtl="1">
              <a:lnSpc>
                <a:spcPct val="130000"/>
              </a:lnSpc>
              <a:buNone/>
            </a:pPr>
            <a:r>
              <a:rPr lang="ar-SA" sz="3200" dirty="0" smtClean="0"/>
              <a:t>6. </a:t>
            </a:r>
            <a:r>
              <a:rPr lang="x-none" sz="3200" smtClean="0"/>
              <a:t>تخصص </a:t>
            </a:r>
            <a:r>
              <a:rPr lang="x-none" sz="3200" dirty="0"/>
              <a:t>المعلمة رمزاً عاماً تعرف الطفل عليه وتضع هذا الرمز بجانب الركن الذي يمثله يمكن أن يكون هذا الرمز صورة الأطفال وهم يعملون بهذا الركن ويكتب اسم الركن </a:t>
            </a:r>
            <a:r>
              <a:rPr lang="x-none" sz="3200"/>
              <a:t>بشكل </a:t>
            </a:r>
            <a:r>
              <a:rPr lang="x-none" sz="3200" smtClean="0"/>
              <a:t>واضح، </a:t>
            </a:r>
            <a:r>
              <a:rPr lang="x-none" sz="3200" dirty="0"/>
              <a:t>ويوضع العدد المناسب الذي يتحمله الركن.</a:t>
            </a:r>
            <a:endParaRPr lang="en-US" sz="3200" dirty="0"/>
          </a:p>
          <a:p>
            <a:pPr marL="0" indent="0" algn="r" rtl="1">
              <a:lnSpc>
                <a:spcPct val="130000"/>
              </a:lnSpc>
              <a:buNone/>
            </a:pPr>
            <a:r>
              <a:rPr lang="ar-SA" sz="3200" dirty="0" smtClean="0"/>
              <a:t>7. </a:t>
            </a:r>
            <a:r>
              <a:rPr lang="x-none" sz="3200" smtClean="0"/>
              <a:t>يعلق </a:t>
            </a:r>
            <a:r>
              <a:rPr lang="x-none" sz="3200" dirty="0"/>
              <a:t>كل طفل المشبك تحت الرمز المعلق عند دخوله الركن</a:t>
            </a:r>
            <a:r>
              <a:rPr lang="x-none" sz="3200" dirty="0" smtClean="0"/>
              <a:t>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792" y="34939"/>
            <a:ext cx="3840480" cy="750887"/>
          </a:xfrm>
        </p:spPr>
        <p:txBody>
          <a:bodyPr/>
          <a:lstStyle/>
          <a:p>
            <a:r>
              <a:rPr lang="ar-SA" sz="4000" b="1" dirty="0" smtClean="0">
                <a:solidFill>
                  <a:srgbClr val="900000"/>
                </a:solidFill>
              </a:rPr>
              <a:t>أولاً : تقسيم الغرفة</a:t>
            </a:r>
            <a:endParaRPr lang="en-US" sz="4000" b="1" dirty="0">
              <a:solidFill>
                <a:srgbClr val="9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C1\Desktop\ركن الف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99" y="548680"/>
            <a:ext cx="316658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C1\Desktop\المكتب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29" y="2514600"/>
            <a:ext cx="2755371" cy="20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SC1\Desktop\المكعبات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" y="4581128"/>
            <a:ext cx="28273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0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 rtl="1">
              <a:lnSpc>
                <a:spcPct val="120000"/>
              </a:lnSpc>
            </a:pPr>
            <a:r>
              <a:rPr lang="x-none" sz="2800" b="1" smtClean="0"/>
              <a:t>ترتيب المواد</a:t>
            </a:r>
            <a:r>
              <a:rPr lang="ar-SA" sz="2800" b="1" dirty="0"/>
              <a:t> </a:t>
            </a:r>
            <a:r>
              <a:rPr lang="ar-SA" sz="2800" b="1" dirty="0" smtClean="0"/>
              <a:t>و</a:t>
            </a:r>
            <a:r>
              <a:rPr lang="x-none" sz="2800" b="1" smtClean="0"/>
              <a:t>جعلها </a:t>
            </a:r>
            <a:r>
              <a:rPr lang="x-none" sz="2800" b="1" dirty="0" smtClean="0"/>
              <a:t>في متناول </a:t>
            </a:r>
            <a:r>
              <a:rPr lang="x-none" sz="2800" b="1" smtClean="0"/>
              <a:t>أيدي الأطفال</a:t>
            </a:r>
            <a:r>
              <a:rPr lang="ar-SA" sz="2800" b="1" dirty="0" smtClean="0"/>
              <a:t> يساعد الطفل على الاستقلال والاعتماد على نفسه</a:t>
            </a:r>
            <a:r>
              <a:rPr lang="x-none" sz="2800" b="1" smtClean="0"/>
              <a:t>.</a:t>
            </a:r>
            <a:endParaRPr lang="en-US" sz="2800" b="1" dirty="0" smtClean="0"/>
          </a:p>
          <a:p>
            <a:pPr lvl="0" algn="just" rtl="1">
              <a:lnSpc>
                <a:spcPct val="120000"/>
              </a:lnSpc>
            </a:pPr>
            <a:r>
              <a:rPr lang="x-none" sz="2800" b="1" dirty="0" smtClean="0"/>
              <a:t>تضع المعلمة المواد والأدوات الخاصة بكل ركن في </a:t>
            </a:r>
            <a:r>
              <a:rPr lang="x-none" sz="2800" b="1" smtClean="0"/>
              <a:t>مكان استعمالها، </a:t>
            </a:r>
            <a:r>
              <a:rPr lang="x-none" sz="2800" b="1" dirty="0" smtClean="0"/>
              <a:t>أي في ركنها.</a:t>
            </a:r>
            <a:endParaRPr lang="en-US" sz="2800" b="1" dirty="0" smtClean="0"/>
          </a:p>
          <a:p>
            <a:pPr lvl="0" algn="just" rtl="1">
              <a:lnSpc>
                <a:spcPct val="120000"/>
              </a:lnSpc>
            </a:pPr>
            <a:r>
              <a:rPr lang="x-none" sz="2800" b="1" dirty="0" smtClean="0"/>
              <a:t>يشترط في رموز المحتويات أن تكون </a:t>
            </a:r>
            <a:r>
              <a:rPr lang="x-none" sz="2800" b="1" smtClean="0"/>
              <a:t>سهلة التمييز، </a:t>
            </a:r>
            <a:r>
              <a:rPr lang="x-none" sz="2800" b="1" dirty="0" smtClean="0"/>
              <a:t>لهذا يستعمل الشيء ذاته كعنوان له ، مثل لصق المقص على علبة المقصات .</a:t>
            </a:r>
            <a:endParaRPr lang="en-US" sz="2800" b="1" dirty="0" smtClean="0"/>
          </a:p>
          <a:p>
            <a:pPr lvl="0" algn="just" rtl="1">
              <a:lnSpc>
                <a:spcPct val="120000"/>
              </a:lnSpc>
            </a:pPr>
            <a:r>
              <a:rPr lang="x-none" sz="2800" b="1" dirty="0" smtClean="0"/>
              <a:t>لعنونة الأدوات وترتيبها ترسم المعلمة بورق التجليد الملون أو بورق </a:t>
            </a:r>
            <a:r>
              <a:rPr lang="x-none" sz="2800" b="1" smtClean="0"/>
              <a:t>القص والل</a:t>
            </a:r>
            <a:r>
              <a:rPr lang="ar-SA" sz="2800" b="1" dirty="0" smtClean="0"/>
              <a:t>ص</a:t>
            </a:r>
            <a:r>
              <a:rPr lang="x-none" sz="2800" b="1" smtClean="0"/>
              <a:t>ق شكل المكعب، </a:t>
            </a:r>
            <a:r>
              <a:rPr lang="x-none" sz="2800" b="1" dirty="0" smtClean="0"/>
              <a:t>بالشكل </a:t>
            </a:r>
            <a:r>
              <a:rPr lang="x-none" sz="2800" b="1" smtClean="0"/>
              <a:t>والحجم نفسه، </a:t>
            </a:r>
            <a:r>
              <a:rPr lang="x-none" sz="2800" b="1" dirty="0" smtClean="0"/>
              <a:t>وتلصقه على المكان الذي تريد تخصيصه له </a:t>
            </a:r>
            <a:r>
              <a:rPr lang="x-none" sz="2800" b="1" smtClean="0"/>
              <a:t>في الرف</a:t>
            </a:r>
            <a:r>
              <a:rPr lang="ar-SA" sz="2800" b="1" dirty="0" smtClean="0"/>
              <a:t>،</a:t>
            </a:r>
            <a:r>
              <a:rPr lang="x-none" sz="2800" b="1" smtClean="0"/>
              <a:t> </a:t>
            </a:r>
            <a:r>
              <a:rPr lang="x-none" sz="2800" b="1" dirty="0" smtClean="0"/>
              <a:t>أو تعلق على الحائط كأدوات المطبخ .</a:t>
            </a: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0"/>
            <a:ext cx="7695133" cy="1089176"/>
          </a:xfrm>
        </p:spPr>
        <p:txBody>
          <a:bodyPr/>
          <a:lstStyle/>
          <a:p>
            <a:r>
              <a:rPr lang="ar-SA" dirty="0" smtClean="0"/>
              <a:t>ثانياً: ترتيب الأدوات وتنظيمها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15154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rtl="1">
              <a:lnSpc>
                <a:spcPct val="150000"/>
              </a:lnSpc>
            </a:pPr>
            <a:r>
              <a:rPr lang="x-none" sz="3600" b="1" smtClean="0">
                <a:solidFill>
                  <a:schemeClr val="bg2">
                    <a:lumMod val="50000"/>
                  </a:schemeClr>
                </a:solidFill>
              </a:rPr>
              <a:t>ثالثاً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x-none" sz="3600" b="1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3600" b="1" dirty="0" smtClean="0">
                <a:solidFill>
                  <a:schemeClr val="bg2">
                    <a:lumMod val="50000"/>
                  </a:schemeClr>
                </a:solidFill>
              </a:rPr>
              <a:t>عرض </a:t>
            </a:r>
            <a:r>
              <a:rPr lang="x-none" sz="3600" b="1" smtClean="0">
                <a:solidFill>
                  <a:schemeClr val="bg2">
                    <a:lumMod val="50000"/>
                  </a:schemeClr>
                </a:solidFill>
              </a:rPr>
              <a:t>أعمال الأطفال</a:t>
            </a:r>
            <a:endParaRPr lang="x-none" sz="3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56965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just" rtl="1">
              <a:buFont typeface="Wingdings" pitchFamily="2" charset="2"/>
              <a:buChar char="§"/>
            </a:pPr>
            <a:r>
              <a:rPr lang="x-none" sz="2800" dirty="0" smtClean="0"/>
              <a:t>تستخدم السبورات بأنواعها المختلفة لعرض </a:t>
            </a:r>
            <a:r>
              <a:rPr lang="x-none" sz="2800" smtClean="0"/>
              <a:t>إنتاج الأطفال، </a:t>
            </a:r>
            <a:r>
              <a:rPr lang="x-none" sz="2800" dirty="0" smtClean="0"/>
              <a:t>أو جدران الغرفة أو النوافذ.</a:t>
            </a:r>
            <a:endParaRPr lang="en-US" sz="1800" dirty="0" smtClean="0"/>
          </a:p>
          <a:p>
            <a:pPr lvl="0" algn="just" rtl="1">
              <a:buFont typeface="Wingdings" pitchFamily="2" charset="2"/>
              <a:buChar char="§"/>
            </a:pPr>
            <a:r>
              <a:rPr lang="x-none" sz="2800" dirty="0" smtClean="0"/>
              <a:t>إنتاج الأطفال المجسم يحتاج إلى رف لعرضه ولا يعلق على الحائط أو تستخدم له </a:t>
            </a:r>
            <a:r>
              <a:rPr lang="x-none" sz="2800" smtClean="0"/>
              <a:t>طاولة منخفضة.</a:t>
            </a:r>
            <a:endParaRPr lang="en-US" sz="1800" dirty="0" smtClean="0"/>
          </a:p>
          <a:p>
            <a:pPr lvl="0" algn="just" rtl="1">
              <a:buFont typeface="Wingdings" pitchFamily="2" charset="2"/>
              <a:buChar char="§"/>
            </a:pPr>
            <a:r>
              <a:rPr lang="x-none" sz="2800" dirty="0" smtClean="0"/>
              <a:t>تكتب أسماء الأطفال </a:t>
            </a:r>
            <a:r>
              <a:rPr lang="x-none" sz="2800" smtClean="0"/>
              <a:t>على أعمالهم لتوثيقها.</a:t>
            </a:r>
            <a:endParaRPr lang="en-US" sz="1800" dirty="0" smtClean="0"/>
          </a:p>
          <a:p>
            <a:pPr lvl="0" algn="just" rtl="1">
              <a:buFont typeface="Wingdings" pitchFamily="2" charset="2"/>
              <a:buChar char="§"/>
            </a:pPr>
            <a:r>
              <a:rPr lang="x-none" sz="2800" smtClean="0"/>
              <a:t>يمكن ل</a:t>
            </a:r>
            <a:r>
              <a:rPr lang="ar-SA" sz="2800" dirty="0" smtClean="0"/>
              <a:t>ل</a:t>
            </a:r>
            <a:r>
              <a:rPr lang="x-none" sz="2800" smtClean="0"/>
              <a:t>معلمة </a:t>
            </a:r>
            <a:r>
              <a:rPr lang="x-none" sz="2800" dirty="0" smtClean="0"/>
              <a:t>استعمال الجدران الخارجية أو لوح الفلين أو اللوح </a:t>
            </a:r>
            <a:r>
              <a:rPr lang="x-none" sz="2800" dirty="0" err="1" smtClean="0"/>
              <a:t>الجدارية</a:t>
            </a:r>
            <a:r>
              <a:rPr lang="x-none" sz="2800" dirty="0" smtClean="0"/>
              <a:t> المؤدية من </a:t>
            </a:r>
            <a:r>
              <a:rPr lang="x-none" sz="2800" smtClean="0"/>
              <a:t>الصف و</a:t>
            </a:r>
            <a:r>
              <a:rPr lang="ar-SA" sz="2800" dirty="0" smtClean="0"/>
              <a:t>إ</a:t>
            </a:r>
            <a:r>
              <a:rPr lang="x-none" sz="2800" smtClean="0"/>
              <a:t>ليه </a:t>
            </a:r>
            <a:r>
              <a:rPr lang="x-none" sz="2800" dirty="0" smtClean="0"/>
              <a:t>في عرض </a:t>
            </a:r>
            <a:r>
              <a:rPr lang="x-none" sz="2800" smtClean="0"/>
              <a:t>إنتاج الأطفال.</a:t>
            </a:r>
            <a:endParaRPr lang="en-US" sz="1800" dirty="0" smtClean="0"/>
          </a:p>
          <a:p>
            <a:pPr algn="just" rtl="1">
              <a:buFont typeface="Wingdings" pitchFamily="2" charset="2"/>
              <a:buChar char="§"/>
            </a:pPr>
            <a:r>
              <a:rPr lang="x-none" sz="2800" dirty="0" smtClean="0"/>
              <a:t>يمكن كذلك أن تعلق أعمال الأطفال في أحد الممرات ذات التهوية الجيدة على حبل أو منشر صغير لتجفيف ما أنتجه الأطفال من أعمال مطلية </a:t>
            </a:r>
            <a:r>
              <a:rPr lang="x-none" sz="2800" smtClean="0"/>
              <a:t>بألوان مائية</a:t>
            </a:r>
            <a:r>
              <a:rPr lang="ar-SA" sz="2800" dirty="0" smtClean="0"/>
              <a:t>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rtl="1"/>
            <a:r>
              <a:rPr lang="x-none" sz="4800" b="1" dirty="0" smtClean="0"/>
              <a:t>الأركان التعليمية :</a:t>
            </a:r>
            <a:endParaRPr lang="ar-JO" sz="4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226" y="1714488"/>
            <a:ext cx="8426774" cy="4872038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ركن المطالعة أو المكتبة أو القصة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ركن </a:t>
            </a:r>
            <a:r>
              <a:rPr lang="x-none" sz="3200" b="1" smtClean="0"/>
              <a:t>البناء </a:t>
            </a:r>
            <a:r>
              <a:rPr lang="ar-SA" sz="3200" b="1" dirty="0" smtClean="0"/>
              <a:t>أو المكعبات</a:t>
            </a:r>
            <a:r>
              <a:rPr lang="x-none" sz="3200" b="1" smtClean="0"/>
              <a:t>:</a:t>
            </a:r>
            <a:endParaRPr lang="en-US" sz="3200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ركن اللعب الإيهامي :</a:t>
            </a:r>
            <a:endParaRPr lang="en-US" sz="3200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الركن الإدراكي :</a:t>
            </a:r>
            <a:endParaRPr lang="en-US" sz="3200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ركن البحث والاكتشاف :</a:t>
            </a:r>
            <a:endParaRPr lang="en-US" sz="3200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ركن التعبير الفني :</a:t>
            </a:r>
            <a:endParaRPr lang="en-US" sz="3200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ركن القراءة </a:t>
            </a:r>
            <a:r>
              <a:rPr lang="x-none" sz="3200" b="1" smtClean="0"/>
              <a:t>والكتابة </a:t>
            </a:r>
            <a:r>
              <a:rPr lang="ar-SA" sz="3200" b="1" dirty="0" smtClean="0"/>
              <a:t>او التخطيط</a:t>
            </a:r>
            <a:r>
              <a:rPr lang="x-none" sz="3200" b="1" smtClean="0"/>
              <a:t>:</a:t>
            </a:r>
            <a:endParaRPr lang="en-US" sz="3200" b="1" dirty="0" smtClean="0"/>
          </a:p>
          <a:p>
            <a:pPr algn="r" rtl="1">
              <a:buNone/>
            </a:pPr>
            <a:endParaRPr lang="en-US" dirty="0" smtClean="0"/>
          </a:p>
        </p:txBody>
      </p:sp>
      <p:pic>
        <p:nvPicPr>
          <p:cNvPr id="6" name="Picture 5" descr="thirteen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959804">
            <a:off x="179512" y="1628801"/>
            <a:ext cx="262895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الدهــــــا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0182">
            <a:off x="357189" y="3789040"/>
            <a:ext cx="198256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4" descr="IMG00655-20100508-13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65502">
            <a:off x="2771800" y="2204864"/>
            <a:ext cx="158417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 descr="IMG_77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241325">
            <a:off x="2447764" y="3763686"/>
            <a:ext cx="2232249" cy="1849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2276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0070C0"/>
                </a:solidFill>
              </a:rPr>
              <a:t>أولاً : </a:t>
            </a:r>
            <a:r>
              <a:rPr lang="x-none" sz="4800" b="1" dirty="0" smtClean="0">
                <a:solidFill>
                  <a:srgbClr val="0070C0"/>
                </a:solidFill>
              </a:rPr>
              <a:t>ركن المكتبة</a:t>
            </a:r>
            <a:endParaRPr lang="ar-JO" sz="4800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عدد الكتب المناسب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t="2258" b="2258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عدد مناسب للكتب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571612"/>
            <a:ext cx="3881438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268760"/>
            <a:ext cx="8429684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20000"/>
              </a:lnSpc>
            </a:pPr>
            <a:r>
              <a:rPr lang="x-none" sz="3200" dirty="0" smtClean="0"/>
              <a:t>تعرف البيئة التربوية التي يتم تنظيمها على أساس نشاطات مختلفة موزعة في زوايا </a:t>
            </a:r>
            <a:r>
              <a:rPr lang="x-none" sz="3200" smtClean="0"/>
              <a:t>محددة في</a:t>
            </a:r>
            <a:r>
              <a:rPr lang="ar-SA" sz="3200" dirty="0" smtClean="0"/>
              <a:t> </a:t>
            </a:r>
            <a:r>
              <a:rPr lang="x-none" sz="3200" smtClean="0"/>
              <a:t>غرفة الصف باسم</a:t>
            </a:r>
            <a:r>
              <a:rPr lang="ar-SA" sz="3200" dirty="0" smtClean="0"/>
              <a:t>:   </a:t>
            </a:r>
            <a:r>
              <a:rPr lang="x-none" sz="3200" smtClean="0"/>
              <a:t> </a:t>
            </a:r>
            <a:r>
              <a:rPr lang="x-none" sz="3200" b="1" dirty="0" smtClean="0"/>
              <a:t>صف التعلم الذاتي </a:t>
            </a:r>
            <a:r>
              <a:rPr lang="x-none" sz="3200" dirty="0" smtClean="0"/>
              <a:t>.</a:t>
            </a:r>
            <a:endParaRPr lang="en-US" sz="3200" dirty="0" smtClean="0"/>
          </a:p>
          <a:p>
            <a:pPr algn="just" rtl="1">
              <a:lnSpc>
                <a:spcPct val="120000"/>
              </a:lnSpc>
            </a:pPr>
            <a:r>
              <a:rPr lang="x-none" sz="3200" dirty="0" smtClean="0"/>
              <a:t>تعد هذه البيئة هي المثلى لتعليم أطفال </a:t>
            </a:r>
            <a:r>
              <a:rPr lang="x-none" sz="3200" smtClean="0"/>
              <a:t>مرحلة رياض</a:t>
            </a:r>
            <a:r>
              <a:rPr lang="ar-SA" sz="3200" dirty="0" smtClean="0"/>
              <a:t> الأطفال</a:t>
            </a:r>
            <a:r>
              <a:rPr lang="x-none" sz="3200" smtClean="0"/>
              <a:t> </a:t>
            </a:r>
            <a:r>
              <a:rPr lang="x-none" sz="3200" dirty="0" smtClean="0"/>
              <a:t>وتوجيههم من عمر الثالثة </a:t>
            </a:r>
            <a:r>
              <a:rPr lang="x-none" sz="3200" smtClean="0"/>
              <a:t>إلى السادسة.</a:t>
            </a:r>
            <a:endParaRPr lang="en-US" sz="3200" dirty="0" smtClean="0"/>
          </a:p>
          <a:p>
            <a:pPr algn="just" rtl="1">
              <a:lnSpc>
                <a:spcPct val="120000"/>
              </a:lnSpc>
            </a:pPr>
            <a:r>
              <a:rPr lang="x-none" sz="3200" dirty="0" smtClean="0"/>
              <a:t>وهي المكان المناسب الذي تعده المعلمة وتكون واعية بكل محتوياته ومخططة لكل دقائقه التي يمارس فيها </a:t>
            </a:r>
            <a:r>
              <a:rPr lang="x-none" sz="3200" smtClean="0"/>
              <a:t>الطفل نشاطاته، </a:t>
            </a:r>
            <a:r>
              <a:rPr lang="x-none" sz="3200" dirty="0" smtClean="0"/>
              <a:t>فيتعلم ويجرب حسب </a:t>
            </a:r>
            <a:r>
              <a:rPr lang="x-none" sz="3200" smtClean="0"/>
              <a:t>قدراته وميوله</a:t>
            </a:r>
            <a:r>
              <a:rPr lang="ar-SA" sz="3200" dirty="0" smtClean="0"/>
              <a:t>.</a:t>
            </a: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71197" cy="945160"/>
          </a:xfrm>
        </p:spPr>
        <p:txBody>
          <a:bodyPr anchor="t"/>
          <a:lstStyle/>
          <a:p>
            <a:r>
              <a:rPr lang="ar-SA" dirty="0" smtClean="0"/>
              <a:t>تنظيم البيئة التربوية حسب الأركان التعليمية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042276" cy="55732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lnSpc>
                <a:spcPct val="90000"/>
              </a:lnSpc>
              <a:buNone/>
              <a:defRPr/>
            </a:pP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أولاً:</a:t>
            </a:r>
            <a:r>
              <a:rPr lang="ar-S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</a:t>
            </a:r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المكتبة أو المطالعة:</a:t>
            </a: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1- يستجيب لميول وحاجات ومستويات الأطفال.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يتعلم الطفل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كيف يتعامل مع الكتب.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3- يدعم النمو اللغوي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واستعداد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لقراءة عند الأطفال.</a:t>
            </a:r>
            <a:endParaRPr lang="ar-S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4- يدعم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ثقافة ومعرفة الأطفال.</a:t>
            </a:r>
            <a:endParaRPr lang="ar-S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خصائص الطفل في الركن: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1- يحب الإصغاء للقصص.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2- يظهر تعاطفا مع أبطال القصص.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3- يشعر براحة نفسية كبيرة.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331640" y="1412776"/>
            <a:ext cx="648072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يهدف هذا الركن إلى:</a:t>
            </a:r>
          </a:p>
          <a:p>
            <a:endParaRPr lang="ar-SA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ar-SA" sz="2400" b="1" dirty="0" smtClean="0"/>
              <a:t>النمو المعرفي المتمثل في إشباع الحاجة إلى الاستكشاف وحب الاستطلاع.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ar-SA" sz="2400" b="1" dirty="0" smtClean="0"/>
              <a:t>اكتساب مهارات اللغة (مهارات الحديث والاستماع).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ar-SA" sz="2400" b="1" dirty="0" smtClean="0"/>
              <a:t>تنمية الحواس مثل حاستي السمع والبصر.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ar-SA" sz="2400" b="1" dirty="0" smtClean="0"/>
              <a:t>بداية تكوين هواية القراءة من كثرة تعرض الكتاب والمواد </a:t>
            </a:r>
            <a:r>
              <a:rPr lang="ar-SA" sz="2400" b="1" dirty="0" err="1" smtClean="0"/>
              <a:t>المقرؤة</a:t>
            </a:r>
            <a:r>
              <a:rPr lang="ar-SA" sz="2400" b="1" dirty="0" smtClean="0"/>
              <a:t> والمصورة وتكوين علاقة وجدرانية إيجابية مع المكتبة.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50844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37322"/>
            <a:ext cx="8640960" cy="4708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من أهم الطرق وأكثر فاعلية لجعل الأطفال قارئين جيدين هو القراءة لهم كل يوم </a:t>
            </a:r>
            <a:r>
              <a:rPr lang="ar-S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r-SA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كما أن النظر إلى الكتب والاستماع إلى القصص يتيح للأطفال فرصاً وتجارب متعددة مثل </a:t>
            </a:r>
            <a:r>
              <a:rPr lang="ar-S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ar-S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ar-SA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يطور الأطفال </a:t>
            </a:r>
            <a:r>
              <a:rPr lang="ar-SA" sz="24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مخيلاتهم</a:t>
            </a:r>
            <a:r>
              <a:rPr lang="ar-SA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وإبداعاتهم 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SA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يتعلم الأطفال كيفية التعامل مع تجارب الحياة (مثال : ولادة طفل جديد في الأسرة, الانتقال, المرض)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SA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يتعلم الأطفال أن مشاعرهم ومخاوفهم ومشاكلهم ليست مقصورة عليهم فقط 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SA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يتعلم الأطفال المسؤوليات الاجتماعية مثل أن يصبح صديقاً جيداً أو يشارك الآخرين وكيف ينتظر الدور, وكيف يتصرف في موقف اجتماعي معين.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SA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يتعلم الأطفال معلومات جديدة مثل كيفية حياة الناس وطبيعة الأماكن في مناطق أخرى.</a:t>
            </a:r>
            <a:endParaRPr lang="ar-SA" sz="24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084168" y="188640"/>
            <a:ext cx="2880320" cy="1152128"/>
          </a:xfrm>
          <a:prstGeom prst="irregularSeal2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أثبتت الدراسات</a:t>
            </a:r>
            <a:endParaRPr lang="ar-SA" sz="2400" dirty="0">
              <a:solidFill>
                <a:prstClr val="white"/>
              </a:solidFill>
            </a:endParaRPr>
          </a:p>
        </p:txBody>
      </p:sp>
      <p:pic>
        <p:nvPicPr>
          <p:cNvPr id="5" name="Picture 4" descr="imagesCAA4ERG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246697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-324544" y="6536377"/>
            <a:ext cx="33843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prstClr val="black"/>
                </a:solidFill>
              </a:rPr>
              <a:t>إعداد </a:t>
            </a:r>
            <a:r>
              <a:rPr lang="ar-SA" sz="1200" dirty="0" err="1" smtClean="0">
                <a:solidFill>
                  <a:prstClr val="black"/>
                </a:solidFill>
              </a:rPr>
              <a:t>أ</a:t>
            </a:r>
            <a:r>
              <a:rPr lang="ar-SA" sz="1200" dirty="0" smtClean="0">
                <a:solidFill>
                  <a:prstClr val="black"/>
                </a:solidFill>
              </a:rPr>
              <a:t> / لينا </a:t>
            </a:r>
            <a:r>
              <a:rPr lang="ar-SA" sz="1200" dirty="0" err="1" smtClean="0">
                <a:solidFill>
                  <a:prstClr val="black"/>
                </a:solidFill>
              </a:rPr>
              <a:t>المطيري</a:t>
            </a:r>
            <a:r>
              <a:rPr lang="ar-SA" sz="1200" dirty="0" smtClean="0">
                <a:solidFill>
                  <a:prstClr val="black"/>
                </a:solidFill>
              </a:rPr>
              <a:t> –جامعة الملك سعود للعام 1432هـ</a:t>
            </a:r>
            <a:endParaRPr lang="ar-S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مواصفات الركن: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سهل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الإعداد.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لا يحتاج لموارد مالية عالية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لا يتطلب أثاثا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إضافيا.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09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90000"/>
              </a:lnSpc>
              <a:buNone/>
              <a:defRPr/>
            </a:pPr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المطلوب من </a:t>
            </a: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المعلمة في </a:t>
            </a:r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المكتبة ؟</a:t>
            </a:r>
            <a:endParaRPr lang="ar-S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تختار مكان هادئ.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تتأكد من وجود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نور كاف.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توفير سجادة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ووسائد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صغيرة.</a:t>
            </a:r>
            <a:endParaRPr lang="ar-S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توفير كتب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مناسبة وكافية ومنوعة 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إضافة بعض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الدمى.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إضافة بعض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القصص المسجلة.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87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  <a:ea typeface="Arial Unicode MS" pitchFamily="34" charset="-128"/>
                <a:cs typeface="Tahoma"/>
              </a:rPr>
              <a:t>ترتيب ركن المكتبة</a:t>
            </a:r>
            <a:endParaRPr lang="ar-JO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/>
              <a:ea typeface="Arial Unicode MS" pitchFamily="34" charset="-128"/>
              <a:cs typeface="Tahom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571472" y="5500702"/>
            <a:ext cx="3786214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x-none" sz="2800" b="1" dirty="0" smtClean="0">
                <a:solidFill>
                  <a:schemeClr val="tx1"/>
                </a:solidFill>
              </a:rPr>
              <a:t>2- منطقة الاستماع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714877" y="5500702"/>
            <a:ext cx="3857652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x-none" sz="2800" b="1" dirty="0" smtClean="0">
                <a:solidFill>
                  <a:schemeClr val="tx1"/>
                </a:solidFill>
              </a:rPr>
              <a:t>1- منطقة الكتب</a:t>
            </a:r>
            <a:endParaRPr lang="ar-JO" sz="2800" b="1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ebad-a965b144a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602248" y="1714488"/>
            <a:ext cx="375009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Content Placeholder 10" descr="kidsroom_floorcushion_large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714488"/>
            <a:ext cx="3929090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03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76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2636912"/>
            <a:ext cx="4638875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الإدراك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812482" y="404664"/>
            <a:ext cx="4357457" cy="599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 descr="IMG_76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0"/>
            <a:ext cx="2996240" cy="2511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6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476672"/>
            <a:ext cx="7358114" cy="5902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ورش تدريب 1\ملف صور\32_76244_1256804629[1]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643050"/>
            <a:ext cx="6286544" cy="42148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06542" y="2967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498158" cy="1297891"/>
          </a:xfrm>
        </p:spPr>
        <p:txBody>
          <a:bodyPr/>
          <a:lstStyle/>
          <a:p>
            <a:r>
              <a:rPr lang="ar-SA" sz="4400" b="1" dirty="0">
                <a:solidFill>
                  <a:srgbClr val="FF0000"/>
                </a:solidFill>
                <a:latin typeface="Tahoma"/>
                <a:cs typeface="Tahoma"/>
              </a:rPr>
              <a:t>ثانياً:</a:t>
            </a:r>
            <a:r>
              <a:rPr lang="ar-SA" sz="4400" b="1" dirty="0">
                <a:latin typeface="Tahoma"/>
                <a:cs typeface="Tahoma"/>
              </a:rPr>
              <a:t> ركن المكعبات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8680"/>
            <a:ext cx="8042276" cy="5760639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لماذا سمي </a:t>
            </a: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هذا الركن بركن البناء </a:t>
            </a: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والهدم؟</a:t>
            </a: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لأن للعمليتين نفس الأهمية التربوية، وتتطلب القدرات ذاتها، وإن العمليتين تؤثران تأثيرا على تدريب الطفل للقيام بعمليات إدراكية متعددة.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فوائد اللعب بالمكعبات: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يتضمن التسلسل والتطابق والقياس والعلاقات الحجمية.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اكتشاف مفاهيم علمية حول التوازن والجاذبية والثبات وغيرها.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يساعد على نمو خيال الطفل.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يريح نفسيتهم.</a:t>
            </a: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5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429684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20000"/>
              </a:lnSpc>
            </a:pPr>
            <a:r>
              <a:rPr lang="x-none" sz="3200" dirty="0" smtClean="0"/>
              <a:t>يتحقق في هذه البيئة كافة الأهداف التربوية التي تتعلق بتنمية قدرات الطفل المتكاملة </a:t>
            </a:r>
            <a:r>
              <a:rPr lang="x-none" sz="3200" smtClean="0"/>
              <a:t>والمتوازنة والشاملة</a:t>
            </a:r>
            <a:r>
              <a:rPr lang="ar-SA" sz="3200" dirty="0" smtClean="0"/>
              <a:t>.</a:t>
            </a:r>
            <a:endParaRPr lang="en-US" sz="3200" dirty="0" smtClean="0"/>
          </a:p>
          <a:p>
            <a:pPr algn="just" rtl="1">
              <a:lnSpc>
                <a:spcPct val="120000"/>
              </a:lnSpc>
            </a:pPr>
            <a:r>
              <a:rPr lang="x-none" sz="3200" dirty="0" smtClean="0"/>
              <a:t>يتم تنظيم تلك البيئة حسب أسس وقواعد </a:t>
            </a:r>
            <a:r>
              <a:rPr lang="x-none" sz="3200" smtClean="0"/>
              <a:t>واضحة الأهداف، </a:t>
            </a:r>
            <a:r>
              <a:rPr lang="x-none" sz="3200" dirty="0" smtClean="0"/>
              <a:t>مرتبطة بحاجات الطفولة في </a:t>
            </a:r>
            <a:r>
              <a:rPr lang="x-none" sz="3200" smtClean="0"/>
              <a:t>هذه المرحلة، </a:t>
            </a:r>
            <a:r>
              <a:rPr lang="x-none" sz="3200" dirty="0" smtClean="0"/>
              <a:t>حيث تحفزهم على التعلم الذاتي من خلال ممارسة عدد من المهارات</a:t>
            </a:r>
            <a:r>
              <a:rPr lang="en-US" sz="3200" dirty="0" smtClean="0"/>
              <a:t> </a:t>
            </a:r>
            <a:r>
              <a:rPr lang="x-none" sz="3200" dirty="0" smtClean="0"/>
              <a:t> </a:t>
            </a:r>
            <a:r>
              <a:rPr lang="x-none" sz="3200" smtClean="0"/>
              <a:t>المتنوعة والمنظمة، </a:t>
            </a:r>
            <a:r>
              <a:rPr lang="x-none" sz="3200" dirty="0" smtClean="0"/>
              <a:t>من خلال </a:t>
            </a:r>
            <a:r>
              <a:rPr lang="x-none" sz="3200" smtClean="0"/>
              <a:t>الوسائل والألعاب</a:t>
            </a:r>
            <a:r>
              <a:rPr lang="ar-SA" sz="3200" dirty="0" smtClean="0"/>
              <a:t>.</a:t>
            </a:r>
            <a:endParaRPr lang="ar-JO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008112"/>
          </a:xfrm>
        </p:spPr>
        <p:txBody>
          <a:bodyPr anchor="t"/>
          <a:lstStyle/>
          <a:p>
            <a:r>
              <a:rPr lang="ar-SA" dirty="0" smtClean="0"/>
              <a:t>تنظيم البيئة التربوية حسب الأركان التعليمية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15616" y="1196752"/>
            <a:ext cx="712879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من أهداف هذا الركن تعلم مفاهيم النمو العقلي مثل:</a:t>
            </a:r>
          </a:p>
          <a:p>
            <a:endParaRPr lang="ar-SA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2400" b="1" dirty="0" smtClean="0"/>
              <a:t>إدراك الأشكال المتشابه والمختلف 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2400" b="1" dirty="0" smtClean="0"/>
              <a:t>إدراك العلاقات صغير – كبير – طويل – قصير.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2400" b="1" dirty="0" smtClean="0"/>
              <a:t>تنمية الخيال والإبداع.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2400" b="1" dirty="0" smtClean="0"/>
              <a:t>استخدام أسلوب حل المشكلات.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2400" b="1" dirty="0" smtClean="0"/>
              <a:t>تنمية العمليات العقلية مثل: الانتباه – الإدراك – التذكر – التحليل.</a:t>
            </a:r>
          </a:p>
          <a:p>
            <a:endParaRPr lang="ar-S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8040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042276" cy="5760640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كيف يجهز </a:t>
            </a: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المكعبات ؟</a:t>
            </a: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تأمين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وحدة كاملة من المكعبات الخشبية المتنوعة الأحجام والأشكال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وضع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إكسسوارات حسب الوحدة كالسيارات – الجسور ونحوها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مميزات المكعبات؟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تستهلك بسرعة – تستخدم لسنوات طويلة.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المطلوب من المعلمة في هذا الركن؟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أن تضعه بعيدا عن ممرات الأطفال ومخارج الغرفة وركن المكتبة.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أن تكون مساحته واسعة ويحتوي على سجادة.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أن تضع أرفف لترتيب المكعبات.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أن تضع في الأرفف علامات للأطفال بنفس أشكال المكعبات ليسهل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إعادتها وترتيبها.    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19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llary914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5" r="-19435"/>
          <a:stretch>
            <a:fillRect/>
          </a:stretch>
        </p:blipFill>
        <p:spPr bwMode="auto">
          <a:xfrm>
            <a:off x="82746" y="1052736"/>
            <a:ext cx="9055967" cy="489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106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 bwMode="auto">
          <a:xfrm>
            <a:off x="685800" y="642938"/>
            <a:ext cx="7772400" cy="928687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b="1" dirty="0" smtClean="0"/>
              <a:t>ثالثاً: </a:t>
            </a:r>
            <a:r>
              <a:rPr lang="x-none" b="1" dirty="0" smtClean="0"/>
              <a:t>ركن  اللعب الإيهامي</a:t>
            </a:r>
            <a:endParaRPr lang="en-US" dirty="0" smtClean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 bwMode="auto">
          <a:xfrm>
            <a:off x="357158" y="2000250"/>
            <a:ext cx="7343775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x-none" dirty="0" smtClean="0"/>
          </a:p>
          <a:p>
            <a:pPr algn="l"/>
            <a:endParaRPr lang="x-none" dirty="0" smtClean="0"/>
          </a:p>
          <a:p>
            <a:pPr algn="l"/>
            <a:endParaRPr lang="x-none" dirty="0" smtClean="0"/>
          </a:p>
          <a:p>
            <a:pPr algn="l"/>
            <a:endParaRPr lang="x-none" dirty="0" smtClean="0"/>
          </a:p>
          <a:p>
            <a:pPr algn="l"/>
            <a:endParaRPr lang="x-none" dirty="0" smtClean="0"/>
          </a:p>
          <a:p>
            <a:pPr algn="l"/>
            <a:endParaRPr lang="x-none" dirty="0" smtClean="0"/>
          </a:p>
          <a:p>
            <a:pPr algn="l"/>
            <a:endParaRPr lang="en-US" dirty="0" smtClean="0"/>
          </a:p>
        </p:txBody>
      </p:sp>
      <p:pic>
        <p:nvPicPr>
          <p:cNvPr id="17412" name="Picture 2" descr="C:\Users\Dell\Desktop\ورش تدريب 1\صور أركان\IMG_77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916832"/>
            <a:ext cx="5572133" cy="4500572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92696"/>
            <a:ext cx="8042276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defRPr/>
            </a:pPr>
            <a:r>
              <a:rPr lang="ar-SA" sz="2600" b="1" dirty="0" smtClean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مواصفات ومميزات ركن اللعب الإيهامي :</a:t>
            </a:r>
          </a:p>
          <a:p>
            <a:pPr algn="r" rtl="1"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يشبه البيت.</a:t>
            </a:r>
          </a:p>
          <a:p>
            <a:pPr algn="r" rtl="1"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يمثل الطفل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فيه أدوار مختلفة.</a:t>
            </a:r>
            <a:endParaRPr lang="ar-SA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يتيح لطفل التواصل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اللغوي.</a:t>
            </a:r>
          </a:p>
          <a:p>
            <a:pPr algn="r" rtl="1"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يستطيع الطفل التعبير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مشاعره.</a:t>
            </a:r>
            <a:endParaRPr lang="ar-SA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تنمية العمليات الإدراكية المنظمة كالتعداد والتسلسل ونحوها.</a:t>
            </a:r>
          </a:p>
          <a:p>
            <a:pPr algn="r" rtl="1"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إعداد هذا الركن لا يحتاج إلى مصاريف باهظة.</a:t>
            </a:r>
          </a:p>
          <a:p>
            <a:pPr algn="r" rtl="1">
              <a:defRPr/>
            </a:pP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يمكن تجميع بعض الأدوات مثل: مذياع – سرير –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ملابس -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هاتف –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مرآة.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1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15616" y="1052736"/>
            <a:ext cx="72008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يهدف هذا الركن إلى النمو الاجتماعي ممثلا في:</a:t>
            </a:r>
          </a:p>
          <a:p>
            <a:endParaRPr lang="ar-SA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 smtClean="0"/>
              <a:t>تكوين المفاهيم الاجتماعية مثل: التعاون, المشاركة, المساعدة, الصداقة, الاحساس بالمسئولية الاجتماعية.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 smtClean="0"/>
              <a:t>لعب </a:t>
            </a:r>
            <a:r>
              <a:rPr lang="ar-SA" sz="2400" b="1" dirty="0" err="1" smtClean="0"/>
              <a:t>الأدور</a:t>
            </a:r>
            <a:r>
              <a:rPr lang="ar-SA" sz="2400" b="1" dirty="0" smtClean="0"/>
              <a:t> الاجتماعية لتعلم واكتساب المهارات الاجتماعية السابق ذكرها.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 smtClean="0"/>
              <a:t>اكتساب الخبرة الاجتماعية الخاصة بتقديم واجبات الضيافة, ترتيب الأثاث, تنظيف الأدوات.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 smtClean="0"/>
              <a:t>اكتساب اللغة وإدارة الحوار والمناقشة.</a:t>
            </a:r>
          </a:p>
        </p:txBody>
      </p:sp>
    </p:spTree>
    <p:extLst>
      <p:ext uri="{BB962C8B-B14F-4D97-AF65-F5344CB8AC3E}">
        <p14:creationId xmlns:p14="http://schemas.microsoft.com/office/powerpoint/2010/main" val="2552949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llary177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 bwMode="auto">
          <a:xfrm>
            <a:off x="539552" y="1340768"/>
            <a:ext cx="8042276" cy="50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15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llary10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 bwMode="auto">
          <a:xfrm>
            <a:off x="683568" y="1628800"/>
            <a:ext cx="740710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61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4077072"/>
            <a:ext cx="8416925" cy="1470025"/>
          </a:xfrm>
        </p:spPr>
        <p:txBody>
          <a:bodyPr/>
          <a:lstStyle/>
          <a:p>
            <a:r>
              <a:rPr lang="ar-SA" sz="8000" dirty="0" smtClean="0"/>
              <a:t>رابعاً: ركن الإدراك</a:t>
            </a:r>
            <a:endParaRPr lang="en-US" sz="8000" dirty="0"/>
          </a:p>
        </p:txBody>
      </p:sp>
      <p:pic>
        <p:nvPicPr>
          <p:cNvPr id="8" name="Picture Placeholder 7" descr="toys%20(198)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email"/>
          <a:srcRect l="4691" r="-5943"/>
          <a:stretch/>
        </p:blipFill>
        <p:spPr>
          <a:xfrm>
            <a:off x="539552" y="332656"/>
            <a:ext cx="4773281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يسمى </a:t>
            </a: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الإدراك </a:t>
            </a: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أحيانا ركن ألعاب الطاولة </a:t>
            </a: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لماذا؟</a:t>
            </a: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لأن غالبية نشاطه يرتبط بألعاب التركيب التي تمارس على الطاولة.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فوائد ركن الإدراك </a:t>
            </a: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للطفل: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تعليم الطفل الفك والتدوير والتركيب.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إدخال الخرز في الخيوط.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إجراء مقارنة في التشابه والاختلاف.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تنمية التناسق بين اليدين والعين.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تنمية العضلات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الصغرى.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التصنيف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يتعرف على المفاهيم الإدراكية المتنوعة مثل: التطابق – التسلسل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9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50966"/>
            <a:ext cx="8429684" cy="4786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/>
            <a:r>
              <a:rPr lang="x-none" sz="3600" dirty="0" smtClean="0"/>
              <a:t>الأطفال الموجودون في بيئة تربوية لا تتوافر فيها الأركان التعليمية يمرون بخبرات مختلفة ومحدودة </a:t>
            </a:r>
            <a:r>
              <a:rPr lang="x-none" sz="3600" smtClean="0"/>
              <a:t>الفائدة لأنهم </a:t>
            </a:r>
            <a:r>
              <a:rPr lang="x-none" sz="3600" dirty="0" smtClean="0"/>
              <a:t>يعتمدون على المعلمة فقط </a:t>
            </a:r>
            <a:r>
              <a:rPr lang="x-none" sz="3600" smtClean="0"/>
              <a:t>كمصدر للمعلومات.</a:t>
            </a:r>
            <a:endParaRPr lang="en-US" sz="3600" dirty="0" smtClean="0"/>
          </a:p>
          <a:p>
            <a:pPr algn="just" rtl="1"/>
            <a:r>
              <a:rPr lang="x-none" sz="3600" dirty="0" smtClean="0"/>
              <a:t>وهذا بدوره يعلمهم الإنصات والهدوء وتلقي المعلومة ذاتها في الوقت نفسه سواء احتاج إليها أم </a:t>
            </a:r>
            <a:r>
              <a:rPr lang="x-none" sz="3600" smtClean="0"/>
              <a:t>لم يحتاج</a:t>
            </a:r>
            <a:r>
              <a:rPr lang="ar-SA" sz="3600" dirty="0" smtClean="0"/>
              <a:t>.</a:t>
            </a: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ar-SA" dirty="0" smtClean="0"/>
              <a:t>البيئة التربوية المغايرة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6712"/>
            <a:ext cx="8042276" cy="55446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محتويات </a:t>
            </a: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الإدراك:</a:t>
            </a: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خرز-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خيوط -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ألعاب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تركيب -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بطاقات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مصورة -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لعبة تطابق الصور- لعبة تشابه الصور.</a:t>
            </a:r>
          </a:p>
          <a:p>
            <a:pPr marL="0" indent="0" algn="r"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كيف تجهز المعلمة هذا الركن؟</a:t>
            </a:r>
          </a:p>
          <a:p>
            <a:pPr marL="0" indent="0" algn="r"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أن تختار له مكان بجوار ركن هادئ.</a:t>
            </a:r>
          </a:p>
          <a:p>
            <a:pPr marL="0" indent="0" algn="r"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أن تضع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سجاد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طاولة بكراسيها.</a:t>
            </a:r>
          </a:p>
          <a:p>
            <a:pPr marL="0" indent="0" algn="r"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أن تضع بعض 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الرفوف لوضع الألعاب الإدراكية بشكل مصنف ليعيدها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الطفل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إلى مكانها بسهولة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64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أركان قبل_ بعد 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071546"/>
            <a:ext cx="7000924" cy="5391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8" y="142852"/>
            <a:ext cx="3218680" cy="20717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x-none" sz="2000" u="sng" dirty="0" smtClean="0"/>
              <a:t>نلاحظ هنا :</a:t>
            </a:r>
            <a:r>
              <a:rPr lang="x-none" sz="2000" dirty="0" smtClean="0"/>
              <a:t/>
            </a:r>
            <a:br>
              <a:rPr lang="x-none" sz="2000" dirty="0" smtClean="0"/>
            </a:br>
            <a:r>
              <a:rPr lang="x-none" sz="2000" dirty="0" smtClean="0"/>
              <a:t>- منطقة اللعب على الأرض وأخرى على الطاولة .</a:t>
            </a:r>
            <a:br>
              <a:rPr lang="x-none" sz="2000" dirty="0" smtClean="0"/>
            </a:br>
            <a:r>
              <a:rPr lang="x-none" sz="2000" dirty="0" smtClean="0"/>
              <a:t>- ترتيب الأدوات في الركن دون تزاحم.</a:t>
            </a:r>
            <a:br>
              <a:rPr lang="x-none" sz="2000" dirty="0" smtClean="0"/>
            </a:br>
            <a:r>
              <a:rPr lang="x-none" sz="2000" dirty="0" smtClean="0"/>
              <a:t>- وجود البطاقات المعنونة لنوع اللعبة.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30302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071546"/>
            <a:ext cx="7286676" cy="5465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5008" y="142852"/>
            <a:ext cx="3286148" cy="24288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x-none" sz="2000" u="sng" dirty="0" smtClean="0"/>
              <a:t>نلاحظ هنا :</a:t>
            </a:r>
            <a:r>
              <a:rPr lang="x-none" sz="2000" dirty="0" smtClean="0"/>
              <a:t/>
            </a:r>
            <a:br>
              <a:rPr lang="x-none" sz="2000" dirty="0" smtClean="0"/>
            </a:br>
            <a:r>
              <a:rPr lang="x-none" sz="2000" dirty="0" smtClean="0"/>
              <a:t>- </a:t>
            </a:r>
            <a:r>
              <a:rPr lang="x-none" sz="2000" b="1" dirty="0" smtClean="0"/>
              <a:t>منطقة اللعب على الأرض واسعة وأخرى على الطاولة .</a:t>
            </a:r>
            <a:br>
              <a:rPr lang="x-none" sz="2000" b="1" dirty="0" smtClean="0"/>
            </a:br>
            <a:r>
              <a:rPr lang="x-none" sz="2000" b="1" dirty="0" smtClean="0"/>
              <a:t>كثرة الأدوات عل الأرفف .</a:t>
            </a:r>
            <a:br>
              <a:rPr lang="x-none" sz="2000" b="1" dirty="0" smtClean="0"/>
            </a:br>
            <a:r>
              <a:rPr lang="x-none" sz="2000" b="1" dirty="0" smtClean="0"/>
              <a:t>- هناك أدوات مجهزة على الطاولة لجذب الأطفال.</a:t>
            </a:r>
            <a:br>
              <a:rPr lang="x-none" sz="2000" b="1" dirty="0" smtClean="0"/>
            </a:br>
            <a:r>
              <a:rPr lang="x-none" sz="2000" b="1" dirty="0" smtClean="0"/>
              <a:t>- يوجد شريط لاصق يبيّن حدود اللعب، وترك مساحة بجانب الأرفف لتناول الأدوات بشكل سلس.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30117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oys%20(198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642917"/>
            <a:ext cx="4071966" cy="49794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6016" y="1196752"/>
            <a:ext cx="4079545" cy="2880320"/>
          </a:xfrm>
        </p:spPr>
        <p:txBody>
          <a:bodyPr/>
          <a:lstStyle/>
          <a:p>
            <a:r>
              <a:rPr lang="ar-SA" sz="6600" dirty="0" smtClean="0"/>
              <a:t>خامساً: </a:t>
            </a:r>
            <a:br>
              <a:rPr lang="ar-SA" sz="6600" dirty="0" smtClean="0"/>
            </a:br>
            <a:r>
              <a:rPr lang="ar-SA" sz="6600" dirty="0" smtClean="0"/>
              <a:t>ركن الاكتشاف</a:t>
            </a:r>
            <a:endParaRPr lang="en-US" sz="6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275" y="476672"/>
            <a:ext cx="8042276" cy="54669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يسمى ركن تعلم العلوم، وهو من الأركان المهمة في بيئة الطفل التعليمية.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مـــــــاذا يحــــــتوي </a:t>
            </a: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الاكتـــشاف؟</a:t>
            </a: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مجسمات حيوانات متنوعة – نباتات متعددة – أنواع من الأتربة والحصى والصخور – القواقع – الأصداف.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أهــــــداف هــــــذا الركـــــــــــــــن: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تنمية مفهوم تقدير الحياة لدى الطفل.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إيصال الطفل لفهم البيئة الطبيعية من حوله.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تكوين ثروة من المعلومات لديه.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توعية حب الاستطلاع الإدراكي والرغبة في البحث والاكتشاف.</a:t>
            </a: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63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lnSpc>
                <a:spcPct val="9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كيــــــف يجـــــــهــز هــــــذا الركــــــن</a:t>
            </a: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marL="0" indent="0" algn="r" rtl="1">
              <a:lnSpc>
                <a:spcPct val="90000"/>
              </a:lnSpc>
              <a:buNone/>
              <a:defRPr/>
            </a:pP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طاولة وأرفف – حيوانات وحشرات ونباتات في أقفاص وعلب وأوعية خاصة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ميزان – مغناطيس – بطاريات – عدسة مكبرة ونحوها.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ريش – صخور – أخشاب – حصى.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تستطيع المعلمة تغيير الألعاب طوال العام حسب مواضيع الوحدات.    </a:t>
            </a:r>
          </a:p>
        </p:txBody>
      </p:sp>
    </p:spTree>
    <p:extLst>
      <p:ext uri="{BB962C8B-B14F-4D97-AF65-F5344CB8AC3E}">
        <p14:creationId xmlns:p14="http://schemas.microsoft.com/office/powerpoint/2010/main" val="2012468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أركان قبل_ بعد 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071546"/>
            <a:ext cx="7358114" cy="5259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loud 6"/>
          <p:cNvSpPr/>
          <p:nvPr/>
        </p:nvSpPr>
        <p:spPr>
          <a:xfrm>
            <a:off x="0" y="0"/>
            <a:ext cx="4786314" cy="26431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x-none" sz="1600" b="1" dirty="0" smtClean="0">
                <a:solidFill>
                  <a:schemeClr val="tx1"/>
                </a:solidFill>
              </a:rPr>
              <a:t>نلاحظ هنا :</a:t>
            </a:r>
          </a:p>
          <a:p>
            <a:pPr algn="ctr"/>
            <a:r>
              <a:rPr lang="x-none" sz="1600" b="1" dirty="0" smtClean="0">
                <a:solidFill>
                  <a:schemeClr val="tx1"/>
                </a:solidFill>
              </a:rPr>
              <a:t>-اثراء الركن بالأدوات.</a:t>
            </a:r>
          </a:p>
          <a:p>
            <a:pPr algn="ctr"/>
            <a:r>
              <a:rPr lang="x-none" sz="1600" b="1" dirty="0" smtClean="0">
                <a:solidFill>
                  <a:schemeClr val="tx1"/>
                </a:solidFill>
              </a:rPr>
              <a:t>-مساحة الطاولة مريحة وكافية للاكتشاف.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موقع الركن بجوار النافذة لدخول ضوء الشمس.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وجود دولاب صغير للادوات.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ترتيب الأدوات حسب البطاقات الإرشادية.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وجود جدول  معلق لقياس وزن وطول الأطفال بالميزان ولوحة قياس الطول</a:t>
            </a:r>
          </a:p>
        </p:txBody>
      </p:sp>
      <p:pic>
        <p:nvPicPr>
          <p:cNvPr id="5" name="Picture 4" descr="IMG_76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571744"/>
            <a:ext cx="2071702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5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الإدراك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928670"/>
            <a:ext cx="7215238" cy="541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loud 4"/>
          <p:cNvSpPr/>
          <p:nvPr/>
        </p:nvSpPr>
        <p:spPr>
          <a:xfrm>
            <a:off x="5715008" y="357166"/>
            <a:ext cx="3428992" cy="250033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x-none" sz="1600" b="1" dirty="0" smtClean="0">
                <a:solidFill>
                  <a:schemeClr val="tx1"/>
                </a:solidFill>
              </a:rPr>
              <a:t>نلاحظ هنا :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وجود مرآة في الركن ، ليقارن الطفل بينه وبين زميله في الشكل والطول ..الخ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الركن بعيد عن الشمس .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الركن مفتوح ليس له حدود .</a:t>
            </a:r>
          </a:p>
          <a:p>
            <a:pPr algn="ctr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اللوحة الدالة على الركن تشير لدخول عدد 2.</a:t>
            </a:r>
          </a:p>
        </p:txBody>
      </p:sp>
    </p:spTree>
    <p:extLst>
      <p:ext uri="{BB962C8B-B14F-4D97-AF65-F5344CB8AC3E}">
        <p14:creationId xmlns:p14="http://schemas.microsoft.com/office/powerpoint/2010/main" val="40994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Content Placeholder 6" descr="IMG_77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7858180" cy="5893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loud 8"/>
          <p:cNvSpPr/>
          <p:nvPr/>
        </p:nvSpPr>
        <p:spPr>
          <a:xfrm>
            <a:off x="5643570" y="0"/>
            <a:ext cx="3357586" cy="235745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x-none" sz="1600" b="1" dirty="0" smtClean="0">
                <a:solidFill>
                  <a:schemeClr val="tx1"/>
                </a:solidFill>
              </a:rPr>
              <a:t>نلاحظ هنا :</a:t>
            </a:r>
          </a:p>
          <a:p>
            <a:pPr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ثراء الركن بالأدوات.</a:t>
            </a:r>
          </a:p>
          <a:p>
            <a:pPr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دولاب الأرفف يغطي لوحة مقياس الطول.</a:t>
            </a:r>
          </a:p>
          <a:p>
            <a:pPr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وجود الركن بجوار النافذة لدخول ضوء الشمس.</a:t>
            </a:r>
          </a:p>
          <a:p>
            <a:pPr algn="l"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يتبع ...</a:t>
            </a:r>
          </a:p>
        </p:txBody>
      </p:sp>
    </p:spTree>
    <p:extLst>
      <p:ext uri="{BB962C8B-B14F-4D97-AF65-F5344CB8AC3E}">
        <p14:creationId xmlns:p14="http://schemas.microsoft.com/office/powerpoint/2010/main" val="3927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77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643306" y="357166"/>
            <a:ext cx="5212308" cy="3909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77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428868"/>
            <a:ext cx="5786478" cy="4085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loud 6"/>
          <p:cNvSpPr/>
          <p:nvPr/>
        </p:nvSpPr>
        <p:spPr>
          <a:xfrm>
            <a:off x="5715008" y="4071942"/>
            <a:ext cx="3428992" cy="250033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x-none" sz="1600" b="1" dirty="0" smtClean="0">
                <a:solidFill>
                  <a:schemeClr val="tx1"/>
                </a:solidFill>
              </a:rPr>
              <a:t>نلاحظ هنا :</a:t>
            </a:r>
          </a:p>
          <a:p>
            <a:pPr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الطاولة مقسمة لأجزاء معنونة، قسم التجربة ، عرض المعلومات .</a:t>
            </a:r>
          </a:p>
          <a:p>
            <a:pPr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تجربة المخلل للفصل .</a:t>
            </a:r>
          </a:p>
          <a:p>
            <a:pPr>
              <a:buFontTx/>
              <a:buChar char="-"/>
            </a:pPr>
            <a:r>
              <a:rPr lang="x-none" sz="1600" b="1" dirty="0" smtClean="0">
                <a:solidFill>
                  <a:schemeClr val="tx1"/>
                </a:solidFill>
              </a:rPr>
              <a:t>عظام حقيقية داخل الكيس .</a:t>
            </a:r>
          </a:p>
          <a:p>
            <a:pPr>
              <a:buFontTx/>
              <a:buChar char="-"/>
            </a:pPr>
            <a:endParaRPr lang="x-none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x-none" dirty="0" smtClean="0"/>
              <a:t>البيئة التربوية المعدة حسب أركان تعليمية تعتمد </a:t>
            </a:r>
            <a:r>
              <a:rPr lang="x-none" smtClean="0"/>
              <a:t>على </a:t>
            </a:r>
            <a:r>
              <a:rPr lang="x-none" smtClean="0"/>
              <a:t>مب</a:t>
            </a:r>
            <a:r>
              <a:rPr lang="ar-SA" dirty="0" err="1" smtClean="0"/>
              <a:t>ادئ</a:t>
            </a:r>
            <a:r>
              <a:rPr lang="ar-SA" dirty="0" smtClean="0"/>
              <a:t>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15370" cy="37313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x-none" sz="2800" b="1" smtClean="0">
                <a:solidFill>
                  <a:schemeClr val="accent6"/>
                </a:solidFill>
              </a:rPr>
              <a:t>أولا</a:t>
            </a:r>
            <a:r>
              <a:rPr lang="ar-SA" sz="2800" b="1" dirty="0" smtClean="0">
                <a:solidFill>
                  <a:schemeClr val="accent6"/>
                </a:solidFill>
              </a:rPr>
              <a:t>:</a:t>
            </a:r>
            <a:r>
              <a:rPr lang="x-none" sz="2800" b="1" smtClean="0">
                <a:solidFill>
                  <a:schemeClr val="accent6"/>
                </a:solidFill>
              </a:rPr>
              <a:t> </a:t>
            </a:r>
            <a:r>
              <a:rPr lang="x-none" sz="2800" b="1" dirty="0" smtClean="0"/>
              <a:t>الاختيار </a:t>
            </a:r>
            <a:r>
              <a:rPr lang="x-none" sz="2800" b="1" smtClean="0"/>
              <a:t>في التعلم، </a:t>
            </a:r>
            <a:r>
              <a:rPr lang="x-none" sz="2800" b="1" dirty="0" smtClean="0"/>
              <a:t>فالمعلمة تعد كل ركن حسب الأهداف </a:t>
            </a:r>
            <a:r>
              <a:rPr lang="x-none" sz="2800" b="1" smtClean="0"/>
              <a:t>التربوية للموضوع، </a:t>
            </a:r>
            <a:r>
              <a:rPr lang="x-none" sz="2800" b="1" dirty="0" smtClean="0"/>
              <a:t>وتطور نمو </a:t>
            </a:r>
            <a:r>
              <a:rPr lang="x-none" sz="2800" b="1" smtClean="0"/>
              <a:t>الطفل لديها، </a:t>
            </a:r>
            <a:r>
              <a:rPr lang="x-none" sz="2800" b="1" dirty="0" smtClean="0"/>
              <a:t>وتترك الفرص لاختيار الركن الذي يبدأ التعلم </a:t>
            </a:r>
            <a:r>
              <a:rPr lang="x-none" sz="2800" b="1" smtClean="0"/>
              <a:t>فيه أولا</a:t>
            </a:r>
            <a:r>
              <a:rPr lang="ar-SA" sz="2800" b="1" dirty="0" smtClean="0"/>
              <a:t>, </a:t>
            </a:r>
            <a:r>
              <a:rPr lang="x-none" sz="2800" b="1" smtClean="0"/>
              <a:t>واختيار </a:t>
            </a:r>
            <a:r>
              <a:rPr lang="x-none" sz="2800" b="1" dirty="0" smtClean="0"/>
              <a:t>الوسيلة التي يتعلم بها 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x-none" sz="2800" b="1" dirty="0" smtClean="0">
                <a:solidFill>
                  <a:srgbClr val="C00000"/>
                </a:solidFill>
              </a:rPr>
              <a:t>ثانياً : </a:t>
            </a:r>
            <a:r>
              <a:rPr lang="x-none" sz="2800" b="1" dirty="0" smtClean="0"/>
              <a:t>التوصل إلى إيجاد </a:t>
            </a:r>
            <a:r>
              <a:rPr lang="x-none" sz="2800" b="1" smtClean="0"/>
              <a:t>حل للمشكلات</a:t>
            </a:r>
            <a:r>
              <a:rPr lang="ar-SA" sz="2800" b="1" dirty="0" smtClean="0"/>
              <a:t>.</a:t>
            </a:r>
            <a:endParaRPr lang="en-US" sz="2800" b="1" dirty="0" smtClean="0"/>
          </a:p>
        </p:txBody>
      </p:sp>
      <p:pic>
        <p:nvPicPr>
          <p:cNvPr id="6" name="Picture 5" descr="12043769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5445224"/>
            <a:ext cx="1643074" cy="130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2276" cy="895852"/>
          </a:xfrm>
        </p:spPr>
        <p:txBody>
          <a:bodyPr/>
          <a:lstStyle/>
          <a:p>
            <a:r>
              <a:rPr lang="ar-SA" dirty="0" smtClean="0"/>
              <a:t>سادساً: ركن التعبير الفني </a:t>
            </a:r>
            <a:endParaRPr lang="en-US" dirty="0"/>
          </a:p>
        </p:txBody>
      </p:sp>
      <p:pic>
        <p:nvPicPr>
          <p:cNvPr id="5" name="Content Placeholder 4" descr="BU00434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83" r="-25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5066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76672"/>
            <a:ext cx="8042276" cy="54669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lnSpc>
                <a:spcPct val="80000"/>
              </a:lnSpc>
              <a:buNone/>
              <a:defRPr/>
            </a:pP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ماذا </a:t>
            </a: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يمــــارس الطـــفل في هـــذا الركــــن؟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يمارس أنواع الرسم فيستعمل أقلام التلوين – فرش الدهان – الطباشير الملونة.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يمارس الطباعة بالدهان فيستخدم الطباعة بالخشب والفلين والملاقط  وأغطية الزجاجات وغيرها.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الصلصال والطين والقص واللصق.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فـــــوائـــد هــذا الركـــــــن للطــــــفل:</a:t>
            </a:r>
          </a:p>
          <a:p>
            <a:pPr marL="0" indent="0" algn="r">
              <a:lnSpc>
                <a:spcPct val="11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التعرف على الألوان – تدريب عضلاته الصغرى ليستعد للكتابة – التنفيس عن المشاعر – شعوره بقيمة 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نفسه عند الإنجاز.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72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43608" y="980728"/>
            <a:ext cx="712879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يهدف هذا الركن إلى:</a:t>
            </a:r>
          </a:p>
          <a:p>
            <a:endParaRPr lang="ar-S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اكتساب المهارات الفنية.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بداية تكوين الهوايات.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تنمية الإبداع والابتكار.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إشباع الحاجة إلى الإنجاز عند اتمام العمل الفني.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تنمية الإحساس بالجمال.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التعبير عن الذات.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اكتشاف بعض المشكلات السلوكية.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يستخدم أحيانا لعلاج بعض المشكلات السلوكية.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400" b="1" dirty="0" smtClean="0"/>
              <a:t>تدريب العضلات الدقيقة وهذا يمهد لعملية استخدام القلم.</a:t>
            </a:r>
          </a:p>
        </p:txBody>
      </p:sp>
    </p:spTree>
    <p:extLst>
      <p:ext uri="{BB962C8B-B14F-4D97-AF65-F5344CB8AC3E}">
        <p14:creationId xmlns:p14="http://schemas.microsoft.com/office/powerpoint/2010/main" val="209156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8680"/>
            <a:ext cx="8042276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1">
              <a:lnSpc>
                <a:spcPct val="120000"/>
              </a:lnSpc>
              <a:buNone/>
              <a:defRPr/>
            </a:pPr>
            <a:endParaRPr lang="ar-S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مــواصـــــفات </a:t>
            </a:r>
            <a:r>
              <a:rPr 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الفـــــن:</a:t>
            </a: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يعتبر من الأركان المؤقتة والثابتة في نفس الوقت.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من الأركان الثابتة والدائمة لأنه موجود في غرفة الصف طوال العام والأدوات الفنية موجودة على الأرفف دائماً.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يعتبر الركن مؤقتا أيضاً لأن المعلمة تدخل عليه دوريا نشاطا فنيا جديدا خلال فترة مؤقتة (أي أن النشاط يدخل لفترة مؤقتة)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من الأركان الهادئة الفردية لأن الطفل يعمل بمفرده حتى لو تحدث مع زميله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88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042276" cy="44644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lnSpc>
                <a:spcPct val="80000"/>
              </a:lnSpc>
              <a:buNone/>
              <a:defRPr/>
            </a:pPr>
            <a:endParaRPr lang="ar-SA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كيــــف 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تجـــهز المعلمـــــة </a:t>
            </a:r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الفن</a:t>
            </a:r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أن تضع أرفف منخفضة لوضع الأدوات الفنية. 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أن تضع لوحة إعلان لعرض أعمال الأطفال.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أن تضع طاولة وكراسي.</a:t>
            </a:r>
          </a:p>
          <a:p>
            <a:pPr marL="0" indent="0" algn="r">
              <a:lnSpc>
                <a:spcPct val="120000"/>
              </a:lnSpc>
              <a:buNone/>
              <a:defRPr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أن يكون هناك مغسلة صغيرة داخل الركن أو يكون الركن قريباً من الباب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47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ماذا يحتوي هذا الركن؟</a:t>
            </a:r>
            <a:r>
              <a:rPr lang="ar-S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42276" cy="434340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علبة مقصات آمنة.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أقلام تلوين.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قوارير دهان سائل.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فرش تلوين.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قطع أسفنج.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عجين أو صلصال.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بعض الأدوات المستهلكة.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12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40768"/>
            <a:ext cx="8042276" cy="39604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lnSpc>
                <a:spcPct val="80000"/>
              </a:lnSpc>
              <a:buNone/>
              <a:defRPr/>
            </a:pPr>
            <a:endParaRPr lang="ar-S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lnSpc>
                <a:spcPct val="80000"/>
              </a:lnSpc>
              <a:buNone/>
              <a:defRPr/>
            </a:pPr>
            <a:r>
              <a:rPr lang="ar-S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هناك </a:t>
            </a:r>
            <a:r>
              <a:rPr lang="ar-S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أركان توضع حسب حاجة ورغبة الأطفال وحسب الوحدات مثل:</a:t>
            </a:r>
          </a:p>
          <a:p>
            <a:pPr algn="r" rtl="1">
              <a:lnSpc>
                <a:spcPct val="80000"/>
              </a:lnSpc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أ-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ركن اللعب بالرمل والماء.</a:t>
            </a:r>
          </a:p>
          <a:p>
            <a:pPr algn="r" rtl="1">
              <a:lnSpc>
                <a:spcPct val="80000"/>
              </a:lnSpc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ركن النجارة.</a:t>
            </a:r>
          </a:p>
          <a:p>
            <a:pPr algn="r" rtl="1">
              <a:lnSpc>
                <a:spcPct val="80000"/>
              </a:lnSpc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ركن التسوق.</a:t>
            </a:r>
          </a:p>
          <a:p>
            <a:pPr algn="r" rtl="1">
              <a:lnSpc>
                <a:spcPct val="80000"/>
              </a:lnSpc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د- 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ركن مركز 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الشرطة. </a:t>
            </a:r>
            <a:endParaRPr lang="ar-S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80000"/>
              </a:lnSpc>
              <a:defRPr/>
            </a:pPr>
            <a:r>
              <a:rPr lang="ar-SA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هـ-</a:t>
            </a:r>
            <a:r>
              <a:rPr lang="ar-S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ركن الطبيب.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88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ركن الطبيب</a:t>
            </a:r>
            <a:endParaRPr lang="en-US" dirty="0"/>
          </a:p>
        </p:txBody>
      </p:sp>
      <p:pic>
        <p:nvPicPr>
          <p:cNvPr id="5" name="Content Placeholder 4" descr="1(4)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57" b="-17857"/>
          <a:stretch>
            <a:fillRect/>
          </a:stretch>
        </p:blipFill>
        <p:spPr/>
      </p:pic>
      <p:pic>
        <p:nvPicPr>
          <p:cNvPr id="8" name="Content Placeholder 7" descr="4(1)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57" b="-17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3285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ركن التسوق</a:t>
            </a:r>
            <a:endParaRPr lang="en-US" dirty="0"/>
          </a:p>
        </p:txBody>
      </p:sp>
      <p:pic>
        <p:nvPicPr>
          <p:cNvPr id="9" name="Content Placeholder 8" descr="2(1)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13161"/>
          <a:stretch/>
        </p:blipFill>
        <p:spPr/>
      </p:pic>
      <p:pic>
        <p:nvPicPr>
          <p:cNvPr id="13" name="Content Placeholder 12" descr="1(1)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13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15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088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x-none" dirty="0" smtClean="0"/>
              <a:t>البيئة التربوية المعدة حسب أركان تعليمية تعتمد </a:t>
            </a:r>
            <a:r>
              <a:rPr lang="x-none" smtClean="0"/>
              <a:t>على </a:t>
            </a:r>
            <a:r>
              <a:rPr lang="x-none" smtClean="0"/>
              <a:t>مب</a:t>
            </a:r>
            <a:r>
              <a:rPr lang="ar-SA" dirty="0" err="1" smtClean="0"/>
              <a:t>ادئ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15370" cy="40719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x-none" sz="2800" b="1" smtClean="0">
                <a:solidFill>
                  <a:srgbClr val="C00000"/>
                </a:solidFill>
              </a:rPr>
              <a:t>ثالثاً</a:t>
            </a:r>
            <a:r>
              <a:rPr lang="ar-SA" sz="2800" b="1" dirty="0" smtClean="0">
                <a:solidFill>
                  <a:srgbClr val="C00000"/>
                </a:solidFill>
              </a:rPr>
              <a:t>: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  <a:r>
              <a:rPr lang="x-none" sz="2800" b="1" smtClean="0"/>
              <a:t>الاتصال </a:t>
            </a:r>
            <a:r>
              <a:rPr lang="x-none" sz="2800" b="1" dirty="0"/>
              <a:t>والتواصل بين الأطفال </a:t>
            </a:r>
            <a:r>
              <a:rPr lang="x-none" sz="2800" b="1"/>
              <a:t>والمعلمات </a:t>
            </a:r>
            <a:r>
              <a:rPr lang="ar-SA" sz="2800" b="1" dirty="0" err="1" smtClean="0"/>
              <a:t>(</a:t>
            </a:r>
            <a:r>
              <a:rPr lang="x-none" sz="2800" b="1" smtClean="0"/>
              <a:t>القيم </a:t>
            </a:r>
            <a:r>
              <a:rPr lang="x-none" sz="2800" b="1"/>
              <a:t>والاتجاهات </a:t>
            </a:r>
            <a:r>
              <a:rPr lang="x-none" sz="2800" b="1" smtClean="0"/>
              <a:t>والتعاون</a:t>
            </a:r>
            <a:r>
              <a:rPr lang="ar-SA" sz="2800" b="1" dirty="0" smtClean="0"/>
              <a:t>)</a:t>
            </a:r>
            <a:r>
              <a:rPr lang="x-none" sz="2800" b="1" smtClean="0"/>
              <a:t>.</a:t>
            </a:r>
            <a:endParaRPr lang="en-US" sz="2800" b="1" dirty="0"/>
          </a:p>
          <a:p>
            <a:pPr algn="just" rtl="1">
              <a:lnSpc>
                <a:spcPct val="150000"/>
              </a:lnSpc>
              <a:buNone/>
            </a:pPr>
            <a:r>
              <a:rPr lang="x-none" sz="2800" b="1" smtClean="0">
                <a:solidFill>
                  <a:srgbClr val="C00000"/>
                </a:solidFill>
              </a:rPr>
              <a:t>رابعا: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r>
              <a:rPr lang="x-none" sz="2800" b="1" smtClean="0"/>
              <a:t>تدعم دور</a:t>
            </a:r>
            <a:r>
              <a:rPr lang="ar-SA" sz="2800" b="1" dirty="0"/>
              <a:t> </a:t>
            </a:r>
            <a:r>
              <a:rPr lang="x-none" sz="2800" b="1" smtClean="0"/>
              <a:t>الروضة </a:t>
            </a:r>
            <a:r>
              <a:rPr lang="x-none" sz="2800" b="1" dirty="0"/>
              <a:t>التربوي الشبيه </a:t>
            </a:r>
            <a:r>
              <a:rPr lang="x-none" sz="2800" b="1"/>
              <a:t>بجو </a:t>
            </a:r>
            <a:r>
              <a:rPr lang="x-none" sz="2800" b="1" smtClean="0"/>
              <a:t>الأسرة، </a:t>
            </a:r>
            <a:r>
              <a:rPr lang="x-none" sz="2800" b="1" dirty="0"/>
              <a:t>فالأركان المختلفة </a:t>
            </a:r>
            <a:r>
              <a:rPr lang="x-none" sz="2800" b="1"/>
              <a:t>توحي </a:t>
            </a:r>
            <a:r>
              <a:rPr lang="x-none" sz="2800" b="1" smtClean="0"/>
              <a:t>بالمسكن، </a:t>
            </a:r>
            <a:r>
              <a:rPr lang="x-none" sz="2800" b="1" dirty="0"/>
              <a:t>والأدوار التي تلعبها المعلمة والأطفال شبيهة بأدوار </a:t>
            </a:r>
            <a:r>
              <a:rPr lang="x-none" sz="2800" b="1"/>
              <a:t>أفراد </a:t>
            </a:r>
            <a:r>
              <a:rPr lang="x-none" sz="2800" b="1" smtClean="0"/>
              <a:t>العائلة.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endParaRPr lang="en-US" sz="2800" b="1" dirty="0" smtClean="0"/>
          </a:p>
          <a:p>
            <a:pPr algn="just">
              <a:lnSpc>
                <a:spcPct val="150000"/>
              </a:lnSpc>
              <a:buNone/>
            </a:pPr>
            <a:endParaRPr lang="x-none" sz="2800" b="1" dirty="0" smtClean="0"/>
          </a:p>
        </p:txBody>
      </p:sp>
      <p:pic>
        <p:nvPicPr>
          <p:cNvPr id="6" name="Picture 5" descr="12043769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5373216"/>
            <a:ext cx="1643074" cy="130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8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000" b="1" dirty="0" smtClean="0"/>
              <a:t>مبدأ تقسيم غرفة الصف إلى أركان تعليمية</a:t>
            </a:r>
            <a:endParaRPr lang="ar-JO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498212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x-none" sz="3600" b="1" u="sng" smtClean="0"/>
              <a:t>الأركان التعليمية</a:t>
            </a:r>
            <a:r>
              <a:rPr lang="ar-SA" sz="3600" b="1" u="sng" dirty="0" smtClean="0"/>
              <a:t> </a:t>
            </a:r>
            <a:r>
              <a:rPr lang="x-none" sz="3600" b="1" u="sng" smtClean="0"/>
              <a:t>هي</a:t>
            </a:r>
            <a:r>
              <a:rPr lang="ar-SA" sz="3600" b="1" u="sng" dirty="0" smtClean="0"/>
              <a:t>:</a:t>
            </a:r>
            <a:r>
              <a:rPr lang="ar-SA" sz="3600" dirty="0" smtClean="0"/>
              <a:t> مساحات </a:t>
            </a:r>
            <a:r>
              <a:rPr lang="x-none" sz="3600" dirty="0" smtClean="0"/>
              <a:t>محددة يتم فصل كل مساحة عن الأخرى بواسطة حاجز </a:t>
            </a:r>
            <a:r>
              <a:rPr lang="x-none" sz="3600" smtClean="0"/>
              <a:t>طبيعي منخفض، </a:t>
            </a:r>
            <a:r>
              <a:rPr lang="x-none" sz="3600" dirty="0" smtClean="0"/>
              <a:t>كطاولة </a:t>
            </a:r>
            <a:r>
              <a:rPr lang="x-none" sz="3600" smtClean="0"/>
              <a:t>أو رف، </a:t>
            </a:r>
            <a:r>
              <a:rPr lang="x-none" sz="3600" dirty="0" smtClean="0"/>
              <a:t>وتخصص كل مساحة لممارسة </a:t>
            </a:r>
            <a:r>
              <a:rPr lang="x-none" sz="3600" smtClean="0"/>
              <a:t>نشاط معين، </a:t>
            </a:r>
            <a:r>
              <a:rPr lang="ar-SA" sz="3600" dirty="0" smtClean="0"/>
              <a:t>مثل ركن التعبير الفني</a:t>
            </a:r>
            <a:r>
              <a:rPr lang="x-none" sz="3600" smtClean="0"/>
              <a:t> و</a:t>
            </a:r>
            <a:r>
              <a:rPr lang="ar-SA" sz="3600" dirty="0" smtClean="0"/>
              <a:t>الركن </a:t>
            </a:r>
            <a:r>
              <a:rPr lang="ar-SA" sz="3600" dirty="0" err="1" smtClean="0"/>
              <a:t>الإيهامي</a:t>
            </a:r>
            <a:r>
              <a:rPr lang="x-none" sz="3600" smtClean="0"/>
              <a:t>....الخ</a:t>
            </a:r>
            <a:r>
              <a:rPr lang="ar-SA" sz="3600" dirty="0" smtClean="0"/>
              <a:t>.</a:t>
            </a:r>
            <a:endParaRPr lang="en-US" sz="3600" dirty="0" smtClean="0"/>
          </a:p>
          <a:p>
            <a:pPr algn="just" rtl="1"/>
            <a:r>
              <a:rPr lang="x-none" sz="3600" dirty="0" smtClean="0"/>
              <a:t>تزود المعلمة كل ركن بالمواد والوسائل والأدوات و</a:t>
            </a:r>
            <a:r>
              <a:rPr lang="ar-SA" sz="3600" dirty="0" smtClean="0"/>
              <a:t>ا</a:t>
            </a:r>
            <a:r>
              <a:rPr lang="x-none" sz="3600" dirty="0" smtClean="0"/>
              <a:t>لأجهزة التي ترتبط </a:t>
            </a:r>
            <a:r>
              <a:rPr lang="x-none" sz="3600" smtClean="0"/>
              <a:t>بموضوع الركن، </a:t>
            </a:r>
            <a:r>
              <a:rPr lang="x-none" sz="3600" dirty="0" smtClean="0"/>
              <a:t>وتعرضها للأطفال بشكل جذاب لكي يقوم بلمسها وفحصها </a:t>
            </a:r>
            <a:r>
              <a:rPr lang="x-none" sz="3600" smtClean="0"/>
              <a:t>وتجريبها والتفاعل</a:t>
            </a:r>
            <a:r>
              <a:rPr lang="ar-SA" sz="3600" dirty="0" smtClean="0"/>
              <a:t> معها.</a:t>
            </a:r>
            <a:endParaRPr lang="ar-JO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2276" cy="1336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/>
            <a:r>
              <a:rPr lang="x-none" sz="4800" dirty="0" smtClean="0"/>
              <a:t>مواصفات الأركان التعليمية :</a:t>
            </a:r>
            <a:endParaRPr lang="ar-JO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8176993" cy="4608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lnSpc>
                <a:spcPct val="140000"/>
              </a:lnSpc>
              <a:defRPr/>
            </a:pPr>
            <a:r>
              <a:rPr lang="ar-SA" sz="2800" b="1" dirty="0">
                <a:solidFill>
                  <a:srgbClr val="3366FF"/>
                </a:solidFill>
                <a:latin typeface="Tahoma"/>
                <a:cs typeface="Tahoma"/>
              </a:rPr>
              <a:t>1- الأركان الثابتة على مدار السنة </a:t>
            </a: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مثل</a:t>
            </a:r>
            <a:r>
              <a:rPr lang="ar-SA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: </a:t>
            </a:r>
            <a:r>
              <a:rPr lang="ar-SA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ركن المكتبة وركن البناء والهدم (المكعبات)</a:t>
            </a:r>
            <a:endParaRPr lang="ar-SA" sz="2800" b="1" dirty="0">
              <a:solidFill>
                <a:schemeClr val="accent6">
                  <a:lumMod val="40000"/>
                  <a:lumOff val="60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  <a:defRPr/>
            </a:pPr>
            <a:r>
              <a:rPr lang="ar-SA" sz="2800" b="1" dirty="0">
                <a:solidFill>
                  <a:srgbClr val="3366FF"/>
                </a:solidFill>
                <a:latin typeface="Tahoma"/>
                <a:cs typeface="Tahoma"/>
              </a:rPr>
              <a:t>2- الأركان المتحركة بين فترة </a:t>
            </a: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وأخرى.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 </a:t>
            </a:r>
            <a:r>
              <a:rPr lang="ar-SA" sz="2800" b="1" dirty="0">
                <a:solidFill>
                  <a:srgbClr val="FF8080"/>
                </a:solidFill>
                <a:latin typeface="Tahoma"/>
                <a:cs typeface="Tahoma"/>
              </a:rPr>
              <a:t>مثل: </a:t>
            </a: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الركن </a:t>
            </a:r>
            <a:r>
              <a:rPr lang="ar-SA" sz="2800" b="1" dirty="0" err="1" smtClean="0">
                <a:solidFill>
                  <a:srgbClr val="FF8080"/>
                </a:solidFill>
                <a:latin typeface="Tahoma"/>
                <a:cs typeface="Tahoma"/>
              </a:rPr>
              <a:t>الإيهامي</a:t>
            </a: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 (التعايش الأسري).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3- الأركان المتغيرة باستمرار.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 </a:t>
            </a: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مثل: ركن البحث </a:t>
            </a:r>
            <a:r>
              <a:rPr lang="ar-SA" sz="2800" b="1" dirty="0">
                <a:solidFill>
                  <a:srgbClr val="FF8080"/>
                </a:solidFill>
                <a:latin typeface="Tahoma"/>
                <a:cs typeface="Tahoma"/>
              </a:rPr>
              <a:t>والاكتشاف.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>
                <a:solidFill>
                  <a:srgbClr val="3366FF"/>
                </a:solidFill>
                <a:latin typeface="Tahoma"/>
                <a:cs typeface="Tahoma"/>
              </a:rPr>
              <a:t>4- الأركان </a:t>
            </a: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الإضافية.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 </a:t>
            </a:r>
            <a:r>
              <a:rPr lang="ar-SA" sz="2800" b="1" dirty="0">
                <a:solidFill>
                  <a:srgbClr val="FF8080"/>
                </a:solidFill>
                <a:latin typeface="Tahoma"/>
                <a:cs typeface="Tahoma"/>
              </a:rPr>
              <a:t>مثل: ركن الماء والرمل.</a:t>
            </a:r>
          </a:p>
          <a:p>
            <a:pPr algn="ctr" rtl="1"/>
            <a:endParaRPr lang="ar-JO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2276" cy="1336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x-none" sz="4800" dirty="0" smtClean="0"/>
              <a:t>مواصفات الأركان التعليمية :</a:t>
            </a:r>
            <a:endParaRPr lang="ar-JO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176993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lnSpc>
                <a:spcPct val="140000"/>
              </a:lnSpc>
              <a:defRPr/>
            </a:pPr>
            <a:r>
              <a:rPr lang="ar-SA" sz="3200" b="1" dirty="0" smtClean="0">
                <a:solidFill>
                  <a:srgbClr val="3366FF"/>
                </a:solidFill>
                <a:latin typeface="Tahoma"/>
                <a:cs typeface="Tahoma"/>
              </a:rPr>
              <a:t>5</a:t>
            </a:r>
            <a:r>
              <a:rPr lang="ar-SA" sz="2800" b="1" dirty="0">
                <a:solidFill>
                  <a:srgbClr val="3366FF"/>
                </a:solidFill>
                <a:latin typeface="Tahoma"/>
                <a:cs typeface="Tahoma"/>
              </a:rPr>
              <a:t>- الأركان </a:t>
            </a: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الهادئة.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 </a:t>
            </a:r>
            <a:r>
              <a:rPr lang="ar-SA" sz="2800" b="1" dirty="0">
                <a:solidFill>
                  <a:srgbClr val="FF8080"/>
                </a:solidFill>
                <a:latin typeface="Tahoma"/>
                <a:cs typeface="Tahoma"/>
              </a:rPr>
              <a:t>مثل: ركن </a:t>
            </a: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المكتبة(المطالعة).</a:t>
            </a:r>
            <a:endParaRPr lang="ar-SA" sz="2800" b="1" dirty="0">
              <a:solidFill>
                <a:srgbClr val="FF8080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  <a:defRPr/>
            </a:pPr>
            <a:r>
              <a:rPr lang="ar-SA" sz="2800" b="1" dirty="0">
                <a:solidFill>
                  <a:srgbClr val="3366FF"/>
                </a:solidFill>
                <a:latin typeface="Tahoma"/>
                <a:cs typeface="Tahoma"/>
              </a:rPr>
              <a:t>6- الأركان </a:t>
            </a: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الصاخبة.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 </a:t>
            </a:r>
            <a:r>
              <a:rPr lang="ar-SA" sz="2800" b="1" dirty="0">
                <a:solidFill>
                  <a:srgbClr val="FF8080"/>
                </a:solidFill>
                <a:latin typeface="Tahoma"/>
                <a:cs typeface="Tahoma"/>
              </a:rPr>
              <a:t>مثل: ركن البناء </a:t>
            </a: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والهدم (المكعبات).</a:t>
            </a:r>
            <a:endParaRPr lang="ar-SA" sz="2800" b="1" dirty="0">
              <a:solidFill>
                <a:srgbClr val="FF8080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  <a:defRPr/>
            </a:pPr>
            <a:r>
              <a:rPr lang="ar-SA" sz="2800" b="1" dirty="0">
                <a:solidFill>
                  <a:srgbClr val="3366FF"/>
                </a:solidFill>
                <a:latin typeface="Tahoma"/>
                <a:cs typeface="Tahoma"/>
              </a:rPr>
              <a:t>7- الأركان </a:t>
            </a: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الجماعية.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مثل</a:t>
            </a:r>
            <a:r>
              <a:rPr lang="ar-SA" sz="2800" b="1" dirty="0">
                <a:solidFill>
                  <a:srgbClr val="FF8080"/>
                </a:solidFill>
                <a:latin typeface="Tahoma"/>
                <a:cs typeface="Tahoma"/>
              </a:rPr>
              <a:t>: </a:t>
            </a: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الركن </a:t>
            </a:r>
            <a:r>
              <a:rPr lang="ar-SA" sz="2800" b="1" dirty="0" err="1" smtClean="0">
                <a:solidFill>
                  <a:srgbClr val="FF8080"/>
                </a:solidFill>
                <a:latin typeface="Tahoma"/>
                <a:cs typeface="Tahoma"/>
              </a:rPr>
              <a:t>الإيهامي</a:t>
            </a: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 (التعايش الأسري).</a:t>
            </a:r>
            <a:endParaRPr lang="ar-SA" sz="2800" b="1" dirty="0">
              <a:solidFill>
                <a:srgbClr val="FF8080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  <a:defRPr/>
            </a:pPr>
            <a:r>
              <a:rPr lang="ar-SA" sz="2800" b="1" dirty="0">
                <a:solidFill>
                  <a:srgbClr val="3366FF"/>
                </a:solidFill>
                <a:latin typeface="Tahoma"/>
                <a:cs typeface="Tahoma"/>
              </a:rPr>
              <a:t>8- الأركان </a:t>
            </a:r>
            <a:r>
              <a:rPr lang="ar-SA" sz="2800" b="1" dirty="0" smtClean="0">
                <a:solidFill>
                  <a:srgbClr val="3366FF"/>
                </a:solidFill>
                <a:latin typeface="Tahoma"/>
                <a:cs typeface="Tahoma"/>
              </a:rPr>
              <a:t>الفردية.</a:t>
            </a:r>
          </a:p>
          <a:p>
            <a:pPr>
              <a:lnSpc>
                <a:spcPct val="140000"/>
              </a:lnSpc>
              <a:defRPr/>
            </a:pPr>
            <a:r>
              <a:rPr lang="ar-SA" sz="2800" b="1" dirty="0" smtClean="0">
                <a:solidFill>
                  <a:srgbClr val="FF8080"/>
                </a:solidFill>
                <a:latin typeface="Tahoma"/>
                <a:cs typeface="Tahoma"/>
              </a:rPr>
              <a:t> </a:t>
            </a:r>
            <a:r>
              <a:rPr lang="ar-SA" sz="2800" b="1" dirty="0">
                <a:solidFill>
                  <a:srgbClr val="FF8080"/>
                </a:solidFill>
                <a:latin typeface="Tahoma"/>
                <a:cs typeface="Tahoma"/>
              </a:rPr>
              <a:t>مثل: ركن البحث والاكتشاف والمطالعة.</a:t>
            </a:r>
          </a:p>
          <a:p>
            <a:pPr>
              <a:lnSpc>
                <a:spcPct val="140000"/>
              </a:lnSpc>
              <a:defRPr/>
            </a:pPr>
            <a:r>
              <a:rPr lang="ar-S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يمكن للمعلمة أن تجعل الأركان بالتناوب حسب حاجات الطفل وإمكانات الروضة.</a:t>
            </a:r>
          </a:p>
          <a:p>
            <a:pPr algn="ctr" rtl="1"/>
            <a:endParaRPr lang="ar-J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2303</Words>
  <Application>Microsoft Office PowerPoint</Application>
  <PresentationFormat>عرض على الشاشة (3:4)‏</PresentationFormat>
  <Paragraphs>268</Paragraphs>
  <Slides>58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58</vt:i4>
      </vt:variant>
    </vt:vector>
  </HeadingPairs>
  <TitlesOfParts>
    <vt:vector size="60" baseType="lpstr">
      <vt:lpstr>Breeze</vt:lpstr>
      <vt:lpstr>Office Theme</vt:lpstr>
      <vt:lpstr>الأركـــــان التعليـــمية</vt:lpstr>
      <vt:lpstr>تنظيم البيئة التربوية حسب الأركان التعليمية</vt:lpstr>
      <vt:lpstr>تنظيم البيئة التربوية حسب الأركان التعليمية</vt:lpstr>
      <vt:lpstr>البيئة التربوية المغايرة</vt:lpstr>
      <vt:lpstr>البيئة التربوية المعدة حسب أركان تعليمية تعتمد على مبادئ:</vt:lpstr>
      <vt:lpstr>البيئة التربوية المعدة حسب أركان تعليمية تعتمد على مبادئ</vt:lpstr>
      <vt:lpstr>مبدأ تقسيم غرفة الصف إلى أركان تعليمية</vt:lpstr>
      <vt:lpstr>مواصفات الأركان التعليمية :</vt:lpstr>
      <vt:lpstr>مواصفات الأركان التعليمية :</vt:lpstr>
      <vt:lpstr>العوامل المؤثرة في تنظيم الأركان التعليمية</vt:lpstr>
      <vt:lpstr>تابع ..العوامل المؤثرة في تنظيم الأركان التعليمية</vt:lpstr>
      <vt:lpstr> إعداد الأركان التعليمية:</vt:lpstr>
      <vt:lpstr>عرض تقديمي في PowerPoint</vt:lpstr>
      <vt:lpstr>عرض تقديمي في PowerPoint</vt:lpstr>
      <vt:lpstr>عرض تقديمي في PowerPoint</vt:lpstr>
      <vt:lpstr>ثانياً: ترتيب الأدوات وتنظيمها</vt:lpstr>
      <vt:lpstr>ثالثاً: عرض أعمال الأطفال</vt:lpstr>
      <vt:lpstr>الأركان التعليمية :</vt:lpstr>
      <vt:lpstr>أولاً : ركن المكتبة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ترتيب ركن المكتبة</vt:lpstr>
      <vt:lpstr>عرض تقديمي في PowerPoint</vt:lpstr>
      <vt:lpstr>عرض تقديمي في PowerPoint</vt:lpstr>
      <vt:lpstr>ثانياً: ركن المكعبات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ثالثاً: ركن  اللعب الإيهامي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رابعاً: ركن الإدراك</vt:lpstr>
      <vt:lpstr>عرض تقديمي في PowerPoint</vt:lpstr>
      <vt:lpstr>عرض تقديمي في PowerPoint</vt:lpstr>
      <vt:lpstr>نلاحظ هنا : - منطقة اللعب على الأرض وأخرى على الطاولة . - ترتيب الأدوات في الركن دون تزاحم. - وجود البطاقات المعنونة لنوع اللعبة.</vt:lpstr>
      <vt:lpstr>نلاحظ هنا : - منطقة اللعب على الأرض واسعة وأخرى على الطاولة . كثرة الأدوات عل الأرفف . - هناك أدوات مجهزة على الطاولة لجذب الأطفال. - يوجد شريط لاصق يبيّن حدود اللعب، وترك مساحة بجانب الأرفف لتناول الأدوات بشكل سلس.</vt:lpstr>
      <vt:lpstr>خامساً:  ركن الاكتشاف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سادساً: ركن التعبير الفني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على ماذا يحتوي هذا الركن؟ </vt:lpstr>
      <vt:lpstr>عرض تقديمي في PowerPoint</vt:lpstr>
      <vt:lpstr>ركن الطبيب</vt:lpstr>
      <vt:lpstr>ركن التسوق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ورشـة ركــن المكتبـة</dc:title>
  <dc:creator>Dell</dc:creator>
  <cp:lastModifiedBy>SSC1</cp:lastModifiedBy>
  <cp:revision>58</cp:revision>
  <dcterms:created xsi:type="dcterms:W3CDTF">2010-11-06T11:13:15Z</dcterms:created>
  <dcterms:modified xsi:type="dcterms:W3CDTF">2014-10-28T17:25:33Z</dcterms:modified>
</cp:coreProperties>
</file>