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83" r:id="rId5"/>
    <p:sldId id="260" r:id="rId6"/>
    <p:sldId id="261" r:id="rId7"/>
    <p:sldId id="262" r:id="rId8"/>
    <p:sldId id="263" r:id="rId9"/>
    <p:sldId id="264" r:id="rId10"/>
    <p:sldId id="282" r:id="rId11"/>
    <p:sldId id="265" r:id="rId12"/>
    <p:sldId id="266" r:id="rId13"/>
    <p:sldId id="267" r:id="rId14"/>
    <p:sldId id="268" r:id="rId15"/>
    <p:sldId id="284" r:id="rId16"/>
    <p:sldId id="269" r:id="rId17"/>
    <p:sldId id="270" r:id="rId18"/>
    <p:sldId id="271" r:id="rId19"/>
    <p:sldId id="272" r:id="rId20"/>
    <p:sldId id="273" r:id="rId21"/>
    <p:sldId id="274" r:id="rId22"/>
    <p:sldId id="275" r:id="rId23"/>
    <p:sldId id="276" r:id="rId24"/>
    <p:sldId id="278"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71" autoAdjust="0"/>
  </p:normalViewPr>
  <p:slideViewPr>
    <p:cSldViewPr>
      <p:cViewPr>
        <p:scale>
          <a:sx n="62" d="100"/>
          <a:sy n="62" d="100"/>
        </p:scale>
        <p:origin x="-3024" y="-11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84CFD-F125-4DAB-822C-7008516A5501}"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572D8A39-6369-4217-9833-7ED8223E51B1}">
      <dgm:prSet phldrT="[نص]"/>
      <dgm:spPr/>
      <dgm:t>
        <a:bodyPr/>
        <a:lstStyle/>
        <a:p>
          <a:r>
            <a:rPr lang="ar-SA" dirty="0" smtClean="0"/>
            <a:t>استراتيجية اقناع</a:t>
          </a:r>
          <a:endParaRPr lang="en-US" dirty="0"/>
        </a:p>
      </dgm:t>
    </dgm:pt>
    <dgm:pt modelId="{4AF92AC4-4B71-4205-B3A7-10A6F6EDBDF4}" type="parTrans" cxnId="{EFAAC16E-37DF-4C34-80E1-E3830775B3C5}">
      <dgm:prSet/>
      <dgm:spPr/>
      <dgm:t>
        <a:bodyPr/>
        <a:lstStyle/>
        <a:p>
          <a:endParaRPr lang="en-US"/>
        </a:p>
      </dgm:t>
    </dgm:pt>
    <dgm:pt modelId="{F5CC3F1C-49FA-499D-A227-682B06EC77E6}" type="sibTrans" cxnId="{EFAAC16E-37DF-4C34-80E1-E3830775B3C5}">
      <dgm:prSet/>
      <dgm:spPr/>
      <dgm:t>
        <a:bodyPr/>
        <a:lstStyle/>
        <a:p>
          <a:endParaRPr lang="en-US"/>
        </a:p>
      </dgm:t>
    </dgm:pt>
    <dgm:pt modelId="{BF0DE5D3-861D-470D-B291-E51621140E1E}">
      <dgm:prSet phldrT="[نص]"/>
      <dgm:spPr/>
      <dgm:t>
        <a:bodyPr/>
        <a:lstStyle/>
        <a:p>
          <a:pPr algn="ctr"/>
          <a:r>
            <a:rPr lang="ar-SA" dirty="0" smtClean="0"/>
            <a:t>استراتيجية الإعلام  	</a:t>
          </a:r>
          <a:endParaRPr lang="en-US" dirty="0"/>
        </a:p>
      </dgm:t>
    </dgm:pt>
    <dgm:pt modelId="{B154889C-A7E7-450E-9775-2910CCFF9FDC}" type="parTrans" cxnId="{5F3FEF5F-52FD-485C-BBAC-3D6647ABED26}">
      <dgm:prSet/>
      <dgm:spPr/>
      <dgm:t>
        <a:bodyPr/>
        <a:lstStyle/>
        <a:p>
          <a:endParaRPr lang="en-US"/>
        </a:p>
      </dgm:t>
    </dgm:pt>
    <dgm:pt modelId="{6B7967E0-8AF2-4A97-9377-0C6A0497C106}" type="sibTrans" cxnId="{5F3FEF5F-52FD-485C-BBAC-3D6647ABED26}">
      <dgm:prSet/>
      <dgm:spPr/>
      <dgm:t>
        <a:bodyPr/>
        <a:lstStyle/>
        <a:p>
          <a:endParaRPr lang="en-US"/>
        </a:p>
      </dgm:t>
    </dgm:pt>
    <dgm:pt modelId="{D867F5EB-98FB-4E0A-B4F3-7E6FADB1DD52}">
      <dgm:prSet phldrT="[نص]"/>
      <dgm:spPr/>
      <dgm:t>
        <a:bodyPr/>
        <a:lstStyle/>
        <a:p>
          <a:r>
            <a:rPr lang="ar-SA" dirty="0" smtClean="0"/>
            <a:t>استراتيجية الحوار</a:t>
          </a:r>
          <a:endParaRPr lang="en-US" dirty="0"/>
        </a:p>
      </dgm:t>
    </dgm:pt>
    <dgm:pt modelId="{0EDBCB5E-F22C-45E3-85B7-AA9D5DE50F2D}" type="parTrans" cxnId="{95AD1199-0BCE-468A-9B8D-1BFE4385F773}">
      <dgm:prSet/>
      <dgm:spPr/>
      <dgm:t>
        <a:bodyPr/>
        <a:lstStyle/>
        <a:p>
          <a:endParaRPr lang="en-US"/>
        </a:p>
      </dgm:t>
    </dgm:pt>
    <dgm:pt modelId="{982AF3D0-9A8B-449A-A713-3871F866724F}" type="sibTrans" cxnId="{95AD1199-0BCE-468A-9B8D-1BFE4385F773}">
      <dgm:prSet/>
      <dgm:spPr/>
      <dgm:t>
        <a:bodyPr/>
        <a:lstStyle/>
        <a:p>
          <a:endParaRPr lang="en-US"/>
        </a:p>
      </dgm:t>
    </dgm:pt>
    <dgm:pt modelId="{6F8F9F55-6C6E-4F6A-9622-2F4F433AEDF0}">
      <dgm:prSet phldrT="[نص]"/>
      <dgm:spPr/>
      <dgm:t>
        <a:bodyPr/>
        <a:lstStyle/>
        <a:p>
          <a:r>
            <a:rPr lang="ar-SA" dirty="0" smtClean="0"/>
            <a:t>استراتيجية بناء الإجماع</a:t>
          </a:r>
          <a:endParaRPr lang="en-US" dirty="0"/>
        </a:p>
      </dgm:t>
    </dgm:pt>
    <dgm:pt modelId="{497E29F5-EA92-4D25-97E7-17AA4C50BF4A}" type="parTrans" cxnId="{2C1E6FEB-4191-4CAD-B8B6-022754B2BE30}">
      <dgm:prSet/>
      <dgm:spPr/>
      <dgm:t>
        <a:bodyPr/>
        <a:lstStyle/>
        <a:p>
          <a:endParaRPr lang="en-US"/>
        </a:p>
      </dgm:t>
    </dgm:pt>
    <dgm:pt modelId="{ED974522-EC5B-49D9-B53C-3CFBF3184AF2}" type="sibTrans" cxnId="{2C1E6FEB-4191-4CAD-B8B6-022754B2BE30}">
      <dgm:prSet/>
      <dgm:spPr/>
      <dgm:t>
        <a:bodyPr/>
        <a:lstStyle/>
        <a:p>
          <a:endParaRPr lang="en-US"/>
        </a:p>
      </dgm:t>
    </dgm:pt>
    <dgm:pt modelId="{9411D22A-5361-41E9-A664-80F8F27D67D9}" type="pres">
      <dgm:prSet presAssocID="{4A284CFD-F125-4DAB-822C-7008516A5501}" presName="matrix" presStyleCnt="0">
        <dgm:presLayoutVars>
          <dgm:chMax val="1"/>
          <dgm:dir/>
          <dgm:resizeHandles val="exact"/>
        </dgm:presLayoutVars>
      </dgm:prSet>
      <dgm:spPr/>
      <dgm:t>
        <a:bodyPr/>
        <a:lstStyle/>
        <a:p>
          <a:pPr rtl="1"/>
          <a:endParaRPr lang="ar-SA"/>
        </a:p>
      </dgm:t>
    </dgm:pt>
    <dgm:pt modelId="{01C570BD-7A93-4ED8-B09A-438EF161FBF9}" type="pres">
      <dgm:prSet presAssocID="{4A284CFD-F125-4DAB-822C-7008516A5501}" presName="diamond" presStyleLbl="bgShp" presStyleIdx="0" presStyleCnt="1">
        <dgm:style>
          <a:lnRef idx="2">
            <a:schemeClr val="accent6"/>
          </a:lnRef>
          <a:fillRef idx="1">
            <a:schemeClr val="lt1"/>
          </a:fillRef>
          <a:effectRef idx="0">
            <a:schemeClr val="accent6"/>
          </a:effectRef>
          <a:fontRef idx="minor">
            <a:schemeClr val="dk1"/>
          </a:fontRef>
        </dgm:style>
      </dgm:prSet>
      <dgm:spPr/>
    </dgm:pt>
    <dgm:pt modelId="{03548EAE-E9FC-420C-9CD8-5F1E23284D04}" type="pres">
      <dgm:prSet presAssocID="{4A284CFD-F125-4DAB-822C-7008516A5501}" presName="quad1" presStyleLbl="node1" presStyleIdx="0" presStyleCnt="4">
        <dgm:presLayoutVars>
          <dgm:chMax val="0"/>
          <dgm:chPref val="0"/>
          <dgm:bulletEnabled val="1"/>
        </dgm:presLayoutVars>
      </dgm:prSet>
      <dgm:spPr/>
      <dgm:t>
        <a:bodyPr/>
        <a:lstStyle/>
        <a:p>
          <a:pPr rtl="1"/>
          <a:endParaRPr lang="ar-SA"/>
        </a:p>
      </dgm:t>
    </dgm:pt>
    <dgm:pt modelId="{82EC1427-90A9-4578-82F3-FF09B2A147D2}" type="pres">
      <dgm:prSet presAssocID="{4A284CFD-F125-4DAB-822C-7008516A5501}" presName="quad2" presStyleLbl="node1" presStyleIdx="1" presStyleCnt="4">
        <dgm:presLayoutVars>
          <dgm:chMax val="0"/>
          <dgm:chPref val="0"/>
          <dgm:bulletEnabled val="1"/>
        </dgm:presLayoutVars>
      </dgm:prSet>
      <dgm:spPr/>
      <dgm:t>
        <a:bodyPr/>
        <a:lstStyle/>
        <a:p>
          <a:endParaRPr lang="en-US"/>
        </a:p>
      </dgm:t>
    </dgm:pt>
    <dgm:pt modelId="{7B565CFD-20FB-422C-848D-9EB21C23FC2D}" type="pres">
      <dgm:prSet presAssocID="{4A284CFD-F125-4DAB-822C-7008516A5501}" presName="quad3" presStyleLbl="node1" presStyleIdx="2" presStyleCnt="4">
        <dgm:presLayoutVars>
          <dgm:chMax val="0"/>
          <dgm:chPref val="0"/>
          <dgm:bulletEnabled val="1"/>
        </dgm:presLayoutVars>
      </dgm:prSet>
      <dgm:spPr/>
      <dgm:t>
        <a:bodyPr/>
        <a:lstStyle/>
        <a:p>
          <a:pPr rtl="1"/>
          <a:endParaRPr lang="ar-SA"/>
        </a:p>
      </dgm:t>
    </dgm:pt>
    <dgm:pt modelId="{57EA782F-4F09-4A7E-82C1-57741E38B7D1}" type="pres">
      <dgm:prSet presAssocID="{4A284CFD-F125-4DAB-822C-7008516A5501}" presName="quad4" presStyleLbl="node1" presStyleIdx="3" presStyleCnt="4">
        <dgm:presLayoutVars>
          <dgm:chMax val="0"/>
          <dgm:chPref val="0"/>
          <dgm:bulletEnabled val="1"/>
        </dgm:presLayoutVars>
      </dgm:prSet>
      <dgm:spPr/>
      <dgm:t>
        <a:bodyPr/>
        <a:lstStyle/>
        <a:p>
          <a:endParaRPr lang="en-US"/>
        </a:p>
      </dgm:t>
    </dgm:pt>
  </dgm:ptLst>
  <dgm:cxnLst>
    <dgm:cxn modelId="{2F95EE61-4D90-462A-AD03-546365E1239E}" type="presOf" srcId="{572D8A39-6369-4217-9833-7ED8223E51B1}" destId="{03548EAE-E9FC-420C-9CD8-5F1E23284D04}" srcOrd="0" destOrd="0" presId="urn:microsoft.com/office/officeart/2005/8/layout/matrix3"/>
    <dgm:cxn modelId="{2C1E6FEB-4191-4CAD-B8B6-022754B2BE30}" srcId="{4A284CFD-F125-4DAB-822C-7008516A5501}" destId="{6F8F9F55-6C6E-4F6A-9622-2F4F433AEDF0}" srcOrd="3" destOrd="0" parTransId="{497E29F5-EA92-4D25-97E7-17AA4C50BF4A}" sibTransId="{ED974522-EC5B-49D9-B53C-3CFBF3184AF2}"/>
    <dgm:cxn modelId="{95AD1199-0BCE-468A-9B8D-1BFE4385F773}" srcId="{4A284CFD-F125-4DAB-822C-7008516A5501}" destId="{D867F5EB-98FB-4E0A-B4F3-7E6FADB1DD52}" srcOrd="2" destOrd="0" parTransId="{0EDBCB5E-F22C-45E3-85B7-AA9D5DE50F2D}" sibTransId="{982AF3D0-9A8B-449A-A713-3871F866724F}"/>
    <dgm:cxn modelId="{48A01304-CFF3-43DA-9C61-C1A9AEC7CDEC}" type="presOf" srcId="{D867F5EB-98FB-4E0A-B4F3-7E6FADB1DD52}" destId="{7B565CFD-20FB-422C-848D-9EB21C23FC2D}" srcOrd="0" destOrd="0" presId="urn:microsoft.com/office/officeart/2005/8/layout/matrix3"/>
    <dgm:cxn modelId="{2A7C4FF7-2E14-437D-9E19-8BA76DF93958}" type="presOf" srcId="{4A284CFD-F125-4DAB-822C-7008516A5501}" destId="{9411D22A-5361-41E9-A664-80F8F27D67D9}" srcOrd="0" destOrd="0" presId="urn:microsoft.com/office/officeart/2005/8/layout/matrix3"/>
    <dgm:cxn modelId="{63729B00-D907-4A3B-BC41-F5E9DBA9DF71}" type="presOf" srcId="{BF0DE5D3-861D-470D-B291-E51621140E1E}" destId="{82EC1427-90A9-4578-82F3-FF09B2A147D2}" srcOrd="0" destOrd="0" presId="urn:microsoft.com/office/officeart/2005/8/layout/matrix3"/>
    <dgm:cxn modelId="{DD2FEF05-3DFD-4ED9-AD7C-0BDB7AF17014}" type="presOf" srcId="{6F8F9F55-6C6E-4F6A-9622-2F4F433AEDF0}" destId="{57EA782F-4F09-4A7E-82C1-57741E38B7D1}" srcOrd="0" destOrd="0" presId="urn:microsoft.com/office/officeart/2005/8/layout/matrix3"/>
    <dgm:cxn modelId="{5F3FEF5F-52FD-485C-BBAC-3D6647ABED26}" srcId="{4A284CFD-F125-4DAB-822C-7008516A5501}" destId="{BF0DE5D3-861D-470D-B291-E51621140E1E}" srcOrd="1" destOrd="0" parTransId="{B154889C-A7E7-450E-9775-2910CCFF9FDC}" sibTransId="{6B7967E0-8AF2-4A97-9377-0C6A0497C106}"/>
    <dgm:cxn modelId="{EFAAC16E-37DF-4C34-80E1-E3830775B3C5}" srcId="{4A284CFD-F125-4DAB-822C-7008516A5501}" destId="{572D8A39-6369-4217-9833-7ED8223E51B1}" srcOrd="0" destOrd="0" parTransId="{4AF92AC4-4B71-4205-B3A7-10A6F6EDBDF4}" sibTransId="{F5CC3F1C-49FA-499D-A227-682B06EC77E6}"/>
    <dgm:cxn modelId="{5A1DCB97-8B48-4A9D-88E6-FF2842E2D02F}" type="presParOf" srcId="{9411D22A-5361-41E9-A664-80F8F27D67D9}" destId="{01C570BD-7A93-4ED8-B09A-438EF161FBF9}" srcOrd="0" destOrd="0" presId="urn:microsoft.com/office/officeart/2005/8/layout/matrix3"/>
    <dgm:cxn modelId="{B5E1C3B1-58A7-4342-B8AD-3676E7B8D189}" type="presParOf" srcId="{9411D22A-5361-41E9-A664-80F8F27D67D9}" destId="{03548EAE-E9FC-420C-9CD8-5F1E23284D04}" srcOrd="1" destOrd="0" presId="urn:microsoft.com/office/officeart/2005/8/layout/matrix3"/>
    <dgm:cxn modelId="{B18915C9-0265-4845-A017-553C5E699AF5}" type="presParOf" srcId="{9411D22A-5361-41E9-A664-80F8F27D67D9}" destId="{82EC1427-90A9-4578-82F3-FF09B2A147D2}" srcOrd="2" destOrd="0" presId="urn:microsoft.com/office/officeart/2005/8/layout/matrix3"/>
    <dgm:cxn modelId="{F0A67CC2-A350-42D6-97AD-A6DF6489B93E}" type="presParOf" srcId="{9411D22A-5361-41E9-A664-80F8F27D67D9}" destId="{7B565CFD-20FB-422C-848D-9EB21C23FC2D}" srcOrd="3" destOrd="0" presId="urn:microsoft.com/office/officeart/2005/8/layout/matrix3"/>
    <dgm:cxn modelId="{AF345F58-75F3-4D6D-9D89-26E17577D210}" type="presParOf" srcId="{9411D22A-5361-41E9-A664-80F8F27D67D9}" destId="{57EA782F-4F09-4A7E-82C1-57741E38B7D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4E3DD7-75A0-469F-AE27-B95CBFA05143}" type="doc">
      <dgm:prSet loTypeId="urn:microsoft.com/office/officeart/2005/8/layout/hProcess9" loCatId="process" qsTypeId="urn:microsoft.com/office/officeart/2005/8/quickstyle/simple1" qsCatId="simple" csTypeId="urn:microsoft.com/office/officeart/2005/8/colors/accent1_2" csCatId="accent1" phldr="1"/>
      <dgm:spPr/>
    </dgm:pt>
    <dgm:pt modelId="{898D07CD-F12D-4644-B64D-5FAAEF2F052D}">
      <dgm:prSet phldrT="[نص]"/>
      <dgm:spPr/>
      <dgm:t>
        <a:bodyPr/>
        <a:lstStyle/>
        <a:p>
          <a:r>
            <a:rPr lang="ar-SA" dirty="0" smtClean="0"/>
            <a:t>الرسالة الاتصالية</a:t>
          </a:r>
          <a:endParaRPr lang="en-US" dirty="0"/>
        </a:p>
      </dgm:t>
    </dgm:pt>
    <dgm:pt modelId="{2C4691A9-2A41-4865-AAFD-E7D1FE2EDCFF}" type="parTrans" cxnId="{51EB4BAB-804C-4A66-B2B3-695CD3AFD685}">
      <dgm:prSet/>
      <dgm:spPr/>
      <dgm:t>
        <a:bodyPr/>
        <a:lstStyle/>
        <a:p>
          <a:endParaRPr lang="en-US"/>
        </a:p>
      </dgm:t>
    </dgm:pt>
    <dgm:pt modelId="{4F314E9F-9B68-46BC-A3DB-BBCFE40E64B6}" type="sibTrans" cxnId="{51EB4BAB-804C-4A66-B2B3-695CD3AFD685}">
      <dgm:prSet/>
      <dgm:spPr/>
      <dgm:t>
        <a:bodyPr/>
        <a:lstStyle/>
        <a:p>
          <a:endParaRPr lang="en-US"/>
        </a:p>
      </dgm:t>
    </dgm:pt>
    <dgm:pt modelId="{C8A870D6-AE73-4CCF-B7CD-EB26402CB9A8}">
      <dgm:prSet phldrT="[نص]"/>
      <dgm:spPr/>
      <dgm:t>
        <a:bodyPr/>
        <a:lstStyle/>
        <a:p>
          <a:r>
            <a:rPr lang="ar-SA" dirty="0" smtClean="0"/>
            <a:t>الفوائد العقلية و المادية</a:t>
          </a:r>
          <a:endParaRPr lang="en-US" dirty="0"/>
        </a:p>
      </dgm:t>
    </dgm:pt>
    <dgm:pt modelId="{A667CF14-F080-486D-BBE2-2A7DA062C816}" type="parTrans" cxnId="{1FDDE381-2B38-4598-A8C3-98C6EAFB6416}">
      <dgm:prSet/>
      <dgm:spPr/>
      <dgm:t>
        <a:bodyPr/>
        <a:lstStyle/>
        <a:p>
          <a:endParaRPr lang="en-US"/>
        </a:p>
      </dgm:t>
    </dgm:pt>
    <dgm:pt modelId="{5F0A26EF-B148-47AC-9A6A-C20669315BD4}" type="sibTrans" cxnId="{1FDDE381-2B38-4598-A8C3-98C6EAFB6416}">
      <dgm:prSet/>
      <dgm:spPr/>
      <dgm:t>
        <a:bodyPr/>
        <a:lstStyle/>
        <a:p>
          <a:endParaRPr lang="en-US"/>
        </a:p>
      </dgm:t>
    </dgm:pt>
    <dgm:pt modelId="{9707AF12-6743-4040-9082-407BEFD9C87D}">
      <dgm:prSet phldrT="[نص]"/>
      <dgm:spPr/>
      <dgm:t>
        <a:bodyPr/>
        <a:lstStyle/>
        <a:p>
          <a:r>
            <a:rPr lang="ar-SA" b="1" dirty="0" smtClean="0"/>
            <a:t>إقناع الجماهير </a:t>
          </a:r>
          <a:endParaRPr lang="en-US" b="1" dirty="0"/>
        </a:p>
      </dgm:t>
    </dgm:pt>
    <dgm:pt modelId="{4C96F1E9-0804-439B-BE3B-8054157AB194}" type="parTrans" cxnId="{F3282E83-818E-4D0B-BB5D-02555E6DE099}">
      <dgm:prSet/>
      <dgm:spPr/>
      <dgm:t>
        <a:bodyPr/>
        <a:lstStyle/>
        <a:p>
          <a:endParaRPr lang="en-US"/>
        </a:p>
      </dgm:t>
    </dgm:pt>
    <dgm:pt modelId="{205D5273-EF98-48D8-A6ED-D9D065D32F4A}" type="sibTrans" cxnId="{F3282E83-818E-4D0B-BB5D-02555E6DE099}">
      <dgm:prSet/>
      <dgm:spPr/>
      <dgm:t>
        <a:bodyPr/>
        <a:lstStyle/>
        <a:p>
          <a:endParaRPr lang="en-US"/>
        </a:p>
      </dgm:t>
    </dgm:pt>
    <dgm:pt modelId="{D45DF250-AA55-49B6-A450-5D7DF95A9257}" type="pres">
      <dgm:prSet presAssocID="{1F4E3DD7-75A0-469F-AE27-B95CBFA05143}" presName="CompostProcess" presStyleCnt="0">
        <dgm:presLayoutVars>
          <dgm:dir/>
          <dgm:resizeHandles val="exact"/>
        </dgm:presLayoutVars>
      </dgm:prSet>
      <dgm:spPr/>
    </dgm:pt>
    <dgm:pt modelId="{4CA41EEF-2139-4FE1-AF70-1CDC9566C31A}" type="pres">
      <dgm:prSet presAssocID="{1F4E3DD7-75A0-469F-AE27-B95CBFA05143}" presName="arrow" presStyleLbl="bgShp" presStyleIdx="0" presStyleCnt="1" custAng="10800000"/>
      <dgm:spPr/>
    </dgm:pt>
    <dgm:pt modelId="{3FD7B9F9-8DED-4A0C-A614-66935A5EE43A}" type="pres">
      <dgm:prSet presAssocID="{1F4E3DD7-75A0-469F-AE27-B95CBFA05143}" presName="linearProcess" presStyleCnt="0"/>
      <dgm:spPr/>
    </dgm:pt>
    <dgm:pt modelId="{91705A48-BE0D-41CF-BB80-5896A00BE702}" type="pres">
      <dgm:prSet presAssocID="{898D07CD-F12D-4644-B64D-5FAAEF2F052D}" presName="textNode" presStyleLbl="node1" presStyleIdx="0" presStyleCnt="3">
        <dgm:presLayoutVars>
          <dgm:bulletEnabled val="1"/>
        </dgm:presLayoutVars>
      </dgm:prSet>
      <dgm:spPr/>
      <dgm:t>
        <a:bodyPr/>
        <a:lstStyle/>
        <a:p>
          <a:pPr rtl="1"/>
          <a:endParaRPr lang="ar-SA"/>
        </a:p>
      </dgm:t>
    </dgm:pt>
    <dgm:pt modelId="{F9D7B2E3-8065-44C0-A222-654590FFEBE1}" type="pres">
      <dgm:prSet presAssocID="{4F314E9F-9B68-46BC-A3DB-BBCFE40E64B6}" presName="sibTrans" presStyleCnt="0"/>
      <dgm:spPr/>
    </dgm:pt>
    <dgm:pt modelId="{E270C803-CAC9-4297-9E17-E05875218A9C}" type="pres">
      <dgm:prSet presAssocID="{C8A870D6-AE73-4CCF-B7CD-EB26402CB9A8}" presName="textNode" presStyleLbl="node1" presStyleIdx="1" presStyleCnt="3">
        <dgm:presLayoutVars>
          <dgm:bulletEnabled val="1"/>
        </dgm:presLayoutVars>
      </dgm:prSet>
      <dgm:spPr/>
      <dgm:t>
        <a:bodyPr/>
        <a:lstStyle/>
        <a:p>
          <a:endParaRPr lang="en-US"/>
        </a:p>
      </dgm:t>
    </dgm:pt>
    <dgm:pt modelId="{B67EE939-C223-4F3E-924E-D5D570FC7B67}" type="pres">
      <dgm:prSet presAssocID="{5F0A26EF-B148-47AC-9A6A-C20669315BD4}" presName="sibTrans" presStyleCnt="0"/>
      <dgm:spPr/>
    </dgm:pt>
    <dgm:pt modelId="{1F601BB2-B326-4758-BFB5-CE97E013DF57}" type="pres">
      <dgm:prSet presAssocID="{9707AF12-6743-4040-9082-407BEFD9C87D}" presName="textNode" presStyleLbl="node1" presStyleIdx="2" presStyleCnt="3">
        <dgm:presLayoutVars>
          <dgm:bulletEnabled val="1"/>
        </dgm:presLayoutVars>
      </dgm:prSet>
      <dgm:spPr/>
      <dgm:t>
        <a:bodyPr/>
        <a:lstStyle/>
        <a:p>
          <a:endParaRPr lang="en-US"/>
        </a:p>
      </dgm:t>
    </dgm:pt>
  </dgm:ptLst>
  <dgm:cxnLst>
    <dgm:cxn modelId="{65B90D41-11E2-4E41-874C-AA0456B1CB1B}" type="presOf" srcId="{C8A870D6-AE73-4CCF-B7CD-EB26402CB9A8}" destId="{E270C803-CAC9-4297-9E17-E05875218A9C}" srcOrd="0" destOrd="0" presId="urn:microsoft.com/office/officeart/2005/8/layout/hProcess9"/>
    <dgm:cxn modelId="{1FDDE381-2B38-4598-A8C3-98C6EAFB6416}" srcId="{1F4E3DD7-75A0-469F-AE27-B95CBFA05143}" destId="{C8A870D6-AE73-4CCF-B7CD-EB26402CB9A8}" srcOrd="1" destOrd="0" parTransId="{A667CF14-F080-486D-BBE2-2A7DA062C816}" sibTransId="{5F0A26EF-B148-47AC-9A6A-C20669315BD4}"/>
    <dgm:cxn modelId="{0D3C9769-2AC2-4A49-8A4B-D32734795BA1}" type="presOf" srcId="{898D07CD-F12D-4644-B64D-5FAAEF2F052D}" destId="{91705A48-BE0D-41CF-BB80-5896A00BE702}" srcOrd="0" destOrd="0" presId="urn:microsoft.com/office/officeart/2005/8/layout/hProcess9"/>
    <dgm:cxn modelId="{51EB4BAB-804C-4A66-B2B3-695CD3AFD685}" srcId="{1F4E3DD7-75A0-469F-AE27-B95CBFA05143}" destId="{898D07CD-F12D-4644-B64D-5FAAEF2F052D}" srcOrd="0" destOrd="0" parTransId="{2C4691A9-2A41-4865-AAFD-E7D1FE2EDCFF}" sibTransId="{4F314E9F-9B68-46BC-A3DB-BBCFE40E64B6}"/>
    <dgm:cxn modelId="{F3282E83-818E-4D0B-BB5D-02555E6DE099}" srcId="{1F4E3DD7-75A0-469F-AE27-B95CBFA05143}" destId="{9707AF12-6743-4040-9082-407BEFD9C87D}" srcOrd="2" destOrd="0" parTransId="{4C96F1E9-0804-439B-BE3B-8054157AB194}" sibTransId="{205D5273-EF98-48D8-A6ED-D9D065D32F4A}"/>
    <dgm:cxn modelId="{8F03F13A-43E1-4F9F-9D95-28A91F8D8C86}" type="presOf" srcId="{9707AF12-6743-4040-9082-407BEFD9C87D}" destId="{1F601BB2-B326-4758-BFB5-CE97E013DF57}" srcOrd="0" destOrd="0" presId="urn:microsoft.com/office/officeart/2005/8/layout/hProcess9"/>
    <dgm:cxn modelId="{42EF4459-5FAE-4E0D-AE5A-F749E101517A}" type="presOf" srcId="{1F4E3DD7-75A0-469F-AE27-B95CBFA05143}" destId="{D45DF250-AA55-49B6-A450-5D7DF95A9257}" srcOrd="0" destOrd="0" presId="urn:microsoft.com/office/officeart/2005/8/layout/hProcess9"/>
    <dgm:cxn modelId="{EA934C85-6EA6-4674-96AA-40899F79C856}" type="presParOf" srcId="{D45DF250-AA55-49B6-A450-5D7DF95A9257}" destId="{4CA41EEF-2139-4FE1-AF70-1CDC9566C31A}" srcOrd="0" destOrd="0" presId="urn:microsoft.com/office/officeart/2005/8/layout/hProcess9"/>
    <dgm:cxn modelId="{BA80ED44-B97A-4B90-A7B5-C2204F586F93}" type="presParOf" srcId="{D45DF250-AA55-49B6-A450-5D7DF95A9257}" destId="{3FD7B9F9-8DED-4A0C-A614-66935A5EE43A}" srcOrd="1" destOrd="0" presId="urn:microsoft.com/office/officeart/2005/8/layout/hProcess9"/>
    <dgm:cxn modelId="{F75D2397-7E25-4EA0-8770-2818C24B2278}" type="presParOf" srcId="{3FD7B9F9-8DED-4A0C-A614-66935A5EE43A}" destId="{91705A48-BE0D-41CF-BB80-5896A00BE702}" srcOrd="0" destOrd="0" presId="urn:microsoft.com/office/officeart/2005/8/layout/hProcess9"/>
    <dgm:cxn modelId="{7450D359-9B05-4CA0-AD19-8149DFCF5DAA}" type="presParOf" srcId="{3FD7B9F9-8DED-4A0C-A614-66935A5EE43A}" destId="{F9D7B2E3-8065-44C0-A222-654590FFEBE1}" srcOrd="1" destOrd="0" presId="urn:microsoft.com/office/officeart/2005/8/layout/hProcess9"/>
    <dgm:cxn modelId="{5EFAA764-A342-48B9-A0D7-D310ACA55103}" type="presParOf" srcId="{3FD7B9F9-8DED-4A0C-A614-66935A5EE43A}" destId="{E270C803-CAC9-4297-9E17-E05875218A9C}" srcOrd="2" destOrd="0" presId="urn:microsoft.com/office/officeart/2005/8/layout/hProcess9"/>
    <dgm:cxn modelId="{1A47EF6B-68D2-4085-AC88-6DE9744DEC2A}" type="presParOf" srcId="{3FD7B9F9-8DED-4A0C-A614-66935A5EE43A}" destId="{B67EE939-C223-4F3E-924E-D5D570FC7B67}" srcOrd="3" destOrd="0" presId="urn:microsoft.com/office/officeart/2005/8/layout/hProcess9"/>
    <dgm:cxn modelId="{09C49C98-9DB6-4C97-B6EF-0D2C51437E22}" type="presParOf" srcId="{3FD7B9F9-8DED-4A0C-A614-66935A5EE43A}" destId="{1F601BB2-B326-4758-BFB5-CE97E013DF5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570BD-7A93-4ED8-B09A-438EF161FBF9}">
      <dsp:nvSpPr>
        <dsp:cNvPr id="0" name=""/>
        <dsp:cNvSpPr/>
      </dsp:nvSpPr>
      <dsp:spPr>
        <a:xfrm>
          <a:off x="1851818" y="0"/>
          <a:ext cx="4525963" cy="4525963"/>
        </a:xfrm>
        <a:prstGeom prst="diamond">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sp>
    <dsp:sp modelId="{03548EAE-E9FC-420C-9CD8-5F1E23284D04}">
      <dsp:nvSpPr>
        <dsp:cNvPr id="0" name=""/>
        <dsp:cNvSpPr/>
      </dsp:nvSpPr>
      <dsp:spPr>
        <a:xfrm>
          <a:off x="2281784"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dirty="0" smtClean="0"/>
            <a:t>استراتيجية اقناع</a:t>
          </a:r>
          <a:endParaRPr lang="en-US" sz="3000" kern="1200" dirty="0"/>
        </a:p>
      </dsp:txBody>
      <dsp:txXfrm>
        <a:off x="2367950" y="516132"/>
        <a:ext cx="1592793" cy="1592793"/>
      </dsp:txXfrm>
    </dsp:sp>
    <dsp:sp modelId="{82EC1427-90A9-4578-82F3-FF09B2A147D2}">
      <dsp:nvSpPr>
        <dsp:cNvPr id="0" name=""/>
        <dsp:cNvSpPr/>
      </dsp:nvSpPr>
      <dsp:spPr>
        <a:xfrm>
          <a:off x="4182689"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dirty="0" smtClean="0"/>
            <a:t>استراتيجية الإعلام  	</a:t>
          </a:r>
          <a:endParaRPr lang="en-US" sz="3000" kern="1200" dirty="0"/>
        </a:p>
      </dsp:txBody>
      <dsp:txXfrm>
        <a:off x="4268855" y="516132"/>
        <a:ext cx="1592793" cy="1592793"/>
      </dsp:txXfrm>
    </dsp:sp>
    <dsp:sp modelId="{7B565CFD-20FB-422C-848D-9EB21C23FC2D}">
      <dsp:nvSpPr>
        <dsp:cNvPr id="0" name=""/>
        <dsp:cNvSpPr/>
      </dsp:nvSpPr>
      <dsp:spPr>
        <a:xfrm>
          <a:off x="2281784"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dirty="0" smtClean="0"/>
            <a:t>استراتيجية الحوار</a:t>
          </a:r>
          <a:endParaRPr lang="en-US" sz="3000" kern="1200" dirty="0"/>
        </a:p>
      </dsp:txBody>
      <dsp:txXfrm>
        <a:off x="2367950" y="2417036"/>
        <a:ext cx="1592793" cy="1592793"/>
      </dsp:txXfrm>
    </dsp:sp>
    <dsp:sp modelId="{57EA782F-4F09-4A7E-82C1-57741E38B7D1}">
      <dsp:nvSpPr>
        <dsp:cNvPr id="0" name=""/>
        <dsp:cNvSpPr/>
      </dsp:nvSpPr>
      <dsp:spPr>
        <a:xfrm>
          <a:off x="4182689"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dirty="0" smtClean="0"/>
            <a:t>استراتيجية بناء الإجماع</a:t>
          </a:r>
          <a:endParaRPr lang="en-US" sz="3000" kern="1200" dirty="0"/>
        </a:p>
      </dsp:txBody>
      <dsp:txXfrm>
        <a:off x="4268855" y="2417036"/>
        <a:ext cx="1592793" cy="159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41EEF-2139-4FE1-AF70-1CDC9566C31A}">
      <dsp:nvSpPr>
        <dsp:cNvPr id="0" name=""/>
        <dsp:cNvSpPr/>
      </dsp:nvSpPr>
      <dsp:spPr>
        <a:xfrm rot="10800000">
          <a:off x="545460" y="0"/>
          <a:ext cx="6181886" cy="181597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705A48-BE0D-41CF-BB80-5896A00BE702}">
      <dsp:nvSpPr>
        <dsp:cNvPr id="0" name=""/>
        <dsp:cNvSpPr/>
      </dsp:nvSpPr>
      <dsp:spPr>
        <a:xfrm>
          <a:off x="3528" y="544792"/>
          <a:ext cx="2310883" cy="726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SA" sz="2300" kern="1200" dirty="0" smtClean="0"/>
            <a:t>الرسالة الاتصالية</a:t>
          </a:r>
          <a:endParaRPr lang="en-US" sz="2300" kern="1200" dirty="0"/>
        </a:p>
      </dsp:txBody>
      <dsp:txXfrm>
        <a:off x="38987" y="580251"/>
        <a:ext cx="2239965" cy="655472"/>
      </dsp:txXfrm>
    </dsp:sp>
    <dsp:sp modelId="{E270C803-CAC9-4297-9E17-E05875218A9C}">
      <dsp:nvSpPr>
        <dsp:cNvPr id="0" name=""/>
        <dsp:cNvSpPr/>
      </dsp:nvSpPr>
      <dsp:spPr>
        <a:xfrm>
          <a:off x="2480962" y="544792"/>
          <a:ext cx="2310883" cy="726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SA" sz="2300" kern="1200" dirty="0" smtClean="0"/>
            <a:t>الفوائد العقلية و المادية</a:t>
          </a:r>
          <a:endParaRPr lang="en-US" sz="2300" kern="1200" dirty="0"/>
        </a:p>
      </dsp:txBody>
      <dsp:txXfrm>
        <a:off x="2516421" y="580251"/>
        <a:ext cx="2239965" cy="655472"/>
      </dsp:txXfrm>
    </dsp:sp>
    <dsp:sp modelId="{1F601BB2-B326-4758-BFB5-CE97E013DF57}">
      <dsp:nvSpPr>
        <dsp:cNvPr id="0" name=""/>
        <dsp:cNvSpPr/>
      </dsp:nvSpPr>
      <dsp:spPr>
        <a:xfrm>
          <a:off x="4958395" y="544792"/>
          <a:ext cx="2310883" cy="726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ar-SA" sz="2300" b="1" kern="1200" dirty="0" smtClean="0"/>
            <a:t>إقناع الجماهير </a:t>
          </a:r>
          <a:endParaRPr lang="en-US" sz="2300" b="1" kern="1200" dirty="0"/>
        </a:p>
      </dsp:txBody>
      <dsp:txXfrm>
        <a:off x="4993854" y="580251"/>
        <a:ext cx="2239965" cy="65547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ECDCF-5E83-4807-8EE7-7F553E327B2E}" type="datetimeFigureOut">
              <a:rPr lang="en-US" smtClean="0"/>
              <a:t>10/29/2015</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6A5E3-8271-41B6-B90D-CBDA08BB2799}" type="slidenum">
              <a:rPr lang="en-US" smtClean="0"/>
              <a:t>‹#›</a:t>
            </a:fld>
            <a:endParaRPr lang="en-US"/>
          </a:p>
        </p:txBody>
      </p:sp>
    </p:spTree>
    <p:extLst>
      <p:ext uri="{BB962C8B-B14F-4D97-AF65-F5344CB8AC3E}">
        <p14:creationId xmlns:p14="http://schemas.microsoft.com/office/powerpoint/2010/main" val="46083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7B6A5E3-8271-41B6-B90D-CBDA08BB2799}" type="slidenum">
              <a:rPr lang="en-US" smtClean="0"/>
              <a:t>5</a:t>
            </a:fld>
            <a:endParaRPr lang="en-US"/>
          </a:p>
        </p:txBody>
      </p:sp>
    </p:spTree>
    <p:extLst>
      <p:ext uri="{BB962C8B-B14F-4D97-AF65-F5344CB8AC3E}">
        <p14:creationId xmlns:p14="http://schemas.microsoft.com/office/powerpoint/2010/main" val="3150378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7B6A5E3-8271-41B6-B90D-CBDA08BB2799}" type="slidenum">
              <a:rPr lang="en-US" smtClean="0"/>
              <a:t>11</a:t>
            </a:fld>
            <a:endParaRPr lang="en-US"/>
          </a:p>
        </p:txBody>
      </p:sp>
    </p:spTree>
    <p:extLst>
      <p:ext uri="{BB962C8B-B14F-4D97-AF65-F5344CB8AC3E}">
        <p14:creationId xmlns:p14="http://schemas.microsoft.com/office/powerpoint/2010/main" val="908308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7B6A5E3-8271-41B6-B90D-CBDA08BB2799}" type="slidenum">
              <a:rPr lang="en-US" smtClean="0"/>
              <a:t>13</a:t>
            </a:fld>
            <a:endParaRPr lang="en-US"/>
          </a:p>
        </p:txBody>
      </p:sp>
    </p:spTree>
    <p:extLst>
      <p:ext uri="{BB962C8B-B14F-4D97-AF65-F5344CB8AC3E}">
        <p14:creationId xmlns:p14="http://schemas.microsoft.com/office/powerpoint/2010/main" val="409474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t="-50000" b="-50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16/01/37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3600" b="1" dirty="0" smtClean="0">
                <a:solidFill>
                  <a:srgbClr val="C00000"/>
                </a:solidFill>
              </a:rPr>
              <a:t>اولا: الاتصال في العلاقات العامة: الاستراتيجيات </a:t>
            </a:r>
            <a:endParaRPr lang="ar-SA" sz="3600" b="1" dirty="0">
              <a:solidFill>
                <a:srgbClr val="C00000"/>
              </a:solidFill>
            </a:endParaRPr>
          </a:p>
        </p:txBody>
      </p:sp>
      <p:sp>
        <p:nvSpPr>
          <p:cNvPr id="5" name="عنصر نائب للمحتوى 4"/>
          <p:cNvSpPr>
            <a:spLocks noGrp="1"/>
          </p:cNvSpPr>
          <p:nvPr>
            <p:ph idx="1"/>
          </p:nvPr>
        </p:nvSpPr>
        <p:spPr>
          <a:xfrm>
            <a:off x="179512" y="1412776"/>
            <a:ext cx="8784976" cy="5184576"/>
          </a:xfrm>
        </p:spPr>
        <p:style>
          <a:lnRef idx="2">
            <a:schemeClr val="accent6"/>
          </a:lnRef>
          <a:fillRef idx="1">
            <a:schemeClr val="lt1"/>
          </a:fillRef>
          <a:effectRef idx="0">
            <a:schemeClr val="accent6"/>
          </a:effectRef>
          <a:fontRef idx="minor">
            <a:schemeClr val="dk1"/>
          </a:fontRef>
        </p:style>
        <p:txBody>
          <a:bodyPr>
            <a:normAutofit/>
          </a:bodyPr>
          <a:lstStyle/>
          <a:p>
            <a:pPr>
              <a:buNone/>
            </a:pPr>
            <a:r>
              <a:rPr lang="ar-SA" sz="2400" b="1" dirty="0" smtClean="0"/>
              <a:t>   </a:t>
            </a:r>
            <a:endParaRPr lang="ar-SA" sz="2400" b="1" dirty="0"/>
          </a:p>
          <a:p>
            <a:pPr>
              <a:lnSpc>
                <a:spcPct val="150000"/>
              </a:lnSpc>
            </a:pPr>
            <a:endParaRPr lang="ar-SA" sz="2400" b="1" dirty="0" smtClean="0"/>
          </a:p>
          <a:p>
            <a:pPr>
              <a:lnSpc>
                <a:spcPct val="150000"/>
              </a:lnSpc>
            </a:pPr>
            <a:r>
              <a:rPr lang="ar-SA" sz="2400" b="1" dirty="0" smtClean="0"/>
              <a:t>هي </a:t>
            </a:r>
            <a:r>
              <a:rPr lang="ar-SA" sz="2400" b="1" dirty="0" smtClean="0"/>
              <a:t>استراتيجيات إقناعيه مرتبطة بالرسالة الاتصالية</a:t>
            </a:r>
            <a:r>
              <a:rPr lang="ar-SA" sz="2400" b="1" dirty="0"/>
              <a:t> </a:t>
            </a:r>
            <a:r>
              <a:rPr lang="ar-SA" sz="2400" b="1" dirty="0" smtClean="0"/>
              <a:t>و تمثل أسس نظرية لمخططي ومصممي البرامج الاتصالية في صياغة قواعد عامة تزيد من فعالية تنفيذ هذه البرامج </a:t>
            </a:r>
            <a:r>
              <a:rPr lang="en-US" sz="2400" b="1" dirty="0" smtClean="0"/>
              <a:t>.</a:t>
            </a:r>
            <a:endParaRPr lang="en-US" sz="2400" b="1" dirty="0" smtClean="0">
              <a:solidFill>
                <a:srgbClr val="FFFF00"/>
              </a:solidFill>
            </a:endParaRPr>
          </a:p>
          <a:p>
            <a:pPr marL="0" indent="0">
              <a:buNone/>
            </a:pPr>
            <a:endParaRPr lang="ar-SA" sz="24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3200" b="1" dirty="0">
                <a:solidFill>
                  <a:schemeClr val="accent2">
                    <a:lumMod val="75000"/>
                  </a:schemeClr>
                </a:solidFill>
                <a:latin typeface="+mn-lt"/>
                <a:ea typeface="+mn-ea"/>
                <a:cs typeface="+mn-cs"/>
              </a:rPr>
              <a:t>ثالثًا :إستراتيجيات مبنية على كيفية استجابة المتلقي للرسائل </a:t>
            </a:r>
            <a:r>
              <a:rPr lang="ar-SA" sz="3200" b="1" dirty="0" smtClean="0">
                <a:solidFill>
                  <a:schemeClr val="accent2">
                    <a:lumMod val="75000"/>
                  </a:schemeClr>
                </a:solidFill>
                <a:latin typeface="+mn-lt"/>
                <a:ea typeface="+mn-ea"/>
                <a:cs typeface="+mn-cs"/>
              </a:rPr>
              <a:t>الاتصالية</a:t>
            </a:r>
            <a:endParaRPr lang="ar-SA" sz="3200" b="1" dirty="0">
              <a:solidFill>
                <a:schemeClr val="accent2">
                  <a:lumMod val="75000"/>
                </a:schemeClr>
              </a:solidFill>
              <a:latin typeface="+mn-lt"/>
              <a:ea typeface="+mn-ea"/>
              <a:cs typeface="+mn-cs"/>
            </a:endParaRPr>
          </a:p>
        </p:txBody>
      </p:sp>
      <p:sp>
        <p:nvSpPr>
          <p:cNvPr id="3" name="عنصر نائب للمحتوى 2"/>
          <p:cNvSpPr>
            <a:spLocks noGrp="1"/>
          </p:cNvSpPr>
          <p:nvPr>
            <p:ph idx="1"/>
          </p:nvPr>
        </p:nvSpPr>
        <p:spPr>
          <a:xfrm>
            <a:off x="251520" y="1340768"/>
            <a:ext cx="8640960" cy="5112568"/>
          </a:xfrm>
        </p:spPr>
        <p:style>
          <a:lnRef idx="2">
            <a:schemeClr val="dk1"/>
          </a:lnRef>
          <a:fillRef idx="1">
            <a:schemeClr val="lt1"/>
          </a:fillRef>
          <a:effectRef idx="0">
            <a:schemeClr val="dk1"/>
          </a:effectRef>
          <a:fontRef idx="minor">
            <a:schemeClr val="dk1"/>
          </a:fontRef>
        </p:style>
        <p:txBody>
          <a:bodyPr>
            <a:normAutofit/>
          </a:bodyPr>
          <a:lstStyle/>
          <a:p>
            <a:r>
              <a:rPr lang="ar-SA" sz="2800" b="1" dirty="0" smtClean="0"/>
              <a:t>إقناع الجماهير بشيء ما (مثل سياسة أو خدمة ) يتطلب أن تقنع هذه الجماهير بما تقدم الرسائل الاتصالية من حجج توضح الفوائد (العقلية و المادية ) التي يمكن للمتلقي أن يستفيد منها.</a:t>
            </a:r>
          </a:p>
          <a:p>
            <a:pPr marL="0" indent="0">
              <a:buNone/>
            </a:pPr>
            <a:endParaRPr lang="ar-SA" sz="2800" b="1" dirty="0" smtClean="0"/>
          </a:p>
          <a:p>
            <a:endParaRPr lang="ar-SA" sz="2800" b="1" dirty="0" smtClean="0"/>
          </a:p>
          <a:p>
            <a:endParaRPr lang="ar-SA" sz="2800" b="1" dirty="0"/>
          </a:p>
          <a:p>
            <a:endParaRPr lang="ar-SA" sz="2800" b="1" dirty="0" smtClean="0"/>
          </a:p>
          <a:p>
            <a:r>
              <a:rPr lang="ar-SA" sz="2800" b="1" dirty="0"/>
              <a:t>إن تحديد الكيفية التي يفكر بها الجمهور ويتخذ </a:t>
            </a:r>
            <a:r>
              <a:rPr lang="ar-SA" sz="2800" b="1" dirty="0" err="1"/>
              <a:t>القرار،و</a:t>
            </a:r>
            <a:r>
              <a:rPr lang="ar-SA" sz="2800" b="1" dirty="0"/>
              <a:t> كيف يستجيب للرسائل </a:t>
            </a:r>
            <a:r>
              <a:rPr lang="ar-SA" sz="2800" b="1" dirty="0" err="1"/>
              <a:t>والإستمالات</a:t>
            </a:r>
            <a:r>
              <a:rPr lang="ar-SA" sz="2800" b="1" dirty="0"/>
              <a:t> المختلفة يعد أمرًا أساسيًا في بناء الرسائل الاتصالية الفعالة والمقنعة.</a:t>
            </a:r>
          </a:p>
          <a:p>
            <a:endParaRPr lang="ar-SA" sz="2800" b="1" dirty="0"/>
          </a:p>
        </p:txBody>
      </p:sp>
      <p:graphicFrame>
        <p:nvGraphicFramePr>
          <p:cNvPr id="4" name="رسم تخطيطي 3"/>
          <p:cNvGraphicFramePr/>
          <p:nvPr>
            <p:extLst>
              <p:ext uri="{D42A27DB-BD31-4B8C-83A1-F6EECF244321}">
                <p14:modId xmlns:p14="http://schemas.microsoft.com/office/powerpoint/2010/main" val="1221379293"/>
              </p:ext>
            </p:extLst>
          </p:nvPr>
        </p:nvGraphicFramePr>
        <p:xfrm>
          <a:off x="1043608" y="2852936"/>
          <a:ext cx="7272808" cy="1815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79512" y="260648"/>
            <a:ext cx="8784976" cy="6480720"/>
          </a:xfrm>
        </p:spPr>
        <p:style>
          <a:lnRef idx="2">
            <a:schemeClr val="accent6"/>
          </a:lnRef>
          <a:fillRef idx="1">
            <a:schemeClr val="lt1"/>
          </a:fillRef>
          <a:effectRef idx="0">
            <a:schemeClr val="accent6"/>
          </a:effectRef>
          <a:fontRef idx="minor">
            <a:schemeClr val="dk1"/>
          </a:fontRef>
        </p:style>
        <p:txBody>
          <a:bodyPr>
            <a:noAutofit/>
          </a:bodyPr>
          <a:lstStyle/>
          <a:p>
            <a:r>
              <a:rPr lang="ar-SA" sz="2800" b="1" u="sng" dirty="0" smtClean="0">
                <a:solidFill>
                  <a:srgbClr val="FF0000"/>
                </a:solidFill>
              </a:rPr>
              <a:t>كيف يعالج المتلقي رسالة ما بعد استقبالها ، وكيف يستجيب لهذه الرسالة؟!! . </a:t>
            </a:r>
            <a:endParaRPr lang="ar-SA" sz="2400" dirty="0" smtClean="0">
              <a:solidFill>
                <a:schemeClr val="accent3">
                  <a:lumMod val="50000"/>
                </a:schemeClr>
              </a:solidFill>
            </a:endParaRPr>
          </a:p>
          <a:p>
            <a:r>
              <a:rPr lang="ar-SA" sz="2400" b="1" u="sng" dirty="0" smtClean="0">
                <a:solidFill>
                  <a:srgbClr val="00B050"/>
                </a:solidFill>
              </a:rPr>
              <a:t>(أ) نموذج </a:t>
            </a:r>
            <a:r>
              <a:rPr lang="ar-SA" sz="2400" b="1" u="sng" dirty="0" err="1" smtClean="0">
                <a:solidFill>
                  <a:srgbClr val="00B050"/>
                </a:solidFill>
              </a:rPr>
              <a:t>هيراركية</a:t>
            </a:r>
            <a:r>
              <a:rPr lang="ar-SA" sz="2400" b="1" u="sng" dirty="0" smtClean="0">
                <a:solidFill>
                  <a:srgbClr val="00B050"/>
                </a:solidFill>
              </a:rPr>
              <a:t> التأثير :</a:t>
            </a:r>
          </a:p>
          <a:p>
            <a:pPr marL="0" indent="0">
              <a:buNone/>
            </a:pPr>
            <a:r>
              <a:rPr lang="ar-SA" sz="2400" dirty="0" smtClean="0"/>
              <a:t>يفترض هذا النموذج أن الرسالة تمر بـ 12 مرحلة </a:t>
            </a:r>
            <a:r>
              <a:rPr lang="ar-SA" sz="2400" dirty="0"/>
              <a:t>تقع </a:t>
            </a:r>
            <a:r>
              <a:rPr lang="ar-SA" sz="2400" dirty="0" smtClean="0"/>
              <a:t>ما بين بث الرسالة والاستجابة السلوكية لها , تؤدي كل مرحلة إلى المرحلة التي تليها ، لذلك يطلق على هذا النموذج </a:t>
            </a:r>
            <a:r>
              <a:rPr lang="ar-SA" sz="2400" dirty="0"/>
              <a:t>(</a:t>
            </a:r>
            <a:r>
              <a:rPr lang="ar-SA" sz="2400" dirty="0" smtClean="0"/>
              <a:t>نموذج الدومينو) .</a:t>
            </a:r>
          </a:p>
          <a:p>
            <a:pPr marL="0" indent="0">
              <a:buNone/>
            </a:pPr>
            <a:r>
              <a:rPr lang="ar-SA" sz="2400" dirty="0" smtClean="0"/>
              <a:t>وهذه المراحل هي :-</a:t>
            </a:r>
          </a:p>
          <a:p>
            <a:pPr marL="0" indent="0">
              <a:buNone/>
            </a:pPr>
            <a:r>
              <a:rPr lang="ar-SA" sz="2800" b="1" dirty="0" smtClean="0">
                <a:solidFill>
                  <a:schemeClr val="accent6">
                    <a:lumMod val="75000"/>
                  </a:schemeClr>
                </a:solidFill>
              </a:rPr>
              <a:t>1 - </a:t>
            </a:r>
            <a:r>
              <a:rPr lang="ar-SA" sz="2800" b="1" u="sng" dirty="0" smtClean="0">
                <a:solidFill>
                  <a:schemeClr val="accent6">
                    <a:lumMod val="75000"/>
                  </a:schemeClr>
                </a:solidFill>
              </a:rPr>
              <a:t>التعرض</a:t>
            </a:r>
            <a:r>
              <a:rPr lang="ar-SA" sz="2800" b="1" dirty="0" smtClean="0">
                <a:solidFill>
                  <a:schemeClr val="accent6">
                    <a:lumMod val="75000"/>
                  </a:schemeClr>
                </a:solidFill>
              </a:rPr>
              <a:t> : </a:t>
            </a:r>
          </a:p>
          <a:p>
            <a:pPr marL="0" indent="0">
              <a:buNone/>
            </a:pPr>
            <a:r>
              <a:rPr lang="ar-SA" sz="2400" dirty="0" smtClean="0"/>
              <a:t>تعني تعرض الجمهور لرسالة العلاقات العامة ، وقد أوضح العديد من الباحثين أن معظم ما تبدأ به العاقات العامة وتنتهي هو بث الرسالة عبر وسائل الاتصال المتاحة ، وعزوا فشل عديد من برامج الاتصال في العلاقات العامة إلى اقتصارها على هذه الخطوة . فمجرد نشر الرسالة لا يعني أن الجمهور المستهدف تعرض لها أو قبِلها .</a:t>
            </a:r>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5059248"/>
            <a:ext cx="2200275" cy="1512168"/>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07504" y="116632"/>
            <a:ext cx="8928992" cy="6624736"/>
          </a:xfrm>
        </p:spPr>
        <p:style>
          <a:lnRef idx="2">
            <a:schemeClr val="accent3"/>
          </a:lnRef>
          <a:fillRef idx="1">
            <a:schemeClr val="lt1"/>
          </a:fillRef>
          <a:effectRef idx="0">
            <a:schemeClr val="accent3"/>
          </a:effectRef>
          <a:fontRef idx="minor">
            <a:schemeClr val="dk1"/>
          </a:fontRef>
        </p:style>
        <p:txBody>
          <a:bodyPr>
            <a:normAutofit/>
          </a:bodyPr>
          <a:lstStyle/>
          <a:p>
            <a:pPr>
              <a:lnSpc>
                <a:spcPct val="110000"/>
              </a:lnSpc>
            </a:pPr>
            <a:r>
              <a:rPr lang="ar-SA" sz="2400" b="1" u="sng" dirty="0">
                <a:solidFill>
                  <a:schemeClr val="accent6">
                    <a:lumMod val="75000"/>
                  </a:schemeClr>
                </a:solidFill>
              </a:rPr>
              <a:t>2- الانتباه </a:t>
            </a:r>
            <a:endParaRPr lang="en-US" sz="2400" b="1" u="sng" dirty="0">
              <a:solidFill>
                <a:schemeClr val="accent6">
                  <a:lumMod val="75000"/>
                </a:schemeClr>
              </a:solidFill>
            </a:endParaRPr>
          </a:p>
          <a:p>
            <a:pPr>
              <a:lnSpc>
                <a:spcPct val="110000"/>
              </a:lnSpc>
            </a:pPr>
            <a:r>
              <a:rPr lang="ar-SA" sz="2400" dirty="0" smtClean="0"/>
              <a:t>يجب على الرسالة أن تجذب انتباه المتلقي.</a:t>
            </a:r>
          </a:p>
          <a:p>
            <a:pPr>
              <a:lnSpc>
                <a:spcPct val="110000"/>
              </a:lnSpc>
            </a:pPr>
            <a:r>
              <a:rPr lang="ar-SA" sz="2400" dirty="0" smtClean="0"/>
              <a:t> وتوجد عناصر عديدة بعضها خاص بالمضمون, ومعظمها خاص بالشكل تسهم في زيادة قدرة الرسالة على جذب الانتباه. </a:t>
            </a:r>
          </a:p>
          <a:p>
            <a:pPr marL="0" indent="0" algn="ctr">
              <a:lnSpc>
                <a:spcPct val="110000"/>
              </a:lnSpc>
              <a:buNone/>
            </a:pPr>
            <a:r>
              <a:rPr lang="ar-SA" sz="2400" i="1" dirty="0" smtClean="0">
                <a:solidFill>
                  <a:srgbClr val="00B050"/>
                </a:solidFill>
              </a:rPr>
              <a:t>فعلى سبيل المثال تتطلب الرسالة المركبة والأكثر تعقيداً درجة أعلى من الانتباه مقارنة بالرسائل البسيطة . </a:t>
            </a:r>
            <a:endParaRPr lang="en-US" sz="2400" i="1" dirty="0" smtClean="0">
              <a:solidFill>
                <a:srgbClr val="00B050"/>
              </a:solidFill>
            </a:endParaRPr>
          </a:p>
          <a:p>
            <a:pPr>
              <a:lnSpc>
                <a:spcPct val="110000"/>
              </a:lnSpc>
            </a:pPr>
            <a:r>
              <a:rPr lang="ar-SA" sz="2400" dirty="0" smtClean="0"/>
              <a:t>فاستخدام الألوان يمكن أن يكون له تأثير إيجابي في جذب الانتباه للرسالة لأنه يحمل معاني ودلالات وينشط الذاكرة لدى المتلقي .و يراعي استخدام الألوان بحذر, حتى لا يأتي بنتائج عكسية . فالألوان تحمل دلالات متباينة بتباين السياقات والبيئات الثقافية . فاللون الأحمر - على سبيل المثال – يحمل دلالات الخطر والإثم ولعل ذلك ما يجعل الصليب الأحمر يضع الرايات الخضراء بدلا من الحمراء في أفريقيا . </a:t>
            </a:r>
          </a:p>
          <a:p>
            <a:pPr>
              <a:lnSpc>
                <a:spcPct val="110000"/>
              </a:lnSpc>
            </a:pPr>
            <a:r>
              <a:rPr lang="ar-SA" sz="2400" dirty="0" smtClean="0"/>
              <a:t>يشير ذلك إلى أهمية وجود قاعدة بيانات لدى إدارة العلاقات العامة عن البيئات الثقافية المختلفة , خاصة إذا كانت تستهدف جماهير من  بلاد أخرى . </a:t>
            </a:r>
            <a:endParaRPr lang="en-US" sz="2400" dirty="0" smtClean="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5805264"/>
            <a:ext cx="4248472" cy="791344"/>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79512" y="184066"/>
            <a:ext cx="8784976" cy="6552728"/>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ar-SA" sz="2800" b="1" u="sng" dirty="0">
                <a:solidFill>
                  <a:schemeClr val="accent6">
                    <a:lumMod val="75000"/>
                  </a:schemeClr>
                </a:solidFill>
              </a:rPr>
              <a:t>3- التورط : </a:t>
            </a:r>
          </a:p>
          <a:p>
            <a:r>
              <a:rPr lang="ar-SA" sz="2400" dirty="0" smtClean="0"/>
              <a:t>الحب أو الاهتمام وتعنى بأن يهتم المستقبلون بمضمون الرسالة ويتناقشون حولها. </a:t>
            </a:r>
            <a:endParaRPr lang="en-US" sz="2400" dirty="0" smtClean="0"/>
          </a:p>
          <a:p>
            <a:r>
              <a:rPr lang="ar-SA" sz="2400" dirty="0" smtClean="0"/>
              <a:t>ضرورة </a:t>
            </a:r>
            <a:r>
              <a:rPr lang="ar-SA" sz="2400" b="1" dirty="0" smtClean="0"/>
              <a:t>مخاطبة الرسالة لحاجات ورغبات الأفراد ومصالحهم </a:t>
            </a:r>
            <a:r>
              <a:rPr lang="ar-SA" sz="2400" dirty="0" smtClean="0"/>
              <a:t>؛ حتى يمكنها إثارة اهتمامهم . </a:t>
            </a:r>
          </a:p>
          <a:p>
            <a:r>
              <a:rPr lang="ar-SA" sz="2400" dirty="0" smtClean="0"/>
              <a:t>فعلى سبيل المثال : كان على مدينة </a:t>
            </a:r>
            <a:r>
              <a:rPr lang="en-US" sz="2400" dirty="0" smtClean="0"/>
              <a:t>Tacoma </a:t>
            </a:r>
            <a:r>
              <a:rPr lang="ar-SA" sz="2400" dirty="0" smtClean="0"/>
              <a:t> في ولاية واشنطن أن تزيد من </a:t>
            </a:r>
            <a:r>
              <a:rPr lang="ar-SA" sz="2400" b="1" dirty="0" smtClean="0"/>
              <a:t>اهتمام السكان بضرورة وضع المخلفات </a:t>
            </a:r>
            <a:r>
              <a:rPr lang="ar-SA" sz="2400" dirty="0" smtClean="0"/>
              <a:t>التي لديهم في أماكن التجميع المخصصة لذلك ؛ حتي يمكن إعادة تصنيعها مما يقلل التكاليف , وبعد إجراء البحوث اتضح أن السكان سيكون لديهم اهتمام بذلك إذا كان هناك سلة واحدة لكل أنواع المخلفات وفي مكان واحد دون تصنيف هذه المخلفات في أماكن مختلفة , لأن ذلك يستغرق منهم وقتاَ وجهداَ أكبر . وبناء على ذلك قامت العلاقات العامة في إدارة المدينة ببث برنامج يوضح إمكانية وضع كل المخلفات في سلة واحدة , </a:t>
            </a:r>
            <a:r>
              <a:rPr lang="ar-SA" sz="2400" dirty="0" err="1" smtClean="0"/>
              <a:t>و</a:t>
            </a:r>
            <a:r>
              <a:rPr lang="ar-SA" sz="2400" dirty="0" smtClean="0"/>
              <a:t> أرشدهم إلى أماكن وجودها . </a:t>
            </a:r>
          </a:p>
          <a:p>
            <a:r>
              <a:rPr lang="ar-SA" sz="2400" dirty="0" smtClean="0"/>
              <a:t>وكانت النتيجة غير متوقعة , حيث زادت نسبة استجابة الجمهور إلى </a:t>
            </a:r>
            <a:r>
              <a:rPr lang="ar-SA" sz="2400" dirty="0" smtClean="0"/>
              <a:t>ضعف المتوقع.</a:t>
            </a:r>
            <a:endParaRPr lang="ar-SA" sz="24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999" y="4941168"/>
            <a:ext cx="3069913" cy="177165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8229600" cy="5544616"/>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ar-SA" sz="2800" b="1" u="sng" dirty="0">
                <a:solidFill>
                  <a:schemeClr val="accent6">
                    <a:lumMod val="75000"/>
                  </a:schemeClr>
                </a:solidFill>
              </a:rPr>
              <a:t>4- الفهـم </a:t>
            </a:r>
            <a:endParaRPr lang="en-US" sz="2800" b="1" u="sng" dirty="0">
              <a:solidFill>
                <a:schemeClr val="accent6">
                  <a:lumMod val="75000"/>
                </a:schemeClr>
              </a:solidFill>
            </a:endParaRPr>
          </a:p>
          <a:p>
            <a:r>
              <a:rPr lang="ar-SA" sz="2400" b="1" dirty="0" smtClean="0"/>
              <a:t>الانتباه للرسالة و الاهتمام بها لا يعنى أن الجمهور المستهدف فهمها بالطريقة التي يريدها مقدم البرنامج الاتصالي . فالرسالة قد يساء فهمها .</a:t>
            </a:r>
          </a:p>
          <a:p>
            <a:r>
              <a:rPr lang="ar-SA" sz="2400" b="1" dirty="0" smtClean="0"/>
              <a:t>وهذا ما يتطلب إجراء دراسات قبلية على مضامين الرسائل قبل بثها للتأكد من فهم المتلقين لها . وفي هذا السياق يمكن الاستفادة من مناقشات الجماعات المركزة.</a:t>
            </a:r>
          </a:p>
          <a:p>
            <a:pPr>
              <a:buNone/>
            </a:pPr>
            <a:endParaRPr lang="ar-SA" sz="2400" b="1" dirty="0" smtClean="0"/>
          </a:p>
          <a:p>
            <a:pPr>
              <a:buNone/>
            </a:pPr>
            <a:endParaRPr lang="ar-SA" sz="2400" b="1"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2852936"/>
            <a:ext cx="2376264" cy="2808312"/>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8229600" cy="5616624"/>
          </a:xfrm>
        </p:spPr>
        <p:style>
          <a:lnRef idx="2">
            <a:schemeClr val="accent3"/>
          </a:lnRef>
          <a:fillRef idx="1">
            <a:schemeClr val="lt1"/>
          </a:fillRef>
          <a:effectRef idx="0">
            <a:schemeClr val="accent3"/>
          </a:effectRef>
          <a:fontRef idx="minor">
            <a:schemeClr val="dk1"/>
          </a:fontRef>
        </p:style>
        <p:txBody>
          <a:bodyPr/>
          <a:lstStyle/>
          <a:p>
            <a:pPr marL="0" indent="0">
              <a:buNone/>
            </a:pPr>
            <a:r>
              <a:rPr lang="ar-SA" sz="2800" b="1" u="sng" dirty="0">
                <a:solidFill>
                  <a:schemeClr val="accent6">
                    <a:lumMod val="75000"/>
                  </a:schemeClr>
                </a:solidFill>
              </a:rPr>
              <a:t>5- المهارة </a:t>
            </a:r>
            <a:endParaRPr lang="en-US" sz="2800" b="1" u="sng" dirty="0">
              <a:solidFill>
                <a:schemeClr val="accent6">
                  <a:lumMod val="75000"/>
                </a:schemeClr>
              </a:solidFill>
            </a:endParaRPr>
          </a:p>
          <a:p>
            <a:r>
              <a:rPr lang="ar-SA" sz="2800" dirty="0"/>
              <a:t>وتعنى إكساب المستلمين مهارة كيفية الاستجابة للرسالة . فإذا كانت الخطوة السابقة تعلم الجمهور ماهية الرسالة , فإن هذه الخطوة تكسبهم وتعلمهم وتقدم لهم الوسيلة المناسبة لكيفية الاستجابة. فالجمهور المستهدف يصعب عليه اتباع الفكرة المقدمة إذا لم يكن لدية المهارة والقدرة لعمل ذلك . فالناخب لن يذهب إلى أماكن الاقتراح إذا لم يكن يعرف المكان , أو ليس لديه وسائل الانتقال . </a:t>
            </a:r>
            <a:endParaRPr lang="en-US" sz="2800" dirty="0"/>
          </a:p>
          <a:p>
            <a:pPr marL="0" indent="0">
              <a:buNone/>
            </a:pP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4437112"/>
            <a:ext cx="4968552" cy="1304925"/>
          </a:xfrm>
          <a:prstGeom prst="rect">
            <a:avLst/>
          </a:prstGeom>
        </p:spPr>
      </p:pic>
    </p:spTree>
    <p:extLst>
      <p:ext uri="{BB962C8B-B14F-4D97-AF65-F5344CB8AC3E}">
        <p14:creationId xmlns:p14="http://schemas.microsoft.com/office/powerpoint/2010/main" val="808760453"/>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11560" y="548680"/>
            <a:ext cx="8229600" cy="5544616"/>
          </a:xfrm>
        </p:spPr>
        <p:style>
          <a:lnRef idx="2">
            <a:schemeClr val="accent3"/>
          </a:lnRef>
          <a:fillRef idx="1">
            <a:schemeClr val="lt1"/>
          </a:fillRef>
          <a:effectRef idx="0">
            <a:schemeClr val="accent3"/>
          </a:effectRef>
          <a:fontRef idx="minor">
            <a:schemeClr val="dk1"/>
          </a:fontRef>
        </p:style>
        <p:txBody>
          <a:bodyPr>
            <a:normAutofit/>
          </a:bodyPr>
          <a:lstStyle/>
          <a:p>
            <a:r>
              <a:rPr lang="ar-SA" sz="2400" dirty="0" smtClean="0"/>
              <a:t>فالحملة الناجحة هي التي تتوقع حاجات الجمهور المستهدف , وتقدم المساعدة التي يحتاجونها , فعلى سبيل المثال : وجدت الجمعية الوطنية للحماية من الحرائق في الولايات المتحدة من خلال الدراسات أن لدى الأفراد اتجاهات سلبية نحو التعامل مع الحرائق ويعتقدون أنه في حالة حدوث حريق في المنزل سيكون لديهم الوقت الكافي للهروب  , ووجد أيضا أن 16% فقط قاموا بالتدريب على خطط الهرب من حرائق المنازل . </a:t>
            </a:r>
          </a:p>
          <a:p>
            <a:pPr marL="0" indent="0">
              <a:buNone/>
            </a:pPr>
            <a:endParaRPr lang="en-US" sz="2400" dirty="0" smtClean="0"/>
          </a:p>
          <a:p>
            <a:r>
              <a:rPr lang="ar-SA" sz="2400" dirty="0" smtClean="0"/>
              <a:t>وفقا لذلك . ركزت إدارة مكافحة الحرائق في الولايات المتحدة خلال أسبوع الأمان من الحريق عام 1998 على تعليم الطلاب كيفية التخطيط للهروب من الحرائق المنزلية , وقامت بإجراء تجارب فعلية على ذلك مع تشجيعهم على تطبيق ذلك مع أسرهم . وكانت النتيجة أن 25 طالبا وفردا نجوا من حرائق منزلية كنتيجة مباشرة لهذه الحملة ومشاركة الأسر فيها .</a:t>
            </a:r>
            <a:endParaRPr lang="en-US" sz="2400"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83568" y="260648"/>
            <a:ext cx="8229600" cy="6336704"/>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ar-SA" sz="2800" b="1" u="sng" dirty="0">
                <a:solidFill>
                  <a:schemeClr val="accent6">
                    <a:lumMod val="75000"/>
                  </a:schemeClr>
                </a:solidFill>
              </a:rPr>
              <a:t>6- الإقناع ( تغيير الاتجاه ) </a:t>
            </a:r>
            <a:endParaRPr lang="en-US" sz="2800" b="1" u="sng" dirty="0">
              <a:solidFill>
                <a:schemeClr val="accent6">
                  <a:lumMod val="75000"/>
                </a:schemeClr>
              </a:solidFill>
            </a:endParaRPr>
          </a:p>
          <a:p>
            <a:pPr>
              <a:lnSpc>
                <a:spcPct val="150000"/>
              </a:lnSpc>
            </a:pPr>
            <a:r>
              <a:rPr lang="ar-SA" sz="2400" dirty="0" smtClean="0"/>
              <a:t>يعتبر تغيير الاتجاه خطوة ضرورية في عملية الإقناع , وإن كانت غير كافية إذا لم ترتبط بسلوك فعلى . وقد يكون تغيير الاتجاه في حد ذاته هدفا عندما يسعى البرنامج الاتصالي لزيادة رضا الجماهير عن المنظمة , وتجنيبها بعض النتائج السلبية , مثل الإضراب , أو المقاضاة , أو مقاطعة المنتجات . ومع ذلك فإن لكل حملة هدفا ضمنيا مرتبطا بالسلوك , وفي هذا السياق </a:t>
            </a:r>
            <a:r>
              <a:rPr lang="ar-SA" sz="2400" dirty="0" err="1" smtClean="0"/>
              <a:t>يجدر</a:t>
            </a:r>
            <a:r>
              <a:rPr lang="ar-SA" sz="2400" dirty="0" smtClean="0"/>
              <a:t> الإشارة إلى أن التصويت مهم وأنهم ينوون التصويت في الانتخابات , ومع ذلك يمتنعون عن التصويت . ولعل ذلك ما جعل دراسات الاتجاه والسلوك تأخذ بعين الاعتبار السياق الثقافي والاجتماعي الذي يعيشه الفرد.  </a:t>
            </a:r>
            <a:endParaRPr lang="en-US" sz="2400" dirty="0" smtClean="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4797152"/>
            <a:ext cx="2952328" cy="1694309"/>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260648"/>
            <a:ext cx="8424936" cy="6336704"/>
          </a:xfrm>
        </p:spPr>
        <p:style>
          <a:lnRef idx="2">
            <a:schemeClr val="accent3"/>
          </a:lnRef>
          <a:fillRef idx="1">
            <a:schemeClr val="lt1"/>
          </a:fillRef>
          <a:effectRef idx="0">
            <a:schemeClr val="accent3"/>
          </a:effectRef>
          <a:fontRef idx="minor">
            <a:schemeClr val="dk1"/>
          </a:fontRef>
        </p:style>
        <p:txBody>
          <a:bodyPr>
            <a:noAutofit/>
          </a:bodyPr>
          <a:lstStyle/>
          <a:p>
            <a:pPr marL="0" indent="0">
              <a:buNone/>
            </a:pPr>
            <a:r>
              <a:rPr lang="ar-SA" sz="2800" b="1" u="sng" dirty="0">
                <a:solidFill>
                  <a:schemeClr val="accent6">
                    <a:lumMod val="75000"/>
                  </a:schemeClr>
                </a:solidFill>
              </a:rPr>
              <a:t>7- الذاكرة : </a:t>
            </a:r>
            <a:endParaRPr lang="en-US" sz="2800" b="1" u="sng" dirty="0">
              <a:solidFill>
                <a:schemeClr val="accent6">
                  <a:lumMod val="75000"/>
                </a:schemeClr>
              </a:solidFill>
            </a:endParaRPr>
          </a:p>
          <a:p>
            <a:pPr marL="0" indent="0">
              <a:buNone/>
            </a:pPr>
            <a:r>
              <a:rPr lang="ar-SA" sz="2400" dirty="0" smtClean="0"/>
              <a:t>يتلقى الأفراد رسائل عديدة من مصادر متنوعة تسعى إلى إثارة اهتمامهم . وحتى يتفاعل الأفراد مع رسالة معينة , فإنهم في حاجة إلى تذكرها عند الضرورة مثل القيام باتصال تليفوني , أو ملئ نموذج معين , أو حضور حدث ما .وهذا يستدعى تذكر معلومات مهمة من الرسالة مثل رقم التليفون , أو مكان اللقاء في المثال السابق , وعلي ذلك , فالفرد في حاجة إلى تخزين معلومات معينة في ذاكرته , وهذا ليس أمراً سهلا لذا يلزم احتواء الرسالة على عناصر تسهل تذكرها مثل ربط الرسالة بحدث معروف أو سياق اجتماعي </a:t>
            </a:r>
            <a:r>
              <a:rPr lang="ar-SA" sz="2400" dirty="0" smtClean="0"/>
              <a:t>.</a:t>
            </a:r>
          </a:p>
          <a:p>
            <a:pPr marL="0" indent="0">
              <a:buNone/>
            </a:pPr>
            <a:r>
              <a:rPr lang="ar-SA" sz="2800" b="1" u="sng" dirty="0" smtClean="0">
                <a:solidFill>
                  <a:schemeClr val="accent6">
                    <a:lumMod val="75000"/>
                  </a:schemeClr>
                </a:solidFill>
              </a:rPr>
              <a:t>8- </a:t>
            </a:r>
            <a:r>
              <a:rPr lang="ar-SA" sz="2800" b="1" u="sng" dirty="0">
                <a:solidFill>
                  <a:schemeClr val="accent6">
                    <a:lumMod val="75000"/>
                  </a:schemeClr>
                </a:solidFill>
              </a:rPr>
              <a:t>استرجاع المعلومات </a:t>
            </a:r>
            <a:r>
              <a:rPr lang="ar-SA" sz="2400" dirty="0">
                <a:solidFill>
                  <a:srgbClr val="FF0000"/>
                </a:solidFill>
              </a:rPr>
              <a:t>: </a:t>
            </a:r>
            <a:endParaRPr lang="en-US" sz="2400" dirty="0">
              <a:solidFill>
                <a:srgbClr val="FF0000"/>
              </a:solidFill>
            </a:endParaRPr>
          </a:p>
          <a:p>
            <a:pPr marL="0" indent="0">
              <a:buNone/>
            </a:pPr>
            <a:r>
              <a:rPr lang="ar-SA" sz="2400" dirty="0"/>
              <a:t>قدرة الفرد على تخزين المعلومات لا يعنى أنه يمكنه استرجاعها في الوقت المناسب , فالأفراد يمكنهم أن يتذكروا الحدث الخاص وموعده , ولكنهم لا يتذكرون مكانه , والعناصر التي تساعد علي تتذكر الرسالة تكون مهمة مثل الشعارات , واستعمال الكلمات المأثورة , وربط المضمون بأشخاص مشهورين .</a:t>
            </a:r>
            <a:r>
              <a:rPr lang="ar-SA" sz="2400" dirty="0">
                <a:solidFill>
                  <a:srgbClr val="FFFF00"/>
                </a:solidFill>
              </a:rPr>
              <a:t> </a:t>
            </a:r>
            <a:endParaRPr lang="en-US" sz="2400" dirty="0" smtClean="0">
              <a:solidFill>
                <a:srgbClr val="FFFF0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179512" y="260648"/>
            <a:ext cx="8784976" cy="6480720"/>
          </a:xfrm>
        </p:spPr>
        <p:style>
          <a:lnRef idx="2">
            <a:schemeClr val="accent3"/>
          </a:lnRef>
          <a:fillRef idx="1">
            <a:schemeClr val="lt1"/>
          </a:fillRef>
          <a:effectRef idx="0">
            <a:schemeClr val="accent3"/>
          </a:effectRef>
          <a:fontRef idx="minor">
            <a:schemeClr val="dk1"/>
          </a:fontRef>
        </p:style>
        <p:txBody>
          <a:bodyPr>
            <a:normAutofit/>
          </a:bodyPr>
          <a:lstStyle/>
          <a:p>
            <a:pPr marL="0" indent="0">
              <a:lnSpc>
                <a:spcPct val="170000"/>
              </a:lnSpc>
              <a:buNone/>
            </a:pPr>
            <a:r>
              <a:rPr lang="ar-SA" sz="3300" b="1" u="sng" dirty="0">
                <a:solidFill>
                  <a:schemeClr val="accent6">
                    <a:lumMod val="75000"/>
                  </a:schemeClr>
                </a:solidFill>
              </a:rPr>
              <a:t>9- </a:t>
            </a:r>
            <a:r>
              <a:rPr lang="ar-SA" sz="3300" b="1" u="sng" dirty="0" smtClean="0">
                <a:solidFill>
                  <a:schemeClr val="accent6">
                    <a:lumMod val="75000"/>
                  </a:schemeClr>
                </a:solidFill>
              </a:rPr>
              <a:t>الدافع أو القرار : </a:t>
            </a:r>
          </a:p>
          <a:p>
            <a:pPr marL="0" indent="0">
              <a:buNone/>
            </a:pPr>
            <a:r>
              <a:rPr lang="ar-SA" sz="2400" dirty="0" smtClean="0"/>
              <a:t>ان الرسالة التي تحتاج إلى جهد أكثر من المتلقي لا يكون لديه الدافع لأتباعها, وإذا اعتقد المتلقي أن السلوك أو الفعل الذي تقترحه الرسالة سهل التنفيذ وله عائد مجز, فإنه من الأكثر احتمالا أن يستجيب .</a:t>
            </a:r>
          </a:p>
          <a:p>
            <a:pPr marL="0" indent="0">
              <a:buNone/>
            </a:pPr>
            <a:r>
              <a:rPr lang="ar-SA" sz="2400" dirty="0" smtClean="0"/>
              <a:t> ولعل التحدي الذي يواجه مصممي البرامج الاتصالية في هذا السياق</a:t>
            </a:r>
            <a:r>
              <a:rPr lang="ar-SA" sz="2400" u="sng" dirty="0" smtClean="0"/>
              <a:t> هو تحديد واكتشاف أهم دوافع الاستجابة لدى الجماهير المستهدفة </a:t>
            </a:r>
            <a:r>
              <a:rPr lang="ar-SA" sz="2400" dirty="0" smtClean="0"/>
              <a:t>. على سبيل المثال : أرادت " مدينة سياتل " في الولايات المتحدة </a:t>
            </a:r>
            <a:r>
              <a:rPr lang="ar-SA" sz="2400" b="1" dirty="0" smtClean="0"/>
              <a:t>تخفيض نسبة التلوث </a:t>
            </a:r>
            <a:r>
              <a:rPr lang="ar-SA" sz="2400" dirty="0" smtClean="0"/>
              <a:t>في المدينة , واتضح من نتائج البحث أن سبب التلوث هو : قيام الأفراد بالتخلص من مخلفات الحدائق الخاصة بطريقة غير علمية (بالحرق ) , واستخدام أدوات قديمة تعمل بالبترول لقص الحشائش في حدائق المنازل . </a:t>
            </a:r>
            <a:endParaRPr lang="ar-SA" sz="2400" dirty="0"/>
          </a:p>
        </p:txBody>
      </p:sp>
      <p:pic>
        <p:nvPicPr>
          <p:cNvPr id="1026" name="Picture 2" descr="C:\Users\Sony\Downloads\زيادة الحافز للقيام بالأشياء التي يرغب بها المرء تعتبر من الطموحات التي يسعى لتحقيقها - %28أرشيفية%29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365104"/>
            <a:ext cx="2520280" cy="2304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95536" y="620688"/>
            <a:ext cx="8445624" cy="5505822"/>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ar-SA" sz="2400" b="1" dirty="0" smtClean="0">
                <a:solidFill>
                  <a:srgbClr val="00B050"/>
                </a:solidFill>
                <a:cs typeface="+mj-cs"/>
              </a:rPr>
              <a:t>أرجعت دراسات عديدة أسباب فشل المنظمات في برامجها الاتصالية إلى :</a:t>
            </a:r>
            <a:endParaRPr lang="en-US" sz="2400" b="1" dirty="0" smtClean="0">
              <a:solidFill>
                <a:srgbClr val="00B050"/>
              </a:solidFill>
              <a:cs typeface="+mj-cs"/>
            </a:endParaRPr>
          </a:p>
          <a:p>
            <a:pPr marL="0" indent="0">
              <a:buNone/>
            </a:pPr>
            <a:endParaRPr lang="ar-SA" sz="2400" b="1" dirty="0" smtClean="0">
              <a:solidFill>
                <a:srgbClr val="00B050"/>
              </a:solidFill>
              <a:cs typeface="+mj-cs"/>
            </a:endParaRPr>
          </a:p>
          <a:p>
            <a:pPr marL="457200" indent="-457200">
              <a:buFont typeface="+mj-lt"/>
              <a:buAutoNum type="arabicPeriod"/>
            </a:pPr>
            <a:r>
              <a:rPr lang="ar-SA" sz="2400" b="1" dirty="0" smtClean="0">
                <a:cs typeface="+mj-cs"/>
              </a:rPr>
              <a:t> التعامل مع البرنامج الاتصالي كما لو كان رسالة تبث عبر وسائل الاتصال المتاحة فقط أي أن تبدأ العملية وتنتهي بنشر الرسالة </a:t>
            </a:r>
            <a:r>
              <a:rPr lang="ar-SA" sz="2400" b="1" dirty="0">
                <a:cs typeface="+mj-cs"/>
              </a:rPr>
              <a:t>. </a:t>
            </a:r>
            <a:endParaRPr lang="ar-SA" sz="2400" b="1" dirty="0" smtClean="0">
              <a:cs typeface="+mj-cs"/>
            </a:endParaRPr>
          </a:p>
          <a:p>
            <a:pPr marL="457200" indent="-457200">
              <a:buFont typeface="+mj-lt"/>
              <a:buAutoNum type="arabicPeriod"/>
            </a:pPr>
            <a:r>
              <a:rPr lang="ar-SA" sz="2400" b="1" dirty="0" smtClean="0">
                <a:cs typeface="+mj-cs"/>
              </a:rPr>
              <a:t>وجود </a:t>
            </a:r>
            <a:r>
              <a:rPr lang="ar-SA" sz="2400" b="1" dirty="0">
                <a:cs typeface="+mj-cs"/>
              </a:rPr>
              <a:t>فجوة لدى المديرين في معرفة كيفية التحول من </a:t>
            </a:r>
            <a:r>
              <a:rPr lang="ar-SA" sz="2400" b="1" dirty="0" smtClean="0">
                <a:cs typeface="+mj-cs"/>
              </a:rPr>
              <a:t>استراتيجية </a:t>
            </a:r>
            <a:r>
              <a:rPr lang="ar-SA" sz="2400" b="1" dirty="0">
                <a:cs typeface="+mj-cs"/>
              </a:rPr>
              <a:t>التخطيط إلى </a:t>
            </a:r>
            <a:r>
              <a:rPr lang="ar-SA" sz="2400" b="1" dirty="0" smtClean="0">
                <a:cs typeface="+mj-cs"/>
              </a:rPr>
              <a:t>استراتيجية </a:t>
            </a:r>
            <a:r>
              <a:rPr lang="ar-SA" sz="2400" b="1" dirty="0">
                <a:cs typeface="+mj-cs"/>
              </a:rPr>
              <a:t>التنفيذ</a:t>
            </a:r>
            <a:r>
              <a:rPr lang="ar-SA" sz="2400" b="1" dirty="0" smtClean="0">
                <a:cs typeface="+mj-cs"/>
              </a:rPr>
              <a:t>.</a:t>
            </a:r>
          </a:p>
          <a:p>
            <a:pPr marL="0" indent="0">
              <a:buNone/>
            </a:pPr>
            <a:r>
              <a:rPr lang="ar-SA" sz="2400" b="1" dirty="0" smtClean="0">
                <a:cs typeface="+mj-cs"/>
              </a:rPr>
              <a:t>فالاتصال الفعال لا يتوقف على مجرد نشر رسالة معينة ، وإنما يمثل عملية متكاملة تبدأ برسالة يجب استقبالها من قبل الجماهير المستهدفة . و هذه الرسالة يجب أن تجذب انتباه هذه الجماهير فيفهمونها ويصدقونها ويستجيبون لها بالطريقة التي يريدها القائم بالبرنامج الاتصالية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188640"/>
            <a:ext cx="8568952" cy="6513002"/>
          </a:xfrm>
        </p:spPr>
        <p:style>
          <a:lnRef idx="2">
            <a:schemeClr val="accent3"/>
          </a:lnRef>
          <a:fillRef idx="1">
            <a:schemeClr val="lt1"/>
          </a:fillRef>
          <a:effectRef idx="0">
            <a:schemeClr val="accent3"/>
          </a:effectRef>
          <a:fontRef idx="minor">
            <a:schemeClr val="dk1"/>
          </a:fontRef>
        </p:style>
        <p:txBody>
          <a:bodyPr>
            <a:noAutofit/>
          </a:bodyPr>
          <a:lstStyle/>
          <a:p>
            <a:pPr>
              <a:lnSpc>
                <a:spcPct val="170000"/>
              </a:lnSpc>
            </a:pPr>
            <a:r>
              <a:rPr lang="ar-SA" sz="1800" b="1" dirty="0" smtClean="0"/>
              <a:t>وبناء على ذلك كان هدف إدارة العلاقات العامة في المدينة هو تقليل نسبة التلوث بنسبة 5%  وإقناع الأفراد بضرورة إعادة تصنيع مخلفات الحدائق , ولتحقيق هذا الهدف </a:t>
            </a:r>
            <a:r>
              <a:rPr lang="ar-SA" sz="1800" b="1" dirty="0" smtClean="0"/>
              <a:t>الأساسي وهو تقليل نسبة التلوث , وكذلك </a:t>
            </a:r>
            <a:r>
              <a:rPr lang="ar-SA" sz="1800" b="1" dirty="0" smtClean="0"/>
              <a:t>تحقيق أهداف فرعية تساعد في تحقيق الهدف الرئيسي , اعتمدت الحملة على خلق الدوافع لدى الأفراد من خلال إعلامهم بأهمية إعادة تصنيع هذه المخلفات , وأرشدتهم إلى أماكن وجود المحطات اللازمة لذالك , و أوضحت لهم أنه يمكن استبدال الأدوات القديمة لديهم بأدوات تعمل بالكهرباء مع فروق بسيطة في الثمن , وكذلك تقديم أدوات جديدة بسعر أقل من سعر التكلفة الفعلية . وكانت النتيجة إيجابية , فبينما كان الهدف هو التخلص من 1500 ماكينة قديمة تعمل بالبترول , ارتفع العدد الفعلي إلى 2600 ماكينة جديدة فتم تسويق 5000 ماكينة . أما بالنسبة للهدف الأساسي وهو تقليل التلوث , فقد تضاعف من 5% كما هو مخطط له إلى 17% وقد نالت المدينة الجائزة الفضية على تقليل نسبة التلوث.</a:t>
            </a:r>
          </a:p>
          <a:p>
            <a:pPr>
              <a:lnSpc>
                <a:spcPct val="170000"/>
              </a:lnSpc>
            </a:pPr>
            <a:r>
              <a:rPr lang="ar-SA" sz="1800" b="1" dirty="0" smtClean="0"/>
              <a:t>ولعل المثال يوضح أهمية مخاطبة الحملة أو البرنامج الاتصالي للعلاقات العامة لدوافع الأفراد , وتوضيح الفائدة التي تعود عليهم من الاستجابة للحملة في المقام الأول , وعلي المجتمع والبيئة في المرتبة الثانية . ويوضح ذلك أيضا أهمية الإبداع والابتكار في برامج العلاقات العامة , وعدم تحميل ميزانية المؤسسة أعباء إضافية.</a:t>
            </a:r>
            <a:endParaRPr lang="en-US" sz="1800" b="1"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5360" y="188640"/>
            <a:ext cx="8856984" cy="6336704"/>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endParaRPr lang="ar-SA" dirty="0" smtClean="0">
              <a:solidFill>
                <a:srgbClr val="FF0000"/>
              </a:solidFill>
            </a:endParaRPr>
          </a:p>
          <a:p>
            <a:r>
              <a:rPr lang="ar-SA" dirty="0" smtClean="0">
                <a:solidFill>
                  <a:srgbClr val="FF0000"/>
                </a:solidFill>
              </a:rPr>
              <a:t>10- السلوك : </a:t>
            </a:r>
            <a:endParaRPr lang="en-US" dirty="0" smtClean="0">
              <a:solidFill>
                <a:srgbClr val="FF0000"/>
              </a:solidFill>
            </a:endParaRPr>
          </a:p>
          <a:p>
            <a:pPr>
              <a:lnSpc>
                <a:spcPct val="120000"/>
              </a:lnSpc>
            </a:pPr>
            <a:r>
              <a:rPr lang="ar-SA" dirty="0" smtClean="0"/>
              <a:t>عادة ما يقاس نجاح الحملات باستجابات الأفراد السلوكية للحملة مثل زيادة المبيعات وعدد الحضور في حدث ما . وفي هذا الإطار يوضح خبراء التسويق أن استجابة الفرد ولمرة واحدة لا تحقق النجاح لفترة ممتدة , ففي دراسة أجريت على سلوك المستهلك في الولايات المتحدة عام 1996 , اتضح أن </a:t>
            </a:r>
            <a:r>
              <a:rPr lang="ar-SA" b="1" dirty="0" smtClean="0"/>
              <a:t>الحفاظ على ولاء المستهلكين </a:t>
            </a:r>
            <a:r>
              <a:rPr lang="ar-SA" dirty="0" smtClean="0"/>
              <a:t>يزيد الأرباح </a:t>
            </a:r>
            <a:r>
              <a:rPr lang="ar-SA" b="1" dirty="0" smtClean="0"/>
              <a:t>بنسبة 80% </a:t>
            </a:r>
            <a:r>
              <a:rPr lang="ar-SA" dirty="0" smtClean="0"/>
              <a:t>.يتوجب علي مخططي البرامج الاتصالية أخذ ذلك بعين الاعتبار , والتأكد من استجابات الأفراد للحملة تقابل بسياسات أكثر تركيزا على الفوائد التي تعود على المستهلك .</a:t>
            </a:r>
          </a:p>
          <a:p>
            <a:pPr marL="0" indent="0">
              <a:buNone/>
            </a:pPr>
            <a:endParaRPr lang="en-US" dirty="0" smtClean="0"/>
          </a:p>
          <a:p>
            <a:r>
              <a:rPr lang="ar-SA" dirty="0" smtClean="0">
                <a:solidFill>
                  <a:srgbClr val="FF0000"/>
                </a:solidFill>
              </a:rPr>
              <a:t>11- التدعيم : </a:t>
            </a:r>
            <a:endParaRPr lang="en-US" dirty="0" smtClean="0">
              <a:solidFill>
                <a:srgbClr val="FF0000"/>
              </a:solidFill>
            </a:endParaRPr>
          </a:p>
          <a:p>
            <a:pPr>
              <a:lnSpc>
                <a:spcPct val="120000"/>
              </a:lnSpc>
            </a:pPr>
            <a:r>
              <a:rPr lang="ar-SA" dirty="0" smtClean="0"/>
              <a:t>المستهلك عادة ما يفكر كثيرا بعد شرائه للسلعة أو الخدمة , ويكون لديه ما يعرف </a:t>
            </a:r>
            <a:r>
              <a:rPr lang="ar-SA" b="1" dirty="0" smtClean="0"/>
              <a:t>بندم المشترى </a:t>
            </a:r>
            <a:r>
              <a:rPr lang="ar-SA" dirty="0" smtClean="0"/>
              <a:t>وقد يرجع ذلك عدم الاستجابة التليفونية , أو عدم تقديم إيضاحات , أو تخلي المنظمة عن مسئوليتها بمجرد الشراء أو أتباع الأفكار المطروحة . وهذا ما يؤدي إلى نتائج سلبية على إمكانية تكرار الشراء , وللتأكيد على أفضلية منتجات المؤسسة </a:t>
            </a:r>
            <a:r>
              <a:rPr lang="ar-SA" dirty="0" err="1" smtClean="0"/>
              <a:t>و</a:t>
            </a:r>
            <a:r>
              <a:rPr lang="ar-SA" dirty="0" smtClean="0"/>
              <a:t> أفكارها .</a:t>
            </a:r>
            <a:endParaRPr lang="en-US" dirty="0" smtClean="0"/>
          </a:p>
          <a:p>
            <a:pPr>
              <a:lnSpc>
                <a:spcPct val="120000"/>
              </a:lnSpc>
            </a:pPr>
            <a:r>
              <a:rPr lang="ar-SA" dirty="0" smtClean="0"/>
              <a:t>وتوجد أمثلة عديدة منها : التأكيد على أتباع المؤسسة لسياسة استرداد قيمة الشراء في فترة معينة إذا لم يكن المستهلك راضيا عن السلعة .</a:t>
            </a:r>
          </a:p>
          <a:p>
            <a:pPr>
              <a:lnSpc>
                <a:spcPct val="120000"/>
              </a:lnSpc>
            </a:pPr>
            <a:r>
              <a:rPr lang="ar-SA" dirty="0" smtClean="0"/>
              <a:t>إعطاء الفرد حرية الانسحاب من عضوية منظمة ما أو عدم اتباع فكرة معينة إذا تعارضت مع نظامه القيمي أو كان لها نتائج سلبية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620688"/>
            <a:ext cx="8229600" cy="5616624"/>
          </a:xfrm>
        </p:spPr>
        <p:style>
          <a:lnRef idx="2">
            <a:schemeClr val="accent3"/>
          </a:lnRef>
          <a:fillRef idx="1">
            <a:schemeClr val="lt1"/>
          </a:fillRef>
          <a:effectRef idx="0">
            <a:schemeClr val="accent3"/>
          </a:effectRef>
          <a:fontRef idx="minor">
            <a:schemeClr val="dk1"/>
          </a:fontRef>
        </p:style>
        <p:txBody>
          <a:bodyPr>
            <a:normAutofit/>
          </a:bodyPr>
          <a:lstStyle/>
          <a:p>
            <a:r>
              <a:rPr lang="ar-SA" b="1" dirty="0" smtClean="0">
                <a:solidFill>
                  <a:srgbClr val="FF0000"/>
                </a:solidFill>
              </a:rPr>
              <a:t>١٢- تثبيت ما بعد السلوك :</a:t>
            </a:r>
          </a:p>
          <a:p>
            <a:r>
              <a:rPr lang="ar-SA" sz="2800" dirty="0" smtClean="0"/>
              <a:t>وهي </a:t>
            </a:r>
            <a:r>
              <a:rPr lang="ar-SA" sz="2800" dirty="0" smtClean="0"/>
              <a:t>الخطوة الأخيرة ، وفي هذه المرحلة </a:t>
            </a:r>
            <a:r>
              <a:rPr lang="ar-SA" sz="2800" b="1" dirty="0" smtClean="0"/>
              <a:t>يقيم المتلقي رسائل الحملة</a:t>
            </a:r>
            <a:r>
              <a:rPr lang="ar-SA" sz="2800" dirty="0" smtClean="0"/>
              <a:t>، والاتجاهات والسلوكيات المرتبطة بها </a:t>
            </a:r>
            <a:r>
              <a:rPr lang="ar-SA" sz="2800" dirty="0" smtClean="0"/>
              <a:t>.نسب نجاحه وفشله التي تترتب على تنفيذ الاتجاهات والسلوكيات المطلوبة . </a:t>
            </a:r>
          </a:p>
          <a:p>
            <a:r>
              <a:rPr lang="ar-SA" sz="2800" dirty="0" smtClean="0"/>
              <a:t>يقوم </a:t>
            </a:r>
            <a:r>
              <a:rPr lang="ar-SA" sz="2800" dirty="0" smtClean="0"/>
              <a:t>في الوقت نفسه بمعالجة كل هذه المعلومات الجديدة طبقًا للرؤية الموجودة لديه سلفًا للعالم المحيط أو البيئة الموجودة لذا تتطلب صيغة </a:t>
            </a:r>
            <a:r>
              <a:rPr lang="ar-SA" sz="2800" dirty="0" err="1" smtClean="0"/>
              <a:t>إستراتيجية</a:t>
            </a:r>
            <a:r>
              <a:rPr lang="ar-SA" sz="2800" dirty="0" smtClean="0"/>
              <a:t> الرسالة وفقًا للسياق الاجتماعي والبيئة الخارجية التي تحيط بالجمهور المستهدف ، وتقديم الرسائل الاتصالية بطريقة تتسق مع هذا السياق ومن ثم ، يكون هناك تشابه بين رؤية المتلقي للعالم المحيط من جانب ، ورؤية الرسالة لهذا العالم من جانب آخر . </a:t>
            </a:r>
            <a:endParaRPr lang="ar-SA"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539552" y="548680"/>
            <a:ext cx="8229600" cy="5616624"/>
          </a:xfrm>
        </p:spPr>
        <p:style>
          <a:lnRef idx="2">
            <a:schemeClr val="accent6"/>
          </a:lnRef>
          <a:fillRef idx="1">
            <a:schemeClr val="lt1"/>
          </a:fillRef>
          <a:effectRef idx="0">
            <a:schemeClr val="accent6"/>
          </a:effectRef>
          <a:fontRef idx="minor">
            <a:schemeClr val="dk1"/>
          </a:fontRef>
        </p:style>
        <p:txBody>
          <a:bodyPr>
            <a:noAutofit/>
          </a:bodyPr>
          <a:lstStyle/>
          <a:p>
            <a:r>
              <a:rPr lang="ar-SA" sz="2400" b="1" dirty="0" smtClean="0"/>
              <a:t>وقد أشار "</a:t>
            </a:r>
            <a:r>
              <a:rPr lang="ar-SA" sz="2400" b="1" dirty="0" err="1" smtClean="0"/>
              <a:t>مأجوير</a:t>
            </a:r>
            <a:r>
              <a:rPr lang="ar-SA" sz="2400" b="1" dirty="0" smtClean="0"/>
              <a:t>" إلى أن نسبة النجاح المتفائلة في كل خطوة من خطوات هذا النموذج لا تتجاوز ٥٠٪ ، وعلى ذلك فإن تعرض مليون شخص لرسالة اتصالية يعني أن ٥٠٠ ألف التفتوا إليها ، وأن ٢٥٠ ألف اهتموا بمضمونها ، وأن الرسالة فهمت من قبل ١٢٥ ألف وهكذا في بقية مراحل النموذج ؛ حتى نصل إلى عدد ٤٨٩ فردًا فقد هم من التزموا بثبات السلوك على فترة طويلة.</a:t>
            </a:r>
          </a:p>
          <a:p>
            <a:r>
              <a:rPr lang="ar-SA" sz="2400" b="1" dirty="0" smtClean="0"/>
              <a:t>وقد يقدم ذلك نظرة متشائمة لتأثير البرامج الاتصالية في العلاقات العامة ، ولكن ليس كل حملات العلاقات العامة تمر بكل هذه المراحل . فقد يتوقف هدف حملة عند تغيير الاتجاه ، أو خلق الدوافع لدى المتلقي . </a:t>
            </a:r>
            <a:br>
              <a:rPr lang="ar-SA" sz="2400" b="1" dirty="0" smtClean="0"/>
            </a:br>
            <a:r>
              <a:rPr lang="ar-SA" sz="2400" b="1" dirty="0" smtClean="0"/>
              <a:t>ويشير ذلك أيضًا إلى أهمية التكامل في استخدام وسائل الإعلام ، فقدرة التليفزيون على جذب الانتباه من خلال استخدام الأشكال التوضيحية والمعلومات البسيطة يمكن أن يصاحبه رسالة أكثر تفصيلًا في الصحف والإنترنت لتقديم معلومات وافية عن الموضوعات الصعبة والقضايا المعقدة بما يمكن من إثارة اهتمام الجمهور المستهدف ، وهكذا في بقية الوسائل المتاحة في بقية المراحل.</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buNone/>
            </a:pPr>
            <a:r>
              <a:rPr lang="ar-SA" sz="2800" b="1" u="sng" dirty="0" smtClean="0">
                <a:solidFill>
                  <a:schemeClr val="accent6">
                    <a:lumMod val="75000"/>
                  </a:schemeClr>
                </a:solidFill>
              </a:rPr>
              <a:t>الانتقادات لنموذج الخاص </a:t>
            </a:r>
            <a:r>
              <a:rPr lang="ar-SA" sz="2800" b="1" u="sng" dirty="0" err="1" smtClean="0">
                <a:solidFill>
                  <a:schemeClr val="accent6">
                    <a:lumMod val="75000"/>
                  </a:schemeClr>
                </a:solidFill>
              </a:rPr>
              <a:t>بهراركية</a:t>
            </a:r>
            <a:r>
              <a:rPr lang="ar-SA" sz="2800" b="1" u="sng" dirty="0" smtClean="0">
                <a:solidFill>
                  <a:schemeClr val="accent6">
                    <a:lumMod val="75000"/>
                  </a:schemeClr>
                </a:solidFill>
              </a:rPr>
              <a:t> التأثير .</a:t>
            </a:r>
          </a:p>
          <a:p>
            <a:pPr>
              <a:buNone/>
            </a:pPr>
            <a:endParaRPr lang="ar-SA" sz="2800" b="1" dirty="0" smtClean="0"/>
          </a:p>
          <a:p>
            <a:r>
              <a:rPr lang="ar-SA" sz="2800" b="1" dirty="0" smtClean="0"/>
              <a:t>وتقوم هذه الانتقادات على نقطة محورية وهي أن النموذج يعتبر أن الأفراد منطقيون في تفكيرهم وهو خلاف الواقع . فالأفراد يفعلون أشياء ويستجيبون لرسائل سلوكيًا ، ليس لكون هذا الفعل أو ذلك السلوك سليمًا ، وإنما لأنه يبدو جيدًا(</a:t>
            </a:r>
            <a:r>
              <a:rPr lang="en-US" sz="2800" b="1" dirty="0" smtClean="0"/>
              <a:t>feel good</a:t>
            </a:r>
            <a:r>
              <a:rPr lang="ar-SA" sz="2800" b="1" dirty="0" smtClean="0"/>
              <a:t>) وعلى ذلك فمن الأهمية بمكان أخذ نماذج أخرى بعين الاعتبار .</a:t>
            </a:r>
          </a:p>
          <a:p>
            <a:endParaRPr lang="ar-SA" sz="2800" b="1" dirty="0" smtClean="0"/>
          </a:p>
          <a:p>
            <a:endParaRPr lang="ar-SA" sz="2800" b="1" dirty="0" smtClean="0"/>
          </a:p>
          <a:p>
            <a:pPr>
              <a:buNone/>
            </a:pPr>
            <a:endParaRPr lang="ar-SA" sz="2800" b="1"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smtClean="0">
                <a:solidFill>
                  <a:srgbClr val="C00000"/>
                </a:solidFill>
              </a:rPr>
              <a:t>ثانيا :</a:t>
            </a:r>
            <a:r>
              <a:rPr lang="ar-SA" sz="3600" b="1" dirty="0" err="1" smtClean="0">
                <a:solidFill>
                  <a:srgbClr val="C00000"/>
                </a:solidFill>
              </a:rPr>
              <a:t>إستراتيجيات</a:t>
            </a:r>
            <a:r>
              <a:rPr lang="ar-SA" sz="3600" b="1" dirty="0" smtClean="0">
                <a:solidFill>
                  <a:srgbClr val="C00000"/>
                </a:solidFill>
              </a:rPr>
              <a:t> </a:t>
            </a:r>
            <a:r>
              <a:rPr lang="ar-SA" sz="3600" b="1" dirty="0">
                <a:solidFill>
                  <a:srgbClr val="C00000"/>
                </a:solidFill>
              </a:rPr>
              <a:t>الاتصال </a:t>
            </a:r>
            <a:r>
              <a:rPr lang="ar-SA" sz="3600" b="1" dirty="0" smtClean="0">
                <a:solidFill>
                  <a:srgbClr val="C00000"/>
                </a:solidFill>
              </a:rPr>
              <a:t>&lt; </a:t>
            </a:r>
            <a:r>
              <a:rPr lang="ar-SA" sz="3600" b="1" dirty="0" err="1">
                <a:solidFill>
                  <a:srgbClr val="C00000"/>
                </a:solidFill>
              </a:rPr>
              <a:t>لرولر</a:t>
            </a:r>
            <a:r>
              <a:rPr lang="ar-SA" sz="3600" b="1" dirty="0">
                <a:solidFill>
                  <a:srgbClr val="C00000"/>
                </a:solidFill>
              </a:rPr>
              <a:t> </a:t>
            </a:r>
            <a:r>
              <a:rPr lang="ar-SA" sz="3600" b="1" dirty="0" smtClean="0">
                <a:solidFill>
                  <a:srgbClr val="C00000"/>
                </a:solidFill>
              </a:rPr>
              <a:t>&gt;</a:t>
            </a:r>
            <a:endParaRPr lang="ar-SA" b="1" dirty="0">
              <a:solidFill>
                <a:srgbClr val="C00000"/>
              </a:solidFill>
              <a:cs typeface="DecoType Naskh Variants" pitchFamily="2" charset="-78"/>
            </a:endParaRPr>
          </a:p>
        </p:txBody>
      </p:sp>
      <p:sp>
        <p:nvSpPr>
          <p:cNvPr id="3" name="عنصر نائب للمحتوى 2"/>
          <p:cNvSpPr>
            <a:spLocks noGrp="1"/>
          </p:cNvSpPr>
          <p:nvPr>
            <p:ph idx="1"/>
          </p:nvPr>
        </p:nvSpPr>
        <p:spPr>
          <a:xfrm>
            <a:off x="457200" y="1052736"/>
            <a:ext cx="8435280" cy="5544616"/>
          </a:xfrm>
        </p:spPr>
        <p:style>
          <a:lnRef idx="2">
            <a:schemeClr val="accent6"/>
          </a:lnRef>
          <a:fillRef idx="1">
            <a:schemeClr val="lt1"/>
          </a:fillRef>
          <a:effectRef idx="0">
            <a:schemeClr val="accent6"/>
          </a:effectRef>
          <a:fontRef idx="minor">
            <a:schemeClr val="dk1"/>
          </a:fontRef>
        </p:style>
        <p:txBody>
          <a:bodyPr>
            <a:noAutofit/>
          </a:bodyPr>
          <a:lstStyle/>
          <a:p>
            <a:endParaRPr lang="en-US" sz="2800" dirty="0" smtClean="0"/>
          </a:p>
          <a:p>
            <a:r>
              <a:rPr lang="ar-SA" sz="2800" dirty="0" smtClean="0"/>
              <a:t>يقوم نموذج " رولر" على فرضية مؤداها : أنه يصعب استخدام إستراتيجية واحدة للاتصال في العلاقات العامة، وأنه لا توجد إستراتيجية مثلى . وإنما يمكن استخدام الإستراتيجية الأنسب لكل موقف اتصالي. </a:t>
            </a:r>
          </a:p>
          <a:p>
            <a:r>
              <a:rPr lang="ar-SA" sz="2800" dirty="0" smtClean="0"/>
              <a:t>قام "رولر" بوضع نموذجه ، والذي أطلق عليه : النموذج </a:t>
            </a:r>
            <a:r>
              <a:rPr lang="ar-SA" sz="2800" dirty="0" err="1"/>
              <a:t>ا</a:t>
            </a:r>
            <a:r>
              <a:rPr lang="ar-SA" sz="2800" dirty="0" err="1" smtClean="0"/>
              <a:t>لموقفي</a:t>
            </a:r>
            <a:r>
              <a:rPr lang="ar-SA" sz="2800" dirty="0" smtClean="0"/>
              <a:t> لإستراتيجيات الاتصال . حيث يمكن استخدام إستراتيجية معينة في في موقف محدد ، أو استخدام مزيج من هذه الإستراتيجيات في موقف آخر .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استراتيجيات الاتصال في العلاقات العامة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05608938"/>
              </p:ext>
            </p:extLst>
          </p:nvPr>
        </p:nvGraphicFramePr>
        <p:xfrm>
          <a:off x="349188" y="11247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539552" y="6165304"/>
            <a:ext cx="8208912" cy="400110"/>
          </a:xfrm>
          <a:prstGeom prst="rect">
            <a:avLst/>
          </a:prstGeom>
          <a:noFill/>
        </p:spPr>
        <p:txBody>
          <a:bodyPr wrap="square" rtlCol="0">
            <a:spAutoFit/>
          </a:bodyPr>
          <a:lstStyle/>
          <a:p>
            <a:r>
              <a:rPr lang="ar-SA" sz="2000" b="1" u="sng" dirty="0" smtClean="0"/>
              <a:t>التعريف + اتجاه الاتصال + وجهة النظر التي يعكسها المضمون الاتصالي +نوع الجمهور +أمثلة</a:t>
            </a:r>
            <a:endParaRPr lang="en-US" sz="2000" b="1" u="sng" dirty="0"/>
          </a:p>
        </p:txBody>
      </p:sp>
    </p:spTree>
    <p:extLst>
      <p:ext uri="{BB962C8B-B14F-4D97-AF65-F5344CB8AC3E}">
        <p14:creationId xmlns:p14="http://schemas.microsoft.com/office/powerpoint/2010/main" val="3538571528"/>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sz="4000" b="1" dirty="0">
              <a:solidFill>
                <a:srgbClr val="FF0000"/>
              </a:solidFill>
              <a:cs typeface="DecoType Naskh Variants" pitchFamily="2" charset="-78"/>
            </a:endParaRPr>
          </a:p>
        </p:txBody>
      </p:sp>
      <p:sp>
        <p:nvSpPr>
          <p:cNvPr id="3" name="عنصر نائب للمحتوى 2"/>
          <p:cNvSpPr>
            <a:spLocks noGrp="1"/>
          </p:cNvSpPr>
          <p:nvPr>
            <p:ph idx="1"/>
          </p:nvPr>
        </p:nvSpPr>
        <p:spPr>
          <a:xfrm>
            <a:off x="395536" y="260648"/>
            <a:ext cx="8640960" cy="6264696"/>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r>
              <a:rPr lang="ar-SA" sz="2500" b="1" u="sng" dirty="0" smtClean="0">
                <a:solidFill>
                  <a:srgbClr val="00B050"/>
                </a:solidFill>
              </a:rPr>
              <a:t>(أ) إستراتيجية الإعلام:</a:t>
            </a:r>
          </a:p>
          <a:p>
            <a:pPr marL="0" indent="0">
              <a:buNone/>
            </a:pPr>
            <a:endParaRPr lang="ar-SA" sz="2500" b="1" u="sng" dirty="0" smtClean="0">
              <a:solidFill>
                <a:srgbClr val="00B050"/>
              </a:solidFill>
            </a:endParaRPr>
          </a:p>
          <a:p>
            <a:r>
              <a:rPr lang="ar-SA" sz="2500" b="1" dirty="0" smtClean="0">
                <a:solidFill>
                  <a:srgbClr val="00B050"/>
                </a:solidFill>
              </a:rPr>
              <a:t>التعريف : </a:t>
            </a:r>
            <a:r>
              <a:rPr lang="ar-SA" sz="2500" b="1" dirty="0" smtClean="0"/>
              <a:t>تقديم </a:t>
            </a:r>
            <a:r>
              <a:rPr lang="ar-SA" sz="2500" b="1" dirty="0"/>
              <a:t>المعلومات إلى الجماهير الأساسية لمساعدتهم في تكوين الرأي واتخاذ القرارات </a:t>
            </a:r>
            <a:r>
              <a:rPr lang="en-US" sz="2500" b="1" dirty="0" smtClean="0"/>
              <a:t>.</a:t>
            </a:r>
            <a:endParaRPr lang="ar-SA" sz="2500" b="1" dirty="0" smtClean="0"/>
          </a:p>
          <a:p>
            <a:r>
              <a:rPr lang="ar-SA" sz="2500" b="1" dirty="0">
                <a:solidFill>
                  <a:srgbClr val="0070C0"/>
                </a:solidFill>
              </a:rPr>
              <a:t>ومن أمثلة ذلك : البيانات الصحفية ، ومطبوعات المنظمة . </a:t>
            </a:r>
            <a:endParaRPr lang="en-US" sz="2500" b="1" dirty="0"/>
          </a:p>
          <a:p>
            <a:r>
              <a:rPr lang="ar-SA" sz="2500" b="1" dirty="0" smtClean="0">
                <a:solidFill>
                  <a:srgbClr val="00B050"/>
                </a:solidFill>
              </a:rPr>
              <a:t>اتجاه الاتصال</a:t>
            </a:r>
            <a:r>
              <a:rPr lang="ar-SA" sz="2500" b="1" dirty="0" smtClean="0"/>
              <a:t> </a:t>
            </a:r>
            <a:r>
              <a:rPr lang="ar-SA" sz="2500" b="1" dirty="0"/>
              <a:t>:</a:t>
            </a:r>
            <a:r>
              <a:rPr lang="ar-SA" sz="2500" b="1" dirty="0" smtClean="0"/>
              <a:t>في اتجاه واحد </a:t>
            </a:r>
            <a:r>
              <a:rPr lang="en-US" sz="2500" b="1" dirty="0" smtClean="0"/>
              <a:t>.</a:t>
            </a:r>
          </a:p>
          <a:p>
            <a:r>
              <a:rPr lang="ar-SA" sz="2500" b="1" dirty="0" smtClean="0">
                <a:solidFill>
                  <a:srgbClr val="00B050"/>
                </a:solidFill>
              </a:rPr>
              <a:t>المضمون الاتصالي </a:t>
            </a:r>
            <a:r>
              <a:rPr lang="ar-SA" sz="2500" b="1" dirty="0" smtClean="0"/>
              <a:t>: يعبر عن رؤى </a:t>
            </a:r>
            <a:r>
              <a:rPr lang="ar-SA" sz="2500" b="1" dirty="0" smtClean="0">
                <a:solidFill>
                  <a:schemeClr val="tx1">
                    <a:lumMod val="95000"/>
                    <a:lumOff val="5000"/>
                  </a:schemeClr>
                </a:solidFill>
              </a:rPr>
              <a:t>المنظمة</a:t>
            </a:r>
            <a:r>
              <a:rPr lang="en-US" sz="2500" b="1" dirty="0" smtClean="0">
                <a:solidFill>
                  <a:schemeClr val="tx1">
                    <a:lumMod val="95000"/>
                    <a:lumOff val="5000"/>
                  </a:schemeClr>
                </a:solidFill>
              </a:rPr>
              <a:t> </a:t>
            </a:r>
            <a:r>
              <a:rPr lang="ar-SA" sz="2500" b="1" dirty="0" smtClean="0">
                <a:solidFill>
                  <a:schemeClr val="tx1">
                    <a:lumMod val="95000"/>
                    <a:lumOff val="5000"/>
                  </a:schemeClr>
                </a:solidFill>
              </a:rPr>
              <a:t>ويحمل دلالات تعكس وجهة نظرها لوحدها</a:t>
            </a:r>
            <a:r>
              <a:rPr lang="en-US" sz="2500" b="1" dirty="0" smtClean="0">
                <a:solidFill>
                  <a:schemeClr val="tx1">
                    <a:lumMod val="95000"/>
                    <a:lumOff val="5000"/>
                  </a:schemeClr>
                </a:solidFill>
              </a:rPr>
              <a:t>.</a:t>
            </a:r>
            <a:endParaRPr lang="ar-SA" sz="2500" b="1" dirty="0" smtClean="0">
              <a:solidFill>
                <a:schemeClr val="tx1">
                  <a:lumMod val="95000"/>
                  <a:lumOff val="5000"/>
                </a:schemeClr>
              </a:solidFill>
            </a:endParaRPr>
          </a:p>
          <a:p>
            <a:r>
              <a:rPr lang="ar-SA" sz="2500" b="1" dirty="0" smtClean="0">
                <a:solidFill>
                  <a:srgbClr val="00B050"/>
                </a:solidFill>
              </a:rPr>
              <a:t>نوع الجمهور </a:t>
            </a:r>
            <a:r>
              <a:rPr lang="ar-SA" sz="2500" b="1" dirty="0" smtClean="0"/>
              <a:t>:جمهورًا </a:t>
            </a:r>
            <a:r>
              <a:rPr lang="ar-SA" sz="2500" b="1" dirty="0"/>
              <a:t>مدركًا يبحث عن المعلومات . </a:t>
            </a:r>
            <a:endParaRPr lang="en-US" sz="2500" b="1" dirty="0" smtClean="0">
              <a:solidFill>
                <a:schemeClr val="tx1">
                  <a:lumMod val="95000"/>
                  <a:lumOff val="5000"/>
                </a:schemeClr>
              </a:solidFill>
            </a:endParaRPr>
          </a:p>
          <a:p>
            <a:r>
              <a:rPr lang="ar-SA" sz="2500" b="1" dirty="0" smtClean="0">
                <a:solidFill>
                  <a:srgbClr val="00B050"/>
                </a:solidFill>
              </a:rPr>
              <a:t>الأساس </a:t>
            </a:r>
            <a:r>
              <a:rPr lang="ar-SA" sz="2500" b="1" dirty="0" smtClean="0">
                <a:solidFill>
                  <a:srgbClr val="00B050"/>
                </a:solidFill>
              </a:rPr>
              <a:t>النظري: </a:t>
            </a:r>
            <a:r>
              <a:rPr lang="ar-SA" sz="2500" b="1" dirty="0" smtClean="0">
                <a:solidFill>
                  <a:schemeClr val="tx1"/>
                </a:solidFill>
              </a:rPr>
              <a:t>نظريات وسائل الاتصال ، ونظريات التأثير ، وكذلك في النموذجين الأول والثاني من نماذج "</a:t>
            </a:r>
            <a:r>
              <a:rPr lang="ar-SA" sz="2500" b="1" dirty="0" err="1" smtClean="0">
                <a:solidFill>
                  <a:schemeClr val="tx1"/>
                </a:solidFill>
              </a:rPr>
              <a:t>جروننج</a:t>
            </a:r>
            <a:r>
              <a:rPr lang="ar-SA" sz="2500" b="1" dirty="0" smtClean="0">
                <a:solidFill>
                  <a:schemeClr val="tx1"/>
                </a:solidFill>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548680"/>
            <a:ext cx="8640960" cy="5760640"/>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ar-SA" sz="2800" b="1" u="sng" dirty="0" smtClean="0">
                <a:solidFill>
                  <a:srgbClr val="00B050"/>
                </a:solidFill>
              </a:rPr>
              <a:t>(ب) إستراتيجية الإقناع :</a:t>
            </a:r>
          </a:p>
          <a:p>
            <a:pPr marL="0" indent="0">
              <a:buNone/>
            </a:pPr>
            <a:endParaRPr lang="ar-SA" sz="2800" b="1" u="sng" dirty="0" smtClean="0">
              <a:solidFill>
                <a:srgbClr val="00B050"/>
              </a:solidFill>
            </a:endParaRPr>
          </a:p>
          <a:p>
            <a:r>
              <a:rPr lang="ar-SA" sz="2600" dirty="0" smtClean="0">
                <a:solidFill>
                  <a:srgbClr val="00B050"/>
                </a:solidFill>
              </a:rPr>
              <a:t>التعريف</a:t>
            </a:r>
            <a:r>
              <a:rPr lang="ar-SA" sz="2600" dirty="0" smtClean="0"/>
              <a:t> :هي الاستراتيجية </a:t>
            </a:r>
            <a:r>
              <a:rPr lang="ar-SA" sz="2600" dirty="0"/>
              <a:t>الأساسية في كل من الإعلان والدعاية</a:t>
            </a:r>
            <a:r>
              <a:rPr lang="ar-SA" sz="2600" dirty="0" smtClean="0"/>
              <a:t>.</a:t>
            </a:r>
          </a:p>
          <a:p>
            <a:r>
              <a:rPr lang="ar-SA" sz="2600" dirty="0" smtClean="0"/>
              <a:t>تسعى </a:t>
            </a:r>
            <a:r>
              <a:rPr lang="ar-SA" sz="2600" dirty="0"/>
              <a:t>المنظمة من خلال هذه </a:t>
            </a:r>
            <a:r>
              <a:rPr lang="ar-SA" sz="2600" dirty="0" smtClean="0"/>
              <a:t>الاستراتيجية </a:t>
            </a:r>
            <a:r>
              <a:rPr lang="ar-SA" sz="2600" dirty="0"/>
              <a:t>إلى التغيير المقصود في معارف واتجاهات وسلوكيات جمهور معين </a:t>
            </a:r>
            <a:r>
              <a:rPr lang="ar-SA" sz="2600" dirty="0" smtClean="0"/>
              <a:t>.</a:t>
            </a:r>
          </a:p>
          <a:p>
            <a:r>
              <a:rPr lang="ar-SA" sz="2600" dirty="0" smtClean="0">
                <a:solidFill>
                  <a:srgbClr val="00B050"/>
                </a:solidFill>
              </a:rPr>
              <a:t>اتجاه الاتصال </a:t>
            </a:r>
            <a:r>
              <a:rPr lang="ar-SA" sz="2600" dirty="0" smtClean="0">
                <a:solidFill>
                  <a:schemeClr val="tx1"/>
                </a:solidFill>
              </a:rPr>
              <a:t>:اتجاه واحد .</a:t>
            </a:r>
          </a:p>
          <a:p>
            <a:r>
              <a:rPr lang="ar-SA" sz="2600" dirty="0" smtClean="0">
                <a:solidFill>
                  <a:srgbClr val="00B050"/>
                </a:solidFill>
              </a:rPr>
              <a:t>والمضمون الاتصالي : </a:t>
            </a:r>
            <a:r>
              <a:rPr lang="ar-SA" sz="2600" dirty="0" smtClean="0"/>
              <a:t>يعبر عن رؤى كل من المنظمة والجماهير ، ويحمل دلالات تعكس وجهة نظر الطرفين .</a:t>
            </a:r>
          </a:p>
          <a:p>
            <a:r>
              <a:rPr lang="ar-SA" sz="2600" dirty="0" smtClean="0">
                <a:solidFill>
                  <a:srgbClr val="00B050"/>
                </a:solidFill>
              </a:rPr>
              <a:t>نوع الجمهور :</a:t>
            </a:r>
            <a:r>
              <a:rPr lang="ar-SA" sz="2600" dirty="0" smtClean="0"/>
              <a:t>عادة ما توجه إلى الجمهور غير النشط .</a:t>
            </a:r>
          </a:p>
          <a:p>
            <a:r>
              <a:rPr lang="ar-SA" sz="2600" dirty="0" smtClean="0">
                <a:solidFill>
                  <a:srgbClr val="00B050"/>
                </a:solidFill>
              </a:rPr>
              <a:t>الأساس النظري : </a:t>
            </a:r>
            <a:r>
              <a:rPr lang="ar-SA" sz="2600" dirty="0" smtClean="0"/>
              <a:t>يكمن الأساس النظري لهذه الإستراتيجية في نظريات الإعلان والدعاية والنظريات النفسية.</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23528" y="188640"/>
            <a:ext cx="8568952" cy="6216312"/>
          </a:xfrm>
        </p:spPr>
        <p:style>
          <a:lnRef idx="2">
            <a:schemeClr val="accent6"/>
          </a:lnRef>
          <a:fillRef idx="1">
            <a:schemeClr val="lt1"/>
          </a:fillRef>
          <a:effectRef idx="0">
            <a:schemeClr val="accent6"/>
          </a:effectRef>
          <a:fontRef idx="minor">
            <a:schemeClr val="dk1"/>
          </a:fontRef>
        </p:style>
        <p:txBody>
          <a:bodyPr>
            <a:noAutofit/>
          </a:bodyPr>
          <a:lstStyle/>
          <a:p>
            <a:r>
              <a:rPr lang="ar-SA" sz="2400" b="1" u="sng" dirty="0" smtClean="0">
                <a:solidFill>
                  <a:srgbClr val="00B050"/>
                </a:solidFill>
              </a:rPr>
              <a:t>(ج) إستراتيجية بناء الإجماع: </a:t>
            </a:r>
          </a:p>
          <a:p>
            <a:pPr marL="0" indent="0">
              <a:buNone/>
            </a:pPr>
            <a:endParaRPr lang="ar-SA" sz="2400" b="1" u="sng" dirty="0" smtClean="0">
              <a:solidFill>
                <a:srgbClr val="00B050"/>
              </a:solidFill>
            </a:endParaRPr>
          </a:p>
          <a:p>
            <a:r>
              <a:rPr lang="ar-SA" sz="2400" b="1" dirty="0" smtClean="0">
                <a:solidFill>
                  <a:srgbClr val="00B050"/>
                </a:solidFill>
              </a:rPr>
              <a:t>التعريف: </a:t>
            </a:r>
            <a:r>
              <a:rPr lang="ar-SA" sz="2400" b="1" dirty="0" smtClean="0"/>
              <a:t>تستخدم </a:t>
            </a:r>
            <a:r>
              <a:rPr lang="ar-SA" sz="2400" b="1" dirty="0"/>
              <a:t>هذه </a:t>
            </a:r>
            <a:r>
              <a:rPr lang="ar-SA" sz="2400" b="1" dirty="0" smtClean="0"/>
              <a:t>الاستراتيجية </a:t>
            </a:r>
            <a:r>
              <a:rPr lang="ar-SA" sz="2400" b="1" u="sng" dirty="0"/>
              <a:t>لبناء علاقات </a:t>
            </a:r>
            <a:r>
              <a:rPr lang="ar-SA" sz="2400" b="1" dirty="0" smtClean="0"/>
              <a:t>استراتيجية </a:t>
            </a:r>
            <a:r>
              <a:rPr lang="ar-SA" sz="2400" b="1" dirty="0"/>
              <a:t>بين المنظمة وبيئتها الخارجية ، أو بين المنظمة والعاملين فيها</a:t>
            </a:r>
            <a:r>
              <a:rPr lang="ar-SA" sz="2400" b="1" dirty="0" smtClean="0"/>
              <a:t>.</a:t>
            </a:r>
          </a:p>
          <a:p>
            <a:r>
              <a:rPr lang="ar-SA" sz="2400" b="1" dirty="0"/>
              <a:t>تطبق هذه </a:t>
            </a:r>
            <a:r>
              <a:rPr lang="ar-SA" sz="2400" b="1" dirty="0" smtClean="0"/>
              <a:t>الاستراتيجية </a:t>
            </a:r>
            <a:r>
              <a:rPr lang="ar-SA" sz="2400" b="1" dirty="0"/>
              <a:t>عندما يكون هناك تعارض في المصالح بين أطراف يعتمد كل طرف منها في وجوده على الطرف الثاني . </a:t>
            </a:r>
          </a:p>
          <a:p>
            <a:r>
              <a:rPr lang="ar-SA" sz="2400" b="1" dirty="0">
                <a:solidFill>
                  <a:srgbClr val="00B050"/>
                </a:solidFill>
              </a:rPr>
              <a:t>اتجاه الاتصال : </a:t>
            </a:r>
            <a:r>
              <a:rPr lang="ar-SA" sz="2400" b="1" dirty="0" smtClean="0"/>
              <a:t>ثنائي الاتجاه .</a:t>
            </a:r>
          </a:p>
          <a:p>
            <a:r>
              <a:rPr lang="ar-SA" sz="2400" b="1" dirty="0">
                <a:solidFill>
                  <a:srgbClr val="00B050"/>
                </a:solidFill>
              </a:rPr>
              <a:t>المضمون الاتصالي </a:t>
            </a:r>
            <a:r>
              <a:rPr lang="ar-SA" sz="2400" b="1" dirty="0" smtClean="0"/>
              <a:t>:يعبر عن رؤى المنظمة فقط . </a:t>
            </a:r>
          </a:p>
          <a:p>
            <a:pPr algn="ctr"/>
            <a:r>
              <a:rPr lang="ar-SA" sz="2400" b="1" dirty="0" smtClean="0">
                <a:solidFill>
                  <a:srgbClr val="0070C0"/>
                </a:solidFill>
              </a:rPr>
              <a:t>فعلى سبيل المثال : تعتمد المنظمات في وجودها على الجماهير الأساسية الموجودة في بيئتها الخارجية ، وعادة ما يكون هناك تعارض بين مصالح المنظمة ومصالح الجماهير من جانب آخر . وهذا يتطلب من المنظمة تحقيق أرضية مشتركة مع هذه الجماهير تحقق الحد الأدنى من مصالح الطرفين . </a:t>
            </a:r>
            <a:endParaRPr lang="ar-SA" sz="2400" b="1" dirty="0">
              <a:solidFill>
                <a:srgbClr val="0070C0"/>
              </a:solidFill>
            </a:endParaRPr>
          </a:p>
          <a:p>
            <a:r>
              <a:rPr lang="ar-SA" sz="2400" b="1" dirty="0">
                <a:solidFill>
                  <a:srgbClr val="00B050"/>
                </a:solidFill>
              </a:rPr>
              <a:t>نوع الجمهور: </a:t>
            </a:r>
            <a:r>
              <a:rPr lang="ar-SA" sz="2400" b="1" dirty="0" smtClean="0"/>
              <a:t>الجمهور النشط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67544" y="476672"/>
            <a:ext cx="8229600" cy="5760640"/>
          </a:xfrm>
        </p:spPr>
        <p:style>
          <a:lnRef idx="2">
            <a:schemeClr val="accent3"/>
          </a:lnRef>
          <a:fillRef idx="1">
            <a:schemeClr val="lt1"/>
          </a:fillRef>
          <a:effectRef idx="0">
            <a:schemeClr val="accent3"/>
          </a:effectRef>
          <a:fontRef idx="minor">
            <a:schemeClr val="dk1"/>
          </a:fontRef>
        </p:style>
        <p:txBody>
          <a:bodyPr>
            <a:normAutofit/>
          </a:bodyPr>
          <a:lstStyle/>
          <a:p>
            <a:r>
              <a:rPr lang="ar-SA" sz="2400" b="1" u="sng" dirty="0" smtClean="0">
                <a:solidFill>
                  <a:srgbClr val="00B050"/>
                </a:solidFill>
              </a:rPr>
              <a:t>(د) إستراتيجية الحوار : </a:t>
            </a:r>
          </a:p>
          <a:p>
            <a:pPr marL="0" indent="0">
              <a:buNone/>
            </a:pPr>
            <a:r>
              <a:rPr lang="ar-SA" sz="2600" dirty="0" smtClean="0">
                <a:solidFill>
                  <a:schemeClr val="tx1"/>
                </a:solidFill>
              </a:rPr>
              <a:t>ا</a:t>
            </a:r>
            <a:r>
              <a:rPr lang="ar-SA" sz="2600" dirty="0" smtClean="0">
                <a:solidFill>
                  <a:srgbClr val="00B050"/>
                </a:solidFill>
              </a:rPr>
              <a:t>لتعريف</a:t>
            </a:r>
            <a:r>
              <a:rPr lang="ar-SA" sz="2600" dirty="0" smtClean="0">
                <a:solidFill>
                  <a:schemeClr val="tx1"/>
                </a:solidFill>
              </a:rPr>
              <a:t> : تتضمن </a:t>
            </a:r>
            <a:r>
              <a:rPr lang="ar-SA" sz="2600" dirty="0">
                <a:solidFill>
                  <a:schemeClr val="tx1"/>
                </a:solidFill>
              </a:rPr>
              <a:t>هذه </a:t>
            </a:r>
            <a:r>
              <a:rPr lang="ar-SA" sz="2600" dirty="0" smtClean="0">
                <a:solidFill>
                  <a:schemeClr val="tx1"/>
                </a:solidFill>
              </a:rPr>
              <a:t>الاستراتيجية </a:t>
            </a:r>
            <a:r>
              <a:rPr lang="ar-SA" sz="2600" dirty="0">
                <a:solidFill>
                  <a:schemeClr val="tx1"/>
                </a:solidFill>
              </a:rPr>
              <a:t>استشارة الجمهور في سياسات المنظمة ، وأخذ رأيه في القضايا المختلفة بعين </a:t>
            </a:r>
            <a:r>
              <a:rPr lang="ar-SA" sz="2600" dirty="0" smtClean="0">
                <a:solidFill>
                  <a:schemeClr val="tx1"/>
                </a:solidFill>
              </a:rPr>
              <a:t>الاعتبار. ويتم </a:t>
            </a:r>
            <a:r>
              <a:rPr lang="ar-SA" sz="2600" dirty="0">
                <a:solidFill>
                  <a:schemeClr val="tx1"/>
                </a:solidFill>
              </a:rPr>
              <a:t>إشراك الجمهور في عملية صنع القرار </a:t>
            </a:r>
            <a:r>
              <a:rPr lang="ar-SA" sz="2600" dirty="0" smtClean="0">
                <a:solidFill>
                  <a:schemeClr val="tx1"/>
                </a:solidFill>
              </a:rPr>
              <a:t>. </a:t>
            </a:r>
          </a:p>
          <a:p>
            <a:pPr marL="0" indent="0">
              <a:buNone/>
            </a:pPr>
            <a:r>
              <a:rPr lang="ar-SA" sz="2600" dirty="0">
                <a:solidFill>
                  <a:schemeClr val="tx1"/>
                </a:solidFill>
              </a:rPr>
              <a:t>تسمى هذه </a:t>
            </a:r>
            <a:r>
              <a:rPr lang="ar-SA" sz="2600" dirty="0" err="1">
                <a:solidFill>
                  <a:schemeClr val="tx1"/>
                </a:solidFill>
              </a:rPr>
              <a:t>الإستراتيجية</a:t>
            </a:r>
            <a:r>
              <a:rPr lang="ar-SA" sz="2600" dirty="0">
                <a:solidFill>
                  <a:schemeClr val="tx1"/>
                </a:solidFill>
              </a:rPr>
              <a:t> : </a:t>
            </a:r>
            <a:r>
              <a:rPr lang="ar-SA" sz="2600" dirty="0" err="1">
                <a:solidFill>
                  <a:schemeClr val="tx1"/>
                </a:solidFill>
              </a:rPr>
              <a:t>إستراتيجية</a:t>
            </a:r>
            <a:r>
              <a:rPr lang="ar-SA" sz="2600" dirty="0">
                <a:solidFill>
                  <a:schemeClr val="tx1"/>
                </a:solidFill>
              </a:rPr>
              <a:t> التيسير ، حيث تعمل المنظمة على تسهيل اشتراك الجمهور وتفاعله في صنع سياستها ، وتحرص في الوقت نفسه على تنفيذ برامج المسئولية الاجتماعية </a:t>
            </a:r>
            <a:r>
              <a:rPr lang="ar-SA" sz="2600" dirty="0" smtClean="0">
                <a:solidFill>
                  <a:schemeClr val="tx1"/>
                </a:solidFill>
              </a:rPr>
              <a:t>.</a:t>
            </a:r>
          </a:p>
          <a:p>
            <a:pPr marL="0" indent="0">
              <a:buNone/>
            </a:pPr>
            <a:r>
              <a:rPr lang="ar-SA" sz="2600" dirty="0" smtClean="0">
                <a:solidFill>
                  <a:srgbClr val="00B050"/>
                </a:solidFill>
              </a:rPr>
              <a:t>اتجاه الاتصال </a:t>
            </a:r>
            <a:r>
              <a:rPr lang="ar-SA" sz="2600" dirty="0" smtClean="0">
                <a:solidFill>
                  <a:schemeClr val="tx1"/>
                </a:solidFill>
              </a:rPr>
              <a:t>:الاتصال في اتجاهين .</a:t>
            </a:r>
          </a:p>
          <a:p>
            <a:pPr marL="0" indent="0">
              <a:buNone/>
            </a:pPr>
            <a:r>
              <a:rPr lang="ar-SA" sz="2600" dirty="0" smtClean="0">
                <a:solidFill>
                  <a:srgbClr val="00B050"/>
                </a:solidFill>
              </a:rPr>
              <a:t>والمضمون الاتصالي </a:t>
            </a:r>
            <a:r>
              <a:rPr lang="ar-SA" sz="2600" dirty="0" smtClean="0">
                <a:solidFill>
                  <a:schemeClr val="tx1"/>
                </a:solidFill>
              </a:rPr>
              <a:t>: يعبر عن رؤى كل من المنظمة والجماهير ، ويحمل دلالات تعكس وجهة نظر الطرفين . </a:t>
            </a:r>
          </a:p>
          <a:p>
            <a:pPr marL="0" indent="0" algn="ctr">
              <a:buNone/>
            </a:pPr>
            <a:r>
              <a:rPr lang="ar-SA" sz="2600" dirty="0" smtClean="0">
                <a:solidFill>
                  <a:srgbClr val="0070C0"/>
                </a:solidFill>
              </a:rPr>
              <a:t>من امثلتها :مناقشات العلاقات العامة ،المناقشات الفكرية حول المشكلات والأزمات المتوقع حدوثها ، وكيفية الاستجابة لها . </a:t>
            </a:r>
          </a:p>
          <a:p>
            <a:pPr marL="0" indent="0">
              <a:buNone/>
            </a:pPr>
            <a:r>
              <a:rPr lang="ar-SA" sz="2600" dirty="0" smtClean="0">
                <a:solidFill>
                  <a:srgbClr val="00B050"/>
                </a:solidFill>
              </a:rPr>
              <a:t>نوع الجمهور </a:t>
            </a:r>
            <a:r>
              <a:rPr lang="ar-SA" sz="2600" dirty="0" smtClean="0">
                <a:solidFill>
                  <a:schemeClr val="tx1"/>
                </a:solidFill>
              </a:rPr>
              <a:t>:عادة ما تتوجه </a:t>
            </a:r>
            <a:r>
              <a:rPr lang="ar-SA" sz="2400" dirty="0" smtClean="0">
                <a:solidFill>
                  <a:schemeClr val="tx1"/>
                </a:solidFill>
              </a:rPr>
              <a:t>إلى الجمهور المدرك والنشط </a:t>
            </a:r>
            <a:r>
              <a:rPr lang="ar-SA" sz="2400" b="1" dirty="0" smtClean="0">
                <a:solidFill>
                  <a:schemeClr val="tx1"/>
                </a:solidFill>
              </a:rPr>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2594"/>
          </a:xfrm>
        </p:spPr>
        <p:txBody>
          <a:bodyPr>
            <a:noAutofit/>
          </a:bodyPr>
          <a:lstStyle/>
          <a:p>
            <a:pPr algn="r"/>
            <a:r>
              <a:rPr lang="ar-SA" sz="3600" b="1" dirty="0" smtClean="0">
                <a:solidFill>
                  <a:srgbClr val="C00000"/>
                </a:solidFill>
                <a:cs typeface="DecoType Naskh Variants" pitchFamily="2" charset="-78"/>
              </a:rPr>
              <a:t>يوضح الجدول المقترح تلك الإستراتيجيات :</a:t>
            </a:r>
            <a:endParaRPr lang="ar-SA" sz="3600" b="1" dirty="0">
              <a:solidFill>
                <a:srgbClr val="C00000"/>
              </a:solidFill>
              <a:cs typeface="DecoType Naskh Variants" pitchFamily="2"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55979517"/>
              </p:ext>
            </p:extLst>
          </p:nvPr>
        </p:nvGraphicFramePr>
        <p:xfrm>
          <a:off x="500034" y="908720"/>
          <a:ext cx="8229600" cy="5520658"/>
        </p:xfrm>
        <a:graphic>
          <a:graphicData uri="http://schemas.openxmlformats.org/drawingml/2006/table">
            <a:tbl>
              <a:tblPr rtl="1" firstRow="1" bandRow="1">
                <a:tableStyleId>{21E4AEA4-8DFA-4A89-87EB-49C32662AFE0}</a:tableStyleId>
              </a:tblPr>
              <a:tblGrid>
                <a:gridCol w="1371600"/>
                <a:gridCol w="1269102"/>
                <a:gridCol w="1342336"/>
                <a:gridCol w="1503362"/>
                <a:gridCol w="1239366"/>
                <a:gridCol w="1503834"/>
              </a:tblGrid>
              <a:tr h="907490">
                <a:tc>
                  <a:txBody>
                    <a:bodyPr/>
                    <a:lstStyle/>
                    <a:p>
                      <a:pPr algn="ctr" rtl="1"/>
                      <a:r>
                        <a:rPr lang="ar-SA" b="1" dirty="0" smtClean="0"/>
                        <a:t>الإستراتيجية </a:t>
                      </a:r>
                      <a:endParaRPr lang="ar-SA" b="1" dirty="0"/>
                    </a:p>
                  </a:txBody>
                  <a:tcPr/>
                </a:tc>
                <a:tc>
                  <a:txBody>
                    <a:bodyPr/>
                    <a:lstStyle/>
                    <a:p>
                      <a:pPr algn="ctr" rtl="1"/>
                      <a:r>
                        <a:rPr lang="ar-SA" b="1" dirty="0" smtClean="0"/>
                        <a:t>طبيعة الاتصال </a:t>
                      </a:r>
                      <a:endParaRPr lang="ar-SA" b="1" dirty="0"/>
                    </a:p>
                  </a:txBody>
                  <a:tcPr/>
                </a:tc>
                <a:tc>
                  <a:txBody>
                    <a:bodyPr/>
                    <a:lstStyle/>
                    <a:p>
                      <a:pPr algn="ctr" rtl="1"/>
                      <a:r>
                        <a:rPr lang="ar-SA" b="1" dirty="0" smtClean="0"/>
                        <a:t>دلالات المضمون</a:t>
                      </a:r>
                      <a:endParaRPr lang="ar-SA" b="1" dirty="0"/>
                    </a:p>
                  </a:txBody>
                  <a:tcPr/>
                </a:tc>
                <a:tc>
                  <a:txBody>
                    <a:bodyPr/>
                    <a:lstStyle/>
                    <a:p>
                      <a:pPr algn="ctr" rtl="1"/>
                      <a:r>
                        <a:rPr lang="ar-SA" b="1" dirty="0" smtClean="0"/>
                        <a:t>الهدف</a:t>
                      </a:r>
                      <a:endParaRPr lang="ar-SA" b="1" dirty="0"/>
                    </a:p>
                  </a:txBody>
                  <a:tcPr/>
                </a:tc>
                <a:tc>
                  <a:txBody>
                    <a:bodyPr/>
                    <a:lstStyle/>
                    <a:p>
                      <a:pPr algn="ctr" rtl="1"/>
                      <a:r>
                        <a:rPr lang="ar-SA" b="1" dirty="0" smtClean="0"/>
                        <a:t>الجمهور</a:t>
                      </a:r>
                      <a:endParaRPr lang="ar-SA" b="1" dirty="0"/>
                    </a:p>
                  </a:txBody>
                  <a:tcPr/>
                </a:tc>
                <a:tc>
                  <a:txBody>
                    <a:bodyPr/>
                    <a:lstStyle/>
                    <a:p>
                      <a:pPr algn="ctr" rtl="1"/>
                      <a:r>
                        <a:rPr lang="ar-SA" b="1" dirty="0" smtClean="0"/>
                        <a:t>الأساس النظري</a:t>
                      </a:r>
                      <a:endParaRPr lang="ar-SA" b="1" dirty="0"/>
                    </a:p>
                  </a:txBody>
                  <a:tcPr/>
                </a:tc>
              </a:tr>
              <a:tr h="983134">
                <a:tc>
                  <a:txBody>
                    <a:bodyPr/>
                    <a:lstStyle/>
                    <a:p>
                      <a:pPr algn="ctr" rtl="1"/>
                      <a:r>
                        <a:rPr lang="ar-SA" b="1" dirty="0" smtClean="0"/>
                        <a:t>إستراتيجية الإعلام </a:t>
                      </a:r>
                      <a:endParaRPr lang="ar-SA" b="1" dirty="0"/>
                    </a:p>
                  </a:txBody>
                  <a:tcPr/>
                </a:tc>
                <a:tc>
                  <a:txBody>
                    <a:bodyPr/>
                    <a:lstStyle/>
                    <a:p>
                      <a:pPr algn="ctr" rtl="1"/>
                      <a:r>
                        <a:rPr lang="ar-SA" b="1" dirty="0" smtClean="0"/>
                        <a:t>اتصال ذات معنى للمنظمة فقط </a:t>
                      </a:r>
                      <a:endParaRPr lang="ar-SA" b="1" dirty="0"/>
                    </a:p>
                  </a:txBody>
                  <a:tcPr/>
                </a:tc>
                <a:tc>
                  <a:txBody>
                    <a:bodyPr/>
                    <a:lstStyle/>
                    <a:p>
                      <a:pPr algn="ctr" rtl="1"/>
                      <a:r>
                        <a:rPr lang="ar-SA" b="1" dirty="0" smtClean="0"/>
                        <a:t>دلالات</a:t>
                      </a:r>
                      <a:r>
                        <a:rPr lang="ar-SA" b="1" baseline="0" dirty="0" smtClean="0"/>
                        <a:t> ذات معنى للمنظمة فقط</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تشكيل الرأي تسهيل اتخاذ القرار </a:t>
                      </a:r>
                    </a:p>
                  </a:txBody>
                  <a:tcPr/>
                </a:tc>
                <a:tc>
                  <a:txBody>
                    <a:bodyPr/>
                    <a:lstStyle/>
                    <a:p>
                      <a:pPr algn="ctr" rtl="1"/>
                      <a:r>
                        <a:rPr lang="ar-SA" b="1" dirty="0" smtClean="0"/>
                        <a:t>الجمهور المدرك</a:t>
                      </a:r>
                      <a:endParaRPr lang="ar-SA" b="1" dirty="0"/>
                    </a:p>
                  </a:txBody>
                  <a:tcPr/>
                </a:tc>
                <a:tc>
                  <a:txBody>
                    <a:bodyPr/>
                    <a:lstStyle/>
                    <a:p>
                      <a:pPr algn="ctr" rtl="1"/>
                      <a:r>
                        <a:rPr lang="ar-SA" b="1" dirty="0" smtClean="0"/>
                        <a:t>نظريات الاتصال والتأثير</a:t>
                      </a:r>
                      <a:endParaRPr lang="ar-SA" b="1" dirty="0"/>
                    </a:p>
                  </a:txBody>
                  <a:tcPr/>
                </a:tc>
              </a:tr>
              <a:tr h="968002">
                <a:tc>
                  <a:txBody>
                    <a:bodyPr/>
                    <a:lstStyle/>
                    <a:p>
                      <a:pPr algn="ctr" rtl="1"/>
                      <a:r>
                        <a:rPr lang="ar-SA" b="1" dirty="0" smtClean="0"/>
                        <a:t>إستراتجية</a:t>
                      </a:r>
                      <a:r>
                        <a:rPr lang="ar-SA" b="1" baseline="0" dirty="0" smtClean="0"/>
                        <a:t> الإقناع</a:t>
                      </a:r>
                      <a:endParaRPr lang="ar-SA" b="1" dirty="0"/>
                    </a:p>
                  </a:txBody>
                  <a:tcPr/>
                </a:tc>
                <a:tc>
                  <a:txBody>
                    <a:bodyPr/>
                    <a:lstStyle/>
                    <a:p>
                      <a:pPr algn="ctr" rtl="1"/>
                      <a:r>
                        <a:rPr lang="ar-SA" b="1" dirty="0" smtClean="0"/>
                        <a:t>اتصال في اتجاه</a:t>
                      </a:r>
                      <a:r>
                        <a:rPr lang="ar-SA" b="1" baseline="0" dirty="0" smtClean="0"/>
                        <a:t> واحد </a:t>
                      </a:r>
                      <a:endParaRPr lang="ar-SA" b="1" dirty="0"/>
                    </a:p>
                  </a:txBody>
                  <a:tcPr/>
                </a:tc>
                <a:tc>
                  <a:txBody>
                    <a:bodyPr/>
                    <a:lstStyle/>
                    <a:p>
                      <a:pPr algn="ctr" rtl="1"/>
                      <a:r>
                        <a:rPr lang="ar-SA" b="1" dirty="0" smtClean="0"/>
                        <a:t>دلالات</a:t>
                      </a:r>
                      <a:r>
                        <a:rPr lang="ar-SA" b="1" baseline="0" dirty="0" smtClean="0"/>
                        <a:t> ذات معنى للمنظمة  والجمهور</a:t>
                      </a:r>
                      <a:endParaRPr lang="ar-SA" b="1" dirty="0"/>
                    </a:p>
                  </a:txBody>
                  <a:tcPr/>
                </a:tc>
                <a:tc>
                  <a:txBody>
                    <a:bodyPr/>
                    <a:lstStyle/>
                    <a:p>
                      <a:pPr algn="ctr" rtl="1"/>
                      <a:r>
                        <a:rPr lang="ar-SA" b="1" dirty="0" smtClean="0"/>
                        <a:t>تغيير المعرفة والاتجاه والسلوك </a:t>
                      </a:r>
                      <a:endParaRPr lang="ar-SA" b="1" dirty="0"/>
                    </a:p>
                  </a:txBody>
                  <a:tcPr/>
                </a:tc>
                <a:tc>
                  <a:txBody>
                    <a:bodyPr/>
                    <a:lstStyle/>
                    <a:p>
                      <a:pPr algn="ctr" rtl="1"/>
                      <a:r>
                        <a:rPr lang="ar-SA" b="1" dirty="0" smtClean="0"/>
                        <a:t>الجمهور الضمني غير النشط </a:t>
                      </a:r>
                      <a:endParaRPr lang="ar-SA" b="1" dirty="0"/>
                    </a:p>
                  </a:txBody>
                  <a:tcPr/>
                </a:tc>
                <a:tc>
                  <a:txBody>
                    <a:bodyPr/>
                    <a:lstStyle/>
                    <a:p>
                      <a:pPr algn="ctr" rtl="1"/>
                      <a:r>
                        <a:rPr lang="ar-SA" b="1" dirty="0" smtClean="0"/>
                        <a:t>نظريات الإعلان</a:t>
                      </a:r>
                      <a:r>
                        <a:rPr lang="ar-SA" b="1" baseline="0" dirty="0" smtClean="0"/>
                        <a:t> والدعاية </a:t>
                      </a:r>
                      <a:endParaRPr lang="ar-SA" b="1" dirty="0"/>
                    </a:p>
                  </a:txBody>
                  <a:tcPr/>
                </a:tc>
              </a:tr>
              <a:tr h="1403629">
                <a:tc>
                  <a:txBody>
                    <a:bodyPr/>
                    <a:lstStyle/>
                    <a:p>
                      <a:pPr algn="ctr" rtl="1"/>
                      <a:r>
                        <a:rPr lang="ar-SA" b="1" dirty="0" smtClean="0"/>
                        <a:t>إستراتيجية بناء الإجماع </a:t>
                      </a:r>
                      <a:endParaRPr lang="ar-SA" b="1" dirty="0"/>
                    </a:p>
                  </a:txBody>
                  <a:tcPr/>
                </a:tc>
                <a:tc>
                  <a:txBody>
                    <a:bodyPr/>
                    <a:lstStyle/>
                    <a:p>
                      <a:pPr algn="ctr" rtl="1"/>
                      <a:r>
                        <a:rPr lang="ar-SA" b="1" dirty="0" smtClean="0"/>
                        <a:t>اتصال في اتجاهين</a:t>
                      </a:r>
                      <a:endParaRPr lang="ar-SA" b="1" dirty="0"/>
                    </a:p>
                  </a:txBody>
                  <a:tcPr/>
                </a:tc>
                <a:tc>
                  <a:txBody>
                    <a:bodyPr/>
                    <a:lstStyle/>
                    <a:p>
                      <a:pPr algn="ctr" rtl="1"/>
                      <a:r>
                        <a:rPr lang="ar-SA" b="1" dirty="0" smtClean="0"/>
                        <a:t>دلالات</a:t>
                      </a:r>
                      <a:r>
                        <a:rPr lang="ar-SA" b="1" baseline="0" dirty="0" smtClean="0"/>
                        <a:t> ذات معنى للمنظمة  فقط</a:t>
                      </a:r>
                      <a:endParaRPr lang="ar-SA" b="1" dirty="0"/>
                    </a:p>
                  </a:txBody>
                  <a:tcPr/>
                </a:tc>
                <a:tc>
                  <a:txBody>
                    <a:bodyPr/>
                    <a:lstStyle/>
                    <a:p>
                      <a:pPr algn="ctr" rtl="1"/>
                      <a:r>
                        <a:rPr lang="ar-SA" b="1" dirty="0" smtClean="0"/>
                        <a:t>أرضية</a:t>
                      </a:r>
                      <a:r>
                        <a:rPr lang="ar-SA" b="1" baseline="0" dirty="0" smtClean="0"/>
                        <a:t> مشتركة تحقيق مصالح الطرفين</a:t>
                      </a:r>
                      <a:endParaRPr lang="ar-SA" b="1" dirty="0"/>
                    </a:p>
                  </a:txBody>
                  <a:tcPr/>
                </a:tc>
                <a:tc>
                  <a:txBody>
                    <a:bodyPr/>
                    <a:lstStyle/>
                    <a:p>
                      <a:pPr algn="ctr" rtl="1"/>
                      <a:r>
                        <a:rPr lang="ar-SA" b="1" dirty="0" smtClean="0"/>
                        <a:t>الجمهور النشط</a:t>
                      </a:r>
                      <a:endParaRPr lang="ar-SA" b="1" dirty="0"/>
                    </a:p>
                  </a:txBody>
                  <a:tcPr/>
                </a:tc>
                <a:tc>
                  <a:txBody>
                    <a:bodyPr/>
                    <a:lstStyle/>
                    <a:p>
                      <a:pPr algn="ctr" rtl="1"/>
                      <a:r>
                        <a:rPr lang="ar-SA" b="1" dirty="0" smtClean="0"/>
                        <a:t>نظريات تحقيق التفاوض , نظريات الاتصال التنظيمي </a:t>
                      </a:r>
                      <a:endParaRPr lang="ar-SA" b="1" dirty="0"/>
                    </a:p>
                  </a:txBody>
                  <a:tcPr/>
                </a:tc>
              </a:tr>
              <a:tr h="1258403">
                <a:tc>
                  <a:txBody>
                    <a:bodyPr/>
                    <a:lstStyle/>
                    <a:p>
                      <a:pPr algn="ctr" rtl="1"/>
                      <a:r>
                        <a:rPr lang="ar-SA" b="1" dirty="0" smtClean="0"/>
                        <a:t>إستراتيجية الحوار</a:t>
                      </a:r>
                      <a:endParaRPr lang="ar-SA" b="1" dirty="0"/>
                    </a:p>
                  </a:txBody>
                  <a:tcPr/>
                </a:tc>
                <a:tc>
                  <a:txBody>
                    <a:bodyPr/>
                    <a:lstStyle/>
                    <a:p>
                      <a:pPr algn="ctr" rtl="1"/>
                      <a:r>
                        <a:rPr lang="ar-SA" b="1" dirty="0" smtClean="0"/>
                        <a:t>اتصال في اتجاهين</a:t>
                      </a:r>
                      <a:endParaRPr lang="ar-SA" b="1" dirty="0"/>
                    </a:p>
                  </a:txBody>
                  <a:tcPr/>
                </a:tc>
                <a:tc>
                  <a:txBody>
                    <a:bodyPr/>
                    <a:lstStyle/>
                    <a:p>
                      <a:pPr algn="ctr" rtl="1"/>
                      <a:r>
                        <a:rPr lang="ar-SA" b="1" dirty="0" smtClean="0"/>
                        <a:t>دلالات</a:t>
                      </a:r>
                      <a:r>
                        <a:rPr lang="ar-SA" b="1" baseline="0" dirty="0" smtClean="0"/>
                        <a:t> ذات معنى للمنظمة  والجمهور </a:t>
                      </a:r>
                      <a:endParaRPr lang="ar-SA" b="1" dirty="0"/>
                    </a:p>
                  </a:txBody>
                  <a:tcPr/>
                </a:tc>
                <a:tc>
                  <a:txBody>
                    <a:bodyPr/>
                    <a:lstStyle/>
                    <a:p>
                      <a:pPr algn="ctr" rtl="1"/>
                      <a:r>
                        <a:rPr lang="ar-SA" b="1" dirty="0" smtClean="0"/>
                        <a:t>الاشتراك في صنع القرار وبلورة للمشكلات</a:t>
                      </a:r>
                      <a:r>
                        <a:rPr lang="ar-SA" b="1" baseline="0" dirty="0" smtClean="0"/>
                        <a:t> وسبل حلها </a:t>
                      </a:r>
                      <a:r>
                        <a:rPr lang="ar-SA" b="1" dirty="0" smtClean="0"/>
                        <a:t> </a:t>
                      </a:r>
                      <a:endParaRPr lang="ar-SA" b="1" dirty="0"/>
                    </a:p>
                  </a:txBody>
                  <a:tcPr/>
                </a:tc>
                <a:tc>
                  <a:txBody>
                    <a:bodyPr/>
                    <a:lstStyle/>
                    <a:p>
                      <a:pPr algn="ctr" rtl="1"/>
                      <a:r>
                        <a:rPr lang="ar-SA" b="1" dirty="0" smtClean="0"/>
                        <a:t>الجمهور المدرك والنشط </a:t>
                      </a:r>
                      <a:endParaRPr lang="ar-SA" b="1" dirty="0"/>
                    </a:p>
                  </a:txBody>
                  <a:tcPr/>
                </a:tc>
                <a:tc>
                  <a:txBody>
                    <a:bodyPr/>
                    <a:lstStyle/>
                    <a:p>
                      <a:pPr algn="ctr" rtl="1"/>
                      <a:r>
                        <a:rPr lang="ar-SA" b="1" dirty="0" smtClean="0"/>
                        <a:t>نظريات التفاوض , والاتصال الشخصي , ونظرية الحوار </a:t>
                      </a:r>
                      <a:endParaRPr lang="ar-SA" b="1" dirty="0"/>
                    </a:p>
                  </a:txBody>
                  <a:tcPr/>
                </a:tc>
              </a:tr>
            </a:tbl>
          </a:graphicData>
        </a:graphic>
      </p:graphicFrame>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2144</Words>
  <Application>Microsoft Office PowerPoint</Application>
  <PresentationFormat>عرض على الشاشة (3:4)‏</PresentationFormat>
  <Paragraphs>147</Paragraphs>
  <Slides>24</Slides>
  <Notes>3</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سمة Office</vt:lpstr>
      <vt:lpstr>اولا: الاتصال في العلاقات العامة: الاستراتيجيات </vt:lpstr>
      <vt:lpstr>عرض تقديمي في PowerPoint</vt:lpstr>
      <vt:lpstr>ثانيا :إستراتيجيات الاتصال &lt; لرولر &gt;</vt:lpstr>
      <vt:lpstr>استراتيجيات الاتصال في العلاقات العامة</vt:lpstr>
      <vt:lpstr>عرض تقديمي في PowerPoint</vt:lpstr>
      <vt:lpstr>عرض تقديمي في PowerPoint</vt:lpstr>
      <vt:lpstr>عرض تقديمي في PowerPoint</vt:lpstr>
      <vt:lpstr>عرض تقديمي في PowerPoint</vt:lpstr>
      <vt:lpstr>يوضح الجدول المقترح تلك الإستراتيجيات :</vt:lpstr>
      <vt:lpstr>ثالثًا :إستراتيجيات مبنية على كيفية استجابة المتلقي للرسائل الاتصالية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 في العلاقات العامة: الاستراتيجيات</dc:title>
  <dc:creator>HP</dc:creator>
  <cp:lastModifiedBy>Nada Nasser Alahmari</cp:lastModifiedBy>
  <cp:revision>180</cp:revision>
  <dcterms:created xsi:type="dcterms:W3CDTF">2015-10-28T09:35:07Z</dcterms:created>
  <dcterms:modified xsi:type="dcterms:W3CDTF">2015-10-29T06:53:40Z</dcterms:modified>
</cp:coreProperties>
</file>