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3" r:id="rId2"/>
    <p:sldId id="290" r:id="rId3"/>
    <p:sldId id="291" r:id="rId4"/>
    <p:sldId id="293" r:id="rId5"/>
    <p:sldId id="285" r:id="rId6"/>
    <p:sldId id="284" r:id="rId7"/>
    <p:sldId id="295" r:id="rId8"/>
    <p:sldId id="287" r:id="rId9"/>
    <p:sldId id="288" r:id="rId10"/>
    <p:sldId id="296" r:id="rId11"/>
    <p:sldId id="297" r:id="rId12"/>
    <p:sldId id="298" r:id="rId13"/>
    <p:sldId id="299" r:id="rId14"/>
    <p:sldId id="272" r:id="rId15"/>
    <p:sldId id="274" r:id="rId16"/>
    <p:sldId id="275" r:id="rId17"/>
    <p:sldId id="276" r:id="rId18"/>
    <p:sldId id="279" r:id="rId19"/>
    <p:sldId id="282" r:id="rId20"/>
  </p:sldIdLst>
  <p:sldSz cx="9144000" cy="6858000" type="screen4x3"/>
  <p:notesSz cx="9144000" cy="6858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b="1"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b="1"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b="1"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b="1"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xmlns="">
        <p15:guide id="1" orient="horz" pos="2160">
          <p15:clr>
            <a:srgbClr val="A4A3A4"/>
          </p15:clr>
        </p15:guide>
        <p15:guide id="2" orient="horz" pos="246">
          <p15:clr>
            <a:srgbClr val="A4A3A4"/>
          </p15:clr>
        </p15:guide>
        <p15:guide id="3" orient="horz" pos="4103">
          <p15:clr>
            <a:srgbClr val="A4A3A4"/>
          </p15:clr>
        </p15:guide>
        <p15:guide id="4" pos="2880">
          <p15:clr>
            <a:srgbClr val="A4A3A4"/>
          </p15:clr>
        </p15:guide>
        <p15:guide id="5" pos="249">
          <p15:clr>
            <a:srgbClr val="A4A3A4"/>
          </p15:clr>
        </p15:guide>
        <p15:guide id="6" pos="5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CC0000"/>
    <a:srgbClr val="FF7C80"/>
    <a:srgbClr val="339966"/>
    <a:srgbClr val="6699FF"/>
    <a:srgbClr val="FFFFCC"/>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117" d="100"/>
          <a:sy n="117" d="100"/>
        </p:scale>
        <p:origin x="-1452" y="-102"/>
      </p:cViewPr>
      <p:guideLst>
        <p:guide orient="horz" pos="2160"/>
        <p:guide orient="horz" pos="246"/>
        <p:guide orient="horz" pos="4103"/>
        <p:guide pos="2880"/>
        <p:guide pos="249"/>
        <p:guide pos="5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0E6D47-8B61-4E92-98CF-F16C4314AD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C13003-EA10-4A17-A51F-2B648FC7F32E}">
      <dgm:prSet/>
      <dgm:spPr/>
      <dgm:t>
        <a:bodyPr/>
        <a:lstStyle/>
        <a:p>
          <a:pPr algn="ctr" rtl="0"/>
          <a:r>
            <a:rPr lang="en-US" dirty="0" smtClean="0"/>
            <a:t>The classic model of cost of software quality </a:t>
          </a:r>
          <a:endParaRPr lang="en-US" dirty="0"/>
        </a:p>
      </dgm:t>
    </dgm:pt>
    <dgm:pt modelId="{46E8C9BC-9358-44A0-9925-62448187122F}" type="parTrans" cxnId="{534A9780-164F-4C29-B15B-83F52CC52F01}">
      <dgm:prSet/>
      <dgm:spPr/>
      <dgm:t>
        <a:bodyPr/>
        <a:lstStyle/>
        <a:p>
          <a:endParaRPr lang="en-US"/>
        </a:p>
      </dgm:t>
    </dgm:pt>
    <dgm:pt modelId="{5E5A9D23-079E-4AF9-A175-150168A0DA6A}" type="sibTrans" cxnId="{534A9780-164F-4C29-B15B-83F52CC52F01}">
      <dgm:prSet/>
      <dgm:spPr/>
      <dgm:t>
        <a:bodyPr/>
        <a:lstStyle/>
        <a:p>
          <a:endParaRPr lang="en-US"/>
        </a:p>
      </dgm:t>
    </dgm:pt>
    <dgm:pt modelId="{5D2422C3-48EE-4FCE-B1F1-D2DD0F76B770}" type="pres">
      <dgm:prSet presAssocID="{340E6D47-8B61-4E92-98CF-F16C4314ADC2}" presName="linear" presStyleCnt="0">
        <dgm:presLayoutVars>
          <dgm:animLvl val="lvl"/>
          <dgm:resizeHandles val="exact"/>
        </dgm:presLayoutVars>
      </dgm:prSet>
      <dgm:spPr/>
      <dgm:t>
        <a:bodyPr/>
        <a:lstStyle/>
        <a:p>
          <a:pPr rtl="1"/>
          <a:endParaRPr lang="ar-SA"/>
        </a:p>
      </dgm:t>
    </dgm:pt>
    <dgm:pt modelId="{B9934510-0ADA-426C-87D6-0085589CD6AC}" type="pres">
      <dgm:prSet presAssocID="{5BC13003-EA10-4A17-A51F-2B648FC7F32E}" presName="parentText" presStyleLbl="node1" presStyleIdx="0" presStyleCnt="1">
        <dgm:presLayoutVars>
          <dgm:chMax val="0"/>
          <dgm:bulletEnabled val="1"/>
        </dgm:presLayoutVars>
      </dgm:prSet>
      <dgm:spPr/>
      <dgm:t>
        <a:bodyPr/>
        <a:lstStyle/>
        <a:p>
          <a:pPr rtl="1"/>
          <a:endParaRPr lang="ar-SA"/>
        </a:p>
      </dgm:t>
    </dgm:pt>
  </dgm:ptLst>
  <dgm:cxnLst>
    <dgm:cxn modelId="{967FCD49-3A5C-48F1-BD10-4A3D494FE800}" type="presOf" srcId="{5BC13003-EA10-4A17-A51F-2B648FC7F32E}" destId="{B9934510-0ADA-426C-87D6-0085589CD6AC}" srcOrd="0" destOrd="0" presId="urn:microsoft.com/office/officeart/2005/8/layout/vList2"/>
    <dgm:cxn modelId="{534A9780-164F-4C29-B15B-83F52CC52F01}" srcId="{340E6D47-8B61-4E92-98CF-F16C4314ADC2}" destId="{5BC13003-EA10-4A17-A51F-2B648FC7F32E}" srcOrd="0" destOrd="0" parTransId="{46E8C9BC-9358-44A0-9925-62448187122F}" sibTransId="{5E5A9D23-079E-4AF9-A175-150168A0DA6A}"/>
    <dgm:cxn modelId="{F63132E1-60CF-487F-8D81-EE6279AB0F7B}" type="presOf" srcId="{340E6D47-8B61-4E92-98CF-F16C4314ADC2}" destId="{5D2422C3-48EE-4FCE-B1F1-D2DD0F76B770}" srcOrd="0" destOrd="0" presId="urn:microsoft.com/office/officeart/2005/8/layout/vList2"/>
    <dgm:cxn modelId="{498D2580-B74B-494D-A19E-09040BBACD83}" type="presParOf" srcId="{5D2422C3-48EE-4FCE-B1F1-D2DD0F76B770}" destId="{B9934510-0ADA-426C-87D6-0085589CD6A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0E6D47-8B61-4E92-98CF-F16C4314AD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C13003-EA10-4A17-A51F-2B648FC7F32E}">
      <dgm:prSet/>
      <dgm:spPr/>
      <dgm:t>
        <a:bodyPr/>
        <a:lstStyle/>
        <a:p>
          <a:pPr rtl="0"/>
          <a:r>
            <a:rPr lang="en-US" dirty="0" smtClean="0"/>
            <a:t>The classic model of cost of software quality </a:t>
          </a:r>
          <a:endParaRPr lang="en-US" dirty="0"/>
        </a:p>
      </dgm:t>
    </dgm:pt>
    <dgm:pt modelId="{46E8C9BC-9358-44A0-9925-62448187122F}" type="parTrans" cxnId="{534A9780-164F-4C29-B15B-83F52CC52F01}">
      <dgm:prSet/>
      <dgm:spPr/>
      <dgm:t>
        <a:bodyPr/>
        <a:lstStyle/>
        <a:p>
          <a:endParaRPr lang="en-US"/>
        </a:p>
      </dgm:t>
    </dgm:pt>
    <dgm:pt modelId="{5E5A9D23-079E-4AF9-A175-150168A0DA6A}" type="sibTrans" cxnId="{534A9780-164F-4C29-B15B-83F52CC52F01}">
      <dgm:prSet/>
      <dgm:spPr/>
      <dgm:t>
        <a:bodyPr/>
        <a:lstStyle/>
        <a:p>
          <a:endParaRPr lang="en-US"/>
        </a:p>
      </dgm:t>
    </dgm:pt>
    <dgm:pt modelId="{5D2422C3-48EE-4FCE-B1F1-D2DD0F76B770}" type="pres">
      <dgm:prSet presAssocID="{340E6D47-8B61-4E92-98CF-F16C4314ADC2}" presName="linear" presStyleCnt="0">
        <dgm:presLayoutVars>
          <dgm:animLvl val="lvl"/>
          <dgm:resizeHandles val="exact"/>
        </dgm:presLayoutVars>
      </dgm:prSet>
      <dgm:spPr/>
      <dgm:t>
        <a:bodyPr/>
        <a:lstStyle/>
        <a:p>
          <a:endParaRPr lang="en-US"/>
        </a:p>
      </dgm:t>
    </dgm:pt>
    <dgm:pt modelId="{B9934510-0ADA-426C-87D6-0085589CD6AC}" type="pres">
      <dgm:prSet presAssocID="{5BC13003-EA10-4A17-A51F-2B648FC7F32E}" presName="parentText" presStyleLbl="node1" presStyleIdx="0" presStyleCnt="1">
        <dgm:presLayoutVars>
          <dgm:chMax val="0"/>
          <dgm:bulletEnabled val="1"/>
        </dgm:presLayoutVars>
      </dgm:prSet>
      <dgm:spPr/>
      <dgm:t>
        <a:bodyPr/>
        <a:lstStyle/>
        <a:p>
          <a:endParaRPr lang="en-US"/>
        </a:p>
      </dgm:t>
    </dgm:pt>
  </dgm:ptLst>
  <dgm:cxnLst>
    <dgm:cxn modelId="{534A9780-164F-4C29-B15B-83F52CC52F01}" srcId="{340E6D47-8B61-4E92-98CF-F16C4314ADC2}" destId="{5BC13003-EA10-4A17-A51F-2B648FC7F32E}" srcOrd="0" destOrd="0" parTransId="{46E8C9BC-9358-44A0-9925-62448187122F}" sibTransId="{5E5A9D23-079E-4AF9-A175-150168A0DA6A}"/>
    <dgm:cxn modelId="{01DF2513-CE88-4FE9-9EBB-9D177C5214C6}" type="presOf" srcId="{5BC13003-EA10-4A17-A51F-2B648FC7F32E}" destId="{B9934510-0ADA-426C-87D6-0085589CD6AC}" srcOrd="0" destOrd="0" presId="urn:microsoft.com/office/officeart/2005/8/layout/vList2"/>
    <dgm:cxn modelId="{D4C9CBEF-195F-4BBA-90AA-C77A9881DEBF}" type="presOf" srcId="{340E6D47-8B61-4E92-98CF-F16C4314ADC2}" destId="{5D2422C3-48EE-4FCE-B1F1-D2DD0F76B770}" srcOrd="0" destOrd="0" presId="urn:microsoft.com/office/officeart/2005/8/layout/vList2"/>
    <dgm:cxn modelId="{16C494D6-4A7D-4551-919B-8B65610AAFCC}" type="presParOf" srcId="{5D2422C3-48EE-4FCE-B1F1-D2DD0F76B770}" destId="{B9934510-0ADA-426C-87D6-0085589CD6A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34510-0ADA-426C-87D6-0085589CD6AC}">
      <dsp:nvSpPr>
        <dsp:cNvPr id="0" name=""/>
        <dsp:cNvSpPr/>
      </dsp:nvSpPr>
      <dsp:spPr>
        <a:xfrm>
          <a:off x="0" y="1620"/>
          <a:ext cx="7239000" cy="1196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3100" kern="1200" dirty="0" smtClean="0"/>
            <a:t>The classic model of cost of software quality </a:t>
          </a:r>
          <a:endParaRPr lang="en-US" sz="3100" kern="1200" dirty="0"/>
        </a:p>
      </dsp:txBody>
      <dsp:txXfrm>
        <a:off x="58428" y="60048"/>
        <a:ext cx="7122144" cy="1080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34510-0ADA-426C-87D6-0085589CD6AC}">
      <dsp:nvSpPr>
        <dsp:cNvPr id="0" name=""/>
        <dsp:cNvSpPr/>
      </dsp:nvSpPr>
      <dsp:spPr>
        <a:xfrm>
          <a:off x="0" y="1620"/>
          <a:ext cx="7239000" cy="1196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The classic model of cost of software quality </a:t>
          </a:r>
          <a:endParaRPr lang="en-US" sz="3100" kern="1200" dirty="0"/>
        </a:p>
      </dsp:txBody>
      <dsp:txXfrm>
        <a:off x="58428" y="60048"/>
        <a:ext cx="7122144" cy="108005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49155"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49156"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49157"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B4758468-2CA4-4532-9166-CC6F12493180}" type="slidenum">
              <a:rPr lang="en-US"/>
              <a:pPr/>
              <a:t>‹#›</a:t>
            </a:fld>
            <a:endParaRPr lang="en-US"/>
          </a:p>
        </p:txBody>
      </p:sp>
    </p:spTree>
    <p:extLst>
      <p:ext uri="{BB962C8B-B14F-4D97-AF65-F5344CB8AC3E}">
        <p14:creationId xmlns:p14="http://schemas.microsoft.com/office/powerpoint/2010/main" val="2403084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5123"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512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512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F19F39CC-3FEF-4CE7-ABC0-83AEEBFF76D1}" type="slidenum">
              <a:rPr lang="en-US"/>
              <a:pPr/>
              <a:t>‹#›</a:t>
            </a:fld>
            <a:endParaRPr lang="en-US"/>
          </a:p>
        </p:txBody>
      </p:sp>
    </p:spTree>
    <p:extLst>
      <p:ext uri="{BB962C8B-B14F-4D97-AF65-F5344CB8AC3E}">
        <p14:creationId xmlns:p14="http://schemas.microsoft.com/office/powerpoint/2010/main" val="6656676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ar-SA"/>
          </a:p>
        </p:txBody>
      </p:sp>
    </p:spTree>
    <p:extLst>
      <p:ext uri="{BB962C8B-B14F-4D97-AF65-F5344CB8AC3E}">
        <p14:creationId xmlns:p14="http://schemas.microsoft.com/office/powerpoint/2010/main" val="506033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ChangeArrowheads="1"/>
          </p:cNvSpPr>
          <p:nvPr/>
        </p:nvSpPr>
        <p:spPr bwMode="auto">
          <a:xfrm>
            <a:off x="5181600" y="0"/>
            <a:ext cx="3962400" cy="343196"/>
          </a:xfrm>
          <a:prstGeom prst="rect">
            <a:avLst/>
          </a:prstGeom>
          <a:noFill/>
          <a:ln w="12699">
            <a:noFill/>
            <a:miter lim="800000"/>
            <a:headEnd/>
            <a:tailEnd/>
          </a:ln>
          <a:effectLst/>
        </p:spPr>
        <p:txBody>
          <a:bodyPr wrap="none" anchor="ctr"/>
          <a:lstStyle/>
          <a:p>
            <a:endParaRPr lang="ar-SA"/>
          </a:p>
        </p:txBody>
      </p:sp>
      <p:sp>
        <p:nvSpPr>
          <p:cNvPr id="531459" name="Rectangle 3"/>
          <p:cNvSpPr>
            <a:spLocks noChangeArrowheads="1"/>
          </p:cNvSpPr>
          <p:nvPr/>
        </p:nvSpPr>
        <p:spPr bwMode="auto">
          <a:xfrm>
            <a:off x="5181600" y="6514804"/>
            <a:ext cx="3962400" cy="343196"/>
          </a:xfrm>
          <a:prstGeom prst="rect">
            <a:avLst/>
          </a:prstGeom>
          <a:noFill/>
          <a:ln w="12699">
            <a:noFill/>
            <a:miter lim="800000"/>
            <a:headEnd/>
            <a:tailEnd/>
          </a:ln>
          <a:effectLst/>
        </p:spPr>
        <p:txBody>
          <a:bodyPr lIns="19048" tIns="0" rIns="19048" bIns="0" anchor="b"/>
          <a:lstStyle/>
          <a:p>
            <a:pPr algn="r" defTabSz="912813"/>
            <a:r>
              <a:rPr lang="en-US" sz="1000" i="1">
                <a:latin typeface="Times New Roman" pitchFamily="18" charset="0"/>
              </a:rPr>
              <a:t>4</a:t>
            </a:r>
          </a:p>
        </p:txBody>
      </p:sp>
      <p:sp>
        <p:nvSpPr>
          <p:cNvPr id="531460" name="Rectangle 4"/>
          <p:cNvSpPr>
            <a:spLocks noChangeArrowheads="1"/>
          </p:cNvSpPr>
          <p:nvPr/>
        </p:nvSpPr>
        <p:spPr bwMode="auto">
          <a:xfrm>
            <a:off x="0" y="6514804"/>
            <a:ext cx="3962400" cy="343196"/>
          </a:xfrm>
          <a:prstGeom prst="rect">
            <a:avLst/>
          </a:prstGeom>
          <a:noFill/>
          <a:ln w="12699">
            <a:noFill/>
            <a:miter lim="800000"/>
            <a:headEnd/>
            <a:tailEnd/>
          </a:ln>
          <a:effectLst/>
        </p:spPr>
        <p:txBody>
          <a:bodyPr wrap="none" anchor="ctr"/>
          <a:lstStyle/>
          <a:p>
            <a:endParaRPr lang="ar-SA"/>
          </a:p>
        </p:txBody>
      </p:sp>
      <p:sp>
        <p:nvSpPr>
          <p:cNvPr id="531461" name="Rectangle 5"/>
          <p:cNvSpPr>
            <a:spLocks noChangeArrowheads="1"/>
          </p:cNvSpPr>
          <p:nvPr/>
        </p:nvSpPr>
        <p:spPr bwMode="auto">
          <a:xfrm>
            <a:off x="0" y="0"/>
            <a:ext cx="3962400" cy="343196"/>
          </a:xfrm>
          <a:prstGeom prst="rect">
            <a:avLst/>
          </a:prstGeom>
          <a:noFill/>
          <a:ln w="12699">
            <a:noFill/>
            <a:miter lim="800000"/>
            <a:headEnd/>
            <a:tailEnd/>
          </a:ln>
          <a:effectLst/>
        </p:spPr>
        <p:txBody>
          <a:bodyPr wrap="none" anchor="ctr"/>
          <a:lstStyle/>
          <a:p>
            <a:endParaRPr lang="ar-SA"/>
          </a:p>
        </p:txBody>
      </p:sp>
      <p:sp>
        <p:nvSpPr>
          <p:cNvPr id="531462" name="Rectangle 6"/>
          <p:cNvSpPr>
            <a:spLocks noChangeArrowheads="1"/>
          </p:cNvSpPr>
          <p:nvPr/>
        </p:nvSpPr>
        <p:spPr bwMode="auto">
          <a:xfrm>
            <a:off x="5181600" y="0"/>
            <a:ext cx="3962400" cy="343196"/>
          </a:xfrm>
          <a:prstGeom prst="rect">
            <a:avLst/>
          </a:prstGeom>
          <a:noFill/>
          <a:ln w="12699">
            <a:noFill/>
            <a:miter lim="800000"/>
            <a:headEnd/>
            <a:tailEnd/>
          </a:ln>
          <a:effectLst/>
        </p:spPr>
        <p:txBody>
          <a:bodyPr wrap="none" anchor="ctr"/>
          <a:lstStyle/>
          <a:p>
            <a:endParaRPr lang="ar-SA"/>
          </a:p>
        </p:txBody>
      </p:sp>
      <p:sp>
        <p:nvSpPr>
          <p:cNvPr id="531463" name="Rectangle 7"/>
          <p:cNvSpPr>
            <a:spLocks noChangeArrowheads="1"/>
          </p:cNvSpPr>
          <p:nvPr/>
        </p:nvSpPr>
        <p:spPr bwMode="auto">
          <a:xfrm>
            <a:off x="5181600" y="6514804"/>
            <a:ext cx="3962400" cy="343196"/>
          </a:xfrm>
          <a:prstGeom prst="rect">
            <a:avLst/>
          </a:prstGeom>
          <a:noFill/>
          <a:ln w="12699">
            <a:noFill/>
            <a:miter lim="800000"/>
            <a:headEnd/>
            <a:tailEnd/>
          </a:ln>
          <a:effectLst/>
        </p:spPr>
        <p:txBody>
          <a:bodyPr lIns="19048" tIns="0" rIns="19048" bIns="0" anchor="b"/>
          <a:lstStyle/>
          <a:p>
            <a:pPr algn="r" defTabSz="912813"/>
            <a:r>
              <a:rPr lang="en-US" sz="1000" i="1">
                <a:latin typeface="Times New Roman" pitchFamily="18" charset="0"/>
              </a:rPr>
              <a:t>7</a:t>
            </a:r>
          </a:p>
        </p:txBody>
      </p:sp>
      <p:sp>
        <p:nvSpPr>
          <p:cNvPr id="531464" name="Rectangle 8"/>
          <p:cNvSpPr>
            <a:spLocks noChangeArrowheads="1"/>
          </p:cNvSpPr>
          <p:nvPr/>
        </p:nvSpPr>
        <p:spPr bwMode="auto">
          <a:xfrm>
            <a:off x="0" y="6514804"/>
            <a:ext cx="3962400" cy="343196"/>
          </a:xfrm>
          <a:prstGeom prst="rect">
            <a:avLst/>
          </a:prstGeom>
          <a:noFill/>
          <a:ln w="12699">
            <a:noFill/>
            <a:miter lim="800000"/>
            <a:headEnd/>
            <a:tailEnd/>
          </a:ln>
          <a:effectLst/>
        </p:spPr>
        <p:txBody>
          <a:bodyPr wrap="none" anchor="ctr"/>
          <a:lstStyle/>
          <a:p>
            <a:endParaRPr lang="ar-SA"/>
          </a:p>
        </p:txBody>
      </p:sp>
      <p:sp>
        <p:nvSpPr>
          <p:cNvPr id="531465" name="Rectangle 9"/>
          <p:cNvSpPr>
            <a:spLocks noChangeArrowheads="1"/>
          </p:cNvSpPr>
          <p:nvPr/>
        </p:nvSpPr>
        <p:spPr bwMode="auto">
          <a:xfrm>
            <a:off x="0" y="0"/>
            <a:ext cx="3962400" cy="343196"/>
          </a:xfrm>
          <a:prstGeom prst="rect">
            <a:avLst/>
          </a:prstGeom>
          <a:noFill/>
          <a:ln w="12699">
            <a:noFill/>
            <a:miter lim="800000"/>
            <a:headEnd/>
            <a:tailEnd/>
          </a:ln>
          <a:effectLst/>
        </p:spPr>
        <p:txBody>
          <a:bodyPr wrap="none" anchor="ctr"/>
          <a:lstStyle/>
          <a:p>
            <a:endParaRPr lang="ar-SA"/>
          </a:p>
        </p:txBody>
      </p:sp>
      <p:sp>
        <p:nvSpPr>
          <p:cNvPr id="531466" name="Rectangle 10"/>
          <p:cNvSpPr>
            <a:spLocks noGrp="1" noRot="1" noChangeAspect="1" noChangeArrowheads="1" noTextEdit="1"/>
          </p:cNvSpPr>
          <p:nvPr>
            <p:ph type="sldImg"/>
          </p:nvPr>
        </p:nvSpPr>
        <p:spPr>
          <a:ln cap="flat"/>
        </p:spPr>
      </p:sp>
      <p:sp>
        <p:nvSpPr>
          <p:cNvPr id="531467" name="Rectangle 11"/>
          <p:cNvSpPr>
            <a:spLocks noGrp="1" noChangeArrowheads="1"/>
          </p:cNvSpPr>
          <p:nvPr>
            <p:ph type="body" idx="1"/>
          </p:nvPr>
        </p:nvSpPr>
        <p:spPr>
          <a:noFill/>
          <a:ln/>
        </p:spPr>
        <p:txBody>
          <a:bodyPr/>
          <a:lstStyle/>
          <a:p>
            <a:r>
              <a:rPr lang="en-US"/>
              <a:t>IN this section, I emphasize that software QA stuff is HALF the cost of the WHOLE development effort. It is NOT something separate. It is at the heart of the whole process. </a:t>
            </a:r>
          </a:p>
          <a:p>
            <a:endParaRPr lang="en-US"/>
          </a:p>
          <a:p>
            <a:r>
              <a:rPr lang="en-US"/>
              <a:t>These numbers are historical actual costs. </a:t>
            </a:r>
          </a:p>
          <a:p>
            <a:r>
              <a:rPr lang="en-US"/>
              <a:t>The last one was a 3 year study of orgs going from level 1 to 3. Note that even in level 3 orgs, the total expenitures was as high a 40%. That means that their costs were fairly similar, but the payoff was in lower defects.</a:t>
            </a:r>
          </a:p>
          <a:p>
            <a:endParaRPr lang="en-US"/>
          </a:p>
          <a:p>
            <a:r>
              <a:rPr lang="en-US"/>
              <a:t>…the whole point is that if HALF of the budget is spent on this stuff, you’d think people would invest half their time and resources getting a handle on it. </a:t>
            </a:r>
          </a:p>
          <a:p>
            <a:endParaRPr lang="en-US"/>
          </a:p>
          <a:p>
            <a:r>
              <a:rPr lang="en-US"/>
              <a:t>…wishful thinking. </a:t>
            </a:r>
          </a:p>
        </p:txBody>
      </p:sp>
    </p:spTree>
    <p:extLst>
      <p:ext uri="{BB962C8B-B14F-4D97-AF65-F5344CB8AC3E}">
        <p14:creationId xmlns:p14="http://schemas.microsoft.com/office/powerpoint/2010/main" val="18674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ChangeArrowheads="1"/>
          </p:cNvSpPr>
          <p:nvPr/>
        </p:nvSpPr>
        <p:spPr bwMode="auto">
          <a:xfrm>
            <a:off x="5181600" y="0"/>
            <a:ext cx="3962400" cy="343196"/>
          </a:xfrm>
          <a:prstGeom prst="rect">
            <a:avLst/>
          </a:prstGeom>
          <a:noFill/>
          <a:ln w="12699">
            <a:noFill/>
            <a:miter lim="800000"/>
            <a:headEnd/>
            <a:tailEnd/>
          </a:ln>
          <a:effectLst/>
        </p:spPr>
        <p:txBody>
          <a:bodyPr wrap="none" anchor="ctr"/>
          <a:lstStyle/>
          <a:p>
            <a:endParaRPr lang="ar-SA"/>
          </a:p>
        </p:txBody>
      </p:sp>
      <p:sp>
        <p:nvSpPr>
          <p:cNvPr id="531459" name="Rectangle 3"/>
          <p:cNvSpPr>
            <a:spLocks noChangeArrowheads="1"/>
          </p:cNvSpPr>
          <p:nvPr/>
        </p:nvSpPr>
        <p:spPr bwMode="auto">
          <a:xfrm>
            <a:off x="5181600" y="6514804"/>
            <a:ext cx="3962400" cy="343196"/>
          </a:xfrm>
          <a:prstGeom prst="rect">
            <a:avLst/>
          </a:prstGeom>
          <a:noFill/>
          <a:ln w="12699">
            <a:noFill/>
            <a:miter lim="800000"/>
            <a:headEnd/>
            <a:tailEnd/>
          </a:ln>
          <a:effectLst/>
        </p:spPr>
        <p:txBody>
          <a:bodyPr lIns="19048" tIns="0" rIns="19048" bIns="0" anchor="b"/>
          <a:lstStyle/>
          <a:p>
            <a:pPr algn="r" defTabSz="912813"/>
            <a:r>
              <a:rPr lang="en-US" sz="1000" i="1">
                <a:latin typeface="Times New Roman" pitchFamily="18" charset="0"/>
              </a:rPr>
              <a:t>4</a:t>
            </a:r>
          </a:p>
        </p:txBody>
      </p:sp>
      <p:sp>
        <p:nvSpPr>
          <p:cNvPr id="531460" name="Rectangle 4"/>
          <p:cNvSpPr>
            <a:spLocks noChangeArrowheads="1"/>
          </p:cNvSpPr>
          <p:nvPr/>
        </p:nvSpPr>
        <p:spPr bwMode="auto">
          <a:xfrm>
            <a:off x="0" y="6514804"/>
            <a:ext cx="3962400" cy="343196"/>
          </a:xfrm>
          <a:prstGeom prst="rect">
            <a:avLst/>
          </a:prstGeom>
          <a:noFill/>
          <a:ln w="12699">
            <a:noFill/>
            <a:miter lim="800000"/>
            <a:headEnd/>
            <a:tailEnd/>
          </a:ln>
          <a:effectLst/>
        </p:spPr>
        <p:txBody>
          <a:bodyPr wrap="none" anchor="ctr"/>
          <a:lstStyle/>
          <a:p>
            <a:endParaRPr lang="ar-SA"/>
          </a:p>
        </p:txBody>
      </p:sp>
      <p:sp>
        <p:nvSpPr>
          <p:cNvPr id="531461" name="Rectangle 5"/>
          <p:cNvSpPr>
            <a:spLocks noChangeArrowheads="1"/>
          </p:cNvSpPr>
          <p:nvPr/>
        </p:nvSpPr>
        <p:spPr bwMode="auto">
          <a:xfrm>
            <a:off x="0" y="0"/>
            <a:ext cx="3962400" cy="343196"/>
          </a:xfrm>
          <a:prstGeom prst="rect">
            <a:avLst/>
          </a:prstGeom>
          <a:noFill/>
          <a:ln w="12699">
            <a:noFill/>
            <a:miter lim="800000"/>
            <a:headEnd/>
            <a:tailEnd/>
          </a:ln>
          <a:effectLst/>
        </p:spPr>
        <p:txBody>
          <a:bodyPr wrap="none" anchor="ctr"/>
          <a:lstStyle/>
          <a:p>
            <a:endParaRPr lang="ar-SA"/>
          </a:p>
        </p:txBody>
      </p:sp>
      <p:sp>
        <p:nvSpPr>
          <p:cNvPr id="531462" name="Rectangle 6"/>
          <p:cNvSpPr>
            <a:spLocks noChangeArrowheads="1"/>
          </p:cNvSpPr>
          <p:nvPr/>
        </p:nvSpPr>
        <p:spPr bwMode="auto">
          <a:xfrm>
            <a:off x="5181600" y="0"/>
            <a:ext cx="3962400" cy="343196"/>
          </a:xfrm>
          <a:prstGeom prst="rect">
            <a:avLst/>
          </a:prstGeom>
          <a:noFill/>
          <a:ln w="12699">
            <a:noFill/>
            <a:miter lim="800000"/>
            <a:headEnd/>
            <a:tailEnd/>
          </a:ln>
          <a:effectLst/>
        </p:spPr>
        <p:txBody>
          <a:bodyPr wrap="none" anchor="ctr"/>
          <a:lstStyle/>
          <a:p>
            <a:endParaRPr lang="ar-SA"/>
          </a:p>
        </p:txBody>
      </p:sp>
      <p:sp>
        <p:nvSpPr>
          <p:cNvPr id="531463" name="Rectangle 7"/>
          <p:cNvSpPr>
            <a:spLocks noChangeArrowheads="1"/>
          </p:cNvSpPr>
          <p:nvPr/>
        </p:nvSpPr>
        <p:spPr bwMode="auto">
          <a:xfrm>
            <a:off x="5181600" y="6514804"/>
            <a:ext cx="3962400" cy="343196"/>
          </a:xfrm>
          <a:prstGeom prst="rect">
            <a:avLst/>
          </a:prstGeom>
          <a:noFill/>
          <a:ln w="12699">
            <a:noFill/>
            <a:miter lim="800000"/>
            <a:headEnd/>
            <a:tailEnd/>
          </a:ln>
          <a:effectLst/>
        </p:spPr>
        <p:txBody>
          <a:bodyPr lIns="19048" tIns="0" rIns="19048" bIns="0" anchor="b"/>
          <a:lstStyle/>
          <a:p>
            <a:pPr algn="r" defTabSz="912813"/>
            <a:r>
              <a:rPr lang="en-US" sz="1000" i="1">
                <a:latin typeface="Times New Roman" pitchFamily="18" charset="0"/>
              </a:rPr>
              <a:t>7</a:t>
            </a:r>
          </a:p>
        </p:txBody>
      </p:sp>
      <p:sp>
        <p:nvSpPr>
          <p:cNvPr id="531464" name="Rectangle 8"/>
          <p:cNvSpPr>
            <a:spLocks noChangeArrowheads="1"/>
          </p:cNvSpPr>
          <p:nvPr/>
        </p:nvSpPr>
        <p:spPr bwMode="auto">
          <a:xfrm>
            <a:off x="0" y="6514804"/>
            <a:ext cx="3962400" cy="343196"/>
          </a:xfrm>
          <a:prstGeom prst="rect">
            <a:avLst/>
          </a:prstGeom>
          <a:noFill/>
          <a:ln w="12699">
            <a:noFill/>
            <a:miter lim="800000"/>
            <a:headEnd/>
            <a:tailEnd/>
          </a:ln>
          <a:effectLst/>
        </p:spPr>
        <p:txBody>
          <a:bodyPr wrap="none" anchor="ctr"/>
          <a:lstStyle/>
          <a:p>
            <a:endParaRPr lang="ar-SA"/>
          </a:p>
        </p:txBody>
      </p:sp>
      <p:sp>
        <p:nvSpPr>
          <p:cNvPr id="531465" name="Rectangle 9"/>
          <p:cNvSpPr>
            <a:spLocks noChangeArrowheads="1"/>
          </p:cNvSpPr>
          <p:nvPr/>
        </p:nvSpPr>
        <p:spPr bwMode="auto">
          <a:xfrm>
            <a:off x="0" y="0"/>
            <a:ext cx="3962400" cy="343196"/>
          </a:xfrm>
          <a:prstGeom prst="rect">
            <a:avLst/>
          </a:prstGeom>
          <a:noFill/>
          <a:ln w="12699">
            <a:noFill/>
            <a:miter lim="800000"/>
            <a:headEnd/>
            <a:tailEnd/>
          </a:ln>
          <a:effectLst/>
        </p:spPr>
        <p:txBody>
          <a:bodyPr wrap="none" anchor="ctr"/>
          <a:lstStyle/>
          <a:p>
            <a:endParaRPr lang="ar-SA"/>
          </a:p>
        </p:txBody>
      </p:sp>
      <p:sp>
        <p:nvSpPr>
          <p:cNvPr id="531466" name="Rectangle 10"/>
          <p:cNvSpPr>
            <a:spLocks noGrp="1" noRot="1" noChangeAspect="1" noChangeArrowheads="1" noTextEdit="1"/>
          </p:cNvSpPr>
          <p:nvPr>
            <p:ph type="sldImg"/>
          </p:nvPr>
        </p:nvSpPr>
        <p:spPr>
          <a:ln cap="flat"/>
        </p:spPr>
      </p:sp>
      <p:sp>
        <p:nvSpPr>
          <p:cNvPr id="531467" name="Rectangle 11"/>
          <p:cNvSpPr>
            <a:spLocks noGrp="1" noChangeArrowheads="1"/>
          </p:cNvSpPr>
          <p:nvPr>
            <p:ph type="body" idx="1"/>
          </p:nvPr>
        </p:nvSpPr>
        <p:spPr>
          <a:noFill/>
          <a:ln/>
        </p:spPr>
        <p:txBody>
          <a:bodyPr/>
          <a:lstStyle/>
          <a:p>
            <a:r>
              <a:rPr lang="en-US"/>
              <a:t>IN this section, I emphasize that software QA stuff is HALF the cost of the WHOLE development effort. It is NOT something separate. It is at the heart of the whole process. </a:t>
            </a:r>
          </a:p>
          <a:p>
            <a:endParaRPr lang="en-US"/>
          </a:p>
          <a:p>
            <a:r>
              <a:rPr lang="en-US"/>
              <a:t>These numbers are historical actual costs. </a:t>
            </a:r>
          </a:p>
          <a:p>
            <a:r>
              <a:rPr lang="en-US"/>
              <a:t>The last one was a 3 year study of orgs going from level 1 to 3. Note that even in level 3 orgs, the total expenitures was as high a 40%. That means that their costs were fairly similar, but the payoff was in lower defects.</a:t>
            </a:r>
          </a:p>
          <a:p>
            <a:endParaRPr lang="en-US"/>
          </a:p>
          <a:p>
            <a:r>
              <a:rPr lang="en-US"/>
              <a:t>…the whole point is that if HALF of the budget is spent on this stuff, you’d think people would invest half their time and resources getting a handle on it. </a:t>
            </a:r>
          </a:p>
          <a:p>
            <a:endParaRPr lang="en-US"/>
          </a:p>
          <a:p>
            <a:r>
              <a:rPr lang="en-US"/>
              <a:t>…wishful thinking. </a:t>
            </a:r>
          </a:p>
        </p:txBody>
      </p:sp>
    </p:spTree>
    <p:extLst>
      <p:ext uri="{BB962C8B-B14F-4D97-AF65-F5344CB8AC3E}">
        <p14:creationId xmlns:p14="http://schemas.microsoft.com/office/powerpoint/2010/main" val="303950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a:solidFill>
                  <a:srgbClr val="0000FF"/>
                </a:solidFill>
                <a:latin typeface="Arial" pitchFamily="34" charset="0"/>
              </a:rPr>
              <a:t>OHT 22.</a:t>
            </a:r>
            <a:fld id="{D794DE49-2A20-4EBD-8147-9EC8F0DABA5C}" type="slidenum">
              <a:rPr lang="en-GB" sz="1800">
                <a:solidFill>
                  <a:srgbClr val="0000FF"/>
                </a:solidFill>
                <a:latin typeface="Arial" pitchFamily="34" charset="0"/>
              </a:rPr>
              <a:pPr algn="ctr"/>
              <a:t>‹#›</a:t>
            </a:fld>
            <a:endParaRPr lang="en-GB"/>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b="0">
                <a:latin typeface="Arial" pitchFamily="34" charset="0"/>
              </a:rPr>
              <a:t>Galin, </a:t>
            </a:r>
            <a:r>
              <a:rPr lang="en-US" sz="1200" b="0" i="1">
                <a:latin typeface="Arial" pitchFamily="34" charset="0"/>
              </a:rPr>
              <a:t>SQA from theory to implementation</a:t>
            </a:r>
            <a:endParaRPr lang="en-GB"/>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b="0">
                <a:latin typeface="Arial" pitchFamily="34" charset="0"/>
              </a:rPr>
              <a:t>© Pearson Education Limited 2004</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cs typeface="+mn-cs"/>
        </a:defRPr>
      </a:lvl2pPr>
      <a:lvl3pPr marL="1143000" indent="-228600" algn="l" rtl="0" fontAlgn="base">
        <a:spcBef>
          <a:spcPct val="20000"/>
        </a:spcBef>
        <a:spcAft>
          <a:spcPct val="0"/>
        </a:spcAft>
        <a:defRPr sz="2400">
          <a:solidFill>
            <a:schemeClr val="tx1"/>
          </a:solidFill>
          <a:latin typeface="+mn-lt"/>
          <a:cs typeface="+mn-cs"/>
        </a:defRPr>
      </a:lvl3pPr>
      <a:lvl4pPr marL="1600200" indent="-228600" algn="l" rtl="0" fontAlgn="base">
        <a:spcBef>
          <a:spcPct val="20000"/>
        </a:spcBef>
        <a:spcAft>
          <a:spcPct val="0"/>
        </a:spcAft>
        <a:defRPr sz="2000">
          <a:solidFill>
            <a:schemeClr val="tx1"/>
          </a:solidFill>
          <a:latin typeface="+mn-lt"/>
          <a:cs typeface="+mn-cs"/>
        </a:defRPr>
      </a:lvl4pPr>
      <a:lvl5pPr marL="2057400" indent="-228600" algn="l" rtl="0" fontAlgn="base">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323529" y="3048000"/>
            <a:ext cx="8352928" cy="769441"/>
          </a:xfrm>
          <a:prstGeom prst="rect">
            <a:avLst/>
          </a:prstGeom>
          <a:noFill/>
        </p:spPr>
        <p:txBody>
          <a:bodyPr wrap="squar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Costs of Software Quality</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p:cNvGraphicFramePr/>
          <p:nvPr/>
        </p:nvGraphicFramePr>
        <p:xfrm>
          <a:off x="990600" y="371475"/>
          <a:ext cx="7239000" cy="1200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TextBox 19"/>
          <p:cNvSpPr txBox="1">
            <a:spLocks noChangeArrowheads="1"/>
          </p:cNvSpPr>
          <p:nvPr/>
        </p:nvSpPr>
        <p:spPr bwMode="auto">
          <a:xfrm>
            <a:off x="152400" y="1524000"/>
            <a:ext cx="85344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a:t>The model further subdivides these classes into subclasses</a:t>
            </a:r>
            <a:r>
              <a:rPr lang="en-US" sz="2000" dirty="0" smtClean="0"/>
              <a:t>:</a:t>
            </a:r>
            <a:endParaRPr lang="en-US" sz="2000" dirty="0"/>
          </a:p>
          <a:p>
            <a:pPr eaLnBrk="1" hangingPunct="1"/>
            <a:r>
              <a:rPr lang="en-US" sz="1600" dirty="0"/>
              <a:t>■ </a:t>
            </a:r>
            <a:r>
              <a:rPr lang="en-US" sz="1600" b="1" dirty="0"/>
              <a:t>Costs of control :</a:t>
            </a:r>
          </a:p>
          <a:p>
            <a:pPr eaLnBrk="1" hangingPunct="1"/>
            <a:endParaRPr lang="en-US" sz="1600" dirty="0"/>
          </a:p>
          <a:p>
            <a:pPr lvl="1" algn="just" eaLnBrk="1" hangingPunct="1"/>
            <a:r>
              <a:rPr lang="en-US" sz="1600" dirty="0"/>
              <a:t>■ </a:t>
            </a:r>
            <a:r>
              <a:rPr lang="en-US" sz="1600" b="1" dirty="0"/>
              <a:t>Prevention costs </a:t>
            </a:r>
            <a:r>
              <a:rPr lang="en-US" sz="1600" dirty="0"/>
              <a:t>include investments in quality infrastructure and quality activities that are not directed to a specific project or system, being general to the organization.</a:t>
            </a:r>
          </a:p>
          <a:p>
            <a:pPr lvl="1" eaLnBrk="1" hangingPunct="1"/>
            <a:endParaRPr lang="en-US" sz="1600" dirty="0"/>
          </a:p>
          <a:p>
            <a:pPr lvl="1" algn="just" eaLnBrk="1" hangingPunct="1"/>
            <a:r>
              <a:rPr lang="en-US" sz="1600" dirty="0"/>
              <a:t>■ </a:t>
            </a:r>
            <a:r>
              <a:rPr lang="en-US" sz="1600" b="1" dirty="0"/>
              <a:t>Appraisal costs </a:t>
            </a:r>
            <a:r>
              <a:rPr lang="en-US" sz="1600" dirty="0"/>
              <a:t>include the costs of activities performed for a specific project or software system for the purpose of detecting software errors. They are devoted to detection of software errors.</a:t>
            </a:r>
          </a:p>
          <a:p>
            <a:pPr eaLnBrk="1" hangingPunct="1"/>
            <a:endParaRPr lang="en-US" sz="1600" dirty="0"/>
          </a:p>
          <a:p>
            <a:pPr eaLnBrk="1" hangingPunct="1"/>
            <a:r>
              <a:rPr lang="en-US" sz="1600" dirty="0"/>
              <a:t>■ </a:t>
            </a:r>
            <a:r>
              <a:rPr lang="en-US" sz="1600" b="1" dirty="0"/>
              <a:t>Costs of failure of control :</a:t>
            </a:r>
          </a:p>
          <a:p>
            <a:pPr eaLnBrk="1" hangingPunct="1"/>
            <a:endParaRPr lang="en-US" sz="1600" b="1" dirty="0"/>
          </a:p>
          <a:p>
            <a:pPr lvl="1" algn="just" eaLnBrk="1" hangingPunct="1"/>
            <a:r>
              <a:rPr lang="en-US" sz="1600" dirty="0"/>
              <a:t>■ </a:t>
            </a:r>
            <a:r>
              <a:rPr lang="en-US" sz="1600" b="1" dirty="0"/>
              <a:t>Internal failure </a:t>
            </a:r>
            <a:r>
              <a:rPr lang="en-US" sz="1600" dirty="0"/>
              <a:t>costs include costs of correcting errors that have been detected by design reviews, software tests and acceptance tests (carried out by the customer) and completed before the software is installed at customer sites.</a:t>
            </a:r>
          </a:p>
          <a:p>
            <a:pPr lvl="1" eaLnBrk="1" hangingPunct="1"/>
            <a:endParaRPr lang="en-US" sz="1600" dirty="0"/>
          </a:p>
          <a:p>
            <a:pPr lvl="1" algn="just" eaLnBrk="1" hangingPunct="1"/>
            <a:r>
              <a:rPr lang="en-US" sz="1600" dirty="0"/>
              <a:t>■ </a:t>
            </a:r>
            <a:r>
              <a:rPr lang="en-US" sz="1600" b="1" dirty="0"/>
              <a:t>External failure </a:t>
            </a:r>
            <a:r>
              <a:rPr lang="en-US" sz="1600" dirty="0"/>
              <a:t>costs include all costs of correcting failures detected by customers or the maintenance team after the software system has been installed.</a:t>
            </a:r>
            <a:endParaRPr lang="en-US" sz="1600" b="1" dirty="0"/>
          </a:p>
          <a:p>
            <a:pPr eaLnBrk="1" hangingPunct="1"/>
            <a:endParaRPr lang="en-US" dirty="0"/>
          </a:p>
          <a:p>
            <a:pPr eaLnBrk="1" hangingPunct="1"/>
            <a:endParaRPr lang="en-US" dirty="0"/>
          </a:p>
        </p:txBody>
      </p:sp>
      <p:sp>
        <p:nvSpPr>
          <p:cNvPr id="18436" name="Slide Number Placeholder 3"/>
          <p:cNvSpPr>
            <a:spLocks noGrp="1"/>
          </p:cNvSpPr>
          <p:nvPr>
            <p:ph type="sldNum" sz="quarter" idx="4294967295"/>
          </p:nvPr>
        </p:nvSpPr>
        <p:spPr bwMode="auto">
          <a:xfrm>
            <a:off x="8647113" y="6408738"/>
            <a:ext cx="36671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8ED843-B416-4B13-A93B-D5F6241F7AAA}" type="slidenum">
              <a:rPr lang="en-US"/>
              <a:pPr eaLnBrk="1" hangingPunct="1"/>
              <a:t>10</a:t>
            </a:fld>
            <a:endParaRPr lang="en-US"/>
          </a:p>
        </p:txBody>
      </p:sp>
    </p:spTree>
    <p:extLst>
      <p:ext uri="{BB962C8B-B14F-4D97-AF65-F5344CB8AC3E}">
        <p14:creationId xmlns:p14="http://schemas.microsoft.com/office/powerpoint/2010/main" val="4002589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and bad  quality costs </a:t>
            </a:r>
            <a:endParaRPr lang="ar-SA" dirty="0"/>
          </a:p>
        </p:txBody>
      </p:sp>
      <p:sp>
        <p:nvSpPr>
          <p:cNvPr id="3" name="Content Placeholder 2"/>
          <p:cNvSpPr>
            <a:spLocks noGrp="1"/>
          </p:cNvSpPr>
          <p:nvPr>
            <p:ph idx="1"/>
          </p:nvPr>
        </p:nvSpPr>
        <p:spPr/>
        <p:txBody>
          <a:bodyPr/>
          <a:lstStyle/>
          <a:p>
            <a:pPr marL="457200" indent="-457200" algn="just">
              <a:buFont typeface="Arial" pitchFamily="34" charset="0"/>
              <a:buChar char="•"/>
            </a:pPr>
            <a:r>
              <a:rPr lang="en-US" sz="3600" dirty="0" smtClean="0"/>
              <a:t>Prevention and appraisal costs  represent cost of achieving good </a:t>
            </a:r>
            <a:r>
              <a:rPr lang="en-US" sz="3600" b="1" dirty="0" smtClean="0"/>
              <a:t>quality</a:t>
            </a:r>
          </a:p>
          <a:p>
            <a:pPr marL="457200" indent="-457200" algn="just">
              <a:buFont typeface="Arial" pitchFamily="34" charset="0"/>
              <a:buChar char="•"/>
            </a:pPr>
            <a:r>
              <a:rPr lang="en-US" sz="3600" dirty="0" smtClean="0"/>
              <a:t>Internal and external costs represent cost of </a:t>
            </a:r>
            <a:r>
              <a:rPr lang="en-US" sz="3600" b="1" dirty="0" smtClean="0"/>
              <a:t>poor</a:t>
            </a:r>
            <a:r>
              <a:rPr lang="en-US" sz="3600" dirty="0" smtClean="0"/>
              <a:t> quality</a:t>
            </a:r>
          </a:p>
          <a:p>
            <a:pPr marL="457200" indent="-457200" algn="just">
              <a:buFont typeface="Arial" pitchFamily="34" charset="0"/>
              <a:buChar char="•"/>
            </a:pPr>
            <a:endParaRPr lang="en-US" sz="3600" dirty="0"/>
          </a:p>
          <a:p>
            <a:pPr marL="0" indent="0" algn="ctr"/>
            <a:r>
              <a:rPr lang="en-US" sz="3600" dirty="0" smtClean="0"/>
              <a:t>Why ?</a:t>
            </a:r>
          </a:p>
        </p:txBody>
      </p:sp>
    </p:spTree>
    <p:extLst>
      <p:ext uri="{BB962C8B-B14F-4D97-AF65-F5344CB8AC3E}">
        <p14:creationId xmlns:p14="http://schemas.microsoft.com/office/powerpoint/2010/main" val="4049964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and bad quality costs </a:t>
            </a:r>
            <a:endParaRPr lang="ar-SA" dirty="0"/>
          </a:p>
        </p:txBody>
      </p:sp>
      <p:sp>
        <p:nvSpPr>
          <p:cNvPr id="3" name="Content Placeholder 2"/>
          <p:cNvSpPr>
            <a:spLocks noGrp="1"/>
          </p:cNvSpPr>
          <p:nvPr>
            <p:ph idx="1"/>
          </p:nvPr>
        </p:nvSpPr>
        <p:spPr/>
        <p:txBody>
          <a:bodyPr/>
          <a:lstStyle/>
          <a:p>
            <a:pPr marL="457200" indent="-457200" algn="just">
              <a:buFont typeface="Arial" pitchFamily="34" charset="0"/>
              <a:buChar char="•"/>
            </a:pPr>
            <a:r>
              <a:rPr lang="en-US" sz="3600" dirty="0" smtClean="0"/>
              <a:t>Reduce bad quality cost by investing in good quality cost</a:t>
            </a:r>
          </a:p>
          <a:p>
            <a:pPr marL="457200" indent="-457200" algn="just">
              <a:buFont typeface="Arial" pitchFamily="34" charset="0"/>
              <a:buChar char="•"/>
            </a:pPr>
            <a:r>
              <a:rPr lang="en-US" sz="3600" dirty="0" smtClean="0"/>
              <a:t>Increasing budget for prevention and appraisal costs should reduce the costs of internal and external costs</a:t>
            </a:r>
          </a:p>
          <a:p>
            <a:pPr marL="457200" indent="-457200" algn="just">
              <a:buFont typeface="Arial" pitchFamily="34" charset="0"/>
              <a:buChar char="•"/>
            </a:pPr>
            <a:r>
              <a:rPr lang="en-US" sz="3600" dirty="0" smtClean="0"/>
              <a:t>If this does not happen then there are problem </a:t>
            </a:r>
            <a:endParaRPr lang="en-US" sz="3600" dirty="0"/>
          </a:p>
        </p:txBody>
      </p:sp>
    </p:spTree>
    <p:extLst>
      <p:ext uri="{BB962C8B-B14F-4D97-AF65-F5344CB8AC3E}">
        <p14:creationId xmlns:p14="http://schemas.microsoft.com/office/powerpoint/2010/main" val="3281914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143000"/>
          </a:xfrm>
        </p:spPr>
        <p:txBody>
          <a:bodyPr/>
          <a:lstStyle/>
          <a:p>
            <a:r>
              <a:rPr lang="en-US" dirty="0" smtClean="0"/>
              <a:t>Example of  good and bad quality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3745028"/>
              </p:ext>
            </p:extLst>
          </p:nvPr>
        </p:nvGraphicFramePr>
        <p:xfrm>
          <a:off x="685800" y="1981200"/>
          <a:ext cx="7772400" cy="283972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r>
                        <a:rPr lang="en-US" dirty="0" smtClean="0"/>
                        <a:t>Step 0</a:t>
                      </a:r>
                      <a:endParaRPr lang="en-US" dirty="0"/>
                    </a:p>
                  </a:txBody>
                  <a:tcPr/>
                </a:tc>
                <a:tc>
                  <a:txBody>
                    <a:bodyPr/>
                    <a:lstStyle/>
                    <a:p>
                      <a:pPr algn="ctr"/>
                      <a:r>
                        <a:rPr lang="en-US" dirty="0" smtClean="0"/>
                        <a:t>Step 1</a:t>
                      </a:r>
                      <a:endParaRPr lang="en-US" dirty="0"/>
                    </a:p>
                  </a:txBody>
                  <a:tcPr/>
                </a:tc>
                <a:tc>
                  <a:txBody>
                    <a:bodyPr/>
                    <a:lstStyle/>
                    <a:p>
                      <a:pPr algn="ctr"/>
                      <a:r>
                        <a:rPr lang="en-US" dirty="0" smtClean="0"/>
                        <a:t>Step 2</a:t>
                      </a:r>
                      <a:endParaRPr lang="en-US" dirty="0"/>
                    </a:p>
                  </a:txBody>
                  <a:tcPr/>
                </a:tc>
                <a:tc>
                  <a:txBody>
                    <a:bodyPr/>
                    <a:lstStyle/>
                    <a:p>
                      <a:pPr algn="ctr"/>
                      <a:r>
                        <a:rPr lang="en-US" dirty="0" smtClean="0"/>
                        <a:t>Step 4</a:t>
                      </a:r>
                      <a:endParaRPr lang="en-US" dirty="0"/>
                    </a:p>
                  </a:txBody>
                  <a:tcPr/>
                </a:tc>
              </a:tr>
              <a:tr h="370840">
                <a:tc>
                  <a:txBody>
                    <a:bodyPr/>
                    <a:lstStyle/>
                    <a:p>
                      <a:pPr algn="ctr"/>
                      <a:r>
                        <a:rPr lang="en-US" dirty="0" smtClean="0"/>
                        <a:t>Good Quality cost of zero riyals</a:t>
                      </a:r>
                      <a:endParaRPr lang="en-US" dirty="0"/>
                    </a:p>
                  </a:txBody>
                  <a:tcPr/>
                </a:tc>
                <a:tc>
                  <a:txBody>
                    <a:bodyPr/>
                    <a:lstStyle/>
                    <a:p>
                      <a:pPr algn="ctr"/>
                      <a:r>
                        <a:rPr lang="en-US" dirty="0" smtClean="0"/>
                        <a:t>Good Quality  cost  increased to 50,000 riyals</a:t>
                      </a:r>
                      <a:endParaRPr lang="en-US" dirty="0"/>
                    </a:p>
                  </a:txBody>
                  <a:tcPr/>
                </a:tc>
                <a:tc>
                  <a:txBody>
                    <a:bodyPr/>
                    <a:lstStyle/>
                    <a:p>
                      <a:pPr algn="ctr"/>
                      <a:r>
                        <a:rPr lang="en-US" dirty="0" smtClean="0"/>
                        <a:t>Good Quality  cost  increased to 100,000 riyals</a:t>
                      </a:r>
                      <a:endParaRPr lang="en-US" dirty="0"/>
                    </a:p>
                  </a:txBody>
                  <a:tcPr/>
                </a:tc>
                <a:tc>
                  <a:txBody>
                    <a:bodyPr/>
                    <a:lstStyle/>
                    <a:p>
                      <a:pPr algn="ctr"/>
                      <a:r>
                        <a:rPr lang="en-US" dirty="0" smtClean="0"/>
                        <a:t>Good Quality  cost  increased to 150,000 riyals</a:t>
                      </a:r>
                      <a:endParaRPr lang="en-US" dirty="0"/>
                    </a:p>
                  </a:txBody>
                  <a:tcPr/>
                </a:tc>
              </a:tr>
              <a:tr h="370840">
                <a:tc>
                  <a:txBody>
                    <a:bodyPr/>
                    <a:lstStyle/>
                    <a:p>
                      <a:pPr algn="ctr"/>
                      <a:r>
                        <a:rPr lang="en-US" dirty="0" smtClean="0"/>
                        <a:t>Bad quality costs of</a:t>
                      </a:r>
                    </a:p>
                    <a:p>
                      <a:pPr algn="ctr"/>
                      <a:r>
                        <a:rPr lang="en-US" dirty="0" smtClean="0"/>
                        <a:t>1,000,000</a:t>
                      </a:r>
                      <a:r>
                        <a:rPr lang="en-US" baseline="0" dirty="0" smtClean="0"/>
                        <a:t> Riyals </a:t>
                      </a:r>
                      <a:endParaRPr lang="en-US" dirty="0"/>
                    </a:p>
                  </a:txBody>
                  <a:tcPr/>
                </a:tc>
                <a:tc>
                  <a:txBody>
                    <a:bodyPr/>
                    <a:lstStyle/>
                    <a:p>
                      <a:pPr algn="ctr"/>
                      <a:r>
                        <a:rPr lang="en-US" dirty="0" smtClean="0"/>
                        <a:t>Bad quality costs decreased</a:t>
                      </a:r>
                      <a:r>
                        <a:rPr lang="en-US" baseline="0" dirty="0" smtClean="0"/>
                        <a:t> to</a:t>
                      </a:r>
                      <a:endParaRPr lang="en-US" dirty="0" smtClean="0"/>
                    </a:p>
                    <a:p>
                      <a:pPr algn="ctr"/>
                      <a:r>
                        <a:rPr lang="en-US" dirty="0" smtClean="0"/>
                        <a:t>900,000 </a:t>
                      </a:r>
                      <a:r>
                        <a:rPr lang="en-US" baseline="0" dirty="0" smtClean="0"/>
                        <a:t>Riyals </a:t>
                      </a:r>
                      <a:endParaRPr lang="en-US" dirty="0"/>
                    </a:p>
                  </a:txBody>
                  <a:tcPr/>
                </a:tc>
                <a:tc>
                  <a:txBody>
                    <a:bodyPr/>
                    <a:lstStyle/>
                    <a:p>
                      <a:pPr algn="ctr"/>
                      <a:r>
                        <a:rPr lang="en-US" dirty="0" smtClean="0"/>
                        <a:t>Bad quality costs decreased</a:t>
                      </a:r>
                      <a:r>
                        <a:rPr lang="en-US" baseline="0" dirty="0" smtClean="0"/>
                        <a:t> to</a:t>
                      </a:r>
                      <a:endParaRPr lang="en-US" dirty="0" smtClean="0"/>
                    </a:p>
                    <a:p>
                      <a:pPr algn="ctr"/>
                      <a:r>
                        <a:rPr lang="en-US" dirty="0" smtClean="0"/>
                        <a:t>700,000 </a:t>
                      </a:r>
                      <a:r>
                        <a:rPr lang="en-US" baseline="0" dirty="0" smtClean="0"/>
                        <a:t>Riyals </a:t>
                      </a:r>
                      <a:endParaRPr lang="en-US" dirty="0"/>
                    </a:p>
                  </a:txBody>
                  <a:tcPr/>
                </a:tc>
                <a:tc>
                  <a:txBody>
                    <a:bodyPr/>
                    <a:lstStyle/>
                    <a:p>
                      <a:pPr algn="ctr"/>
                      <a:r>
                        <a:rPr lang="en-US" dirty="0" smtClean="0"/>
                        <a:t>Bad quality costs decreased</a:t>
                      </a:r>
                      <a:r>
                        <a:rPr lang="en-US" baseline="0" dirty="0" smtClean="0"/>
                        <a:t> to</a:t>
                      </a:r>
                      <a:endParaRPr lang="en-US" dirty="0" smtClean="0"/>
                    </a:p>
                    <a:p>
                      <a:pPr algn="ctr"/>
                      <a:r>
                        <a:rPr lang="en-US" dirty="0" smtClean="0"/>
                        <a:t>500,000 </a:t>
                      </a:r>
                      <a:r>
                        <a:rPr lang="en-US" baseline="0" dirty="0" smtClean="0"/>
                        <a:t>Riyals </a:t>
                      </a:r>
                      <a:endParaRPr lang="en-US" dirty="0"/>
                    </a:p>
                  </a:txBody>
                  <a:tcPr/>
                </a:tc>
              </a:tr>
              <a:tr h="370840">
                <a:tc>
                  <a:txBody>
                    <a:bodyPr/>
                    <a:lstStyle/>
                    <a:p>
                      <a:pPr algn="ctr"/>
                      <a:r>
                        <a:rPr lang="en-US" dirty="0" smtClean="0"/>
                        <a:t>Total cost of 1,000,000</a:t>
                      </a:r>
                      <a:endParaRPr lang="en-US" dirty="0"/>
                    </a:p>
                  </a:txBody>
                  <a:tcPr/>
                </a:tc>
                <a:tc>
                  <a:txBody>
                    <a:bodyPr/>
                    <a:lstStyle/>
                    <a:p>
                      <a:pPr algn="ctr"/>
                      <a:r>
                        <a:rPr lang="en-US" dirty="0" smtClean="0"/>
                        <a:t>Total cost of 950,000</a:t>
                      </a:r>
                      <a:endParaRPr lang="en-US" dirty="0"/>
                    </a:p>
                  </a:txBody>
                  <a:tcPr/>
                </a:tc>
                <a:tc>
                  <a:txBody>
                    <a:bodyPr/>
                    <a:lstStyle/>
                    <a:p>
                      <a:pPr algn="ctr"/>
                      <a:r>
                        <a:rPr lang="en-US" dirty="0" smtClean="0"/>
                        <a:t>Total cost of 800,000</a:t>
                      </a:r>
                      <a:endParaRPr lang="en-US" dirty="0"/>
                    </a:p>
                  </a:txBody>
                  <a:tcPr/>
                </a:tc>
                <a:tc>
                  <a:txBody>
                    <a:bodyPr/>
                    <a:lstStyle/>
                    <a:p>
                      <a:pPr algn="ctr"/>
                      <a:r>
                        <a:rPr lang="en-US" dirty="0" smtClean="0"/>
                        <a:t>Total cost of 650,000</a:t>
                      </a:r>
                      <a:endParaRPr lang="en-US" dirty="0"/>
                    </a:p>
                  </a:txBody>
                  <a:tcPr/>
                </a:tc>
              </a:tr>
            </a:tbl>
          </a:graphicData>
        </a:graphic>
      </p:graphicFrame>
    </p:spTree>
    <p:extLst>
      <p:ext uri="{BB962C8B-B14F-4D97-AF65-F5344CB8AC3E}">
        <p14:creationId xmlns:p14="http://schemas.microsoft.com/office/powerpoint/2010/main" val="534202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409575" y="1277938"/>
            <a:ext cx="8305800" cy="4743450"/>
          </a:xfrm>
          <a:ln w="19050">
            <a:solidFill>
              <a:schemeClr val="tx1"/>
            </a:solidFill>
          </a:ln>
        </p:spPr>
        <p:txBody>
          <a:bodyPr/>
          <a:lstStyle/>
          <a:p>
            <a:pPr marL="900113" indent="-900113">
              <a:lnSpc>
                <a:spcPct val="80000"/>
              </a:lnSpc>
              <a:spcBef>
                <a:spcPct val="0"/>
              </a:spcBef>
              <a:tabLst>
                <a:tab pos="449263" algn="l"/>
              </a:tabLst>
            </a:pPr>
            <a:r>
              <a:rPr lang="en-US" sz="2000"/>
              <a:t> </a:t>
            </a:r>
            <a:r>
              <a:rPr lang="en-US" sz="2800" b="1">
                <a:solidFill>
                  <a:srgbClr val="339966"/>
                </a:solidFill>
              </a:rPr>
              <a:t>a.	</a:t>
            </a:r>
            <a:r>
              <a:rPr lang="en-US" sz="2600" b="1">
                <a:solidFill>
                  <a:srgbClr val="339966"/>
                </a:solidFill>
              </a:rPr>
              <a:t>Investments in development of SQA infrastructure</a:t>
            </a:r>
          </a:p>
          <a:p>
            <a:pPr marL="900113" indent="-900113">
              <a:lnSpc>
                <a:spcPct val="80000"/>
              </a:lnSpc>
              <a:spcBef>
                <a:spcPct val="0"/>
              </a:spcBef>
              <a:tabLst>
                <a:tab pos="449263" algn="l"/>
              </a:tabLst>
            </a:pPr>
            <a:r>
              <a:rPr lang="en-US" sz="2600" b="1">
                <a:solidFill>
                  <a:srgbClr val="339966"/>
                </a:solidFill>
              </a:rPr>
              <a:t>	components</a:t>
            </a:r>
          </a:p>
          <a:p>
            <a:pPr marL="900113" indent="-900113">
              <a:lnSpc>
                <a:spcPct val="80000"/>
              </a:lnSpc>
              <a:tabLst>
                <a:tab pos="449263" algn="l"/>
              </a:tabLst>
            </a:pPr>
            <a:r>
              <a:rPr lang="en-US" sz="2000"/>
              <a:t>	*</a:t>
            </a:r>
            <a:r>
              <a:rPr lang="en-US" sz="2000">
                <a:latin typeface="Symbol" pitchFamily="18" charset="2"/>
              </a:rPr>
              <a:t> </a:t>
            </a:r>
            <a:r>
              <a:rPr lang="en-US" sz="2000"/>
              <a:t>	Procedures and work instructions</a:t>
            </a:r>
          </a:p>
          <a:p>
            <a:pPr marL="900113" indent="-900113">
              <a:lnSpc>
                <a:spcPct val="80000"/>
              </a:lnSpc>
              <a:tabLst>
                <a:tab pos="449263" algn="l"/>
              </a:tabLst>
            </a:pPr>
            <a:r>
              <a:rPr lang="en-US" sz="2000"/>
              <a:t>	*</a:t>
            </a:r>
            <a:r>
              <a:rPr lang="en-US" sz="2000">
                <a:latin typeface="Symbol" pitchFamily="18" charset="2"/>
              </a:rPr>
              <a:t> </a:t>
            </a:r>
            <a:r>
              <a:rPr lang="en-US" sz="2000"/>
              <a:t>	Support devices: templates, checklists etc</a:t>
            </a:r>
          </a:p>
          <a:p>
            <a:pPr marL="900113" indent="-900113">
              <a:lnSpc>
                <a:spcPct val="80000"/>
              </a:lnSpc>
              <a:tabLst>
                <a:tab pos="449263" algn="l"/>
              </a:tabLst>
            </a:pPr>
            <a:r>
              <a:rPr lang="en-US" sz="2000"/>
              <a:t>	*</a:t>
            </a:r>
            <a:r>
              <a:rPr lang="en-US" sz="2000">
                <a:latin typeface="Symbol" pitchFamily="18" charset="2"/>
              </a:rPr>
              <a:t> 	</a:t>
            </a:r>
            <a:r>
              <a:rPr lang="en-US" sz="2000"/>
              <a:t>Software configuration management system</a:t>
            </a:r>
          </a:p>
          <a:p>
            <a:pPr marL="900113" indent="-900113">
              <a:lnSpc>
                <a:spcPct val="80000"/>
              </a:lnSpc>
              <a:tabLst>
                <a:tab pos="449263" algn="l"/>
              </a:tabLst>
            </a:pPr>
            <a:r>
              <a:rPr lang="en-US" sz="2000"/>
              <a:t>	*</a:t>
            </a:r>
            <a:r>
              <a:rPr lang="en-US" sz="2000">
                <a:latin typeface="Symbol" pitchFamily="18" charset="2"/>
              </a:rPr>
              <a:t> 	</a:t>
            </a:r>
            <a:r>
              <a:rPr lang="en-US" sz="2000"/>
              <a:t>Software quality metrics</a:t>
            </a:r>
          </a:p>
          <a:p>
            <a:pPr marL="900113" indent="-900113">
              <a:lnSpc>
                <a:spcPct val="80000"/>
              </a:lnSpc>
              <a:tabLst>
                <a:tab pos="449263" algn="l"/>
              </a:tabLst>
            </a:pPr>
            <a:r>
              <a:rPr lang="en-US" sz="2600" b="1">
                <a:solidFill>
                  <a:srgbClr val="CC6600"/>
                </a:solidFill>
              </a:rPr>
              <a:t>b.	Regular implementation of SQA preventive activities</a:t>
            </a:r>
            <a:r>
              <a:rPr lang="en-US" sz="2600">
                <a:solidFill>
                  <a:srgbClr val="CC6600"/>
                </a:solidFill>
              </a:rPr>
              <a:t>:</a:t>
            </a:r>
            <a:r>
              <a:rPr lang="en-US" sz="2000">
                <a:solidFill>
                  <a:srgbClr val="CC6600"/>
                </a:solidFill>
              </a:rPr>
              <a:t> </a:t>
            </a:r>
          </a:p>
          <a:p>
            <a:pPr marL="900113" indent="-900113">
              <a:lnSpc>
                <a:spcPct val="80000"/>
              </a:lnSpc>
              <a:tabLst>
                <a:tab pos="449263" algn="l"/>
              </a:tabLst>
            </a:pPr>
            <a:r>
              <a:rPr lang="en-US" sz="2000">
                <a:solidFill>
                  <a:srgbClr val="CC6600"/>
                </a:solidFill>
              </a:rPr>
              <a:t>	</a:t>
            </a:r>
            <a:r>
              <a:rPr lang="en-US" sz="2000">
                <a:solidFill>
                  <a:srgbClr val="CC6600"/>
                </a:solidFill>
                <a:latin typeface="Symbol" pitchFamily="18" charset="2"/>
              </a:rPr>
              <a:t>*</a:t>
            </a:r>
            <a:r>
              <a:rPr lang="en-US" sz="2000">
                <a:solidFill>
                  <a:srgbClr val="CC6600"/>
                </a:solidFill>
              </a:rPr>
              <a:t>	Instruction of new employees in SQA subjects      </a:t>
            </a:r>
          </a:p>
          <a:p>
            <a:pPr marL="900113" indent="-900113">
              <a:lnSpc>
                <a:spcPct val="80000"/>
              </a:lnSpc>
              <a:tabLst>
                <a:tab pos="449263" algn="l"/>
              </a:tabLst>
            </a:pPr>
            <a:r>
              <a:rPr lang="en-US" sz="2000"/>
              <a:t>	*</a:t>
            </a:r>
            <a:r>
              <a:rPr lang="en-US" sz="2000">
                <a:latin typeface="Symbol" pitchFamily="18" charset="2"/>
              </a:rPr>
              <a:t> 	</a:t>
            </a:r>
            <a:r>
              <a:rPr lang="en-US" sz="2000"/>
              <a:t>Certification of employees </a:t>
            </a:r>
          </a:p>
          <a:p>
            <a:pPr marL="900113" indent="-900113">
              <a:lnSpc>
                <a:spcPct val="80000"/>
              </a:lnSpc>
              <a:tabLst>
                <a:tab pos="449263" algn="l"/>
              </a:tabLst>
            </a:pPr>
            <a:r>
              <a:rPr lang="en-US" sz="2000"/>
              <a:t>	*	Consultations on SQA issues to team leaders and others </a:t>
            </a:r>
          </a:p>
          <a:p>
            <a:pPr marL="900113" indent="-900113">
              <a:lnSpc>
                <a:spcPct val="80000"/>
              </a:lnSpc>
              <a:tabLst>
                <a:tab pos="449263" algn="l"/>
              </a:tabLst>
            </a:pPr>
            <a:r>
              <a:rPr lang="en-US" sz="2600" b="1">
                <a:solidFill>
                  <a:schemeClr val="accent2"/>
                </a:solidFill>
              </a:rPr>
              <a:t>c.	Control of the SQA system through performance of:</a:t>
            </a:r>
          </a:p>
          <a:p>
            <a:pPr marL="900113" indent="-900113">
              <a:lnSpc>
                <a:spcPct val="80000"/>
              </a:lnSpc>
              <a:tabLst>
                <a:tab pos="449263" algn="l"/>
              </a:tabLst>
            </a:pPr>
            <a:r>
              <a:rPr lang="en-US" sz="2000"/>
              <a:t>	*	Internal quality reviews</a:t>
            </a:r>
          </a:p>
          <a:p>
            <a:pPr marL="900113" indent="-900113">
              <a:lnSpc>
                <a:spcPct val="80000"/>
              </a:lnSpc>
              <a:tabLst>
                <a:tab pos="449263" algn="l"/>
              </a:tabLst>
            </a:pPr>
            <a:r>
              <a:rPr lang="en-US" sz="2000"/>
              <a:t>	*	External quality audits</a:t>
            </a:r>
          </a:p>
          <a:p>
            <a:pPr marL="900113" indent="-900113">
              <a:lnSpc>
                <a:spcPct val="80000"/>
              </a:lnSpc>
              <a:tabLst>
                <a:tab pos="449263" algn="l"/>
              </a:tabLst>
            </a:pPr>
            <a:r>
              <a:rPr lang="en-US" sz="2000"/>
              <a:t>	*	Management quality reviews</a:t>
            </a:r>
          </a:p>
        </p:txBody>
      </p:sp>
      <p:sp>
        <p:nvSpPr>
          <p:cNvPr id="197638" name="WordArt 6"/>
          <p:cNvSpPr>
            <a:spLocks noChangeArrowheads="1" noChangeShapeType="1" noTextEdit="1"/>
          </p:cNvSpPr>
          <p:nvPr/>
        </p:nvSpPr>
        <p:spPr bwMode="auto">
          <a:xfrm>
            <a:off x="2454275" y="587375"/>
            <a:ext cx="4200525" cy="3937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Prevention costs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533400" y="1454150"/>
            <a:ext cx="8153400" cy="4495800"/>
          </a:xfrm>
          <a:ln w="19050">
            <a:solidFill>
              <a:schemeClr val="tx1"/>
            </a:solidFill>
          </a:ln>
        </p:spPr>
        <p:txBody>
          <a:bodyPr/>
          <a:lstStyle/>
          <a:p>
            <a:pPr>
              <a:lnSpc>
                <a:spcPct val="90000"/>
              </a:lnSpc>
            </a:pPr>
            <a:r>
              <a:rPr lang="en-US" sz="2800"/>
              <a:t> </a:t>
            </a:r>
            <a:r>
              <a:rPr lang="en-US" b="1">
                <a:solidFill>
                  <a:srgbClr val="339966"/>
                </a:solidFill>
              </a:rPr>
              <a:t>(a) Costs of reviews:</a:t>
            </a:r>
          </a:p>
          <a:p>
            <a:pPr>
              <a:lnSpc>
                <a:spcPct val="90000"/>
              </a:lnSpc>
            </a:pPr>
            <a:r>
              <a:rPr lang="en-US" sz="2800"/>
              <a:t>      </a:t>
            </a:r>
            <a:r>
              <a:rPr lang="en-US" sz="2800">
                <a:latin typeface="Symbol" pitchFamily="18" charset="2"/>
              </a:rPr>
              <a:t>       *</a:t>
            </a:r>
            <a:r>
              <a:rPr lang="en-US" sz="2800"/>
              <a:t>  Formal design reviews (DRs)</a:t>
            </a:r>
          </a:p>
          <a:p>
            <a:pPr>
              <a:lnSpc>
                <a:spcPct val="90000"/>
              </a:lnSpc>
            </a:pPr>
            <a:r>
              <a:rPr lang="en-US" sz="2800"/>
              <a:t>         </a:t>
            </a:r>
            <a:r>
              <a:rPr lang="en-US" sz="2800">
                <a:latin typeface="Symbol" pitchFamily="18" charset="2"/>
              </a:rPr>
              <a:t>    *</a:t>
            </a:r>
            <a:r>
              <a:rPr lang="en-US" sz="2800"/>
              <a:t>  Peer reviews (inspections and walkthroughs)</a:t>
            </a:r>
          </a:p>
          <a:p>
            <a:pPr>
              <a:lnSpc>
                <a:spcPct val="90000"/>
              </a:lnSpc>
            </a:pPr>
            <a:r>
              <a:rPr lang="en-US" sz="2800"/>
              <a:t>          </a:t>
            </a:r>
            <a:r>
              <a:rPr lang="en-US" sz="2800">
                <a:latin typeface="Symbol" pitchFamily="18" charset="2"/>
              </a:rPr>
              <a:t>   * </a:t>
            </a:r>
            <a:r>
              <a:rPr lang="en-US" sz="2800"/>
              <a:t> Expert reviews</a:t>
            </a:r>
          </a:p>
          <a:p>
            <a:pPr>
              <a:lnSpc>
                <a:spcPct val="90000"/>
              </a:lnSpc>
            </a:pPr>
            <a:r>
              <a:rPr lang="en-US" sz="2800"/>
              <a:t> </a:t>
            </a:r>
            <a:r>
              <a:rPr lang="en-US" b="1">
                <a:solidFill>
                  <a:schemeClr val="accent2"/>
                </a:solidFill>
              </a:rPr>
              <a:t>(b) Costs of software testing:</a:t>
            </a:r>
          </a:p>
          <a:p>
            <a:pPr>
              <a:lnSpc>
                <a:spcPct val="90000"/>
              </a:lnSpc>
            </a:pPr>
            <a:r>
              <a:rPr lang="en-US" sz="2800"/>
              <a:t>        </a:t>
            </a:r>
            <a:r>
              <a:rPr lang="en-US" sz="2800">
                <a:latin typeface="Symbol" pitchFamily="18" charset="2"/>
              </a:rPr>
              <a:t>     *</a:t>
            </a:r>
            <a:r>
              <a:rPr lang="en-US" sz="2800"/>
              <a:t>  Unit, integration and software system tests</a:t>
            </a:r>
          </a:p>
          <a:p>
            <a:pPr>
              <a:lnSpc>
                <a:spcPct val="90000"/>
              </a:lnSpc>
            </a:pPr>
            <a:r>
              <a:rPr lang="en-US" sz="2800"/>
              <a:t>        </a:t>
            </a:r>
            <a:r>
              <a:rPr lang="en-US" sz="2800">
                <a:latin typeface="Symbol" pitchFamily="18" charset="2"/>
              </a:rPr>
              <a:t>     * </a:t>
            </a:r>
            <a:r>
              <a:rPr lang="en-US" sz="2800"/>
              <a:t> Acceptance tests (carried out by customers)</a:t>
            </a:r>
          </a:p>
          <a:p>
            <a:pPr>
              <a:lnSpc>
                <a:spcPct val="90000"/>
              </a:lnSpc>
            </a:pPr>
            <a:r>
              <a:rPr lang="en-US" sz="2800"/>
              <a:t>  </a:t>
            </a:r>
            <a:r>
              <a:rPr lang="en-US" b="1"/>
              <a:t>(c) Costs of assuring quality of external </a:t>
            </a:r>
            <a:br>
              <a:rPr lang="en-US" b="1"/>
            </a:br>
            <a:r>
              <a:rPr lang="en-US" b="1"/>
              <a:t>    participants</a:t>
            </a:r>
            <a:endParaRPr lang="en-US" sz="2800"/>
          </a:p>
        </p:txBody>
      </p:sp>
      <p:sp>
        <p:nvSpPr>
          <p:cNvPr id="199686" name="WordArt 6"/>
          <p:cNvSpPr>
            <a:spLocks noChangeArrowheads="1" noChangeShapeType="1" noTextEdit="1"/>
          </p:cNvSpPr>
          <p:nvPr/>
        </p:nvSpPr>
        <p:spPr bwMode="auto">
          <a:xfrm>
            <a:off x="2547938" y="679450"/>
            <a:ext cx="4019550" cy="4318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Appraisal costs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a:solidFill>
                  <a:schemeClr val="bg1"/>
                </a:solidFill>
              </a:rPr>
              <a:t>Internal failure costs </a:t>
            </a:r>
          </a:p>
        </p:txBody>
      </p:sp>
      <p:sp>
        <p:nvSpPr>
          <p:cNvPr id="200707" name="Rectangle 3"/>
          <p:cNvSpPr>
            <a:spLocks noGrp="1" noChangeArrowheads="1"/>
          </p:cNvSpPr>
          <p:nvPr>
            <p:ph type="body" idx="1"/>
          </p:nvPr>
        </p:nvSpPr>
        <p:spPr>
          <a:xfrm>
            <a:off x="609600" y="1752600"/>
            <a:ext cx="7772400" cy="3886200"/>
          </a:xfrm>
          <a:ln w="19050">
            <a:solidFill>
              <a:schemeClr val="tx1"/>
            </a:solidFill>
          </a:ln>
        </p:spPr>
        <p:txBody>
          <a:bodyPr/>
          <a:lstStyle/>
          <a:p>
            <a:pPr marL="536575" indent="-536575"/>
            <a:r>
              <a:rPr lang="en-US">
                <a:latin typeface="Symbol" pitchFamily="18" charset="2"/>
              </a:rPr>
              <a:t>*	</a:t>
            </a:r>
            <a:r>
              <a:rPr lang="en-US" b="1">
                <a:solidFill>
                  <a:srgbClr val="339966"/>
                </a:solidFill>
              </a:rPr>
              <a:t>Costs of redesign or design corrections subsequent to design review and test findings</a:t>
            </a:r>
            <a:r>
              <a:rPr lang="en-US"/>
              <a:t>  </a:t>
            </a:r>
          </a:p>
          <a:p>
            <a:pPr marL="536575" indent="-536575"/>
            <a:r>
              <a:rPr lang="en-US">
                <a:latin typeface="Symbol" pitchFamily="18" charset="2"/>
              </a:rPr>
              <a:t>*</a:t>
            </a:r>
            <a:r>
              <a:rPr lang="en-US"/>
              <a:t>	</a:t>
            </a:r>
            <a:r>
              <a:rPr lang="en-US" b="1">
                <a:solidFill>
                  <a:srgbClr val="CC0000"/>
                </a:solidFill>
              </a:rPr>
              <a:t>Costs of re-programming or correcting programs in response to test findings</a:t>
            </a:r>
            <a:r>
              <a:rPr lang="en-US"/>
              <a:t> </a:t>
            </a:r>
          </a:p>
          <a:p>
            <a:pPr marL="536575" indent="-536575"/>
            <a:r>
              <a:rPr lang="en-US"/>
              <a:t>*	</a:t>
            </a:r>
            <a:r>
              <a:rPr lang="en-US" b="1">
                <a:solidFill>
                  <a:schemeClr val="accent2"/>
                </a:solidFill>
              </a:rPr>
              <a:t>Costs of repeated design review and re- testing (regression tests</a:t>
            </a:r>
            <a:r>
              <a:rPr lang="en-US"/>
              <a:t>) </a:t>
            </a:r>
          </a:p>
        </p:txBody>
      </p:sp>
      <p:sp>
        <p:nvSpPr>
          <p:cNvPr id="200710" name="WordArt 6"/>
          <p:cNvSpPr>
            <a:spLocks noChangeArrowheads="1" noChangeShapeType="1" noTextEdit="1"/>
          </p:cNvSpPr>
          <p:nvPr/>
        </p:nvSpPr>
        <p:spPr bwMode="auto">
          <a:xfrm>
            <a:off x="1871663" y="874713"/>
            <a:ext cx="5372100" cy="3937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Internal failure costs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a:xfrm>
            <a:off x="381000" y="1212850"/>
            <a:ext cx="8382000" cy="4953000"/>
          </a:xfrm>
          <a:ln w="19050">
            <a:solidFill>
              <a:schemeClr val="tx1"/>
            </a:solidFill>
          </a:ln>
        </p:spPr>
        <p:txBody>
          <a:bodyPr/>
          <a:lstStyle/>
          <a:p>
            <a:pPr marL="711200" indent="-711200">
              <a:lnSpc>
                <a:spcPct val="90000"/>
              </a:lnSpc>
              <a:tabLst>
                <a:tab pos="363538" algn="l"/>
              </a:tabLst>
            </a:pPr>
            <a:r>
              <a:rPr lang="en-US" sz="2000"/>
              <a:t>Typical external failure costs cover:</a:t>
            </a:r>
          </a:p>
          <a:p>
            <a:pPr marL="711200" indent="-711200">
              <a:lnSpc>
                <a:spcPct val="90000"/>
              </a:lnSpc>
              <a:tabLst>
                <a:tab pos="363538" algn="l"/>
              </a:tabLst>
            </a:pPr>
            <a:r>
              <a:rPr lang="en-US" sz="2000">
                <a:latin typeface="Symbol" pitchFamily="18" charset="2"/>
              </a:rPr>
              <a:t>	*	</a:t>
            </a:r>
            <a:r>
              <a:rPr lang="en-US" sz="2000"/>
              <a:t>Resolution of customer complaints during the warranty period. </a:t>
            </a:r>
          </a:p>
          <a:p>
            <a:pPr marL="711200" indent="-711200">
              <a:lnSpc>
                <a:spcPct val="90000"/>
              </a:lnSpc>
              <a:tabLst>
                <a:tab pos="363538" algn="l"/>
              </a:tabLst>
            </a:pPr>
            <a:r>
              <a:rPr lang="en-US" sz="2000">
                <a:latin typeface="Symbol" pitchFamily="18" charset="2"/>
              </a:rPr>
              <a:t>	*	</a:t>
            </a:r>
            <a:r>
              <a:rPr lang="en-US" sz="2000"/>
              <a:t>Correction of software bugs detected during regular operation. </a:t>
            </a:r>
          </a:p>
          <a:p>
            <a:pPr marL="711200" indent="-711200">
              <a:lnSpc>
                <a:spcPct val="90000"/>
              </a:lnSpc>
              <a:tabLst>
                <a:tab pos="363538" algn="l"/>
              </a:tabLst>
            </a:pPr>
            <a:r>
              <a:rPr lang="en-US" sz="2000">
                <a:latin typeface="Symbol" pitchFamily="18" charset="2"/>
              </a:rPr>
              <a:t>	*	</a:t>
            </a:r>
            <a:r>
              <a:rPr lang="en-US" sz="2000"/>
              <a:t>Correction of software failures after the warranty period is over</a:t>
            </a:r>
            <a:r>
              <a:rPr lang="en-US" sz="2000" b="1"/>
              <a:t> </a:t>
            </a:r>
            <a:r>
              <a:rPr lang="en-US" sz="2000"/>
              <a:t>even if the correction is not covered by the warranty. </a:t>
            </a:r>
          </a:p>
          <a:p>
            <a:pPr marL="711200" indent="-711200">
              <a:lnSpc>
                <a:spcPct val="90000"/>
              </a:lnSpc>
              <a:tabLst>
                <a:tab pos="363538" algn="l"/>
              </a:tabLst>
            </a:pPr>
            <a:r>
              <a:rPr lang="en-US" sz="2000">
                <a:latin typeface="Symbol" pitchFamily="18" charset="2"/>
              </a:rPr>
              <a:t>	*	</a:t>
            </a:r>
            <a:r>
              <a:rPr lang="en-US" sz="2000"/>
              <a:t>Damages paid to customers in case of a severe software failure.</a:t>
            </a:r>
          </a:p>
          <a:p>
            <a:pPr marL="711200" indent="-711200">
              <a:lnSpc>
                <a:spcPct val="90000"/>
              </a:lnSpc>
              <a:tabLst>
                <a:tab pos="363538" algn="l"/>
              </a:tabLst>
            </a:pPr>
            <a:r>
              <a:rPr lang="en-US" sz="2000">
                <a:latin typeface="Symbol" pitchFamily="18" charset="2"/>
              </a:rPr>
              <a:t>	*	</a:t>
            </a:r>
            <a:r>
              <a:rPr lang="en-US" sz="2000"/>
              <a:t>Reimbursement of customer's purchase costs.</a:t>
            </a:r>
          </a:p>
          <a:p>
            <a:pPr marL="711200" indent="-711200">
              <a:lnSpc>
                <a:spcPct val="90000"/>
              </a:lnSpc>
              <a:tabLst>
                <a:tab pos="363538" algn="l"/>
              </a:tabLst>
            </a:pPr>
            <a:r>
              <a:rPr lang="en-US" sz="2000">
                <a:latin typeface="Symbol" pitchFamily="18" charset="2"/>
              </a:rPr>
              <a:t>	*	</a:t>
            </a:r>
            <a:r>
              <a:rPr lang="en-US" sz="2000"/>
              <a:t>Insurance against customer's claims.</a:t>
            </a:r>
          </a:p>
          <a:p>
            <a:pPr marL="711200" indent="-711200">
              <a:lnSpc>
                <a:spcPct val="90000"/>
              </a:lnSpc>
              <a:tabLst>
                <a:tab pos="363538" algn="l"/>
              </a:tabLst>
            </a:pPr>
            <a:r>
              <a:rPr lang="en-US" sz="2000"/>
              <a:t>Typical examples of hidden external failure costs:</a:t>
            </a:r>
          </a:p>
          <a:p>
            <a:pPr marL="711200" indent="-711200">
              <a:lnSpc>
                <a:spcPct val="90000"/>
              </a:lnSpc>
              <a:tabLst>
                <a:tab pos="363538" algn="l"/>
              </a:tabLst>
            </a:pPr>
            <a:r>
              <a:rPr lang="en-US" sz="2000">
                <a:latin typeface="Symbol" pitchFamily="18" charset="2"/>
              </a:rPr>
              <a:t>	*	</a:t>
            </a:r>
            <a:r>
              <a:rPr lang="en-US" sz="2000"/>
              <a:t>Reduction of sales to customers that suffered from  software failures.</a:t>
            </a:r>
          </a:p>
          <a:p>
            <a:pPr marL="711200" indent="-711200">
              <a:lnSpc>
                <a:spcPct val="90000"/>
              </a:lnSpc>
              <a:tabLst>
                <a:tab pos="363538" algn="l"/>
              </a:tabLst>
            </a:pPr>
            <a:r>
              <a:rPr lang="en-US" sz="2000">
                <a:latin typeface="Symbol" pitchFamily="18" charset="2"/>
              </a:rPr>
              <a:t>	*	</a:t>
            </a:r>
            <a:r>
              <a:rPr lang="en-US" sz="2000"/>
              <a:t>Severe reduction of sales motivated by the firm's damaged reputation.</a:t>
            </a:r>
          </a:p>
          <a:p>
            <a:pPr marL="711200" indent="-711200">
              <a:lnSpc>
                <a:spcPct val="90000"/>
              </a:lnSpc>
              <a:tabLst>
                <a:tab pos="363538" algn="l"/>
              </a:tabLst>
            </a:pPr>
            <a:r>
              <a:rPr lang="en-US" sz="2000">
                <a:latin typeface="Symbol" pitchFamily="18" charset="2"/>
              </a:rPr>
              <a:t>	*</a:t>
            </a:r>
            <a:r>
              <a:rPr lang="en-US" sz="2000"/>
              <a:t>	Increased investment in sales promotion to counter the effects of past software failures.</a:t>
            </a:r>
          </a:p>
          <a:p>
            <a:pPr marL="711200" indent="-711200">
              <a:lnSpc>
                <a:spcPct val="90000"/>
              </a:lnSpc>
              <a:tabLst>
                <a:tab pos="363538" algn="l"/>
              </a:tabLst>
            </a:pPr>
            <a:r>
              <a:rPr lang="en-US" sz="2000"/>
              <a:t>	*	Reduced prospects to win a tender or, alternatively, the need to under-price to prevent competitors from winning tenders. </a:t>
            </a:r>
          </a:p>
        </p:txBody>
      </p:sp>
      <p:sp>
        <p:nvSpPr>
          <p:cNvPr id="201734" name="WordArt 6"/>
          <p:cNvSpPr>
            <a:spLocks noChangeArrowheads="1" noChangeShapeType="1" noTextEdit="1"/>
          </p:cNvSpPr>
          <p:nvPr/>
        </p:nvSpPr>
        <p:spPr bwMode="auto">
          <a:xfrm>
            <a:off x="1795463" y="573088"/>
            <a:ext cx="5524500" cy="407987"/>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External failure costs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685800" y="2198688"/>
            <a:ext cx="7772400" cy="3535362"/>
          </a:xfrm>
          <a:solidFill>
            <a:srgbClr val="FFFFCC"/>
          </a:solidFill>
          <a:ln>
            <a:solidFill>
              <a:schemeClr val="tx1"/>
            </a:solidFill>
          </a:ln>
        </p:spPr>
        <p:txBody>
          <a:bodyPr/>
          <a:lstStyle/>
          <a:p>
            <a:pPr>
              <a:spcBef>
                <a:spcPct val="30000"/>
              </a:spcBef>
            </a:pPr>
            <a:r>
              <a:rPr lang="en-US" sz="2800" b="1"/>
              <a:t>*	Definition of a cost of software quality model and specification of cost items.</a:t>
            </a:r>
          </a:p>
          <a:p>
            <a:pPr>
              <a:spcBef>
                <a:spcPct val="30000"/>
              </a:spcBef>
            </a:pPr>
            <a:r>
              <a:rPr lang="en-US" sz="2800" b="1"/>
              <a:t>*	Definition of the method of data collection for each cost item.</a:t>
            </a:r>
          </a:p>
          <a:p>
            <a:pPr>
              <a:spcBef>
                <a:spcPct val="30000"/>
              </a:spcBef>
            </a:pPr>
            <a:r>
              <a:rPr lang="en-US" sz="2800" b="1"/>
              <a:t>*	Application of a cost of software quality system, including thorough follow up.</a:t>
            </a:r>
          </a:p>
          <a:p>
            <a:pPr>
              <a:spcBef>
                <a:spcPct val="30000"/>
              </a:spcBef>
            </a:pPr>
            <a:r>
              <a:rPr lang="en-US" sz="2800" b="1"/>
              <a:t>*	Actions taken in response to the findings.</a:t>
            </a:r>
          </a:p>
        </p:txBody>
      </p:sp>
      <p:sp>
        <p:nvSpPr>
          <p:cNvPr id="204806" name="WordArt 6"/>
          <p:cNvSpPr>
            <a:spLocks noChangeArrowheads="1" noChangeShapeType="1" noTextEdit="1"/>
          </p:cNvSpPr>
          <p:nvPr/>
        </p:nvSpPr>
        <p:spPr bwMode="auto">
          <a:xfrm>
            <a:off x="1490663" y="677863"/>
            <a:ext cx="6143625" cy="1166812"/>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Application of a cost of</a:t>
            </a:r>
          </a:p>
          <a:p>
            <a:pPr algn="ctr"/>
            <a:r>
              <a:rPr lang="en-US" sz="3600" kern="10">
                <a:ln w="12700">
                  <a:solidFill>
                    <a:srgbClr val="000000"/>
                  </a:solidFill>
                  <a:round/>
                  <a:headEnd/>
                  <a:tailEnd/>
                </a:ln>
                <a:solidFill>
                  <a:srgbClr val="33CC33"/>
                </a:solidFill>
                <a:latin typeface="Arial Black"/>
              </a:rPr>
              <a:t>software quality system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body" idx="1"/>
          </p:nvPr>
        </p:nvSpPr>
        <p:spPr>
          <a:xfrm>
            <a:off x="395288" y="2349500"/>
            <a:ext cx="8393112" cy="3816350"/>
          </a:xfrm>
          <a:noFill/>
          <a:ln w="28575">
            <a:solidFill>
              <a:schemeClr val="tx1"/>
            </a:solidFill>
          </a:ln>
        </p:spPr>
        <p:txBody>
          <a:bodyPr/>
          <a:lstStyle/>
          <a:p>
            <a:pPr marL="261938" indent="-261938">
              <a:spcBef>
                <a:spcPct val="0"/>
              </a:spcBef>
            </a:pPr>
            <a:r>
              <a:rPr lang="en-US" sz="1800" b="1" i="1"/>
              <a:t>General problems</a:t>
            </a:r>
            <a:endParaRPr lang="en-US" sz="1800"/>
          </a:p>
          <a:p>
            <a:pPr marL="261938" indent="-261938">
              <a:spcBef>
                <a:spcPct val="0"/>
              </a:spcBef>
            </a:pPr>
            <a:r>
              <a:rPr lang="en-US" sz="1600"/>
              <a:t>*	Inaccurate and/or incomplete identification and classification of quality costs.</a:t>
            </a:r>
          </a:p>
          <a:p>
            <a:pPr marL="261938" indent="-261938">
              <a:spcBef>
                <a:spcPct val="0"/>
              </a:spcBef>
            </a:pPr>
            <a:r>
              <a:rPr lang="en-US" sz="1600"/>
              <a:t>*	Negligent reporting by team members </a:t>
            </a:r>
          </a:p>
          <a:p>
            <a:pPr marL="261938" indent="-261938">
              <a:spcBef>
                <a:spcPct val="0"/>
              </a:spcBef>
            </a:pPr>
            <a:r>
              <a:rPr lang="en-US" sz="1600"/>
              <a:t>*	Biased reporting of software costs, especially of “censored” internal and external costs.</a:t>
            </a:r>
          </a:p>
          <a:p>
            <a:pPr marL="261938" indent="-261938">
              <a:spcBef>
                <a:spcPct val="0"/>
              </a:spcBef>
            </a:pPr>
            <a:r>
              <a:rPr lang="en-US" sz="1600"/>
              <a:t>*	Biased recording of external failure costs - “camouflaged” compensation of customers for failures. </a:t>
            </a:r>
          </a:p>
          <a:p>
            <a:pPr marL="261938" indent="-261938">
              <a:spcBef>
                <a:spcPct val="50000"/>
              </a:spcBef>
            </a:pPr>
            <a:r>
              <a:rPr lang="en-US" sz="1800" b="1" i="1"/>
              <a:t>Problems arising when collecting data on managerial costs:</a:t>
            </a:r>
          </a:p>
          <a:p>
            <a:pPr marL="261938" indent="-261938">
              <a:spcBef>
                <a:spcPct val="0"/>
              </a:spcBef>
            </a:pPr>
            <a:r>
              <a:rPr lang="en-US" sz="1600"/>
              <a:t>*	Contract review and progress control activities are performed in a “part-time mode”. The reporting of time invested is usually inaccurate and often neglected.</a:t>
            </a:r>
          </a:p>
          <a:p>
            <a:pPr marL="261938" indent="-261938">
              <a:spcBef>
                <a:spcPct val="0"/>
              </a:spcBef>
            </a:pPr>
            <a:r>
              <a:rPr lang="en-US" sz="1600"/>
              <a:t>*	Many participants in these activities are senior staff members who are not required to report use of their time resources.</a:t>
            </a:r>
          </a:p>
          <a:p>
            <a:pPr marL="261938" indent="-261938">
              <a:spcBef>
                <a:spcPct val="0"/>
              </a:spcBef>
            </a:pPr>
            <a:r>
              <a:rPr lang="en-US" sz="1600"/>
              <a:t>*	Difficuties in determination of responsibility for schedule failures.</a:t>
            </a:r>
          </a:p>
          <a:p>
            <a:pPr marL="261938" indent="-261938">
              <a:spcBef>
                <a:spcPct val="0"/>
              </a:spcBef>
            </a:pPr>
            <a:r>
              <a:rPr lang="en-US" sz="1600"/>
              <a:t>*	</a:t>
            </a:r>
            <a:r>
              <a:rPr lang="en-US" sz="1600" i="1"/>
              <a:t>Payment </a:t>
            </a:r>
            <a:r>
              <a:rPr lang="en-US" sz="1600"/>
              <a:t>of overt and formal </a:t>
            </a:r>
            <a:r>
              <a:rPr lang="en-US" sz="1600" i="1"/>
              <a:t>compensation</a:t>
            </a:r>
            <a:r>
              <a:rPr lang="en-US" sz="1600"/>
              <a:t> usually occurs quite some time after the project is completed, and much too late for efficient application of the lessons learned.</a:t>
            </a:r>
          </a:p>
        </p:txBody>
      </p:sp>
      <p:sp>
        <p:nvSpPr>
          <p:cNvPr id="208901" name="WordArt 5"/>
          <p:cNvSpPr>
            <a:spLocks noChangeArrowheads="1" noChangeShapeType="1" noTextEdit="1"/>
          </p:cNvSpPr>
          <p:nvPr/>
        </p:nvSpPr>
        <p:spPr bwMode="auto">
          <a:xfrm>
            <a:off x="727075" y="461963"/>
            <a:ext cx="7658100" cy="174307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Problems in the</a:t>
            </a:r>
          </a:p>
          <a:p>
            <a:pPr algn="ctr"/>
            <a:r>
              <a:rPr lang="en-US" sz="3600" kern="10">
                <a:ln w="12700">
                  <a:solidFill>
                    <a:srgbClr val="000000"/>
                  </a:solidFill>
                  <a:round/>
                  <a:headEnd/>
                  <a:tailEnd/>
                </a:ln>
                <a:solidFill>
                  <a:srgbClr val="33CC33"/>
                </a:solidFill>
                <a:latin typeface="Arial Black"/>
              </a:rPr>
              <a:t>application of cost of software</a:t>
            </a:r>
          </a:p>
          <a:p>
            <a:pPr algn="ctr"/>
            <a:r>
              <a:rPr lang="en-US" sz="3600" kern="10">
                <a:ln w="12700">
                  <a:solidFill>
                    <a:srgbClr val="000000"/>
                  </a:solidFill>
                  <a:round/>
                  <a:headEnd/>
                  <a:tailEnd/>
                </a:ln>
                <a:solidFill>
                  <a:srgbClr val="33CC33"/>
                </a:solidFill>
                <a:latin typeface="Arial Black"/>
              </a:rPr>
              <a:t>quality metrics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just"/>
            <a:r>
              <a:rPr lang="en-US" dirty="0" smtClean="0"/>
              <a:t>“</a:t>
            </a:r>
            <a:r>
              <a:rPr lang="en-US" sz="3600" dirty="0" smtClean="0"/>
              <a:t>Because the main language of corporate management was money, there emerged the concept of studying quality-related costs as a means of communication between the quality staff departments and the company managers.”</a:t>
            </a:r>
            <a:endParaRPr lang="ar-SA"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do </a:t>
            </a:r>
            <a:r>
              <a:rPr lang="en-US" dirty="0" smtClean="0"/>
              <a:t>we need Cost Model</a:t>
            </a:r>
            <a:endParaRPr lang="ar-SA" dirty="0"/>
          </a:p>
        </p:txBody>
      </p:sp>
      <p:sp>
        <p:nvSpPr>
          <p:cNvPr id="3" name="Content Placeholder 2"/>
          <p:cNvSpPr>
            <a:spLocks noGrp="1"/>
          </p:cNvSpPr>
          <p:nvPr>
            <p:ph idx="1"/>
          </p:nvPr>
        </p:nvSpPr>
        <p:spPr/>
        <p:txBody>
          <a:bodyPr/>
          <a:lstStyle/>
          <a:p>
            <a:pPr marL="457200" indent="-457200" algn="just">
              <a:buFont typeface="Arial" pitchFamily="34" charset="0"/>
              <a:buChar char="•"/>
            </a:pPr>
            <a:r>
              <a:rPr lang="en-US" dirty="0" smtClean="0"/>
              <a:t>Distribution of cost to different software quality assurance tasks</a:t>
            </a:r>
          </a:p>
          <a:p>
            <a:pPr marL="457200" indent="-457200" algn="just">
              <a:buFont typeface="Arial" pitchFamily="34" charset="0"/>
              <a:buChar char="•"/>
            </a:pPr>
            <a:r>
              <a:rPr lang="en-US" dirty="0" smtClean="0"/>
              <a:t>Analysis to the effect of cost model</a:t>
            </a:r>
          </a:p>
          <a:p>
            <a:pPr marL="457200" indent="-457200" algn="just">
              <a:buFont typeface="Arial" pitchFamily="34" charset="0"/>
              <a:buChar char="•"/>
            </a:pPr>
            <a:r>
              <a:rPr lang="en-US" dirty="0" smtClean="0"/>
              <a:t>Redistribution if necessary</a:t>
            </a:r>
          </a:p>
          <a:p>
            <a:pPr marL="457200" indent="-457200" algn="just">
              <a:buFont typeface="Arial" pitchFamily="34" charset="0"/>
              <a:buChar char="•"/>
            </a:pPr>
            <a:r>
              <a:rPr lang="en-US" dirty="0" smtClean="0"/>
              <a:t>Justification to top management</a:t>
            </a:r>
          </a:p>
        </p:txBody>
      </p:sp>
    </p:spTree>
    <p:extLst>
      <p:ext uri="{BB962C8B-B14F-4D97-AF65-F5344CB8AC3E}">
        <p14:creationId xmlns:p14="http://schemas.microsoft.com/office/powerpoint/2010/main" val="1137312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do we </a:t>
            </a:r>
            <a:r>
              <a:rPr lang="en-US" dirty="0" smtClean="0"/>
              <a:t>need Cost Model</a:t>
            </a:r>
            <a:endParaRPr lang="ar-SA" dirty="0"/>
          </a:p>
        </p:txBody>
      </p:sp>
      <p:sp>
        <p:nvSpPr>
          <p:cNvPr id="3" name="Content Placeholder 2"/>
          <p:cNvSpPr>
            <a:spLocks noGrp="1"/>
          </p:cNvSpPr>
          <p:nvPr>
            <p:ph idx="1"/>
          </p:nvPr>
        </p:nvSpPr>
        <p:spPr/>
        <p:txBody>
          <a:bodyPr/>
          <a:lstStyle/>
          <a:p>
            <a:pPr marL="457200" indent="-457200" algn="just">
              <a:buFont typeface="Arial" pitchFamily="34" charset="0"/>
              <a:buChar char="•"/>
            </a:pPr>
            <a:r>
              <a:rPr lang="en-US" dirty="0">
                <a:cs typeface="Andalus" pitchFamily="18" charset="-78"/>
              </a:rPr>
              <a:t>More and more, commercial companies or public organizations are requiring economic evaluation of their quality assurance </a:t>
            </a:r>
            <a:r>
              <a:rPr lang="en-US" dirty="0" smtClean="0">
                <a:cs typeface="Andalus" pitchFamily="18" charset="-78"/>
              </a:rPr>
              <a:t>systems.</a:t>
            </a:r>
          </a:p>
          <a:p>
            <a:pPr marL="457200" indent="-457200" algn="just">
              <a:buFont typeface="Arial" pitchFamily="34" charset="0"/>
              <a:buChar char="•"/>
            </a:pPr>
            <a:r>
              <a:rPr lang="en-US" dirty="0" smtClean="0">
                <a:cs typeface="Andalus" pitchFamily="18" charset="-78"/>
              </a:rPr>
              <a:t>Cost </a:t>
            </a:r>
            <a:r>
              <a:rPr lang="en-US" dirty="0">
                <a:cs typeface="Andalus" pitchFamily="18" charset="-78"/>
              </a:rPr>
              <a:t>of software quality may be viewed as another class of software quality metrics where financial values are used as the measuring tool.</a:t>
            </a:r>
          </a:p>
        </p:txBody>
      </p:sp>
    </p:spTree>
    <p:extLst>
      <p:ext uri="{BB962C8B-B14F-4D97-AF65-F5344CB8AC3E}">
        <p14:creationId xmlns:p14="http://schemas.microsoft.com/office/powerpoint/2010/main" val="63386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lstStyle/>
          <a:p>
            <a:r>
              <a:rPr lang="en-US"/>
              <a:t>Actual Cost of Software Quality</a:t>
            </a:r>
          </a:p>
        </p:txBody>
      </p:sp>
      <p:graphicFrame>
        <p:nvGraphicFramePr>
          <p:cNvPr id="532483" name="Object 3"/>
          <p:cNvGraphicFramePr>
            <a:graphicFrameLocks noChangeAspect="1"/>
          </p:cNvGraphicFramePr>
          <p:nvPr/>
        </p:nvGraphicFramePr>
        <p:xfrm>
          <a:off x="2286000" y="1371600"/>
          <a:ext cx="5867400" cy="4062413"/>
        </p:xfrm>
        <a:graphic>
          <a:graphicData uri="http://schemas.openxmlformats.org/presentationml/2006/ole">
            <mc:AlternateContent xmlns:mc="http://schemas.openxmlformats.org/markup-compatibility/2006">
              <mc:Choice xmlns:v="urn:schemas-microsoft-com:vml" Requires="v">
                <p:oleObj spid="_x0000_s4114" name="Chart" r:id="rId4" imgW="6781935" imgH="4067243" progId="MSGraph.Chart.8">
                  <p:embed followColorScheme="full"/>
                </p:oleObj>
              </mc:Choice>
              <mc:Fallback>
                <p:oleObj name="Chart" r:id="rId4" imgW="6781935" imgH="4067243"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371600"/>
                        <a:ext cx="5867400" cy="406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484" name="Text Box 4"/>
          <p:cNvSpPr txBox="1">
            <a:spLocks noChangeArrowheads="1"/>
          </p:cNvSpPr>
          <p:nvPr/>
        </p:nvSpPr>
        <p:spPr bwMode="auto">
          <a:xfrm>
            <a:off x="304800" y="2514600"/>
            <a:ext cx="2225675" cy="1552575"/>
          </a:xfrm>
          <a:prstGeom prst="rect">
            <a:avLst/>
          </a:prstGeom>
          <a:noFill/>
          <a:ln w="12699">
            <a:noFill/>
            <a:miter lim="800000"/>
            <a:headEnd/>
            <a:tailEnd/>
          </a:ln>
          <a:effectLst/>
        </p:spPr>
        <p:txBody>
          <a:bodyPr>
            <a:spAutoFit/>
          </a:bodyPr>
          <a:lstStyle/>
          <a:p>
            <a:pPr defTabSz="762000"/>
            <a:r>
              <a:rPr lang="en-US" b="1"/>
              <a:t>Total Software</a:t>
            </a:r>
          </a:p>
          <a:p>
            <a:pPr defTabSz="762000"/>
            <a:r>
              <a:rPr lang="en-US" b="1"/>
              <a:t>Development</a:t>
            </a:r>
          </a:p>
          <a:p>
            <a:pPr defTabSz="762000"/>
            <a:r>
              <a:rPr lang="en-US" b="1"/>
              <a:t>Project Cost</a:t>
            </a:r>
          </a:p>
        </p:txBody>
      </p:sp>
      <p:sp>
        <p:nvSpPr>
          <p:cNvPr id="532485" name="Text Box 5"/>
          <p:cNvSpPr txBox="1">
            <a:spLocks noChangeArrowheads="1"/>
          </p:cNvSpPr>
          <p:nvPr/>
        </p:nvSpPr>
        <p:spPr bwMode="auto">
          <a:xfrm>
            <a:off x="6019800" y="5334000"/>
            <a:ext cx="2438400" cy="915988"/>
          </a:xfrm>
          <a:prstGeom prst="rect">
            <a:avLst/>
          </a:prstGeom>
          <a:noFill/>
          <a:ln w="12699">
            <a:noFill/>
            <a:miter lim="800000"/>
            <a:headEnd/>
            <a:tailEnd/>
          </a:ln>
          <a:effectLst/>
        </p:spPr>
        <p:txBody>
          <a:bodyPr>
            <a:spAutoFit/>
          </a:bodyPr>
          <a:lstStyle/>
          <a:p>
            <a:pPr defTabSz="762000"/>
            <a:r>
              <a:rPr lang="en-US" sz="1800" b="1" i="1"/>
              <a:t>From 40 - 67 % of costs are for Software Quality!</a:t>
            </a:r>
          </a:p>
        </p:txBody>
      </p:sp>
      <p:sp>
        <p:nvSpPr>
          <p:cNvPr id="532486" name="Text Box 6"/>
          <p:cNvSpPr txBox="1">
            <a:spLocks noChangeArrowheads="1"/>
          </p:cNvSpPr>
          <p:nvPr/>
        </p:nvSpPr>
        <p:spPr bwMode="auto">
          <a:xfrm>
            <a:off x="6096000" y="2590800"/>
            <a:ext cx="1893888" cy="1917700"/>
          </a:xfrm>
          <a:prstGeom prst="rect">
            <a:avLst/>
          </a:prstGeom>
          <a:solidFill>
            <a:schemeClr val="bg1"/>
          </a:solidFill>
          <a:ln w="12699">
            <a:noFill/>
            <a:miter lim="800000"/>
            <a:headEnd/>
            <a:tailEnd/>
          </a:ln>
          <a:effectLst/>
        </p:spPr>
        <p:txBody>
          <a:bodyPr wrap="none">
            <a:spAutoFit/>
          </a:bodyPr>
          <a:lstStyle/>
          <a:p>
            <a:pPr defTabSz="762000"/>
            <a:r>
              <a:rPr lang="en-US" b="1"/>
              <a:t>Established</a:t>
            </a:r>
          </a:p>
          <a:p>
            <a:pPr defTabSz="762000"/>
            <a:r>
              <a:rPr lang="en-US" b="1"/>
              <a:t>Cost of </a:t>
            </a:r>
          </a:p>
          <a:p>
            <a:pPr defTabSz="762000"/>
            <a:r>
              <a:rPr lang="en-US" b="1"/>
              <a:t>Software </a:t>
            </a:r>
          </a:p>
          <a:p>
            <a:pPr defTabSz="762000"/>
            <a:r>
              <a:rPr lang="en-US" b="1"/>
              <a:t>Quality in</a:t>
            </a:r>
          </a:p>
          <a:p>
            <a:pPr defTabSz="762000"/>
            <a:r>
              <a:rPr lang="en-US" b="1"/>
              <a:t>projects</a:t>
            </a:r>
          </a:p>
        </p:txBody>
      </p:sp>
      <p:sp>
        <p:nvSpPr>
          <p:cNvPr id="532487" name="AutoShape 7"/>
          <p:cNvSpPr>
            <a:spLocks noChangeArrowheads="1"/>
          </p:cNvSpPr>
          <p:nvPr/>
        </p:nvSpPr>
        <p:spPr bwMode="auto">
          <a:xfrm rot="-1735011">
            <a:off x="3733800" y="3886200"/>
            <a:ext cx="2514600" cy="533400"/>
          </a:xfrm>
          <a:prstGeom prst="leftArrow">
            <a:avLst>
              <a:gd name="adj1" fmla="val 50000"/>
              <a:gd name="adj2" fmla="val 117857"/>
            </a:avLst>
          </a:prstGeom>
          <a:solidFill>
            <a:schemeClr val="bg1"/>
          </a:solidFill>
          <a:ln w="12699">
            <a:solidFill>
              <a:schemeClr val="tx1"/>
            </a:solidFill>
            <a:miter lim="800000"/>
            <a:headEnd/>
            <a:tailEnd/>
          </a:ln>
          <a:effectLst/>
        </p:spPr>
        <p:txBody>
          <a:bodyPr wrap="none" anchor="ctr"/>
          <a:lstStyle/>
          <a:p>
            <a:endParaRPr lang="ar-SA"/>
          </a:p>
        </p:txBody>
      </p:sp>
      <p:sp>
        <p:nvSpPr>
          <p:cNvPr id="532488" name="AutoShape 8"/>
          <p:cNvSpPr>
            <a:spLocks noChangeArrowheads="1"/>
          </p:cNvSpPr>
          <p:nvPr/>
        </p:nvSpPr>
        <p:spPr bwMode="auto">
          <a:xfrm rot="-429546">
            <a:off x="4876800" y="2971800"/>
            <a:ext cx="1219200" cy="533400"/>
          </a:xfrm>
          <a:prstGeom prst="leftArrow">
            <a:avLst>
              <a:gd name="adj1" fmla="val 50000"/>
              <a:gd name="adj2" fmla="val 57143"/>
            </a:avLst>
          </a:prstGeom>
          <a:solidFill>
            <a:schemeClr val="bg1"/>
          </a:solidFill>
          <a:ln w="12699">
            <a:solidFill>
              <a:schemeClr val="tx1"/>
            </a:solidFill>
            <a:miter lim="800000"/>
            <a:headEnd/>
            <a:tailEnd/>
          </a:ln>
          <a:effectLst/>
        </p:spPr>
        <p:txBody>
          <a:bodyPr wrap="none" anchor="ctr"/>
          <a:lstStyle/>
          <a:p>
            <a:endParaRPr lang="ar-SA"/>
          </a:p>
        </p:txBody>
      </p:sp>
      <p:sp>
        <p:nvSpPr>
          <p:cNvPr id="532489" name="Text Box 9"/>
          <p:cNvSpPr txBox="1">
            <a:spLocks noChangeArrowheads="1"/>
          </p:cNvSpPr>
          <p:nvPr/>
        </p:nvSpPr>
        <p:spPr bwMode="auto">
          <a:xfrm>
            <a:off x="3124200" y="5132388"/>
            <a:ext cx="917575" cy="581025"/>
          </a:xfrm>
          <a:prstGeom prst="rect">
            <a:avLst/>
          </a:prstGeom>
          <a:noFill/>
          <a:ln w="12699">
            <a:noFill/>
            <a:miter lim="800000"/>
            <a:headEnd/>
            <a:tailEnd/>
          </a:ln>
          <a:effectLst/>
        </p:spPr>
        <p:txBody>
          <a:bodyPr wrap="none">
            <a:spAutoFit/>
          </a:bodyPr>
          <a:lstStyle/>
          <a:p>
            <a:pPr defTabSz="762000"/>
            <a:r>
              <a:rPr lang="en-US" sz="1600" b="1"/>
              <a:t>“Good”</a:t>
            </a:r>
          </a:p>
          <a:p>
            <a:pPr defTabSz="762000"/>
            <a:r>
              <a:rPr lang="en-US" sz="1600" b="1"/>
              <a:t>Project</a:t>
            </a:r>
          </a:p>
        </p:txBody>
      </p:sp>
      <p:sp>
        <p:nvSpPr>
          <p:cNvPr id="532490" name="Text Box 10"/>
          <p:cNvSpPr txBox="1">
            <a:spLocks noChangeArrowheads="1"/>
          </p:cNvSpPr>
          <p:nvPr/>
        </p:nvSpPr>
        <p:spPr bwMode="auto">
          <a:xfrm>
            <a:off x="4343400" y="5132388"/>
            <a:ext cx="1685925" cy="581025"/>
          </a:xfrm>
          <a:prstGeom prst="rect">
            <a:avLst/>
          </a:prstGeom>
          <a:noFill/>
          <a:ln w="12699">
            <a:noFill/>
            <a:miter lim="800000"/>
            <a:headEnd/>
            <a:tailEnd/>
          </a:ln>
          <a:effectLst/>
        </p:spPr>
        <p:txBody>
          <a:bodyPr wrap="none">
            <a:spAutoFit/>
          </a:bodyPr>
          <a:lstStyle/>
          <a:p>
            <a:pPr defTabSz="762000"/>
            <a:r>
              <a:rPr lang="en-US" sz="1600" b="1"/>
              <a:t>“Not So Good” </a:t>
            </a:r>
          </a:p>
          <a:p>
            <a:pPr defTabSz="762000"/>
            <a:r>
              <a:rPr lang="en-US" sz="1600" b="1"/>
              <a:t>Project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noFill/>
          <a:ln/>
        </p:spPr>
        <p:txBody>
          <a:bodyPr/>
          <a:lstStyle/>
          <a:p>
            <a:pPr>
              <a:buFont typeface="Wingdings 3" pitchFamily="18" charset="2"/>
              <a:buNone/>
            </a:pPr>
            <a:r>
              <a:rPr lang="en-US" sz="2400" dirty="0">
                <a:solidFill>
                  <a:srgbClr val="002060"/>
                </a:solidFill>
                <a:latin typeface="Andalus" pitchFamily="18" charset="-78"/>
                <a:cs typeface="Andalus" pitchFamily="18" charset="-78"/>
              </a:rPr>
              <a:t>In general – it enables management to achieve economic control over SQA activities and outcomes. The specific objectives are: </a:t>
            </a:r>
          </a:p>
          <a:p>
            <a:pPr>
              <a:buFont typeface="Arial" pitchFamily="34" charset="0"/>
              <a:buChar char="•"/>
            </a:pPr>
            <a:r>
              <a:rPr lang="en-US" sz="2400" dirty="0">
                <a:solidFill>
                  <a:srgbClr val="002060"/>
                </a:solidFill>
                <a:latin typeface="Andalus" pitchFamily="18" charset="-78"/>
                <a:cs typeface="Andalus" pitchFamily="18" charset="-78"/>
              </a:rPr>
              <a:t>     </a:t>
            </a:r>
            <a:r>
              <a:rPr lang="en-US" sz="2400" dirty="0" smtClean="0">
                <a:solidFill>
                  <a:srgbClr val="002060"/>
                </a:solidFill>
                <a:latin typeface="Andalus" pitchFamily="18" charset="-78"/>
                <a:cs typeface="Andalus" pitchFamily="18" charset="-78"/>
              </a:rPr>
              <a:t>Control </a:t>
            </a:r>
            <a:r>
              <a:rPr lang="en-US" sz="2400" dirty="0">
                <a:solidFill>
                  <a:srgbClr val="002060"/>
                </a:solidFill>
                <a:latin typeface="Andalus" pitchFamily="18" charset="-78"/>
                <a:cs typeface="Andalus" pitchFamily="18" charset="-78"/>
              </a:rPr>
              <a:t>organization-initiated costs to prevent and </a:t>
            </a:r>
            <a:br>
              <a:rPr lang="en-US" sz="2400" dirty="0">
                <a:solidFill>
                  <a:srgbClr val="002060"/>
                </a:solidFill>
                <a:latin typeface="Andalus" pitchFamily="18" charset="-78"/>
                <a:cs typeface="Andalus" pitchFamily="18" charset="-78"/>
              </a:rPr>
            </a:br>
            <a:r>
              <a:rPr lang="en-US" sz="2400" dirty="0">
                <a:solidFill>
                  <a:srgbClr val="002060"/>
                </a:solidFill>
                <a:latin typeface="Andalus" pitchFamily="18" charset="-78"/>
                <a:cs typeface="Andalus" pitchFamily="18" charset="-78"/>
              </a:rPr>
              <a:t>     detect software errors. </a:t>
            </a:r>
            <a:endParaRPr lang="en-US" sz="2400" dirty="0" smtClean="0">
              <a:solidFill>
                <a:srgbClr val="002060"/>
              </a:solidFill>
              <a:latin typeface="Andalus" pitchFamily="18" charset="-78"/>
              <a:cs typeface="Andalus" pitchFamily="18" charset="-78"/>
            </a:endParaRPr>
          </a:p>
          <a:p>
            <a:pPr>
              <a:buFont typeface="Arial" pitchFamily="34" charset="0"/>
              <a:buChar char="•"/>
            </a:pPr>
            <a:r>
              <a:rPr lang="en-US" sz="2400" dirty="0" smtClean="0">
                <a:solidFill>
                  <a:srgbClr val="002060"/>
                </a:solidFill>
                <a:latin typeface="Andalus" pitchFamily="18" charset="-78"/>
                <a:cs typeface="Andalus" pitchFamily="18" charset="-78"/>
              </a:rPr>
              <a:t>Evaluation </a:t>
            </a:r>
            <a:r>
              <a:rPr lang="en-US" sz="2400" dirty="0">
                <a:solidFill>
                  <a:srgbClr val="002060"/>
                </a:solidFill>
                <a:latin typeface="Andalus" pitchFamily="18" charset="-78"/>
                <a:cs typeface="Andalus" pitchFamily="18" charset="-78"/>
              </a:rPr>
              <a:t>of the economic damages of software </a:t>
            </a:r>
            <a:br>
              <a:rPr lang="en-US" sz="2400" dirty="0">
                <a:solidFill>
                  <a:srgbClr val="002060"/>
                </a:solidFill>
                <a:latin typeface="Andalus" pitchFamily="18" charset="-78"/>
                <a:cs typeface="Andalus" pitchFamily="18" charset="-78"/>
              </a:rPr>
            </a:br>
            <a:r>
              <a:rPr lang="en-US" sz="2400" dirty="0">
                <a:solidFill>
                  <a:srgbClr val="002060"/>
                </a:solidFill>
                <a:latin typeface="Andalus" pitchFamily="18" charset="-78"/>
                <a:cs typeface="Andalus" pitchFamily="18" charset="-78"/>
              </a:rPr>
              <a:t>     failures as a basis for revising the SQA </a:t>
            </a:r>
            <a:r>
              <a:rPr lang="en-US" sz="2400" dirty="0" smtClean="0">
                <a:solidFill>
                  <a:srgbClr val="002060"/>
                </a:solidFill>
                <a:latin typeface="Andalus" pitchFamily="18" charset="-78"/>
                <a:cs typeface="Andalus" pitchFamily="18" charset="-78"/>
              </a:rPr>
              <a:t>budget.</a:t>
            </a:r>
          </a:p>
          <a:p>
            <a:pPr>
              <a:buFont typeface="Arial" pitchFamily="34" charset="0"/>
              <a:buChar char="•"/>
            </a:pPr>
            <a:r>
              <a:rPr lang="en-US" sz="2400" dirty="0" smtClean="0">
                <a:solidFill>
                  <a:srgbClr val="002060"/>
                </a:solidFill>
                <a:latin typeface="Andalus" pitchFamily="18" charset="-78"/>
                <a:cs typeface="Andalus" pitchFamily="18" charset="-78"/>
              </a:rPr>
              <a:t>Evaluation of plans to increase or decrease of SQA </a:t>
            </a:r>
            <a:br>
              <a:rPr lang="en-US" sz="2400" dirty="0" smtClean="0">
                <a:solidFill>
                  <a:srgbClr val="002060"/>
                </a:solidFill>
                <a:latin typeface="Andalus" pitchFamily="18" charset="-78"/>
                <a:cs typeface="Andalus" pitchFamily="18" charset="-78"/>
              </a:rPr>
            </a:br>
            <a:r>
              <a:rPr lang="en-US" sz="2400" dirty="0" smtClean="0">
                <a:solidFill>
                  <a:srgbClr val="002060"/>
                </a:solidFill>
                <a:latin typeface="Andalus" pitchFamily="18" charset="-78"/>
                <a:cs typeface="Andalus" pitchFamily="18" charset="-78"/>
              </a:rPr>
              <a:t>     activities or to invest in SQA infrastructure on the </a:t>
            </a:r>
            <a:br>
              <a:rPr lang="en-US" sz="2400" dirty="0" smtClean="0">
                <a:solidFill>
                  <a:srgbClr val="002060"/>
                </a:solidFill>
                <a:latin typeface="Andalus" pitchFamily="18" charset="-78"/>
                <a:cs typeface="Andalus" pitchFamily="18" charset="-78"/>
              </a:rPr>
            </a:br>
            <a:r>
              <a:rPr lang="en-US" sz="2400" dirty="0" smtClean="0">
                <a:solidFill>
                  <a:srgbClr val="002060"/>
                </a:solidFill>
                <a:latin typeface="Andalus" pitchFamily="18" charset="-78"/>
                <a:cs typeface="Andalus" pitchFamily="18" charset="-78"/>
              </a:rPr>
              <a:t>     basis of past economic performance. </a:t>
            </a:r>
          </a:p>
          <a:p>
            <a:pPr lvl="2"/>
            <a:endParaRPr lang="en-US" dirty="0"/>
          </a:p>
        </p:txBody>
      </p:sp>
      <p:sp>
        <p:nvSpPr>
          <p:cNvPr id="530435" name="Rectangle 3"/>
          <p:cNvSpPr>
            <a:spLocks noGrp="1" noChangeArrowheads="1"/>
          </p:cNvSpPr>
          <p:nvPr>
            <p:ph type="title"/>
          </p:nvPr>
        </p:nvSpPr>
        <p:spPr>
          <a:noFill/>
          <a:ln/>
        </p:spPr>
        <p:txBody>
          <a:bodyPr anchor="ctr"/>
          <a:lstStyle/>
          <a:p>
            <a:r>
              <a:rPr lang="en-US" dirty="0"/>
              <a:t>Cost of Software Quality</a:t>
            </a:r>
          </a:p>
        </p:txBody>
      </p:sp>
      <p:pic>
        <p:nvPicPr>
          <p:cNvPr id="530436" name="Picture 4"/>
          <p:cNvPicPr>
            <a:picLocks noChangeAspect="1" noChangeArrowheads="1"/>
          </p:cNvPicPr>
          <p:nvPr/>
        </p:nvPicPr>
        <p:blipFill>
          <a:blip r:embed="rId3" cstate="print"/>
          <a:srcRect/>
          <a:stretch>
            <a:fillRect/>
          </a:stretch>
        </p:blipFill>
        <p:spPr bwMode="auto">
          <a:xfrm>
            <a:off x="7772400" y="457200"/>
            <a:ext cx="455613" cy="838200"/>
          </a:xfrm>
          <a:prstGeom prst="rect">
            <a:avLst/>
          </a:prstGeom>
          <a:noFill/>
          <a:ln w="12700">
            <a:noFill/>
            <a:miter lim="800000"/>
            <a:headEnd/>
            <a:tailEnd/>
          </a:ln>
          <a:effectLst/>
        </p:spPr>
      </p:pic>
      <p:sp>
        <p:nvSpPr>
          <p:cNvPr id="530437" name="Text Box 5"/>
          <p:cNvSpPr txBox="1">
            <a:spLocks noChangeArrowheads="1"/>
          </p:cNvSpPr>
          <p:nvPr/>
        </p:nvSpPr>
        <p:spPr bwMode="auto">
          <a:xfrm>
            <a:off x="5638800" y="6096000"/>
            <a:ext cx="2952750" cy="228600"/>
          </a:xfrm>
          <a:prstGeom prst="rect">
            <a:avLst/>
          </a:prstGeom>
          <a:noFill/>
          <a:ln w="12699">
            <a:noFill/>
            <a:miter lim="800000"/>
            <a:headEnd/>
            <a:tailEnd/>
          </a:ln>
          <a:effectLst/>
        </p:spPr>
        <p:txBody>
          <a:bodyPr wrap="none">
            <a:spAutoFit/>
          </a:bodyPr>
          <a:lstStyle/>
          <a:p>
            <a:pPr defTabSz="762000"/>
            <a:r>
              <a:rPr lang="en-US" sz="900" i="1">
                <a:latin typeface="Times New Roman" pitchFamily="18" charset="0"/>
              </a:rPr>
              <a:t>Cost of Quality: Software Quality Professional, March 1999</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noFill/>
          <a:ln/>
        </p:spPr>
        <p:txBody>
          <a:bodyPr/>
          <a:lstStyle/>
          <a:p>
            <a:r>
              <a:rPr lang="en-US" sz="2400" i="1" dirty="0"/>
              <a:t>Based on Industry Experience -</a:t>
            </a:r>
            <a:endParaRPr lang="en-US" dirty="0"/>
          </a:p>
          <a:p>
            <a:r>
              <a:rPr lang="en-US" dirty="0"/>
              <a:t>Quality as a Percent of Development Costs</a:t>
            </a:r>
          </a:p>
          <a:p>
            <a:pPr lvl="1"/>
            <a:r>
              <a:rPr lang="en-US" dirty="0"/>
              <a:t>Price-Waterhouse 1993</a:t>
            </a:r>
          </a:p>
          <a:p>
            <a:pPr lvl="2"/>
            <a:r>
              <a:rPr lang="en-US" dirty="0"/>
              <a:t>Software Quality:         </a:t>
            </a:r>
            <a:r>
              <a:rPr lang="en-US" sz="3200" b="1" dirty="0"/>
              <a:t>40 - </a:t>
            </a:r>
            <a:r>
              <a:rPr lang="en-US" sz="3200" b="1" dirty="0" smtClean="0"/>
              <a:t>67%</a:t>
            </a:r>
            <a:endParaRPr lang="en-US" dirty="0"/>
          </a:p>
          <a:p>
            <a:pPr lvl="2"/>
            <a:endParaRPr lang="en-US" dirty="0"/>
          </a:p>
        </p:txBody>
      </p:sp>
      <p:sp>
        <p:nvSpPr>
          <p:cNvPr id="530435" name="Rectangle 3"/>
          <p:cNvSpPr>
            <a:spLocks noGrp="1" noChangeArrowheads="1"/>
          </p:cNvSpPr>
          <p:nvPr>
            <p:ph type="title"/>
          </p:nvPr>
        </p:nvSpPr>
        <p:spPr>
          <a:noFill/>
          <a:ln/>
        </p:spPr>
        <p:txBody>
          <a:bodyPr anchor="ctr"/>
          <a:lstStyle/>
          <a:p>
            <a:r>
              <a:rPr lang="en-US" dirty="0"/>
              <a:t>Cost of Software Quality</a:t>
            </a:r>
          </a:p>
        </p:txBody>
      </p:sp>
      <p:pic>
        <p:nvPicPr>
          <p:cNvPr id="530436" name="Picture 4"/>
          <p:cNvPicPr>
            <a:picLocks noChangeAspect="1" noChangeArrowheads="1"/>
          </p:cNvPicPr>
          <p:nvPr/>
        </p:nvPicPr>
        <p:blipFill>
          <a:blip r:embed="rId3" cstate="print"/>
          <a:srcRect/>
          <a:stretch>
            <a:fillRect/>
          </a:stretch>
        </p:blipFill>
        <p:spPr bwMode="auto">
          <a:xfrm>
            <a:off x="7772400" y="457200"/>
            <a:ext cx="455613" cy="838200"/>
          </a:xfrm>
          <a:prstGeom prst="rect">
            <a:avLst/>
          </a:prstGeom>
          <a:noFill/>
          <a:ln w="12700">
            <a:noFill/>
            <a:miter lim="800000"/>
            <a:headEnd/>
            <a:tailEnd/>
          </a:ln>
          <a:effectLst/>
        </p:spPr>
      </p:pic>
      <p:sp>
        <p:nvSpPr>
          <p:cNvPr id="530437" name="Text Box 5"/>
          <p:cNvSpPr txBox="1">
            <a:spLocks noChangeArrowheads="1"/>
          </p:cNvSpPr>
          <p:nvPr/>
        </p:nvSpPr>
        <p:spPr bwMode="auto">
          <a:xfrm>
            <a:off x="5638800" y="6096000"/>
            <a:ext cx="2952750" cy="228600"/>
          </a:xfrm>
          <a:prstGeom prst="rect">
            <a:avLst/>
          </a:prstGeom>
          <a:noFill/>
          <a:ln w="12699">
            <a:noFill/>
            <a:miter lim="800000"/>
            <a:headEnd/>
            <a:tailEnd/>
          </a:ln>
          <a:effectLst/>
        </p:spPr>
        <p:txBody>
          <a:bodyPr wrap="none">
            <a:spAutoFit/>
          </a:bodyPr>
          <a:lstStyle/>
          <a:p>
            <a:pPr defTabSz="762000"/>
            <a:r>
              <a:rPr lang="en-US" sz="900" i="1">
                <a:latin typeface="Times New Roman" pitchFamily="18" charset="0"/>
              </a:rPr>
              <a:t>Cost of Quality: Software Quality Professional, March 1999</a:t>
            </a:r>
          </a:p>
        </p:txBody>
      </p:sp>
    </p:spTree>
    <p:extLst>
      <p:ext uri="{BB962C8B-B14F-4D97-AF65-F5344CB8AC3E}">
        <p14:creationId xmlns:p14="http://schemas.microsoft.com/office/powerpoint/2010/main" val="18309873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p:cNvGraphicFramePr/>
          <p:nvPr/>
        </p:nvGraphicFramePr>
        <p:xfrm>
          <a:off x="990600" y="371475"/>
          <a:ext cx="7239000" cy="1200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1" name="TextBox 19"/>
          <p:cNvSpPr txBox="1">
            <a:spLocks noChangeArrowheads="1"/>
          </p:cNvSpPr>
          <p:nvPr/>
        </p:nvSpPr>
        <p:spPr bwMode="auto">
          <a:xfrm>
            <a:off x="152400" y="1524000"/>
            <a:ext cx="8534400" cy="2092881"/>
          </a:xfrm>
          <a:prstGeom prst="rect">
            <a:avLst/>
          </a:prstGeom>
          <a:noFill/>
          <a:ln w="9525">
            <a:noFill/>
            <a:miter lim="800000"/>
            <a:headEnd/>
            <a:tailEnd/>
          </a:ln>
        </p:spPr>
        <p:txBody>
          <a:bodyPr>
            <a:spAutoFit/>
          </a:bodyPr>
          <a:lstStyle/>
          <a:p>
            <a:endParaRPr lang="en-US" sz="2000" dirty="0"/>
          </a:p>
          <a:p>
            <a:r>
              <a:rPr lang="en-US" sz="2000" dirty="0"/>
              <a:t>■ </a:t>
            </a:r>
            <a:r>
              <a:rPr lang="en-US" sz="2200" b="1" dirty="0"/>
              <a:t>Costs of control </a:t>
            </a:r>
            <a:r>
              <a:rPr lang="en-US" sz="2200" dirty="0"/>
              <a:t>include costs that are spent to prevent and detect software  errors in order to reduce them to an accepted level.</a:t>
            </a:r>
          </a:p>
          <a:p>
            <a:endParaRPr lang="en-US" sz="2200" dirty="0"/>
          </a:p>
          <a:p>
            <a:r>
              <a:rPr lang="en-US" sz="2200" dirty="0"/>
              <a:t>■ </a:t>
            </a:r>
            <a:r>
              <a:rPr lang="en-US" sz="2200" b="1" dirty="0"/>
              <a:t>Costs of failure of control </a:t>
            </a:r>
            <a:r>
              <a:rPr lang="en-US" sz="2200" dirty="0"/>
              <a:t>include costs of failures that occurred because of failure to prevent and detect software errors. </a:t>
            </a:r>
          </a:p>
        </p:txBody>
      </p:sp>
      <p:sp>
        <p:nvSpPr>
          <p:cNvPr id="21" name="Rectangle 20"/>
          <p:cNvSpPr/>
          <p:nvPr/>
        </p:nvSpPr>
        <p:spPr>
          <a:xfrm>
            <a:off x="2209800" y="48768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Costs of Software Quality</a:t>
            </a:r>
          </a:p>
        </p:txBody>
      </p:sp>
      <p:sp>
        <p:nvSpPr>
          <p:cNvPr id="22" name="Rectangle 21"/>
          <p:cNvSpPr/>
          <p:nvPr/>
        </p:nvSpPr>
        <p:spPr>
          <a:xfrm>
            <a:off x="4724400" y="3962400"/>
            <a:ext cx="1676400" cy="838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000" dirty="0"/>
              <a:t>Costs of Control</a:t>
            </a:r>
          </a:p>
        </p:txBody>
      </p:sp>
      <p:sp>
        <p:nvSpPr>
          <p:cNvPr id="23" name="Rectangle 22"/>
          <p:cNvSpPr/>
          <p:nvPr/>
        </p:nvSpPr>
        <p:spPr>
          <a:xfrm>
            <a:off x="4724400" y="5486400"/>
            <a:ext cx="1676400" cy="8382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000" dirty="0"/>
              <a:t>Costs of Failure of Control</a:t>
            </a:r>
          </a:p>
        </p:txBody>
      </p:sp>
      <p:cxnSp>
        <p:nvCxnSpPr>
          <p:cNvPr id="25" name="Straight Arrow Connector 24"/>
          <p:cNvCxnSpPr>
            <a:stCxn id="21" idx="3"/>
            <a:endCxn id="22" idx="1"/>
          </p:cNvCxnSpPr>
          <p:nvPr/>
        </p:nvCxnSpPr>
        <p:spPr>
          <a:xfrm flipV="1">
            <a:off x="3657600" y="43815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1" idx="3"/>
            <a:endCxn id="23" idx="1"/>
          </p:cNvCxnSpPr>
          <p:nvPr/>
        </p:nvCxnSpPr>
        <p:spPr>
          <a:xfrm>
            <a:off x="3657600" y="52959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7" name="Slide Number Placeholder 27"/>
          <p:cNvSpPr>
            <a:spLocks noGrp="1"/>
          </p:cNvSpPr>
          <p:nvPr>
            <p:ph type="sldNum" sz="quarter" idx="4294967295"/>
          </p:nvPr>
        </p:nvSpPr>
        <p:spPr bwMode="auto">
          <a:xfrm>
            <a:off x="8647113"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4682398F-6E7A-4AD7-B29D-832B46F8C979}" type="slidenum">
              <a:rPr lang="en-US">
                <a:latin typeface="Arial" pitchFamily="34" charset="0"/>
              </a:rPr>
              <a:pPr/>
              <a:t>8</a:t>
            </a:fld>
            <a:endParaRPr lang="en-US">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395288" y="1700213"/>
            <a:ext cx="8393112" cy="4598987"/>
            <a:chOff x="249" y="1080"/>
            <a:chExt cx="5287" cy="2897"/>
          </a:xfrm>
        </p:grpSpPr>
        <p:sp>
          <p:nvSpPr>
            <p:cNvPr id="196612" name="Rectangle 4"/>
            <p:cNvSpPr>
              <a:spLocks noChangeArrowheads="1"/>
            </p:cNvSpPr>
            <p:nvPr/>
          </p:nvSpPr>
          <p:spPr bwMode="auto">
            <a:xfrm>
              <a:off x="249" y="1080"/>
              <a:ext cx="5287" cy="2897"/>
            </a:xfrm>
            <a:prstGeom prst="rect">
              <a:avLst/>
            </a:prstGeom>
            <a:solidFill>
              <a:srgbClr val="FFFFFF"/>
            </a:solidFill>
            <a:ln w="9525">
              <a:solidFill>
                <a:srgbClr val="000000"/>
              </a:solidFill>
              <a:miter lim="800000"/>
              <a:headEnd/>
              <a:tailEnd/>
            </a:ln>
          </p:spPr>
          <p:txBody>
            <a:bodyPr/>
            <a:lstStyle/>
            <a:p>
              <a:endParaRPr lang="ar-SA"/>
            </a:p>
          </p:txBody>
        </p:sp>
        <p:sp>
          <p:nvSpPr>
            <p:cNvPr id="196613" name="Rectangle 5"/>
            <p:cNvSpPr>
              <a:spLocks noChangeArrowheads="1"/>
            </p:cNvSpPr>
            <p:nvPr/>
          </p:nvSpPr>
          <p:spPr bwMode="auto">
            <a:xfrm>
              <a:off x="399" y="2000"/>
              <a:ext cx="1034" cy="768"/>
            </a:xfrm>
            <a:prstGeom prst="rect">
              <a:avLst/>
            </a:prstGeom>
            <a:solidFill>
              <a:srgbClr val="FFFFCC"/>
            </a:solidFill>
            <a:ln w="9525">
              <a:solidFill>
                <a:srgbClr val="000000"/>
              </a:solidFill>
              <a:miter lim="800000"/>
              <a:headEnd/>
              <a:tailEnd/>
            </a:ln>
          </p:spPr>
          <p:txBody>
            <a:bodyPr/>
            <a:lstStyle/>
            <a:p>
              <a:pPr algn="ctr" eaLnBrk="0" hangingPunct="0"/>
              <a:r>
                <a:rPr lang="en-US" sz="2000"/>
                <a:t>Cost of software quality</a:t>
              </a:r>
            </a:p>
          </p:txBody>
        </p:sp>
        <p:sp>
          <p:nvSpPr>
            <p:cNvPr id="196614" name="Text Box 6"/>
            <p:cNvSpPr txBox="1">
              <a:spLocks noChangeArrowheads="1"/>
            </p:cNvSpPr>
            <p:nvPr/>
          </p:nvSpPr>
          <p:spPr bwMode="auto">
            <a:xfrm>
              <a:off x="4224" y="1136"/>
              <a:ext cx="1137" cy="480"/>
            </a:xfrm>
            <a:prstGeom prst="rect">
              <a:avLst/>
            </a:prstGeom>
            <a:solidFill>
              <a:srgbClr val="CCECFF"/>
            </a:solidFill>
            <a:ln w="9525">
              <a:solidFill>
                <a:srgbClr val="000000"/>
              </a:solidFill>
              <a:miter lim="800000"/>
              <a:headEnd/>
              <a:tailEnd/>
            </a:ln>
          </p:spPr>
          <p:txBody>
            <a:bodyPr/>
            <a:lstStyle/>
            <a:p>
              <a:pPr algn="ctr" eaLnBrk="0" hangingPunct="0"/>
              <a:r>
                <a:rPr lang="en-US" sz="2000"/>
                <a:t>Prevention costs</a:t>
              </a:r>
            </a:p>
          </p:txBody>
        </p:sp>
        <p:sp>
          <p:nvSpPr>
            <p:cNvPr id="196615" name="Rectangle 7"/>
            <p:cNvSpPr>
              <a:spLocks noChangeArrowheads="1"/>
            </p:cNvSpPr>
            <p:nvPr/>
          </p:nvSpPr>
          <p:spPr bwMode="auto">
            <a:xfrm>
              <a:off x="4224" y="1808"/>
              <a:ext cx="1137" cy="480"/>
            </a:xfrm>
            <a:prstGeom prst="rect">
              <a:avLst/>
            </a:prstGeom>
            <a:solidFill>
              <a:srgbClr val="CCECFF"/>
            </a:solidFill>
            <a:ln w="9525">
              <a:solidFill>
                <a:srgbClr val="000000"/>
              </a:solidFill>
              <a:miter lim="800000"/>
              <a:headEnd/>
              <a:tailEnd/>
            </a:ln>
          </p:spPr>
          <p:txBody>
            <a:bodyPr/>
            <a:lstStyle/>
            <a:p>
              <a:pPr algn="ctr" eaLnBrk="0" hangingPunct="0"/>
              <a:r>
                <a:rPr lang="en-US" sz="2000"/>
                <a:t>Appraisal costs</a:t>
              </a:r>
            </a:p>
          </p:txBody>
        </p:sp>
        <p:sp>
          <p:nvSpPr>
            <p:cNvPr id="196616" name="Text Box 8"/>
            <p:cNvSpPr txBox="1">
              <a:spLocks noChangeArrowheads="1"/>
            </p:cNvSpPr>
            <p:nvPr/>
          </p:nvSpPr>
          <p:spPr bwMode="auto">
            <a:xfrm>
              <a:off x="4224" y="2672"/>
              <a:ext cx="1137" cy="480"/>
            </a:xfrm>
            <a:prstGeom prst="rect">
              <a:avLst/>
            </a:prstGeom>
            <a:solidFill>
              <a:srgbClr val="FFCCCC"/>
            </a:solidFill>
            <a:ln w="9525">
              <a:solidFill>
                <a:srgbClr val="000000"/>
              </a:solidFill>
              <a:miter lim="800000"/>
              <a:headEnd/>
              <a:tailEnd/>
            </a:ln>
          </p:spPr>
          <p:txBody>
            <a:bodyPr/>
            <a:lstStyle/>
            <a:p>
              <a:pPr algn="ctr" eaLnBrk="0" hangingPunct="0"/>
              <a:r>
                <a:rPr lang="en-US" sz="2000"/>
                <a:t>Internal failure costs</a:t>
              </a:r>
            </a:p>
          </p:txBody>
        </p:sp>
        <p:sp>
          <p:nvSpPr>
            <p:cNvPr id="196617" name="Rectangle 9"/>
            <p:cNvSpPr>
              <a:spLocks noChangeArrowheads="1"/>
            </p:cNvSpPr>
            <p:nvPr/>
          </p:nvSpPr>
          <p:spPr bwMode="auto">
            <a:xfrm>
              <a:off x="4224" y="3440"/>
              <a:ext cx="1137" cy="480"/>
            </a:xfrm>
            <a:prstGeom prst="rect">
              <a:avLst/>
            </a:prstGeom>
            <a:solidFill>
              <a:srgbClr val="FFCCCC"/>
            </a:solidFill>
            <a:ln w="9525">
              <a:solidFill>
                <a:srgbClr val="000000"/>
              </a:solidFill>
              <a:miter lim="800000"/>
              <a:headEnd/>
              <a:tailEnd/>
            </a:ln>
          </p:spPr>
          <p:txBody>
            <a:bodyPr/>
            <a:lstStyle/>
            <a:p>
              <a:pPr algn="ctr" eaLnBrk="0" hangingPunct="0"/>
              <a:r>
                <a:rPr lang="en-US" sz="2000"/>
                <a:t>External failure costs</a:t>
              </a:r>
            </a:p>
          </p:txBody>
        </p:sp>
        <p:sp>
          <p:nvSpPr>
            <p:cNvPr id="196618" name="Text Box 10"/>
            <p:cNvSpPr txBox="1">
              <a:spLocks noChangeArrowheads="1"/>
            </p:cNvSpPr>
            <p:nvPr/>
          </p:nvSpPr>
          <p:spPr bwMode="auto">
            <a:xfrm>
              <a:off x="2156" y="1520"/>
              <a:ext cx="1034" cy="576"/>
            </a:xfrm>
            <a:prstGeom prst="rect">
              <a:avLst/>
            </a:prstGeom>
            <a:solidFill>
              <a:srgbClr val="99CCFF"/>
            </a:solidFill>
            <a:ln w="9525">
              <a:solidFill>
                <a:srgbClr val="000000"/>
              </a:solidFill>
              <a:miter lim="800000"/>
              <a:headEnd/>
              <a:tailEnd/>
            </a:ln>
          </p:spPr>
          <p:txBody>
            <a:bodyPr/>
            <a:lstStyle/>
            <a:p>
              <a:pPr algn="ctr" eaLnBrk="0" hangingPunct="0"/>
              <a:r>
                <a:rPr lang="en-US" sz="2000"/>
                <a:t>Costs of Control costs</a:t>
              </a:r>
            </a:p>
          </p:txBody>
        </p:sp>
        <p:sp>
          <p:nvSpPr>
            <p:cNvPr id="196619" name="Text Box 11"/>
            <p:cNvSpPr txBox="1">
              <a:spLocks noChangeArrowheads="1"/>
            </p:cNvSpPr>
            <p:nvPr/>
          </p:nvSpPr>
          <p:spPr bwMode="auto">
            <a:xfrm>
              <a:off x="2156" y="2864"/>
              <a:ext cx="1034" cy="528"/>
            </a:xfrm>
            <a:prstGeom prst="rect">
              <a:avLst/>
            </a:prstGeom>
            <a:solidFill>
              <a:srgbClr val="FF9999"/>
            </a:solidFill>
            <a:ln w="9525">
              <a:solidFill>
                <a:srgbClr val="000000"/>
              </a:solidFill>
              <a:miter lim="800000"/>
              <a:headEnd/>
              <a:tailEnd/>
            </a:ln>
          </p:spPr>
          <p:txBody>
            <a:bodyPr/>
            <a:lstStyle/>
            <a:p>
              <a:pPr algn="ctr" eaLnBrk="0" hangingPunct="0">
                <a:lnSpc>
                  <a:spcPct val="80000"/>
                </a:lnSpc>
              </a:pPr>
              <a:r>
                <a:rPr lang="en-US" sz="2000"/>
                <a:t>Costs of Failure of control costs</a:t>
              </a:r>
            </a:p>
          </p:txBody>
        </p:sp>
        <p:sp>
          <p:nvSpPr>
            <p:cNvPr id="196620" name="Line 12"/>
            <p:cNvSpPr>
              <a:spLocks noChangeShapeType="1"/>
            </p:cNvSpPr>
            <p:nvPr/>
          </p:nvSpPr>
          <p:spPr bwMode="auto">
            <a:xfrm flipV="1">
              <a:off x="1433" y="1808"/>
              <a:ext cx="723" cy="576"/>
            </a:xfrm>
            <a:prstGeom prst="line">
              <a:avLst/>
            </a:prstGeom>
            <a:noFill/>
            <a:ln w="9525">
              <a:solidFill>
                <a:srgbClr val="000000"/>
              </a:solidFill>
              <a:round/>
              <a:headEnd/>
              <a:tailEnd type="triangle" w="med" len="med"/>
            </a:ln>
          </p:spPr>
          <p:txBody>
            <a:bodyPr/>
            <a:lstStyle/>
            <a:p>
              <a:endParaRPr lang="ar-SA"/>
            </a:p>
          </p:txBody>
        </p:sp>
        <p:sp>
          <p:nvSpPr>
            <p:cNvPr id="196621" name="Line 13"/>
            <p:cNvSpPr>
              <a:spLocks noChangeShapeType="1"/>
            </p:cNvSpPr>
            <p:nvPr/>
          </p:nvSpPr>
          <p:spPr bwMode="auto">
            <a:xfrm>
              <a:off x="1433" y="2384"/>
              <a:ext cx="723" cy="864"/>
            </a:xfrm>
            <a:prstGeom prst="line">
              <a:avLst/>
            </a:prstGeom>
            <a:noFill/>
            <a:ln w="9525">
              <a:solidFill>
                <a:srgbClr val="000000"/>
              </a:solidFill>
              <a:round/>
              <a:headEnd/>
              <a:tailEnd type="triangle" w="med" len="med"/>
            </a:ln>
          </p:spPr>
          <p:txBody>
            <a:bodyPr/>
            <a:lstStyle/>
            <a:p>
              <a:endParaRPr lang="ar-SA"/>
            </a:p>
          </p:txBody>
        </p:sp>
        <p:sp>
          <p:nvSpPr>
            <p:cNvPr id="196622" name="Line 14"/>
            <p:cNvSpPr>
              <a:spLocks noChangeShapeType="1"/>
            </p:cNvSpPr>
            <p:nvPr/>
          </p:nvSpPr>
          <p:spPr bwMode="auto">
            <a:xfrm flipV="1">
              <a:off x="3190" y="1424"/>
              <a:ext cx="1034" cy="384"/>
            </a:xfrm>
            <a:prstGeom prst="line">
              <a:avLst/>
            </a:prstGeom>
            <a:noFill/>
            <a:ln w="9525">
              <a:solidFill>
                <a:srgbClr val="000000"/>
              </a:solidFill>
              <a:round/>
              <a:headEnd/>
              <a:tailEnd type="triangle" w="med" len="med"/>
            </a:ln>
          </p:spPr>
          <p:txBody>
            <a:bodyPr/>
            <a:lstStyle/>
            <a:p>
              <a:endParaRPr lang="ar-SA"/>
            </a:p>
          </p:txBody>
        </p:sp>
        <p:sp>
          <p:nvSpPr>
            <p:cNvPr id="196623" name="Line 15"/>
            <p:cNvSpPr>
              <a:spLocks noChangeShapeType="1"/>
            </p:cNvSpPr>
            <p:nvPr/>
          </p:nvSpPr>
          <p:spPr bwMode="auto">
            <a:xfrm>
              <a:off x="3190" y="1808"/>
              <a:ext cx="1034" cy="192"/>
            </a:xfrm>
            <a:prstGeom prst="line">
              <a:avLst/>
            </a:prstGeom>
            <a:noFill/>
            <a:ln w="9525">
              <a:solidFill>
                <a:srgbClr val="000000"/>
              </a:solidFill>
              <a:round/>
              <a:headEnd/>
              <a:tailEnd type="triangle" w="med" len="med"/>
            </a:ln>
          </p:spPr>
          <p:txBody>
            <a:bodyPr/>
            <a:lstStyle/>
            <a:p>
              <a:endParaRPr lang="ar-SA"/>
            </a:p>
          </p:txBody>
        </p:sp>
        <p:sp>
          <p:nvSpPr>
            <p:cNvPr id="196624" name="Line 16"/>
            <p:cNvSpPr>
              <a:spLocks noChangeShapeType="1"/>
            </p:cNvSpPr>
            <p:nvPr/>
          </p:nvSpPr>
          <p:spPr bwMode="auto">
            <a:xfrm flipV="1">
              <a:off x="3190" y="2960"/>
              <a:ext cx="1034" cy="192"/>
            </a:xfrm>
            <a:prstGeom prst="line">
              <a:avLst/>
            </a:prstGeom>
            <a:noFill/>
            <a:ln w="9525">
              <a:solidFill>
                <a:srgbClr val="000000"/>
              </a:solidFill>
              <a:round/>
              <a:headEnd/>
              <a:tailEnd type="triangle" w="med" len="med"/>
            </a:ln>
          </p:spPr>
          <p:txBody>
            <a:bodyPr/>
            <a:lstStyle/>
            <a:p>
              <a:endParaRPr lang="ar-SA"/>
            </a:p>
          </p:txBody>
        </p:sp>
        <p:sp>
          <p:nvSpPr>
            <p:cNvPr id="196625" name="Line 17"/>
            <p:cNvSpPr>
              <a:spLocks noChangeShapeType="1"/>
            </p:cNvSpPr>
            <p:nvPr/>
          </p:nvSpPr>
          <p:spPr bwMode="auto">
            <a:xfrm>
              <a:off x="3190" y="3152"/>
              <a:ext cx="1034" cy="480"/>
            </a:xfrm>
            <a:prstGeom prst="line">
              <a:avLst/>
            </a:prstGeom>
            <a:noFill/>
            <a:ln w="9525">
              <a:solidFill>
                <a:srgbClr val="000000"/>
              </a:solidFill>
              <a:round/>
              <a:headEnd/>
              <a:tailEnd type="triangle" w="med" len="med"/>
            </a:ln>
          </p:spPr>
          <p:txBody>
            <a:bodyPr/>
            <a:lstStyle/>
            <a:p>
              <a:endParaRPr lang="ar-SA"/>
            </a:p>
          </p:txBody>
        </p:sp>
      </p:grpSp>
      <p:sp>
        <p:nvSpPr>
          <p:cNvPr id="196628" name="WordArt 20"/>
          <p:cNvSpPr>
            <a:spLocks noChangeArrowheads="1" noChangeShapeType="1" noTextEdit="1"/>
          </p:cNvSpPr>
          <p:nvPr/>
        </p:nvSpPr>
        <p:spPr bwMode="auto">
          <a:xfrm>
            <a:off x="1519238" y="371475"/>
            <a:ext cx="6076950" cy="120015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The classic model of</a:t>
            </a:r>
          </a:p>
          <a:p>
            <a:pPr algn="ctr"/>
            <a:r>
              <a:rPr lang="en-US" sz="3600" kern="10">
                <a:ln w="12700">
                  <a:solidFill>
                    <a:srgbClr val="000000"/>
                  </a:solidFill>
                  <a:round/>
                  <a:headEnd/>
                  <a:tailEnd/>
                </a:ln>
                <a:solidFill>
                  <a:srgbClr val="33CC33"/>
                </a:solidFill>
                <a:latin typeface="Arial Black"/>
              </a:rPr>
              <a:t>cost of software quality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39192</TotalTime>
  <Words>968</Words>
  <Application>Microsoft Office PowerPoint</Application>
  <PresentationFormat>On-screen Show (4:3)</PresentationFormat>
  <Paragraphs>184</Paragraphs>
  <Slides>19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Chart</vt:lpstr>
      <vt:lpstr>Software Quality assurance (SQA)   SWE 333</vt:lpstr>
      <vt:lpstr>PowerPoint Presentation</vt:lpstr>
      <vt:lpstr>Why do we need Cost Model</vt:lpstr>
      <vt:lpstr>Why do we need Cost Model</vt:lpstr>
      <vt:lpstr>Actual Cost of Software Quality</vt:lpstr>
      <vt:lpstr>Cost of Software Quality</vt:lpstr>
      <vt:lpstr>Cost of Software Quality</vt:lpstr>
      <vt:lpstr>PowerPoint Presentation</vt:lpstr>
      <vt:lpstr>PowerPoint Presentation</vt:lpstr>
      <vt:lpstr>PowerPoint Presentation</vt:lpstr>
      <vt:lpstr>Good and bad  quality costs </vt:lpstr>
      <vt:lpstr>Good and bad quality costs </vt:lpstr>
      <vt:lpstr>Example of  good and bad quality</vt:lpstr>
      <vt:lpstr>PowerPoint Presentation</vt:lpstr>
      <vt:lpstr>PowerPoint Presentation</vt:lpstr>
      <vt:lpstr>Internal failure costs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450</cp:revision>
  <dcterms:created xsi:type="dcterms:W3CDTF">2003-09-08T05:13:45Z</dcterms:created>
  <dcterms:modified xsi:type="dcterms:W3CDTF">2014-04-20T09:03:02Z</dcterms:modified>
</cp:coreProperties>
</file>