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338" r:id="rId6"/>
    <p:sldId id="339" r:id="rId7"/>
    <p:sldId id="262" r:id="rId8"/>
    <p:sldId id="336" r:id="rId9"/>
    <p:sldId id="263" r:id="rId10"/>
    <p:sldId id="274" r:id="rId11"/>
    <p:sldId id="307" r:id="rId12"/>
    <p:sldId id="340" r:id="rId13"/>
    <p:sldId id="341" r:id="rId14"/>
    <p:sldId id="308" r:id="rId15"/>
    <p:sldId id="309" r:id="rId16"/>
    <p:sldId id="331" r:id="rId17"/>
    <p:sldId id="342" r:id="rId18"/>
    <p:sldId id="332" r:id="rId19"/>
    <p:sldId id="343" r:id="rId20"/>
    <p:sldId id="333" r:id="rId21"/>
    <p:sldId id="344" r:id="rId22"/>
    <p:sldId id="345" r:id="rId23"/>
    <p:sldId id="334" r:id="rId24"/>
    <p:sldId id="34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554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C8158C7-75C5-4E8E-8F7F-F209FE37D9A1}" type="datetimeFigureOut">
              <a:rPr lang="en-US" altLang="zh-CN"/>
              <a:pPr/>
              <a:t>22/4/2017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92FEDC5-009B-4CD1-9F5F-7E0C1D5CC6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040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Presentation slide for courses, classes, lectures et al. 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6BE2B3EA-50C2-45AA-AF85-77E9BECFA560}" type="slidenum">
              <a:rPr lang="en-US" altLang="zh-CN">
                <a:latin typeface="Calibri" pitchFamily="34" charset="0"/>
              </a:rPr>
              <a:pPr/>
              <a:t>1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Remember NDM: near dry machining</a:t>
            </a:r>
            <a:r>
              <a:rPr lang="en-US" altLang="zh-CN" baseline="0" dirty="0" smtClean="0"/>
              <a:t> (see notes from chapter on cutting fluids)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Remember,</a:t>
            </a:r>
            <a:r>
              <a:rPr lang="en-US" altLang="zh-CN" baseline="0" dirty="0" smtClean="0"/>
              <a:t> WC: Tungsten Carbide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Rose reamers:</a:t>
            </a:r>
            <a:r>
              <a:rPr lang="en-US" altLang="zh-CN" baseline="0" dirty="0" smtClean="0"/>
              <a:t> since cutting edges resemble the shape of a rose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SF: surface finish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Good short video </a:t>
            </a:r>
            <a:r>
              <a:rPr lang="en-US" altLang="zh-CN" dirty="0" smtClean="0"/>
              <a:t>on drilling, boring,</a:t>
            </a:r>
            <a:r>
              <a:rPr lang="en-US" altLang="zh-CN" baseline="0" dirty="0" smtClean="0"/>
              <a:t> tapping: https</a:t>
            </a:r>
            <a:r>
              <a:rPr lang="en-US" altLang="zh-CN" baseline="0" smtClean="0"/>
              <a:t>://youtu.be/om6GQKfoS1g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i.e.</a:t>
            </a:r>
            <a:r>
              <a:rPr lang="en-US" altLang="zh-CN" baseline="0" dirty="0" smtClean="0"/>
              <a:t> symmetric with respect to an axis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Broaching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machining process that uses a toothed tool, called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remove material.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manufacturing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material removal in which the workpiece reciprocates against a stationary cutting tool producing a plane or sculpted surface.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analogous to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shaping.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2D45387-2A3D-4351-873B-B1D0A59CC167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888B601A-6A03-4A3A-B9CD-23D589FB30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62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34F04-EF15-4C0D-8E7D-6423B4CF6AB5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1B5F83-8604-4AB6-9E49-BE214F78E8D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732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7E197-EEF3-41B2-B11B-7D489BB49F89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C8CC-E840-4763-BD2A-368B6B095439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3937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CC033-D473-48D0-9C80-BE43E8D00C67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ACDC08-B719-441F-8788-088376CC28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5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478BC-144D-4012-A461-792F130CBCF2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75C8F4-7526-4BBE-874E-9481A192C02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008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6A07D-2A8C-4CDD-8756-4BD8A168E6F1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fld id="{07434D08-6B40-4E19-8A04-8F22510EFC4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657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3595D6B5-FB2E-44CD-A7F0-2FBE57E6040F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5EAADECA-D779-4534-A34E-A2E16270F75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793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A9A69-6763-48BB-953C-77DD6422B0E1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A637-E467-454F-8DCA-6F0B1B781AC3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16942609-C5DE-4D51-9216-310468E1CFEE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E797882-BA37-4C59-B87E-03A335FA88C7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fld id="{6ABE1A54-F47A-4235-88D5-944E288C8376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fld id="{0513BDA7-6C3D-43FA-A209-CF728CC69615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05" r:id="rId8"/>
    <p:sldLayoutId id="2147483713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23: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Processes: Hole Making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– Part A (Lathe Operations, Boring, Reaming, Tapping)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ea typeface="SimSun" pitchFamily="2" charset="-122"/>
              </a:rPr>
              <a:t>   Copyright © 2010 Pearson Education South Asia </a:t>
            </a:r>
            <a:r>
              <a:rPr lang="en-US" altLang="zh-CN" sz="1000" dirty="0" err="1">
                <a:solidFill>
                  <a:schemeClr val="bg1"/>
                </a:solidFill>
                <a:ea typeface="SimSun" pitchFamily="2" charset="-122"/>
              </a:rPr>
              <a:t>Pte</a:t>
            </a:r>
            <a:r>
              <a:rPr lang="en-US" altLang="zh-CN" sz="1000" dirty="0">
                <a:solidFill>
                  <a:schemeClr val="bg1"/>
                </a:solidFill>
                <a:ea typeface="SimSun" pitchFamily="2" charset="-122"/>
              </a:rPr>
              <a:t>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</a:t>
            </a: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2017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01A-6A03-4A3A-B9CD-23D589FB3009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sp>
        <p:nvSpPr>
          <p:cNvPr id="4730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Cutting Fluids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Recommendations for cutting fluids suitable for various workpiece materials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Note: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</a:rPr>
              <a:t>Aluminum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Copper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Carbon/</a:t>
            </a:r>
            <a:br>
              <a:rPr lang="en-AU" altLang="en-US" sz="2100" dirty="0" smtClean="0">
                <a:latin typeface="Arial" charset="0"/>
              </a:rPr>
            </a:br>
            <a:r>
              <a:rPr lang="en-AU" altLang="en-US" sz="2100" dirty="0" smtClean="0">
                <a:latin typeface="Arial" charset="0"/>
              </a:rPr>
              <a:t>low alloy</a:t>
            </a:r>
            <a:br>
              <a:rPr lang="en-AU" altLang="en-US" sz="2100" dirty="0" smtClean="0">
                <a:latin typeface="Arial" charset="0"/>
              </a:rPr>
            </a:br>
            <a:r>
              <a:rPr lang="en-AU" altLang="en-US" sz="2100" dirty="0" smtClean="0">
                <a:latin typeface="Arial" charset="0"/>
              </a:rPr>
              <a:t>steels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Current 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trend: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b="1" dirty="0" smtClean="0">
                <a:latin typeface="Arial" charset="0"/>
              </a:rPr>
              <a:t>DM/NDM</a:t>
            </a:r>
          </a:p>
        </p:txBody>
      </p:sp>
      <p:pic>
        <p:nvPicPr>
          <p:cNvPr id="473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0" y="2971800"/>
            <a:ext cx="6086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sp>
        <p:nvSpPr>
          <p:cNvPr id="540675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378825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Properties of Boring</a:t>
            </a:r>
            <a:endParaRPr lang="en-AU" altLang="en-US" sz="2400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Enlarges hole made by other process (e.g. turning), or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Produces circular internal profiles in hollow workpieces (</a:t>
            </a:r>
            <a:r>
              <a:rPr lang="en-AU" altLang="en-US" sz="2100" dirty="0" smtClean="0">
                <a:latin typeface="Arial" charset="0"/>
                <a:hlinkClick r:id="rId3" action="ppaction://hlinksldjump"/>
              </a:rPr>
              <a:t>fig. h</a:t>
            </a:r>
            <a:r>
              <a:rPr lang="en-AU" altLang="en-US" sz="2100" dirty="0" smtClean="0">
                <a:latin typeface="Arial" charset="0"/>
              </a:rPr>
              <a:t>)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Cutting tools mounted on </a:t>
            </a:r>
            <a:r>
              <a:rPr lang="en-AU" altLang="en-US" sz="2400" i="1" dirty="0" smtClean="0">
                <a:latin typeface="Arial" charset="0"/>
                <a:hlinkClick r:id="rId4" action="ppaction://hlinksldjump"/>
              </a:rPr>
              <a:t>boring bar</a:t>
            </a:r>
            <a:r>
              <a:rPr lang="en-AU" altLang="en-US" sz="2400" i="1" dirty="0" smtClean="0">
                <a:latin typeface="Arial" charset="0"/>
              </a:rPr>
              <a:t> </a:t>
            </a:r>
            <a:r>
              <a:rPr lang="en-AU" altLang="en-US" sz="2400" dirty="0" smtClean="0">
                <a:latin typeface="Arial" charset="0"/>
              </a:rPr>
              <a:t>(next slide)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 bars:</a:t>
            </a:r>
          </a:p>
          <a:p>
            <a:pPr marL="777875" lvl="1" indent="-457200"/>
            <a:r>
              <a:rPr lang="en-AU" altLang="en-US" sz="2000" dirty="0" smtClean="0">
                <a:latin typeface="Arial" charset="0"/>
              </a:rPr>
              <a:t>Used to </a:t>
            </a:r>
            <a:r>
              <a:rPr lang="en-AU" altLang="en-US" sz="2000" dirty="0">
                <a:latin typeface="Arial" charset="0"/>
              </a:rPr>
              <a:t>reach full length of bore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Must be stiff to minimize tool deflection &amp; maintain dimen. acc.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Designed, built with capabilities to dampen vibration/chatter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  <a:sym typeface="Symbol"/>
              </a:rPr>
              <a:t> </a:t>
            </a:r>
            <a:r>
              <a:rPr lang="en-AU" altLang="en-US" sz="2100" dirty="0" smtClean="0">
                <a:latin typeface="Arial" charset="0"/>
              </a:rPr>
              <a:t>better to use material with high elastic modulus (e.g. WC)</a:t>
            </a:r>
          </a:p>
        </p:txBody>
      </p:sp>
      <p:pic>
        <p:nvPicPr>
          <p:cNvPr id="540678" name="Picture 6" descr="MCj0442150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" y="2209800"/>
            <a:ext cx="902726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67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579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09600" y="46482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a) Steel boring bar with carbide insert (note passageway in bar for cutting fluid)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638800" y="46482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>
                <a:ea typeface="SimSun" pitchFamily="2" charset="-122"/>
              </a:rPr>
              <a:t>b) Boring bar with </a:t>
            </a:r>
            <a:r>
              <a:rPr lang="en-US" dirty="0" smtClean="0">
                <a:ea typeface="SimSun" pitchFamily="2" charset="-122"/>
              </a:rPr>
              <a:t>W “inertia </a:t>
            </a:r>
            <a:r>
              <a:rPr lang="en-US" dirty="0">
                <a:ea typeface="SimSun" pitchFamily="2" charset="-122"/>
              </a:rPr>
              <a:t>disks</a:t>
            </a:r>
            <a:r>
              <a:rPr lang="en-US" dirty="0" smtClean="0">
                <a:ea typeface="SimSun" pitchFamily="2" charset="-122"/>
              </a:rPr>
              <a:t>”, </a:t>
            </a:r>
            <a:r>
              <a:rPr lang="en-US" dirty="0">
                <a:ea typeface="SimSun" pitchFamily="2" charset="-122"/>
              </a:rPr>
              <a:t>sealed in </a:t>
            </a:r>
            <a:r>
              <a:rPr lang="en-US" dirty="0" smtClean="0">
                <a:ea typeface="SimSun" pitchFamily="2" charset="-122"/>
              </a:rPr>
              <a:t>bar to dampen vibration/chatter</a:t>
            </a:r>
            <a:endParaRPr lang="en-AU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sp>
        <p:nvSpPr>
          <p:cNvPr id="540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Boring Machines</a:t>
            </a:r>
            <a:endParaRPr lang="en-AU" altLang="en-US" sz="2400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 operations carried out on 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Lathes for small workpieces</a:t>
            </a:r>
          </a:p>
          <a:p>
            <a:pPr marL="777875" lvl="1" indent="-457200"/>
            <a:r>
              <a:rPr lang="en-AU" altLang="en-US" sz="2100" b="1" dirty="0" smtClean="0">
                <a:latin typeface="Arial" charset="0"/>
              </a:rPr>
              <a:t>Boring mills</a:t>
            </a:r>
            <a:r>
              <a:rPr lang="en-AU" altLang="en-US" sz="2100" dirty="0" smtClean="0">
                <a:latin typeface="Arial" charset="0"/>
              </a:rPr>
              <a:t> </a:t>
            </a:r>
            <a:r>
              <a:rPr lang="en-AU" altLang="en-US" sz="2100" dirty="0">
                <a:latin typeface="Arial" charset="0"/>
              </a:rPr>
              <a:t>for </a:t>
            </a:r>
            <a:r>
              <a:rPr lang="en-AU" altLang="en-US" sz="2100" dirty="0" smtClean="0">
                <a:latin typeface="Arial" charset="0"/>
              </a:rPr>
              <a:t>large workpieces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 mills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Either horizontal or vertical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Capable of performing different operations (e.g. turning, facing, chamfering)</a:t>
            </a:r>
            <a:endParaRPr lang="en-AU" altLang="en-US" sz="2100" dirty="0">
              <a:latin typeface="Arial" charset="0"/>
            </a:endParaRPr>
          </a:p>
          <a:p>
            <a:pPr marL="457200" indent="-457200"/>
            <a:r>
              <a:rPr lang="en-US" altLang="en-US" sz="2400" b="1" dirty="0" smtClean="0">
                <a:latin typeface="Arial" charset="0"/>
              </a:rPr>
              <a:t>Horizontal </a:t>
            </a:r>
            <a:r>
              <a:rPr lang="en-US" altLang="en-US" sz="2400" b="1" dirty="0">
                <a:latin typeface="Arial" charset="0"/>
              </a:rPr>
              <a:t>boring </a:t>
            </a:r>
            <a:r>
              <a:rPr lang="en-US" altLang="en-US" sz="2400" b="1" dirty="0" smtClean="0">
                <a:latin typeface="Arial" charset="0"/>
              </a:rPr>
              <a:t>machines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</a:rPr>
              <a:t>Workpiece </a:t>
            </a:r>
            <a:r>
              <a:rPr lang="en-US" altLang="en-US" sz="2100" dirty="0">
                <a:latin typeface="Arial" charset="0"/>
              </a:rPr>
              <a:t>is mounted on a </a:t>
            </a:r>
            <a:r>
              <a:rPr lang="en-US" altLang="en-US" sz="2100" dirty="0" smtClean="0">
                <a:latin typeface="Arial" charset="0"/>
              </a:rPr>
              <a:t>table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</a:rPr>
              <a:t>Table can </a:t>
            </a:r>
            <a:r>
              <a:rPr lang="en-US" altLang="en-US" sz="2100" dirty="0">
                <a:latin typeface="Arial" charset="0"/>
              </a:rPr>
              <a:t>move horizontally in </a:t>
            </a:r>
            <a:r>
              <a:rPr lang="en-US" altLang="en-US" sz="2100" dirty="0" smtClean="0">
                <a:latin typeface="Arial" charset="0"/>
              </a:rPr>
              <a:t>axial </a:t>
            </a:r>
            <a:r>
              <a:rPr lang="en-US" altLang="en-US" sz="2100" dirty="0">
                <a:latin typeface="Arial" charset="0"/>
              </a:rPr>
              <a:t>and radial </a:t>
            </a:r>
            <a:r>
              <a:rPr lang="en-US" altLang="en-US" sz="2100" dirty="0" smtClean="0">
                <a:latin typeface="Arial" charset="0"/>
              </a:rPr>
              <a:t>directions</a:t>
            </a:r>
            <a:endParaRPr lang="en-AU" altLang="en-US" sz="2400" dirty="0" smtClean="0">
              <a:latin typeface="Arial" charset="0"/>
            </a:endParaRPr>
          </a:p>
        </p:txBody>
      </p:sp>
      <p:pic>
        <p:nvPicPr>
          <p:cNvPr id="540678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579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0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4416425" cy="24384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b="1" dirty="0" smtClean="0">
                    <a:latin typeface="Arial" charset="0"/>
                  </a:rPr>
                  <a:t>Vertical boring mill</a:t>
                </a:r>
                <a:r>
                  <a:rPr lang="en-AU" altLang="en-US" sz="2400" dirty="0" smtClean="0">
                    <a:latin typeface="Arial" charset="0"/>
                  </a:rPr>
                  <a:t> (→)</a:t>
                </a:r>
                <a:endParaRPr lang="en-AU" altLang="en-US" sz="2400" b="1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Similar to lathe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Has vertical axis of</a:t>
                </a:r>
                <a:br>
                  <a:rPr lang="en-AU" altLang="en-US" sz="2100" dirty="0" smtClean="0">
                    <a:latin typeface="Arial" charset="0"/>
                  </a:rPr>
                </a:br>
                <a:r>
                  <a:rPr lang="en-AU" altLang="en-US" sz="2100" dirty="0" smtClean="0">
                    <a:latin typeface="Arial" charset="0"/>
                  </a:rPr>
                  <a:t>workpiece rotation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Workpiece diameters:</a:t>
                </a:r>
                <a:br>
                  <a:rPr lang="en-AU" altLang="en-US" sz="2100" dirty="0" smtClean="0">
                    <a:latin typeface="Arial" charset="0"/>
                  </a:rPr>
                </a:br>
                <a:r>
                  <a:rPr lang="en-AU" altLang="en-US" sz="2100" dirty="0" smtClean="0">
                    <a:latin typeface="Arial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2</m:t>
                    </m:r>
                    <m:r>
                      <a:rPr lang="en-AU" altLang="en-US" sz="2100" i="1" dirty="0" smtClean="0">
                        <a:latin typeface="Cambria Math"/>
                      </a:rPr>
                      <m:t>.</m:t>
                    </m:r>
                    <m:r>
                      <a:rPr lang="en-AU" altLang="en-US" sz="2100" i="1" dirty="0" smtClean="0">
                        <a:latin typeface="Cambria Math"/>
                      </a:rPr>
                      <m:t>5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42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4416425" cy="2438400"/>
              </a:xfrm>
              <a:blipFill rotWithShape="1">
                <a:blip r:embed="rId3"/>
                <a:stretch>
                  <a:fillRect l="-276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r="1782" b="3660"/>
          <a:stretch/>
        </p:blipFill>
        <p:spPr bwMode="auto">
          <a:xfrm>
            <a:off x="5105400" y="990600"/>
            <a:ext cx="4038600" cy="33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/>
              </p:cNvSpPr>
              <p:nvPr/>
            </p:nvSpPr>
            <p:spPr bwMode="auto">
              <a:xfrm>
                <a:off x="609600" y="3962400"/>
                <a:ext cx="8382000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fontAlgn="base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639763" indent="-273050" algn="l" rtl="0" fontAlgn="base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indent="-228600" algn="l" rtl="0" fontAlgn="base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indent="-228600" algn="l" rtl="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A04DA3"/>
                  </a:buClr>
                  <a:buSzPct val="75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indent="-228600" algn="l" rtl="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C4652D"/>
                  </a:buClr>
                  <a:buSzPct val="65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Cutting tool: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Usually single point (HSS or carbide)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Mounted on tool head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Capable of movements</a:t>
                </a:r>
                <a:r>
                  <a:rPr lang="en-AU" altLang="en-US" sz="2100" dirty="0">
                    <a:latin typeface="Arial" charset="0"/>
                  </a:rPr>
                  <a:t>: </a:t>
                </a:r>
                <a:r>
                  <a:rPr lang="en-AU" altLang="en-US" sz="2100" dirty="0" smtClean="0">
                    <a:latin typeface="Arial" charset="0"/>
                  </a:rPr>
                  <a:t>vertical </a:t>
                </a:r>
                <a:r>
                  <a:rPr lang="en-AU" altLang="en-US" sz="2100" dirty="0">
                    <a:latin typeface="Arial" charset="0"/>
                  </a:rPr>
                  <a:t>(boring and turning</a:t>
                </a:r>
                <a:r>
                  <a:rPr lang="en-AU" altLang="en-US" sz="2100" dirty="0" smtClean="0">
                    <a:latin typeface="Arial" charset="0"/>
                  </a:rPr>
                  <a:t>), radial </a:t>
                </a:r>
                <a:r>
                  <a:rPr lang="en-AU" altLang="en-US" sz="2100" dirty="0">
                    <a:latin typeface="Arial" charset="0"/>
                  </a:rPr>
                  <a:t>(facing, using cross-rail)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Speeds/feeds: similar to turning</a:t>
                </a:r>
              </a:p>
              <a:p>
                <a:pPr marL="777875" lvl="1" indent="-457200"/>
                <a:r>
                  <a:rPr lang="en-AU" altLang="en-US" sz="2100" dirty="0">
                    <a:latin typeface="Arial" charset="0"/>
                  </a:rPr>
                  <a:t>Power: up to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/>
                      </a:rPr>
                      <m:t>150</m:t>
                    </m:r>
                    <m:r>
                      <a:rPr lang="en-AU" altLang="en-US" sz="2100" i="1" dirty="0">
                        <a:latin typeface="Cambria Math"/>
                      </a:rPr>
                      <m:t> </m:t>
                    </m:r>
                    <m:r>
                      <a:rPr lang="en-AU" altLang="en-US" sz="2100" i="1" dirty="0">
                        <a:latin typeface="Cambria Math"/>
                      </a:rPr>
                      <m:t>𝑘𝑊</m:t>
                    </m:r>
                  </m:oMath>
                </a14:m>
                <a:endParaRPr lang="en-AU" altLang="en-US" sz="21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62400"/>
                <a:ext cx="8382000" cy="2819400"/>
              </a:xfrm>
              <a:prstGeom prst="rect">
                <a:avLst/>
              </a:prstGeom>
              <a:blipFill rotWithShape="1">
                <a:blip r:embed="rId5"/>
                <a:stretch>
                  <a:fillRect l="-73" t="-1512" b="-19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sp>
        <p:nvSpPr>
          <p:cNvPr id="544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Design Considerations for Boring</a:t>
            </a:r>
            <a:r>
              <a:rPr lang="en-AU" altLang="en-US" sz="2400" dirty="0" smtClean="0">
                <a:latin typeface="Arial" charset="0"/>
              </a:rPr>
              <a:t> (similar to turning):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Through </a:t>
            </a:r>
            <a:r>
              <a:rPr lang="en-AU" altLang="en-US" sz="2400" dirty="0">
                <a:latin typeface="Arial" charset="0"/>
              </a:rPr>
              <a:t>holes should be </a:t>
            </a:r>
            <a:r>
              <a:rPr lang="en-AU" altLang="en-US" sz="2400" dirty="0" smtClean="0">
                <a:latin typeface="Arial" charset="0"/>
              </a:rPr>
              <a:t>specified (not blind holes)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Blind hole: doesn’t go through thickness of workpiece</a:t>
            </a:r>
            <a:endParaRPr lang="en-AU" altLang="en-US" sz="2100" dirty="0">
              <a:latin typeface="Arial" charset="0"/>
            </a:endParaRPr>
          </a:p>
          <a:p>
            <a:pPr marL="457200" indent="-457200"/>
            <a:r>
              <a:rPr lang="en-AU" altLang="en-US" sz="2400" dirty="0">
                <a:latin typeface="Arial" charset="0"/>
              </a:rPr>
              <a:t>Greater the length-to-bore-diameter </a:t>
            </a:r>
            <a:r>
              <a:rPr lang="en-AU" altLang="en-US" sz="2400" dirty="0" smtClean="0">
                <a:latin typeface="Arial" charset="0"/>
              </a:rPr>
              <a:t>ratio </a:t>
            </a:r>
            <a:r>
              <a:rPr lang="en-AU" altLang="en-US" sz="2400" dirty="0" smtClean="0">
                <a:latin typeface="Arial" charset="0"/>
                <a:sym typeface="Symbol"/>
              </a:rPr>
              <a:t>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More </a:t>
            </a:r>
            <a:r>
              <a:rPr lang="en-AU" altLang="en-US" sz="2100" dirty="0">
                <a:latin typeface="Arial" charset="0"/>
              </a:rPr>
              <a:t>difficult it is to hold </a:t>
            </a:r>
            <a:r>
              <a:rPr lang="en-AU" altLang="en-US" sz="2100" dirty="0" smtClean="0">
                <a:latin typeface="Arial" charset="0"/>
              </a:rPr>
              <a:t>dimensions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More deflections of boring bar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This is due to cutting forces &amp; higher vibration/chatter</a:t>
            </a:r>
            <a:endParaRPr lang="en-AU" altLang="en-US" sz="2100" dirty="0">
              <a:latin typeface="Arial" charset="0"/>
            </a:endParaRPr>
          </a:p>
          <a:p>
            <a:pPr marL="457200" indent="-457200"/>
            <a:r>
              <a:rPr lang="en-AU" altLang="en-US" sz="2400" dirty="0">
                <a:latin typeface="Arial" charset="0"/>
              </a:rPr>
              <a:t>Interrupted internal </a:t>
            </a:r>
            <a:r>
              <a:rPr lang="en-AU" altLang="en-US" sz="2400" dirty="0" smtClean="0">
                <a:latin typeface="Arial" charset="0"/>
              </a:rPr>
              <a:t>surfaces: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Should be avoided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e.g. internal splines, radial holes going through thickness </a:t>
            </a:r>
            <a:endParaRPr lang="en-AU" altLang="en-US" sz="21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p:sp>
        <p:nvSpPr>
          <p:cNvPr id="589827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AU" altLang="en-US" sz="2400" i="1" dirty="0" smtClean="0">
                <a:latin typeface="Arial" charset="0"/>
              </a:rPr>
              <a:t>Reaming: </a:t>
            </a:r>
            <a:r>
              <a:rPr lang="en-AU" altLang="en-US" sz="2400" dirty="0" smtClean="0">
                <a:latin typeface="Arial" charset="0"/>
              </a:rPr>
              <a:t>operation used to: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Make existing hole dimensionally more </a:t>
            </a:r>
            <a:r>
              <a:rPr lang="en-AU" altLang="en-US" sz="2100" dirty="0" smtClean="0">
                <a:latin typeface="Arial" charset="0"/>
              </a:rPr>
              <a:t>accurate (than drilling)</a:t>
            </a:r>
            <a:endParaRPr lang="en-AU" altLang="en-US" sz="2100" dirty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Improve </a:t>
            </a:r>
            <a:r>
              <a:rPr lang="en-AU" altLang="en-US" sz="2100" dirty="0">
                <a:latin typeface="Arial" charset="0"/>
              </a:rPr>
              <a:t>surface finish</a:t>
            </a:r>
            <a:endParaRPr lang="en-US" altLang="en-US" sz="2100" dirty="0">
              <a:latin typeface="Arial" charset="0"/>
            </a:endParaRPr>
          </a:p>
          <a:p>
            <a:pPr marL="457200" indent="-457200"/>
            <a:r>
              <a:rPr lang="en-AU" altLang="en-US" sz="2400" dirty="0">
                <a:latin typeface="Arial" charset="0"/>
              </a:rPr>
              <a:t>Sequence to </a:t>
            </a:r>
            <a:r>
              <a:rPr lang="en-AU" altLang="en-US" sz="2400" dirty="0" smtClean="0">
                <a:latin typeface="Arial" charset="0"/>
              </a:rPr>
              <a:t>produce accurate holes in workpieces: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US" altLang="en-US" sz="2100" dirty="0" smtClean="0">
                <a:latin typeface="Arial" charset="0"/>
              </a:rPr>
              <a:t>Centering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Drilling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Boring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Reaming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For even better accuracy &amp; surface finish, holes may be</a:t>
            </a:r>
          </a:p>
          <a:p>
            <a:pPr marL="777875" lvl="1" indent="-457200"/>
            <a:r>
              <a:rPr lang="en-AU" altLang="en-US" sz="2100" i="1" dirty="0" smtClean="0">
                <a:latin typeface="Arial" charset="0"/>
              </a:rPr>
              <a:t>burnished, </a:t>
            </a:r>
            <a:r>
              <a:rPr lang="en-AU" altLang="en-US" sz="2100" dirty="0" smtClean="0">
                <a:latin typeface="Arial" charset="0"/>
              </a:rPr>
              <a:t>or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internally </a:t>
            </a:r>
            <a:r>
              <a:rPr lang="en-AU" altLang="en-US" sz="2100" i="1" dirty="0" smtClean="0">
                <a:latin typeface="Arial" charset="0"/>
              </a:rPr>
              <a:t>ground </a:t>
            </a:r>
            <a:r>
              <a:rPr lang="en-AU" altLang="en-US" sz="2100" dirty="0" smtClean="0">
                <a:latin typeface="Arial" charset="0"/>
              </a:rPr>
              <a:t>and </a:t>
            </a:r>
            <a:r>
              <a:rPr lang="en-AU" altLang="en-US" sz="2100" i="1" dirty="0" smtClean="0">
                <a:latin typeface="Arial" charset="0"/>
              </a:rPr>
              <a:t>honed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589830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9827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Reamer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Multiple-cutting edge tool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Has straight or helically fluted edges (see below)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Removes min. of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/>
                      </a:rPr>
                      <m:t>0</m:t>
                    </m:r>
                    <m:r>
                      <a:rPr lang="en-US" altLang="en-US" sz="2100" i="1" dirty="0" smtClean="0">
                        <a:latin typeface="Cambria Math"/>
                      </a:rPr>
                      <m:t>.</m:t>
                    </m:r>
                    <m:r>
                      <a:rPr lang="en-US" altLang="en-US" sz="2100" i="1" dirty="0" smtClean="0">
                        <a:latin typeface="Cambria Math"/>
                      </a:rPr>
                      <m:t>2</m:t>
                    </m:r>
                    <m:r>
                      <a:rPr lang="en-US" altLang="en-US" sz="2100" i="1" dirty="0" smtClean="0">
                        <a:latin typeface="Cambria Math"/>
                      </a:rPr>
                      <m:t> </m:t>
                    </m:r>
                    <m:r>
                      <a:rPr lang="en-US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en-US" altLang="en-US" sz="2100" dirty="0" smtClean="0">
                    <a:latin typeface="Arial" charset="0"/>
                  </a:rPr>
                  <a:t> on diameter of drilled hole 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Harder metals: removes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/>
                      </a:rPr>
                      <m:t>0</m:t>
                    </m:r>
                    <m:r>
                      <a:rPr lang="en-US" altLang="en-US" sz="2100" i="1" dirty="0" smtClean="0">
                        <a:latin typeface="Cambria Math"/>
                      </a:rPr>
                      <m:t>.</m:t>
                    </m:r>
                    <m:r>
                      <a:rPr lang="en-US" altLang="en-US" sz="2100" i="1" dirty="0" smtClean="0">
                        <a:latin typeface="Cambria Math"/>
                      </a:rPr>
                      <m:t>13</m:t>
                    </m:r>
                    <m:r>
                      <a:rPr lang="en-US" altLang="en-US" sz="2100" i="1" dirty="0" smtClean="0">
                        <a:latin typeface="Cambria Math"/>
                      </a:rPr>
                      <m:t> </m:t>
                    </m:r>
                    <m:r>
                      <a:rPr lang="en-US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endParaRPr lang="en-US" altLang="en-US" sz="210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Removing smaller layers </a:t>
                </a:r>
                <a:r>
                  <a:rPr lang="en-US" altLang="en-US" sz="2100" dirty="0" smtClean="0">
                    <a:latin typeface="Arial" charset="0"/>
                    <a:sym typeface="Symbol"/>
                  </a:rPr>
                  <a:t></a:t>
                </a:r>
              </a:p>
              <a:p>
                <a:pPr marL="1052512" lvl="2" indent="-457200"/>
                <a:r>
                  <a:rPr lang="en-US" altLang="en-US" sz="1800" dirty="0" smtClean="0">
                    <a:latin typeface="Arial" charset="0"/>
                  </a:rPr>
                  <a:t>Reamer may be damaged</a:t>
                </a:r>
              </a:p>
              <a:p>
                <a:pPr marL="1052512" lvl="2" indent="-457200"/>
                <a:r>
                  <a:rPr lang="en-US" altLang="en-US" sz="1800" dirty="0" smtClean="0">
                    <a:latin typeface="Arial" charset="0"/>
                  </a:rPr>
                  <a:t>Hole surface may become burnished</a:t>
                </a:r>
                <a:endParaRPr lang="en-US" altLang="en-US" sz="18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8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  <a:blipFill rotWithShape="1">
                <a:blip r:embed="rId3"/>
                <a:stretch>
                  <a:fillRect l="-14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9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92" y="4724400"/>
            <a:ext cx="61792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676400" y="55626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Terminology for helical reamer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858000" y="4572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i="1" dirty="0" smtClean="0">
                <a:ea typeface="SimSun" pitchFamily="2" charset="-122"/>
              </a:rPr>
              <a:t>Rose</a:t>
            </a:r>
            <a:r>
              <a:rPr lang="en-US" altLang="zh-CN" dirty="0" smtClean="0">
                <a:ea typeface="SimSun" pitchFamily="2" charset="-122"/>
              </a:rPr>
              <a:t> reamers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15966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187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Types of Reamers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Hand reamers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Straight or have tapered end in the first third of their length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Machine (</a:t>
                </a:r>
                <a:r>
                  <a:rPr lang="en-AU" altLang="en-US" sz="2400" dirty="0" smtClean="0">
                    <a:latin typeface="Arial" charset="0"/>
                  </a:rPr>
                  <a:t>AKA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  <a:r>
                  <a:rPr lang="en-AU" altLang="en-US" sz="2400" i="1" dirty="0">
                    <a:latin typeface="Arial" charset="0"/>
                  </a:rPr>
                  <a:t>chucking</a:t>
                </a:r>
                <a:r>
                  <a:rPr lang="en-AU" altLang="en-US" sz="2400" i="1" dirty="0" smtClean="0">
                    <a:latin typeface="Arial" charset="0"/>
                  </a:rPr>
                  <a:t>) reamers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Mounted in a </a:t>
                </a:r>
                <a:r>
                  <a:rPr lang="en-AU" altLang="en-US" sz="2100" i="1" dirty="0" smtClean="0">
                    <a:latin typeface="Arial" charset="0"/>
                  </a:rPr>
                  <a:t>chuck</a:t>
                </a:r>
                <a:r>
                  <a:rPr lang="en-AU" altLang="en-US" sz="2100" dirty="0" smtClean="0">
                    <a:latin typeface="Arial" charset="0"/>
                  </a:rPr>
                  <a:t> and operated by a </a:t>
                </a:r>
                <a:r>
                  <a:rPr lang="en-AU" altLang="en-US" sz="2100" i="1" dirty="0" smtClean="0">
                    <a:latin typeface="Arial" charset="0"/>
                  </a:rPr>
                  <a:t>machine</a:t>
                </a:r>
                <a:r>
                  <a:rPr lang="en-AU" altLang="en-US" sz="2100" dirty="0" smtClean="0">
                    <a:latin typeface="Arial" charset="0"/>
                  </a:rPr>
                  <a:t>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Available in 2 types:</a:t>
                </a:r>
              </a:p>
              <a:p>
                <a:pPr marL="1052512" lvl="2" indent="-457200"/>
                <a:r>
                  <a:rPr lang="en-AU" altLang="en-US" sz="1800" i="1" dirty="0" smtClean="0">
                    <a:latin typeface="Arial" charset="0"/>
                  </a:rPr>
                  <a:t>Rose reamers </a:t>
                </a:r>
                <a:r>
                  <a:rPr lang="en-AU" altLang="en-US" sz="1800" dirty="0" smtClean="0">
                    <a:latin typeface="Arial" charset="0"/>
                  </a:rPr>
                  <a:t>(last slide): remove considerable amount of material</a:t>
                </a:r>
              </a:p>
              <a:p>
                <a:pPr marL="1052512" lvl="2" indent="-457200"/>
                <a:r>
                  <a:rPr lang="en-AU" altLang="en-US" sz="1800" i="1" dirty="0" smtClean="0">
                    <a:latin typeface="Arial" charset="0"/>
                  </a:rPr>
                  <a:t>Fluted reamers</a:t>
                </a:r>
                <a:r>
                  <a:rPr lang="en-AU" altLang="en-US" sz="1800" dirty="0" smtClean="0">
                    <a:latin typeface="Arial" charset="0"/>
                  </a:rPr>
                  <a:t>: used for light cuts: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/>
                      </a:rPr>
                      <m:t>0</m:t>
                    </m:r>
                    <m:r>
                      <a:rPr lang="en-AU" altLang="en-US" sz="1800" i="1" dirty="0" smtClean="0">
                        <a:latin typeface="Cambria Math"/>
                      </a:rPr>
                      <m:t>.</m:t>
                    </m:r>
                    <m:r>
                      <a:rPr lang="en-AU" altLang="en-US" sz="1800" i="1" dirty="0" smtClean="0">
                        <a:latin typeface="Cambria Math"/>
                      </a:rPr>
                      <m:t>1</m:t>
                    </m:r>
                    <m:r>
                      <a:rPr lang="en-AU" altLang="en-US" sz="1800" i="1" dirty="0" smtClean="0">
                        <a:latin typeface="Cambria Math"/>
                      </a:rPr>
                      <m:t> </m:t>
                    </m:r>
                    <m:r>
                      <a:rPr lang="en-AU" altLang="en-US" sz="1800" i="1" dirty="0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in hole diameter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Shell reamers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for holes larger than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20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9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  <a:blipFill rotWithShape="1">
                <a:blip r:embed="rId3"/>
                <a:stretch>
                  <a:fillRect l="-1197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p:sp>
        <p:nvSpPr>
          <p:cNvPr id="5918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Cont. Types of Reamers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Expansion reamers 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Adjustable for small variations in hole size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Compensate for wear of reamer’s cutting edges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Adjustable reamers </a:t>
            </a:r>
            <a:r>
              <a:rPr lang="en-AU" altLang="en-US" sz="2400" dirty="0" smtClean="0">
                <a:latin typeface="Arial" charset="0"/>
              </a:rPr>
              <a:t>(see above)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Set for specific hole diameters </a:t>
            </a:r>
            <a:r>
              <a:rPr lang="en-AU" altLang="en-US" sz="2100" dirty="0" smtClean="0">
                <a:latin typeface="Arial" charset="0"/>
                <a:sym typeface="Symbol"/>
              </a:rPr>
              <a:t></a:t>
            </a:r>
            <a:r>
              <a:rPr lang="en-AU" altLang="en-US" sz="2100" dirty="0" smtClean="0">
                <a:latin typeface="Arial" charset="0"/>
              </a:rPr>
              <a:t> versatile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AU" altLang="en-US" sz="2400" i="1" dirty="0" smtClean="0">
                <a:latin typeface="Arial" charset="0"/>
              </a:rPr>
              <a:t>Dreamer </a:t>
            </a:r>
            <a:r>
              <a:rPr lang="en-AU" altLang="en-US" sz="2400" dirty="0" smtClean="0">
                <a:latin typeface="Arial" charset="0"/>
              </a:rPr>
              <a:t>(recent development)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Tool combines: drilling + reaming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Tool tip: drilling; rest </a:t>
            </a:r>
            <a:r>
              <a:rPr lang="en-AU" altLang="en-US" sz="2100" dirty="0">
                <a:latin typeface="Arial" charset="0"/>
              </a:rPr>
              <a:t>of tool: reaming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Reamer material: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HSS, or solid carbides, or carbide cutting edge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Maintenance/reconditioning important for accuracy/S.F.</a:t>
            </a:r>
          </a:p>
        </p:txBody>
      </p:sp>
      <p:pic>
        <p:nvPicPr>
          <p:cNvPr id="5918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17222" r="3120"/>
          <a:stretch/>
        </p:blipFill>
        <p:spPr bwMode="auto">
          <a:xfrm>
            <a:off x="5257800" y="1066800"/>
            <a:ext cx="3699197" cy="131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7391400" y="22860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Inserted-blade adjustable reamer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2895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Chapter Outline</a:t>
            </a:r>
            <a:endParaRPr lang="en-AU" altLang="en-US" dirty="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800" b="1" dirty="0" smtClean="0">
              <a:latin typeface="Arial" charset="0"/>
              <a:ea typeface="SimSun" pitchFamily="2" charset="-122"/>
            </a:endParaRP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4" action="ppaction://hlinksldjump"/>
              </a:rPr>
              <a:t>Boring and Boring Machines</a:t>
            </a:r>
            <a:endParaRPr lang="en-US" altLang="zh-CN" sz="2800" b="1" dirty="0" smtClean="0">
              <a:latin typeface="Arial" charset="0"/>
              <a:ea typeface="SimSun" pitchFamily="2" charset="-122"/>
            </a:endParaRP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5" action="ppaction://hlinksldjump"/>
              </a:rPr>
              <a:t>Reaming and Reamers</a:t>
            </a:r>
            <a:endParaRPr lang="en-US" altLang="zh-CN" sz="2800" b="1" dirty="0" smtClean="0">
              <a:latin typeface="Arial" charset="0"/>
              <a:ea typeface="SimSun" pitchFamily="2" charset="-122"/>
            </a:endParaRP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6" action="ppaction://hlinksldjump"/>
              </a:rPr>
              <a:t>Tapping and Taps</a:t>
            </a:r>
            <a:endParaRPr lang="en-AU" altLang="en-US" sz="2800" b="1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Tapping: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Process to produce internal threads </a:t>
                </a:r>
                <a:r>
                  <a:rPr lang="en-AU" altLang="en-US" sz="2100" dirty="0">
                    <a:latin typeface="Arial" charset="0"/>
                  </a:rPr>
                  <a:t>in workpieces </a:t>
                </a:r>
                <a:endParaRPr lang="en-AU" altLang="en-US" sz="21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Tap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Chip-producing threading tool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Has multiple cutting teeth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Available as 2, 3, or 4 flutes (see figure below)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Most </a:t>
                </a:r>
                <a:r>
                  <a:rPr lang="en-AU" altLang="en-US" sz="2100" dirty="0">
                    <a:latin typeface="Arial" charset="0"/>
                  </a:rPr>
                  <a:t>common in </a:t>
                </a:r>
                <a:r>
                  <a:rPr lang="en-AU" altLang="en-US" sz="2100" dirty="0" smtClean="0">
                    <a:latin typeface="Arial" charset="0"/>
                  </a:rPr>
                  <a:t>production: “2-flute spiral point tap”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Tap size range: up to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100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  <a:blipFill rotWithShape="1">
                <a:blip r:embed="rId3"/>
                <a:stretch>
                  <a:fillRect l="-150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26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4267200" cy="200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3581400" y="55626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terminology for a tap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p:sp>
        <p:nvSpPr>
          <p:cNvPr id="5939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Types of Taps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Tapered taps: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Reduce torque required for tapping of through holes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Bottoming taps: 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for tapping blind holes to their full depth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Collapsible taps 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in large-diameter holes</a:t>
            </a:r>
          </a:p>
          <a:p>
            <a:pPr marL="457200" indent="-457200"/>
            <a:r>
              <a:rPr lang="en-AU" altLang="en-US" sz="2400" i="1" dirty="0" err="1" smtClean="0">
                <a:latin typeface="Arial" charset="0"/>
              </a:rPr>
              <a:t>Drapping</a:t>
            </a:r>
            <a:r>
              <a:rPr lang="en-AU" altLang="en-US" sz="2400" i="1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Combination of drilling and tapping (in a single tool)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Increases tapping productivity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Tip: drilling; rest of tool: tapping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05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p:sp>
        <p:nvSpPr>
          <p:cNvPr id="5939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r>
              <a:rPr lang="en-AU" altLang="en-US" sz="2400" dirty="0" smtClean="0">
                <a:latin typeface="Arial" charset="0"/>
              </a:rPr>
              <a:t>Removing chips: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Problem during tapping (due to small clearances) 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Chips must be removed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Otherwise: large torque </a:t>
            </a:r>
            <a:r>
              <a:rPr lang="en-AU" altLang="en-US" sz="2100" dirty="0" smtClean="0">
                <a:latin typeface="Arial" charset="0"/>
                <a:sym typeface="Symbol"/>
              </a:rPr>
              <a:t> break the tap</a:t>
            </a:r>
          </a:p>
          <a:p>
            <a:pPr lvl="1"/>
            <a:r>
              <a:rPr lang="en-AU" altLang="en-US" sz="2100" dirty="0" smtClean="0">
                <a:latin typeface="Arial" charset="0"/>
                <a:sym typeface="Symbol"/>
              </a:rPr>
              <a:t>Solutions: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Use of cutting fluid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Periodic reversal and removal of tap</a:t>
            </a:r>
          </a:p>
          <a:p>
            <a:pPr lvl="1"/>
            <a:r>
              <a:rPr lang="en-AU" altLang="en-US" sz="2100" dirty="0" smtClean="0">
                <a:latin typeface="Arial" charset="0"/>
                <a:sym typeface="Symbol"/>
              </a:rPr>
              <a:t>Result: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Effective ways to remove chips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Improved tapped hole quality</a:t>
            </a:r>
            <a:endParaRPr lang="en-AU" alt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42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597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Tapping Machines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Can be done by hand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Machines: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Drilling machines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Lathes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Automatic screw machines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Vertical CNC milling machines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Special tapping machines: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Has features for multiple tapping operations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Multiple spindle tapping heads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in automotive industry (tapping =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30</m:t>
                    </m:r>
                    <m:r>
                      <a:rPr lang="en-AU" altLang="en-US" sz="2100" i="1" dirty="0" smtClean="0">
                        <a:latin typeface="Cambria Math"/>
                      </a:rPr>
                      <m:t>−</m:t>
                    </m:r>
                    <m:r>
                      <a:rPr lang="en-AU" altLang="en-US" sz="2100" i="1" dirty="0" smtClean="0">
                        <a:latin typeface="Cambria Math"/>
                      </a:rPr>
                      <m:t>40</m:t>
                    </m:r>
                    <m:r>
                      <a:rPr lang="en-AU" altLang="en-US" sz="21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of machining)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Involves automatic tapping of nuts </a:t>
                </a:r>
                <a:r>
                  <a:rPr lang="en-AU" altLang="en-US" sz="2000" dirty="0">
                    <a:latin typeface="Arial" charset="0"/>
                  </a:rPr>
                  <a:t>(see above</a:t>
                </a:r>
                <a:r>
                  <a:rPr lang="en-AU" altLang="en-US" sz="2000" dirty="0" smtClean="0">
                    <a:latin typeface="Arial" charset="0"/>
                  </a:rPr>
                  <a:t>)</a:t>
                </a:r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95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  <a:blipFill rotWithShape="1">
                <a:blip r:embed="rId3"/>
                <a:stretch>
                  <a:fillRect l="-1154" t="-812" r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59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76436"/>
            <a:ext cx="3103298" cy="23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597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Tapping Properties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Tap life: as high as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/>
                      </a:rPr>
                      <m:t>10</m:t>
                    </m:r>
                    <m:r>
                      <a:rPr lang="en-AU" altLang="en-US" sz="2400" i="1" dirty="0" smtClean="0">
                        <a:latin typeface="Cambria Math"/>
                      </a:rPr>
                      <m:t>,</m:t>
                    </m:r>
                    <m:r>
                      <a:rPr lang="en-AU" altLang="en-US" sz="2400" i="1" dirty="0" smtClean="0">
                        <a:latin typeface="Cambria Math"/>
                      </a:rPr>
                      <m:t>000</m:t>
                    </m:r>
                    <m:r>
                      <a:rPr lang="en-AU" alt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holes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Taps usually made of HSS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High-speed tapping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  <a:endParaRPr lang="en-AU" altLang="en-US" sz="2400" dirty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Increases productivity: surface speeds: as high as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100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</m:t>
                    </m:r>
                    <m:r>
                      <a:rPr lang="en-AU" altLang="en-US" sz="2100" i="1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AU" altLang="en-US" sz="2100" i="1" dirty="0" smtClean="0">
                        <a:latin typeface="Cambria Math"/>
                      </a:rPr>
                      <m:t>min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Operating speeds: as high as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5000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𝑟𝑝𝑚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Self-reversing</a:t>
                </a:r>
                <a:r>
                  <a:rPr lang="en-AU" altLang="en-US" sz="2400" dirty="0" smtClean="0">
                    <a:latin typeface="Arial" charset="0"/>
                  </a:rPr>
                  <a:t> tapping systems: used with CNC machines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Recent developments: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Applying cutting fluid to cutting zone through spindle and hole in the tap </a:t>
                </a:r>
                <a:r>
                  <a:rPr lang="en-AU" altLang="en-US" sz="2100" dirty="0">
                    <a:latin typeface="Arial" charset="0"/>
                  </a:rPr>
                  <a:t>(like </a:t>
                </a:r>
                <a:r>
                  <a:rPr lang="en-AU" altLang="en-US" sz="2100" dirty="0" smtClean="0">
                    <a:latin typeface="Arial" charset="0"/>
                  </a:rPr>
                  <a:t>in boring)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Also helps flush chips out of the hole</a:t>
                </a:r>
              </a:p>
            </p:txBody>
          </p:sp>
        </mc:Choice>
        <mc:Fallback xmlns="">
          <p:sp>
            <p:nvSpPr>
              <p:cNvPr id="595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  <a:blipFill rotWithShape="1">
                <a:blip r:embed="rId3"/>
                <a:stretch>
                  <a:fillRect l="-1154" t="-812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91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US" altLang="zh-CN" sz="2400" dirty="0" smtClean="0">
                <a:latin typeface="Arial" charset="0"/>
                <a:ea typeface="SimSun" pitchFamily="2" charset="-122"/>
              </a:rPr>
              <a:t>Machining processes discussed here:</a:t>
            </a:r>
          </a:p>
          <a:p>
            <a:pPr marL="777875" lvl="1" indent="-457200"/>
            <a:r>
              <a:rPr lang="en-US" altLang="zh-CN" sz="2100" dirty="0" smtClean="0">
                <a:latin typeface="Arial" charset="0"/>
                <a:ea typeface="SimSun" pitchFamily="2" charset="-122"/>
              </a:rPr>
              <a:t>with capability of producing parts that are round in shape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most basic is turning: part is rotated while it is being machined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AU" altLang="en-US" sz="2400" i="1" dirty="0" smtClean="0">
                <a:latin typeface="Arial" charset="0"/>
                <a:hlinkClick r:id="rId3" action="ppaction://hlinksldjump"/>
              </a:rPr>
              <a:t>Lathe</a:t>
            </a:r>
            <a:r>
              <a:rPr lang="en-AU" altLang="en-US" sz="2400" i="1" dirty="0" smtClean="0">
                <a:latin typeface="Arial" charset="0"/>
              </a:rPr>
              <a:t> </a:t>
            </a:r>
            <a:r>
              <a:rPr lang="en-AU" altLang="en-US" sz="2400" dirty="0" smtClean="0">
                <a:latin typeface="Arial" charset="0"/>
              </a:rPr>
              <a:t>(or </a:t>
            </a:r>
            <a:r>
              <a:rPr lang="en-AU" altLang="en-US" sz="2400" dirty="0">
                <a:latin typeface="Arial" charset="0"/>
              </a:rPr>
              <a:t>by similar </a:t>
            </a:r>
            <a:r>
              <a:rPr lang="en-AU" altLang="en-US" sz="2400" i="1" dirty="0">
                <a:latin typeface="Arial" charset="0"/>
              </a:rPr>
              <a:t>machine </a:t>
            </a:r>
            <a:r>
              <a:rPr lang="en-AU" altLang="en-US" sz="2400" i="1" dirty="0" smtClean="0">
                <a:latin typeface="Arial" charset="0"/>
              </a:rPr>
              <a:t>tools</a:t>
            </a:r>
            <a:r>
              <a:rPr lang="en-AU" altLang="en-US" sz="2400" dirty="0" smtClean="0">
                <a:latin typeface="Arial" charset="0"/>
              </a:rPr>
              <a:t>):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Considered to be the oldest machine tools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Carry out turning processes (</a:t>
            </a:r>
            <a:r>
              <a:rPr lang="en-AU" altLang="en-US" sz="2100" i="1" dirty="0" smtClean="0">
                <a:latin typeface="Arial" charset="0"/>
              </a:rPr>
              <a:t>see next 4 slides</a:t>
            </a:r>
            <a:r>
              <a:rPr lang="en-AU" altLang="en-US" sz="2100" dirty="0" smtClean="0">
                <a:latin typeface="Arial" charset="0"/>
              </a:rPr>
              <a:t>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Highly simple, versatile machines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Requires a skilled machinist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Inefficient for repetitive operations and for large production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All </a:t>
            </a:r>
            <a:r>
              <a:rPr lang="en-AU" altLang="en-US" sz="2100" dirty="0">
                <a:latin typeface="Arial" charset="0"/>
              </a:rPr>
              <a:t>parts are circular (property known as </a:t>
            </a:r>
            <a:r>
              <a:rPr lang="en-AU" altLang="en-US" sz="2100" i="1" dirty="0">
                <a:latin typeface="Arial" charset="0"/>
              </a:rPr>
              <a:t>axisymmetry</a:t>
            </a:r>
            <a:r>
              <a:rPr lang="en-AU" altLang="en-US" sz="2100" dirty="0">
                <a:latin typeface="Arial" charset="0"/>
              </a:rPr>
              <a:t>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Processes produce a wide variety of shapes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Speeds range </a:t>
            </a:r>
            <a:r>
              <a:rPr lang="en-AU" altLang="en-US" sz="2100" dirty="0">
                <a:latin typeface="Arial" charset="0"/>
              </a:rPr>
              <a:t>from moderate to high speed </a:t>
            </a:r>
            <a:r>
              <a:rPr lang="en-AU" altLang="en-US" sz="2100" dirty="0" smtClean="0">
                <a:latin typeface="Arial" charset="0"/>
              </a:rPr>
              <a:t>machining</a:t>
            </a:r>
          </a:p>
        </p:txBody>
      </p:sp>
      <p:pic>
        <p:nvPicPr>
          <p:cNvPr id="50186" name="Picture 10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3" y="612563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2742" r="4532" b="56709"/>
          <a:stretch/>
        </p:blipFill>
        <p:spPr bwMode="auto">
          <a:xfrm>
            <a:off x="3130252" y="43542"/>
            <a:ext cx="5929386" cy="300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25908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AU" altLang="en-US" sz="2100" dirty="0" smtClean="0">
              <a:latin typeface="Arial" charset="0"/>
            </a:endParaRP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AU" altLang="en-US" sz="2400" b="1" dirty="0" smtClean="0">
                <a:latin typeface="Arial" charset="0"/>
              </a:rPr>
              <a:t>Processes carried out on a lathe: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Turning</a:t>
            </a:r>
            <a:r>
              <a:rPr lang="en-AU" altLang="en-US" sz="2400" dirty="0" smtClean="0">
                <a:latin typeface="Arial" charset="0"/>
              </a:rPr>
              <a:t> (figure a-d):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straight, conical, curved, or grooved workpieces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Examples: shafts, spindles, pins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Facing</a:t>
            </a:r>
            <a:r>
              <a:rPr lang="en-AU" altLang="en-US" sz="2400" dirty="0" smtClean="0">
                <a:latin typeface="Arial" charset="0"/>
              </a:rPr>
              <a:t> (f</a:t>
            </a:r>
            <a:r>
              <a:rPr lang="en-AU" altLang="en-US" sz="2400" dirty="0" smtClean="0">
                <a:latin typeface="Arial" charset="0"/>
                <a:sym typeface="Symbol"/>
              </a:rPr>
              <a:t>igure </a:t>
            </a:r>
            <a:r>
              <a:rPr lang="en-AU" altLang="en-US" sz="2400" dirty="0">
                <a:latin typeface="Arial" charset="0"/>
                <a:sym typeface="Symbol"/>
              </a:rPr>
              <a:t>e</a:t>
            </a:r>
            <a:r>
              <a:rPr lang="en-AU" altLang="en-US" sz="2400" dirty="0" smtClean="0">
                <a:latin typeface="Arial" charset="0"/>
                <a:sym typeface="Symbol"/>
              </a:rPr>
              <a:t>)</a:t>
            </a:r>
            <a:r>
              <a:rPr lang="en-AU" altLang="en-US" sz="2400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P</a:t>
            </a:r>
            <a:r>
              <a:rPr lang="en-AU" altLang="en-US" sz="2100" dirty="0" smtClean="0">
                <a:latin typeface="Arial" charset="0"/>
              </a:rPr>
              <a:t>roduce flat surface at end of part and </a:t>
            </a:r>
            <a:r>
              <a:rPr lang="en-AU" altLang="en-US" sz="2100" dirty="0" smtClean="0">
                <a:latin typeface="Arial" charset="0"/>
                <a:sym typeface="Symbol"/>
              </a:rPr>
              <a:t> to its axis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  <a:sym typeface="Symbol"/>
              </a:rPr>
              <a:t>Face grooving</a:t>
            </a:r>
            <a:r>
              <a:rPr lang="en-AU" altLang="en-US" sz="2400" dirty="0" smtClean="0">
                <a:latin typeface="Arial" charset="0"/>
                <a:sym typeface="Symbol"/>
              </a:rPr>
              <a:t> </a:t>
            </a:r>
            <a:r>
              <a:rPr lang="en-AU" altLang="en-US" sz="2400" dirty="0">
                <a:latin typeface="Arial" charset="0"/>
              </a:rPr>
              <a:t>(f</a:t>
            </a:r>
            <a:r>
              <a:rPr lang="en-AU" altLang="en-US" sz="2400" dirty="0">
                <a:latin typeface="Arial" charset="0"/>
                <a:sym typeface="Symbol"/>
              </a:rPr>
              <a:t>igure </a:t>
            </a:r>
            <a:r>
              <a:rPr lang="en-AU" altLang="en-US" sz="2400" dirty="0" smtClean="0">
                <a:latin typeface="Arial" charset="0"/>
                <a:sym typeface="Symbol"/>
              </a:rPr>
              <a:t>f):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  <a:sym typeface="Symbol"/>
              </a:rPr>
              <a:t>Produce grooves for applications such as O-ring seats</a:t>
            </a:r>
            <a:endParaRPr lang="en-AU" altLang="en-US" sz="21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924168"/>
            <a:ext cx="1752600" cy="17052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751" r="1374" b="29781"/>
          <a:stretch/>
        </p:blipFill>
        <p:spPr bwMode="auto">
          <a:xfrm>
            <a:off x="3189028" y="1371600"/>
            <a:ext cx="595497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29718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AU" altLang="en-US" sz="2400" b="1" dirty="0" smtClean="0">
                <a:latin typeface="Arial" charset="0"/>
              </a:rPr>
              <a:t>Cont. Processes carried out on a lathe: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Cutting with forms tools</a:t>
            </a:r>
            <a:r>
              <a:rPr lang="en-AU" altLang="en-US" sz="2400" dirty="0" smtClean="0">
                <a:latin typeface="Arial" charset="0"/>
              </a:rPr>
              <a:t> (figure g):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axisymmetric shapes (functional, aesthetic purposes)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Boring</a:t>
            </a:r>
            <a:r>
              <a:rPr lang="en-AU" altLang="en-US" sz="2400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Enlarge hole/cylindrical cavity made by previous process: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circular internal grooves (figure h)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Drilling</a:t>
            </a:r>
            <a:r>
              <a:rPr lang="en-AU" altLang="en-US" sz="2400" dirty="0" smtClean="0">
                <a:latin typeface="Arial" charset="0"/>
              </a:rPr>
              <a:t> (figure </a:t>
            </a:r>
            <a:r>
              <a:rPr lang="en-AU" altLang="en-US" sz="2400" dirty="0" err="1" smtClean="0">
                <a:latin typeface="Arial" charset="0"/>
              </a:rPr>
              <a:t>i</a:t>
            </a:r>
            <a:r>
              <a:rPr lang="en-AU" altLang="en-US" sz="2400" dirty="0" smtClean="0">
                <a:latin typeface="Arial" charset="0"/>
              </a:rPr>
              <a:t>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a hole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May be followed by boring to improve dim. acc./ surface finish</a:t>
            </a:r>
            <a:endParaRPr lang="en-AU" altLang="en-US" sz="24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76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73765" r="1374" b="2626"/>
          <a:stretch/>
        </p:blipFill>
        <p:spPr bwMode="auto">
          <a:xfrm>
            <a:off x="3127743" y="1066800"/>
            <a:ext cx="60162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27432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AU" altLang="en-US" sz="2400" b="1" dirty="0" smtClean="0">
                <a:latin typeface="Arial" charset="0"/>
              </a:rPr>
              <a:t>Cont. Processes carried out on a lathe: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Parting</a:t>
            </a:r>
            <a:r>
              <a:rPr lang="en-AU" altLang="en-US" sz="2400" dirty="0" smtClean="0">
                <a:latin typeface="Arial" charset="0"/>
              </a:rPr>
              <a:t> (figure j): </a:t>
            </a:r>
            <a:r>
              <a:rPr lang="en-AU" altLang="en-US" sz="2100" dirty="0" smtClean="0">
                <a:latin typeface="Arial" charset="0"/>
              </a:rPr>
              <a:t>AKA </a:t>
            </a:r>
            <a:r>
              <a:rPr lang="en-AU" altLang="en-US" sz="2100" b="1" dirty="0" smtClean="0">
                <a:latin typeface="Arial" charset="0"/>
              </a:rPr>
              <a:t>cutting off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Cut a piece from the end of a part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with production of blanks for additional processing/parts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Threading</a:t>
            </a:r>
            <a:r>
              <a:rPr lang="en-AU" altLang="en-US" sz="2400" dirty="0" smtClean="0">
                <a:latin typeface="Arial" charset="0"/>
              </a:rPr>
              <a:t> (figure k):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external or internal threads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Knurling</a:t>
            </a:r>
            <a:r>
              <a:rPr lang="en-AU" altLang="en-US" sz="2400" dirty="0" smtClean="0">
                <a:latin typeface="Arial" charset="0"/>
              </a:rPr>
              <a:t> (figure l):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regularly shaped roughness on cylindrical surfaces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Example: making knobs, handles (remember micrometer)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7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444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9"/>
            <a:ext cx="8915400" cy="526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44237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1868" b="3223"/>
          <a:stretch/>
        </p:blipFill>
        <p:spPr bwMode="auto">
          <a:xfrm>
            <a:off x="304799" y="3124200"/>
            <a:ext cx="8581185" cy="37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609600" y="1600200"/>
            <a:ext cx="853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AU" altLang="en-US" sz="2400" dirty="0" smtClean="0">
                <a:latin typeface="Arial" charset="0"/>
              </a:rPr>
              <a:t>Lathes: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Available in </a:t>
            </a:r>
            <a:r>
              <a:rPr lang="en-AU" altLang="en-US" sz="2100" dirty="0" smtClean="0">
                <a:latin typeface="Arial" charset="0"/>
              </a:rPr>
              <a:t>different designs</a:t>
            </a:r>
            <a:r>
              <a:rPr lang="en-AU" altLang="en-US" sz="2100" dirty="0">
                <a:latin typeface="Arial" charset="0"/>
              </a:rPr>
              <a:t>, sizes, capacities, computer-controlled </a:t>
            </a:r>
            <a:r>
              <a:rPr lang="en-AU" altLang="en-US" sz="2100" dirty="0" smtClean="0">
                <a:latin typeface="Arial" charset="0"/>
              </a:rPr>
              <a:t>features</a:t>
            </a:r>
          </a:p>
          <a:p>
            <a:pPr marL="777875" lvl="1" indent="-457200"/>
            <a:r>
              <a:rPr lang="en-AU" altLang="zh-CN" sz="2100" dirty="0" smtClean="0">
                <a:latin typeface="Arial" charset="0"/>
                <a:ea typeface="SimSun" pitchFamily="2" charset="-122"/>
              </a:rPr>
              <a:t>Below: </a:t>
            </a:r>
            <a:r>
              <a:rPr lang="en-US" altLang="zh-CN" sz="2100" dirty="0" smtClean="0">
                <a:latin typeface="Arial" charset="0"/>
                <a:ea typeface="SimSun" pitchFamily="2" charset="-122"/>
              </a:rPr>
              <a:t>general view of typical lathe, showing various components</a:t>
            </a:r>
          </a:p>
        </p:txBody>
      </p:sp>
    </p:spTree>
    <p:extLst>
      <p:ext uri="{BB962C8B-B14F-4D97-AF65-F5344CB8AC3E}">
        <p14:creationId xmlns:p14="http://schemas.microsoft.com/office/powerpoint/2010/main" val="26132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6467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2819400"/>
                <a:ext cx="8455025" cy="3962400"/>
              </a:xfrm>
            </p:spPr>
            <p:txBody>
              <a:bodyPr/>
              <a:lstStyle/>
              <a:p>
                <a:pPr marL="457200" indent="-457200"/>
                <a:r>
                  <a:rPr lang="en-US" altLang="zh-CN" sz="2400" dirty="0" smtClean="0">
                    <a:latin typeface="Arial" charset="0"/>
                    <a:ea typeface="SimSun" pitchFamily="2" charset="-122"/>
                  </a:rPr>
                  <a:t>Turning (see above) is performed at various: 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Rotational speeds, </a:t>
                </a:r>
                <a14:m>
                  <m:oMath xmlns:m="http://schemas.openxmlformats.org/officeDocument/2006/math">
                    <m:r>
                      <a:rPr lang="en-US" altLang="zh-CN" sz="2100" i="1" dirty="0" smtClean="0">
                        <a:latin typeface="Cambria Math"/>
                        <a:ea typeface="SimSun" pitchFamily="2" charset="-122"/>
                      </a:rPr>
                      <m:t>𝑁</m:t>
                    </m:r>
                  </m:oMath>
                </a14:m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, of workpiece clamped in a spindle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Depths of cut, </a:t>
                </a:r>
                <a14:m>
                  <m:oMath xmlns:m="http://schemas.openxmlformats.org/officeDocument/2006/math">
                    <m:r>
                      <a:rPr lang="en-US" altLang="zh-CN" sz="2100" i="1" dirty="0" smtClean="0">
                        <a:latin typeface="Cambria Math"/>
                        <a:ea typeface="SimSun" pitchFamily="2" charset="-122"/>
                      </a:rPr>
                      <m:t>𝑑</m:t>
                    </m:r>
                  </m:oMath>
                </a14:m>
                <a:endParaRPr lang="en-US" altLang="zh-CN" sz="2100" dirty="0" smtClean="0">
                  <a:latin typeface="Arial" charset="0"/>
                  <a:ea typeface="SimSun" pitchFamily="2" charset="-122"/>
                </a:endParaRP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Feeds, </a:t>
                </a:r>
                <a14:m>
                  <m:oMath xmlns:m="http://schemas.openxmlformats.org/officeDocument/2006/math">
                    <m:r>
                      <a:rPr lang="en-US" altLang="zh-CN" sz="2100" i="1" dirty="0" smtClean="0">
                        <a:latin typeface="Cambria Math"/>
                        <a:ea typeface="SimSun" pitchFamily="2" charset="-122"/>
                      </a:rPr>
                      <m:t>𝑓</m:t>
                    </m:r>
                  </m:oMath>
                </a14:m>
                <a:endParaRPr lang="en-US" altLang="zh-CN" sz="2100" dirty="0" smtClean="0">
                  <a:latin typeface="Arial" charset="0"/>
                  <a:ea typeface="SimSun" pitchFamily="2" charset="-122"/>
                </a:endParaRPr>
              </a:p>
              <a:p>
                <a:pPr marL="457200" indent="-457200"/>
                <a:r>
                  <a:rPr lang="en-US" altLang="zh-CN" sz="2400" dirty="0" smtClean="0">
                    <a:latin typeface="Arial" charset="0"/>
                    <a:ea typeface="SimSun" pitchFamily="2" charset="-122"/>
                  </a:rPr>
                  <a:t>Change in parameters depends on: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workpiece materials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cutting-tool materials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surface finish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dimensional accuracy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characteristics </a:t>
                </a:r>
                <a:r>
                  <a:rPr lang="en-US" altLang="zh-CN" sz="2100" dirty="0">
                    <a:latin typeface="Arial" charset="0"/>
                    <a:ea typeface="SimSun" pitchFamily="2" charset="-122"/>
                  </a:rPr>
                  <a:t>of the machine </a:t>
                </a: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tool</a:t>
                </a:r>
                <a:endParaRPr lang="en-AU" altLang="en-US" sz="2400" dirty="0">
                  <a:latin typeface="Arial" charset="0"/>
                  <a:ea typeface="SimSun" pitchFamily="2" charset="-122"/>
                </a:endParaRPr>
              </a:p>
            </p:txBody>
          </p:sp>
        </mc:Choice>
        <mc:Fallback xmlns="">
          <p:sp>
            <p:nvSpPr>
              <p:cNvPr id="446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2819400"/>
                <a:ext cx="8455025" cy="3962400"/>
              </a:xfrm>
              <a:blipFill rotWithShape="1">
                <a:blip r:embed="rId3"/>
                <a:stretch>
                  <a:fillRect l="-144" t="-1077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83" y="76200"/>
            <a:ext cx="553181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066800" y="20574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a) Turning operation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(showing insert and chip removal)</a:t>
            </a:r>
            <a:endParaRPr lang="en-US" altLang="zh-CN" dirty="0">
              <a:ea typeface="SimSun" pitchFamily="2" charset="-122"/>
            </a:endParaRP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53400" y="1219200"/>
            <a:ext cx="0" cy="7620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/>
              </p:cNvSpPr>
              <p:nvPr/>
            </p:nvSpPr>
            <p:spPr bwMode="auto">
              <a:xfrm>
                <a:off x="4953000" y="2057400"/>
                <a:ext cx="40386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altLang="zh-CN" dirty="0" smtClean="0">
                    <a:ea typeface="SimSun" pitchFamily="2" charset="-122"/>
                  </a:rPr>
                  <a:t>b) Basic turning operation showing:</a:t>
                </a:r>
                <a:br>
                  <a:rPr lang="en-US" altLang="zh-CN" dirty="0" smtClean="0">
                    <a:ea typeface="SimSun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𝑁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𝑟𝑒𝑣</m:t>
                    </m:r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min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𝑑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𝑓</m:t>
                    </m:r>
                    <m:r>
                      <a:rPr lang="en-US" altLang="zh-CN" b="0" i="0" dirty="0" smtClean="0">
                        <a:latin typeface="Cambria Math"/>
                        <a:ea typeface="SimSun" pitchFamily="2" charset="-122"/>
                      </a:rPr>
                      <m:t>;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 Note,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𝑉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 is surface speed of workpiece at tool tip</a:t>
                </a:r>
                <a:endParaRPr lang="en-US" altLang="zh-CN" dirty="0">
                  <a:ea typeface="SimSun" pitchFamily="2" charset="-122"/>
                </a:endParaRPr>
              </a:p>
              <a:p>
                <a:pPr marL="45720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endParaRPr lang="en-AU" sz="2400" i="1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2057400"/>
                <a:ext cx="4038600" cy="914400"/>
              </a:xfrm>
              <a:prstGeom prst="rect">
                <a:avLst/>
              </a:prstGeom>
              <a:blipFill rotWithShape="1">
                <a:blip r:embed="rId5"/>
                <a:stretch>
                  <a:fillRect l="-1360" t="-3333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1000" y="18404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8404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1429</Words>
  <Application>Microsoft Office PowerPoint</Application>
  <PresentationFormat>On-screen Show (4:3)</PresentationFormat>
  <Paragraphs>267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Student presentation</vt:lpstr>
      <vt:lpstr>Manufacturing Engineering Technology in SI Units, 6th Edition   Chapter 23:  Machining Processes: Hole Making  – Part A (Lathe Operations, Boring, Reaming, Tapping)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Boring and Boring Machines</vt:lpstr>
      <vt:lpstr>Boring and Boring Machines</vt:lpstr>
      <vt:lpstr>Boring and Boring Machines</vt:lpstr>
      <vt:lpstr>Boring and Boring Machines</vt:lpstr>
      <vt:lpstr>Boring and Boring Machines</vt:lpstr>
      <vt:lpstr>Reaming and Reamers</vt:lpstr>
      <vt:lpstr>Reaming and Reamers</vt:lpstr>
      <vt:lpstr>Reaming and Reamers</vt:lpstr>
      <vt:lpstr>Reaming and Reamers</vt:lpstr>
      <vt:lpstr>Tapping and Taps</vt:lpstr>
      <vt:lpstr>Tapping and Taps</vt:lpstr>
      <vt:lpstr>Tapping and Taps</vt:lpstr>
      <vt:lpstr>Tapping and Taps</vt:lpstr>
      <vt:lpstr>Tapping and Taps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325</cp:revision>
  <dcterms:created xsi:type="dcterms:W3CDTF">2008-11-12T20:01:56Z</dcterms:created>
  <dcterms:modified xsi:type="dcterms:W3CDTF">2017-04-21T23:30:44Z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