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CEC92B5-916B-4F22-B766-EC6407493B4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72209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EA54859-424F-40BA-A397-A174E17EDFE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261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318632B-0276-474F-A392-8845E84AD0E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00945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B921F476-2331-48F0-AD16-97D4B6E18DC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33491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4A9345F-1D2D-416B-8479-4CBDBDE3C73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6706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56A5A7C-B3EF-4CBD-89EE-F7B50421995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40479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DE13434-A73E-45BE-9D94-AADF0960AE2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36683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E3F4EB06-1EA0-4765-BE1B-8AD3F856375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410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E99A6BEC-B8DC-49CA-A9EC-28DFD21498D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01828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845AB63-BF62-47DC-949C-F9AF363FD78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67939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593C9EA-94AC-453C-80D2-89878BD6264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43185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B5555B9-BCAE-49C7-A77A-9B40C78FC42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1246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63BB7B52-67D1-4561-B839-F7D6A2E28361}"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0310612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7696200" y="76200"/>
            <a:ext cx="14478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smtClean="0"/>
              <a:t>6</a:t>
            </a:r>
            <a:endParaRPr lang="en-US" sz="8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410200"/>
            <a:ext cx="1371600"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4126864"/>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23938" name="Rectangle 2"/>
          <p:cNvSpPr>
            <a:spLocks noChangeArrowheads="1"/>
          </p:cNvSpPr>
          <p:nvPr/>
        </p:nvSpPr>
        <p:spPr bwMode="auto">
          <a:xfrm>
            <a:off x="0" y="1268413"/>
            <a:ext cx="8353425" cy="2436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algn="ctr" fontAlgn="base">
              <a:spcBef>
                <a:spcPct val="0"/>
              </a:spcBef>
              <a:spcAft>
                <a:spcPct val="0"/>
              </a:spcAft>
            </a:pPr>
            <a:r>
              <a:rPr lang="en-US" sz="2200" b="1" u="sng">
                <a:solidFill>
                  <a:srgbClr val="CC3300"/>
                </a:solidFill>
              </a:rPr>
              <a:t>INTRODUCTION</a:t>
            </a:r>
            <a:endParaRPr lang="en-US" sz="2200" b="1">
              <a:solidFill>
                <a:srgbClr val="CC3300"/>
              </a:solidFill>
            </a:endParaRPr>
          </a:p>
          <a:p>
            <a:pPr indent="457200" algn="ctr" fontAlgn="base">
              <a:spcBef>
                <a:spcPct val="0"/>
              </a:spcBef>
              <a:spcAft>
                <a:spcPct val="0"/>
              </a:spcAft>
            </a:pPr>
            <a:r>
              <a:rPr lang="en-US" sz="2200" b="1">
                <a:solidFill>
                  <a:srgbClr val="000000"/>
                </a:solidFill>
              </a:rPr>
              <a:t>In management, supervision means to supervise the work of subordinates and to see that they work according to the order and directions issued to them. The person who performs the work of supervision called supervisor.  A supervisor is also known as a foreman, superintendent and overseer etc.</a:t>
            </a:r>
          </a:p>
        </p:txBody>
      </p:sp>
    </p:spTree>
    <p:extLst>
      <p:ext uri="{BB962C8B-B14F-4D97-AF65-F5344CB8AC3E}">
        <p14:creationId xmlns:p14="http://schemas.microsoft.com/office/powerpoint/2010/main" val="2849605248"/>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24962" name="Rectangle 2"/>
          <p:cNvSpPr>
            <a:spLocks noChangeArrowheads="1"/>
          </p:cNvSpPr>
          <p:nvPr/>
        </p:nvSpPr>
        <p:spPr bwMode="auto">
          <a:xfrm>
            <a:off x="107950" y="620713"/>
            <a:ext cx="8353425" cy="533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pPr>
            <a:r>
              <a:rPr lang="en-US" sz="2200" b="1" u="sng">
                <a:solidFill>
                  <a:srgbClr val="A50021"/>
                </a:solidFill>
              </a:rPr>
              <a:t>DEFINITON OF SUPERVISION</a:t>
            </a:r>
            <a:endParaRPr lang="en-US" sz="2200" b="1">
              <a:solidFill>
                <a:srgbClr val="A50021"/>
              </a:solidFill>
            </a:endParaRPr>
          </a:p>
          <a:p>
            <a:pPr indent="457200" fontAlgn="base">
              <a:spcBef>
                <a:spcPct val="0"/>
              </a:spcBef>
              <a:spcAft>
                <a:spcPct val="0"/>
              </a:spcAft>
            </a:pPr>
            <a:r>
              <a:rPr lang="en-US" sz="2200" b="1">
                <a:solidFill>
                  <a:srgbClr val="000000"/>
                </a:solidFill>
              </a:rPr>
              <a:t>A few definitions by some of the prominent writers on the subject are given below:</a:t>
            </a:r>
          </a:p>
          <a:p>
            <a:pPr indent="457200" fontAlgn="base">
              <a:spcBef>
                <a:spcPct val="0"/>
              </a:spcBef>
              <a:spcAft>
                <a:spcPct val="0"/>
              </a:spcAft>
            </a:pPr>
            <a:endParaRPr lang="en-US" sz="2200" b="1" i="1">
              <a:solidFill>
                <a:srgbClr val="000000"/>
              </a:solidFill>
            </a:endParaRPr>
          </a:p>
          <a:p>
            <a:pPr indent="457200" fontAlgn="base">
              <a:spcBef>
                <a:spcPct val="0"/>
              </a:spcBef>
              <a:spcAft>
                <a:spcPct val="0"/>
              </a:spcAft>
            </a:pPr>
            <a:r>
              <a:rPr lang="en-US" sz="2200" b="1" i="1">
                <a:solidFill>
                  <a:srgbClr val="000000"/>
                </a:solidFill>
              </a:rPr>
              <a:t>(</a:t>
            </a:r>
            <a:r>
              <a:rPr lang="en-US" sz="2200" b="1" i="1">
                <a:solidFill>
                  <a:srgbClr val="000066"/>
                </a:solidFill>
              </a:rPr>
              <a:t>1) “Supervision refers to the direct and immediate guidance and control of subordinates in the performance of their task”.</a:t>
            </a:r>
          </a:p>
          <a:p>
            <a:pPr indent="457200" algn="r" fontAlgn="base">
              <a:spcBef>
                <a:spcPct val="0"/>
              </a:spcBef>
              <a:spcAft>
                <a:spcPct val="0"/>
              </a:spcAft>
            </a:pPr>
            <a:r>
              <a:rPr lang="en-US" b="1" i="1">
                <a:solidFill>
                  <a:srgbClr val="000000"/>
                </a:solidFill>
              </a:rPr>
              <a:t>Viteles</a:t>
            </a:r>
          </a:p>
          <a:p>
            <a:pPr indent="457200" fontAlgn="base">
              <a:spcBef>
                <a:spcPct val="0"/>
              </a:spcBef>
              <a:spcAft>
                <a:spcPct val="0"/>
              </a:spcAft>
            </a:pPr>
            <a:r>
              <a:rPr lang="en-US" sz="2200" b="1" i="1">
                <a:solidFill>
                  <a:srgbClr val="000000"/>
                </a:solidFill>
              </a:rPr>
              <a:t>(</a:t>
            </a:r>
            <a:r>
              <a:rPr lang="en-US" sz="2200" b="1" i="1">
                <a:solidFill>
                  <a:srgbClr val="000066"/>
                </a:solidFill>
              </a:rPr>
              <a:t>2) “Supervisors are those having authority to exercise independent judgment in discharging, discipline, recording and taking other actions of a similar nature with respect to the employees”.</a:t>
            </a:r>
          </a:p>
          <a:p>
            <a:pPr indent="457200" algn="r" fontAlgn="base">
              <a:spcBef>
                <a:spcPct val="0"/>
              </a:spcBef>
              <a:spcAft>
                <a:spcPct val="0"/>
              </a:spcAft>
            </a:pPr>
            <a:r>
              <a:rPr lang="en-US" b="1" i="1">
                <a:solidFill>
                  <a:srgbClr val="000000"/>
                </a:solidFill>
              </a:rPr>
              <a:t>Tajt Hartely Act.</a:t>
            </a:r>
            <a:endParaRPr lang="en-US" b="1">
              <a:solidFill>
                <a:srgbClr val="000000"/>
              </a:solidFill>
            </a:endParaRPr>
          </a:p>
          <a:p>
            <a:pPr indent="457200" fontAlgn="base">
              <a:spcBef>
                <a:spcPct val="0"/>
              </a:spcBef>
              <a:spcAft>
                <a:spcPct val="0"/>
              </a:spcAft>
            </a:pPr>
            <a:r>
              <a:rPr lang="en-US" sz="2200" b="1">
                <a:solidFill>
                  <a:srgbClr val="000000"/>
                </a:solidFill>
              </a:rPr>
              <a:t>Thus, it is clear that the supervision is a process through which a person directs, guides and control the performance of subordinates.</a:t>
            </a:r>
          </a:p>
        </p:txBody>
      </p:sp>
    </p:spTree>
    <p:extLst>
      <p:ext uri="{BB962C8B-B14F-4D97-AF65-F5344CB8AC3E}">
        <p14:creationId xmlns:p14="http://schemas.microsoft.com/office/powerpoint/2010/main" val="130058581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25986" name="Rectangle 2"/>
          <p:cNvSpPr>
            <a:spLocks noChangeArrowheads="1"/>
          </p:cNvSpPr>
          <p:nvPr/>
        </p:nvSpPr>
        <p:spPr bwMode="auto">
          <a:xfrm>
            <a:off x="107950" y="522288"/>
            <a:ext cx="8353425" cy="578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pPr>
            <a:r>
              <a:rPr lang="en-US" sz="2200" b="1" u="sng">
                <a:solidFill>
                  <a:srgbClr val="A50021"/>
                </a:solidFill>
              </a:rPr>
              <a:t>WHO IS A SUPERVISOR</a:t>
            </a:r>
            <a:endParaRPr lang="en-US" sz="2200" b="1">
              <a:solidFill>
                <a:srgbClr val="A50021"/>
              </a:solidFill>
            </a:endParaRPr>
          </a:p>
          <a:p>
            <a:pPr indent="457200" fontAlgn="base">
              <a:spcBef>
                <a:spcPct val="0"/>
              </a:spcBef>
              <a:spcAft>
                <a:spcPct val="0"/>
              </a:spcAft>
            </a:pPr>
            <a:r>
              <a:rPr lang="en-US" sz="2200" b="1">
                <a:solidFill>
                  <a:srgbClr val="000000"/>
                </a:solidFill>
              </a:rPr>
              <a:t>A supervisor is a person who is primarily in change of a section and its employees. He is responsible for both the quantity and quality of production, for the efficient performance of the equipment, and for the employees in his charge and efficiency , training and morale.</a:t>
            </a:r>
          </a:p>
          <a:p>
            <a:pPr indent="457200" fontAlgn="base">
              <a:spcBef>
                <a:spcPct val="0"/>
              </a:spcBef>
              <a:spcAft>
                <a:spcPct val="0"/>
              </a:spcAft>
            </a:pPr>
            <a:r>
              <a:rPr lang="en-US" sz="2200" b="1">
                <a:solidFill>
                  <a:srgbClr val="000000"/>
                </a:solidFill>
              </a:rPr>
              <a:t>A supervisor derives authority from the department head for getting work done from the workers by using the resources of the enterprise.  He issues orders and instructions to the workers, directs their activities and reports to the departmental head on the performance of his section.</a:t>
            </a:r>
          </a:p>
          <a:p>
            <a:pPr indent="457200" fontAlgn="base">
              <a:spcBef>
                <a:spcPct val="0"/>
              </a:spcBef>
              <a:spcAft>
                <a:spcPct val="0"/>
              </a:spcAft>
            </a:pPr>
            <a:r>
              <a:rPr lang="en-US" sz="2200" b="1">
                <a:solidFill>
                  <a:srgbClr val="000000"/>
                </a:solidFill>
              </a:rPr>
              <a:t>Supervision consists primarily of instructing, guiding, and inspiring human-beings towards better performance which in a sense amounts to effective directing.</a:t>
            </a:r>
          </a:p>
          <a:p>
            <a:pPr indent="457200" fontAlgn="base">
              <a:spcBef>
                <a:spcPct val="0"/>
              </a:spcBef>
              <a:spcAft>
                <a:spcPct val="0"/>
              </a:spcAft>
            </a:pPr>
            <a:r>
              <a:rPr lang="en-US" sz="2200" b="1">
                <a:solidFill>
                  <a:srgbClr val="000000"/>
                </a:solidFill>
              </a:rPr>
              <a:t>For effective directing, a supervisor has to rely on:</a:t>
            </a:r>
          </a:p>
          <a:p>
            <a:pPr indent="457200" fontAlgn="base">
              <a:spcBef>
                <a:spcPct val="0"/>
              </a:spcBef>
              <a:spcAft>
                <a:spcPct val="0"/>
              </a:spcAft>
            </a:pPr>
            <a:endParaRPr lang="en-US" sz="2200" b="1">
              <a:solidFill>
                <a:srgbClr val="000000"/>
              </a:solidFill>
            </a:endParaRPr>
          </a:p>
          <a:p>
            <a:pPr indent="457200" fontAlgn="base">
              <a:spcBef>
                <a:spcPct val="0"/>
              </a:spcBef>
              <a:spcAft>
                <a:spcPct val="0"/>
              </a:spcAft>
            </a:pPr>
            <a:r>
              <a:rPr lang="en-US" sz="2200" b="1">
                <a:solidFill>
                  <a:srgbClr val="4F009E"/>
                </a:solidFill>
              </a:rPr>
              <a:t>a) Leadership		b) Motivation		c) Communication</a:t>
            </a:r>
            <a:r>
              <a:rPr lang="en-US" sz="2200">
                <a:solidFill>
                  <a:srgbClr val="4F009E"/>
                </a:solidFill>
              </a:rPr>
              <a:t> </a:t>
            </a:r>
          </a:p>
        </p:txBody>
      </p:sp>
    </p:spTree>
    <p:extLst>
      <p:ext uri="{BB962C8B-B14F-4D97-AF65-F5344CB8AC3E}">
        <p14:creationId xmlns:p14="http://schemas.microsoft.com/office/powerpoint/2010/main" val="189069564"/>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27010" name="Rectangle 2"/>
          <p:cNvSpPr>
            <a:spLocks noChangeArrowheads="1"/>
          </p:cNvSpPr>
          <p:nvPr/>
        </p:nvSpPr>
        <p:spPr bwMode="auto">
          <a:xfrm>
            <a:off x="107950" y="476250"/>
            <a:ext cx="8353425" cy="612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pPr>
            <a:r>
              <a:rPr lang="en-US" sz="2200" b="1" u="sng">
                <a:solidFill>
                  <a:srgbClr val="A50021"/>
                </a:solidFill>
              </a:rPr>
              <a:t>STATUS OF SUPERVISOR</a:t>
            </a:r>
            <a:endParaRPr lang="en-US" sz="2200" b="1">
              <a:solidFill>
                <a:srgbClr val="A50021"/>
              </a:solidFill>
            </a:endParaRPr>
          </a:p>
          <a:p>
            <a:pPr indent="457200" fontAlgn="base">
              <a:spcBef>
                <a:spcPct val="0"/>
              </a:spcBef>
              <a:spcAft>
                <a:spcPct val="0"/>
              </a:spcAft>
            </a:pPr>
            <a:r>
              <a:rPr lang="en-US" sz="2200" b="1">
                <a:solidFill>
                  <a:srgbClr val="000000"/>
                </a:solidFill>
              </a:rPr>
              <a:t>The lower level management (supervisory management) establishes a link between management and workers.  The level of management is known as supervisor, superintendent, foremen, overseer, head clerk etc.  This is the last important level of management.  The status of a supervisor can be explained as follows:</a:t>
            </a:r>
          </a:p>
          <a:p>
            <a:pPr indent="457200" fontAlgn="base">
              <a:spcBef>
                <a:spcPct val="0"/>
              </a:spcBef>
              <a:spcAft>
                <a:spcPct val="0"/>
              </a:spcAft>
            </a:pPr>
            <a:r>
              <a:rPr lang="en-US" sz="2200" b="1" u="sng">
                <a:solidFill>
                  <a:srgbClr val="000066"/>
                </a:solidFill>
              </a:rPr>
              <a:t>1- As a keyman of the Organization</a:t>
            </a:r>
            <a:endParaRPr lang="en-US" sz="2200" b="1">
              <a:solidFill>
                <a:srgbClr val="000066"/>
              </a:solidFill>
            </a:endParaRPr>
          </a:p>
          <a:p>
            <a:pPr indent="457200" fontAlgn="base">
              <a:spcBef>
                <a:spcPct val="0"/>
              </a:spcBef>
              <a:spcAft>
                <a:spcPct val="0"/>
              </a:spcAft>
            </a:pPr>
            <a:r>
              <a:rPr lang="en-US" sz="2200" b="1">
                <a:solidFill>
                  <a:srgbClr val="000000"/>
                </a:solidFill>
              </a:rPr>
              <a:t>He communicates the policies, plans, programmes, strategies and rules etc., decided by management to the workers and the opinions, feelings, suggestions and grievances of the workers to the management.  Thus, a supervisor is the keyman of the organization.</a:t>
            </a:r>
          </a:p>
          <a:p>
            <a:pPr indent="457200" fontAlgn="base">
              <a:spcBef>
                <a:spcPct val="0"/>
              </a:spcBef>
              <a:spcAft>
                <a:spcPct val="0"/>
              </a:spcAft>
            </a:pPr>
            <a:r>
              <a:rPr lang="en-US" sz="2200" b="1" u="sng">
                <a:solidFill>
                  <a:srgbClr val="000066"/>
                </a:solidFill>
              </a:rPr>
              <a:t>2- As a Linkman </a:t>
            </a:r>
            <a:endParaRPr lang="en-US" sz="2200" b="1">
              <a:solidFill>
                <a:srgbClr val="000066"/>
              </a:solidFill>
            </a:endParaRPr>
          </a:p>
          <a:p>
            <a:pPr indent="457200" fontAlgn="base">
              <a:spcBef>
                <a:spcPct val="0"/>
              </a:spcBef>
              <a:spcAft>
                <a:spcPct val="0"/>
              </a:spcAft>
            </a:pPr>
            <a:r>
              <a:rPr lang="en-US" sz="2200" b="1">
                <a:solidFill>
                  <a:srgbClr val="000000"/>
                </a:solidFill>
              </a:rPr>
              <a:t>A supervisor is a linkman between management and workers.  He communicates the message of top management to the workers and message of workers to the management.  Thus, he works as linkman between the two sides.</a:t>
            </a:r>
          </a:p>
        </p:txBody>
      </p:sp>
    </p:spTree>
    <p:extLst>
      <p:ext uri="{BB962C8B-B14F-4D97-AF65-F5344CB8AC3E}">
        <p14:creationId xmlns:p14="http://schemas.microsoft.com/office/powerpoint/2010/main" val="237454467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28034" name="Rectangle 2"/>
          <p:cNvSpPr>
            <a:spLocks noChangeArrowheads="1"/>
          </p:cNvSpPr>
          <p:nvPr/>
        </p:nvSpPr>
        <p:spPr bwMode="auto">
          <a:xfrm>
            <a:off x="107950" y="544513"/>
            <a:ext cx="8353425" cy="5116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pPr>
            <a:r>
              <a:rPr lang="en-US" sz="2200" b="1" u="sng">
                <a:solidFill>
                  <a:srgbClr val="000066"/>
                </a:solidFill>
              </a:rPr>
              <a:t>3- As a Human Relations Specialist</a:t>
            </a:r>
            <a:endParaRPr lang="en-US" sz="2200" b="1">
              <a:solidFill>
                <a:srgbClr val="000066"/>
              </a:solidFill>
            </a:endParaRPr>
          </a:p>
          <a:p>
            <a:pPr indent="457200" fontAlgn="base">
              <a:spcBef>
                <a:spcPct val="0"/>
              </a:spcBef>
              <a:spcAft>
                <a:spcPct val="0"/>
              </a:spcAft>
            </a:pPr>
            <a:r>
              <a:rPr lang="en-US" sz="2200" b="1">
                <a:solidFill>
                  <a:srgbClr val="000000"/>
                </a:solidFill>
              </a:rPr>
              <a:t>Supervisor lives in direct touch of workers.  He is responsible to develop good relations in the enterprise.</a:t>
            </a:r>
            <a:endParaRPr lang="en-US" sz="2200" b="1" u="sng">
              <a:solidFill>
                <a:srgbClr val="000000"/>
              </a:solidFill>
            </a:endParaRPr>
          </a:p>
          <a:p>
            <a:pPr indent="457200" fontAlgn="base">
              <a:spcBef>
                <a:spcPct val="0"/>
              </a:spcBef>
              <a:spcAft>
                <a:spcPct val="0"/>
              </a:spcAft>
            </a:pPr>
            <a:r>
              <a:rPr lang="en-US" sz="2200" b="1" u="sng">
                <a:solidFill>
                  <a:srgbClr val="000066"/>
                </a:solidFill>
              </a:rPr>
              <a:t>4- As a Marginal Man</a:t>
            </a:r>
            <a:endParaRPr lang="en-US" sz="2200" b="1">
              <a:solidFill>
                <a:srgbClr val="000066"/>
              </a:solidFill>
            </a:endParaRPr>
          </a:p>
          <a:p>
            <a:pPr indent="457200" fontAlgn="base">
              <a:spcBef>
                <a:spcPct val="0"/>
              </a:spcBef>
              <a:spcAft>
                <a:spcPct val="0"/>
              </a:spcAft>
            </a:pPr>
            <a:r>
              <a:rPr lang="en-US" sz="2200" b="1">
                <a:solidFill>
                  <a:srgbClr val="000000"/>
                </a:solidFill>
              </a:rPr>
              <a:t>A Supervisor is a marginal man in an organization because he is not including in any group.  The workers do not recognize him as one of them.  They feel that the supervisor is a man of management and thus they ignore him.  On the other hand, the management does not consider a supervisor one of them.  They feel that he is a man of workers.  Thus, a supervisor is a marginal man in an organization.</a:t>
            </a:r>
            <a:endParaRPr lang="en-US" sz="2200" b="1" u="sng">
              <a:solidFill>
                <a:srgbClr val="000000"/>
              </a:solidFill>
            </a:endParaRPr>
          </a:p>
          <a:p>
            <a:pPr indent="457200" fontAlgn="base">
              <a:spcBef>
                <a:spcPct val="0"/>
              </a:spcBef>
              <a:spcAft>
                <a:spcPct val="0"/>
              </a:spcAft>
            </a:pPr>
            <a:r>
              <a:rPr lang="en-US" sz="2200" b="1" u="sng">
                <a:solidFill>
                  <a:srgbClr val="000066"/>
                </a:solidFill>
              </a:rPr>
              <a:t>5- As an Employee</a:t>
            </a:r>
            <a:endParaRPr lang="en-US" sz="2200" b="1">
              <a:solidFill>
                <a:srgbClr val="000066"/>
              </a:solidFill>
            </a:endParaRPr>
          </a:p>
          <a:p>
            <a:pPr indent="457200" fontAlgn="base">
              <a:spcBef>
                <a:spcPct val="0"/>
              </a:spcBef>
              <a:spcAft>
                <a:spcPct val="0"/>
              </a:spcAft>
            </a:pPr>
            <a:r>
              <a:rPr lang="en-US" sz="2200" b="1">
                <a:solidFill>
                  <a:srgbClr val="000000"/>
                </a:solidFill>
              </a:rPr>
              <a:t>All the important decisions of the enterprise are taken by top management.  He is not empowered to take such decisions.  Thus, a supervisor works in an enterprise as an employee.</a:t>
            </a:r>
          </a:p>
        </p:txBody>
      </p:sp>
    </p:spTree>
    <p:extLst>
      <p:ext uri="{BB962C8B-B14F-4D97-AF65-F5344CB8AC3E}">
        <p14:creationId xmlns:p14="http://schemas.microsoft.com/office/powerpoint/2010/main" val="117319328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31106" name="Rectangle 2"/>
          <p:cNvSpPr>
            <a:spLocks noChangeArrowheads="1"/>
          </p:cNvSpPr>
          <p:nvPr/>
        </p:nvSpPr>
        <p:spPr bwMode="auto">
          <a:xfrm>
            <a:off x="107950" y="498475"/>
            <a:ext cx="8353425" cy="545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pPr>
            <a:r>
              <a:rPr lang="en-US" sz="2200" b="1" u="sng">
                <a:solidFill>
                  <a:srgbClr val="CC3300"/>
                </a:solidFill>
              </a:rPr>
              <a:t>QUALITIES OF A GOOD SUPERVISOR </a:t>
            </a:r>
            <a:endParaRPr lang="en-US" sz="2200" b="1">
              <a:solidFill>
                <a:srgbClr val="CC3300"/>
              </a:solidFill>
            </a:endParaRPr>
          </a:p>
          <a:p>
            <a:pPr indent="457200" fontAlgn="base">
              <a:spcBef>
                <a:spcPct val="0"/>
              </a:spcBef>
              <a:spcAft>
                <a:spcPct val="0"/>
              </a:spcAft>
            </a:pPr>
            <a:r>
              <a:rPr lang="en-US" sz="2200" b="1">
                <a:solidFill>
                  <a:srgbClr val="000000"/>
                </a:solidFill>
              </a:rPr>
              <a:t>A supervisor to be effective in his job should possess the following </a:t>
            </a:r>
          </a:p>
          <a:p>
            <a:pPr indent="457200" fontAlgn="base">
              <a:spcBef>
                <a:spcPct val="0"/>
              </a:spcBef>
              <a:spcAft>
                <a:spcPct val="0"/>
              </a:spcAft>
            </a:pPr>
            <a:r>
              <a:rPr lang="en-US" sz="2200" b="1">
                <a:solidFill>
                  <a:srgbClr val="000000"/>
                </a:solidFill>
              </a:rPr>
              <a:t>attributes:</a:t>
            </a:r>
            <a:endParaRPr lang="en-US" sz="2200" b="1" u="sng">
              <a:solidFill>
                <a:srgbClr val="000000"/>
              </a:solidFill>
            </a:endParaRPr>
          </a:p>
          <a:p>
            <a:pPr indent="457200" fontAlgn="base">
              <a:spcBef>
                <a:spcPct val="0"/>
              </a:spcBef>
              <a:spcAft>
                <a:spcPct val="0"/>
              </a:spcAft>
            </a:pPr>
            <a:r>
              <a:rPr lang="en-US" sz="2200" b="1" u="sng">
                <a:solidFill>
                  <a:srgbClr val="0066CC"/>
                </a:solidFill>
              </a:rPr>
              <a:t>1- Technical Competence</a:t>
            </a:r>
            <a:endParaRPr lang="en-US" sz="2200" b="1">
              <a:solidFill>
                <a:srgbClr val="0066CC"/>
              </a:solidFill>
            </a:endParaRPr>
          </a:p>
          <a:p>
            <a:pPr indent="457200" fontAlgn="base">
              <a:spcBef>
                <a:spcPct val="0"/>
              </a:spcBef>
              <a:spcAft>
                <a:spcPct val="0"/>
              </a:spcAft>
            </a:pPr>
            <a:r>
              <a:rPr lang="en-US" sz="2200" b="1">
                <a:solidFill>
                  <a:srgbClr val="000000"/>
                </a:solidFill>
              </a:rPr>
              <a:t>The supervisor should have complete knowledge of the jobs to be supervised by him.  This will enable him to tackle the work problems of the workers.</a:t>
            </a:r>
            <a:endParaRPr lang="en-US" sz="2200" b="1" u="sng">
              <a:solidFill>
                <a:srgbClr val="000000"/>
              </a:solidFill>
            </a:endParaRPr>
          </a:p>
          <a:p>
            <a:pPr indent="457200" fontAlgn="base">
              <a:spcBef>
                <a:spcPct val="0"/>
              </a:spcBef>
              <a:spcAft>
                <a:spcPct val="0"/>
              </a:spcAft>
            </a:pPr>
            <a:r>
              <a:rPr lang="en-US" sz="2200" b="1" u="sng">
                <a:solidFill>
                  <a:srgbClr val="0066CC"/>
                </a:solidFill>
              </a:rPr>
              <a:t>2- Managerial Qualities</a:t>
            </a:r>
            <a:endParaRPr lang="en-US" sz="2200" b="1">
              <a:solidFill>
                <a:srgbClr val="0066CC"/>
              </a:solidFill>
            </a:endParaRPr>
          </a:p>
          <a:p>
            <a:pPr indent="457200" fontAlgn="base">
              <a:spcBef>
                <a:spcPct val="0"/>
              </a:spcBef>
              <a:spcAft>
                <a:spcPct val="0"/>
              </a:spcAft>
            </a:pPr>
            <a:r>
              <a:rPr lang="en-US" sz="2200" b="1">
                <a:solidFill>
                  <a:srgbClr val="000000"/>
                </a:solidFill>
              </a:rPr>
              <a:t>Besides the technical competence, the supervisors must have the managerial vision to comprehend company policies and practices in their proper perspective.</a:t>
            </a:r>
            <a:endParaRPr lang="en-US" sz="2200" b="1" u="sng">
              <a:solidFill>
                <a:srgbClr val="000000"/>
              </a:solidFill>
            </a:endParaRPr>
          </a:p>
          <a:p>
            <a:pPr indent="457200" fontAlgn="base">
              <a:spcBef>
                <a:spcPct val="0"/>
              </a:spcBef>
              <a:spcAft>
                <a:spcPct val="0"/>
              </a:spcAft>
            </a:pPr>
            <a:r>
              <a:rPr lang="en-US" sz="2200" b="1" u="sng">
                <a:solidFill>
                  <a:srgbClr val="0066CC"/>
                </a:solidFill>
              </a:rPr>
              <a:t>3- Leadership Skill</a:t>
            </a:r>
            <a:endParaRPr lang="en-US" sz="2200" b="1">
              <a:solidFill>
                <a:srgbClr val="0066CC"/>
              </a:solidFill>
            </a:endParaRPr>
          </a:p>
          <a:p>
            <a:pPr indent="457200" fontAlgn="base">
              <a:spcBef>
                <a:spcPct val="0"/>
              </a:spcBef>
              <a:spcAft>
                <a:spcPct val="0"/>
              </a:spcAft>
            </a:pPr>
            <a:r>
              <a:rPr lang="en-US" sz="2200" b="1">
                <a:solidFill>
                  <a:srgbClr val="000000"/>
                </a:solidFill>
              </a:rPr>
              <a:t>A supervisor should be a leader in the true sense of the term.  As a leader, he will be able to guide the subordinates and promote harmonious relations among them.</a:t>
            </a:r>
          </a:p>
        </p:txBody>
      </p:sp>
    </p:spTree>
    <p:extLst>
      <p:ext uri="{BB962C8B-B14F-4D97-AF65-F5344CB8AC3E}">
        <p14:creationId xmlns:p14="http://schemas.microsoft.com/office/powerpoint/2010/main" val="4190554814"/>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32130" name="Rectangle 2"/>
          <p:cNvSpPr>
            <a:spLocks noChangeArrowheads="1"/>
          </p:cNvSpPr>
          <p:nvPr/>
        </p:nvSpPr>
        <p:spPr bwMode="auto">
          <a:xfrm>
            <a:off x="107950" y="473075"/>
            <a:ext cx="8353425" cy="511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pPr>
            <a:r>
              <a:rPr lang="en-US" sz="2200" b="1" u="sng">
                <a:solidFill>
                  <a:srgbClr val="0066CC"/>
                </a:solidFill>
              </a:rPr>
              <a:t>4- Skill in Instructing</a:t>
            </a:r>
            <a:endParaRPr lang="en-US" sz="2200" b="1">
              <a:solidFill>
                <a:srgbClr val="0066CC"/>
              </a:solidFill>
            </a:endParaRPr>
          </a:p>
          <a:p>
            <a:pPr indent="457200" fontAlgn="base">
              <a:spcBef>
                <a:spcPct val="0"/>
              </a:spcBef>
              <a:spcAft>
                <a:spcPct val="0"/>
              </a:spcAft>
            </a:pPr>
            <a:r>
              <a:rPr lang="en-US" sz="2200" b="1">
                <a:solidFill>
                  <a:srgbClr val="000000"/>
                </a:solidFill>
              </a:rPr>
              <a:t>A good supervisor should be able to communicate clearly with the subordinates and issue them orders and instructions in such a way that the subordinates have no difficulty following them.</a:t>
            </a:r>
            <a:endParaRPr lang="en-US" sz="2200" b="1" u="sng">
              <a:solidFill>
                <a:srgbClr val="000000"/>
              </a:solidFill>
            </a:endParaRPr>
          </a:p>
          <a:p>
            <a:pPr indent="457200" fontAlgn="base">
              <a:spcBef>
                <a:spcPct val="0"/>
              </a:spcBef>
              <a:spcAft>
                <a:spcPct val="0"/>
              </a:spcAft>
            </a:pPr>
            <a:r>
              <a:rPr lang="en-US" sz="2200" b="1" u="sng">
                <a:solidFill>
                  <a:srgbClr val="0066CC"/>
                </a:solidFill>
              </a:rPr>
              <a:t>5- Human Orientation</a:t>
            </a:r>
            <a:endParaRPr lang="en-US" sz="2200" b="1">
              <a:solidFill>
                <a:srgbClr val="0066CC"/>
              </a:solidFill>
            </a:endParaRPr>
          </a:p>
          <a:p>
            <a:pPr indent="457200" fontAlgn="base">
              <a:spcBef>
                <a:spcPct val="0"/>
              </a:spcBef>
              <a:spcAft>
                <a:spcPct val="0"/>
              </a:spcAft>
            </a:pPr>
            <a:r>
              <a:rPr lang="en-US" sz="2200" b="1">
                <a:solidFill>
                  <a:srgbClr val="000000"/>
                </a:solidFill>
              </a:rPr>
              <a:t>A supervisor should treat his subordinates as human beings and deal with them to achieve good relations.</a:t>
            </a:r>
            <a:endParaRPr lang="en-US" sz="2200" b="1" u="sng">
              <a:solidFill>
                <a:srgbClr val="000000"/>
              </a:solidFill>
            </a:endParaRPr>
          </a:p>
          <a:p>
            <a:pPr indent="457200" fontAlgn="base">
              <a:spcBef>
                <a:spcPct val="0"/>
              </a:spcBef>
              <a:spcAft>
                <a:spcPct val="0"/>
              </a:spcAft>
            </a:pPr>
            <a:r>
              <a:rPr lang="en-US" sz="2200" b="1" u="sng">
                <a:solidFill>
                  <a:srgbClr val="0066CC"/>
                </a:solidFill>
              </a:rPr>
              <a:t>6- Decision Making Skills</a:t>
            </a:r>
            <a:endParaRPr lang="en-US" sz="2200" b="1">
              <a:solidFill>
                <a:srgbClr val="0066CC"/>
              </a:solidFill>
            </a:endParaRPr>
          </a:p>
          <a:p>
            <a:pPr indent="457200" fontAlgn="base">
              <a:spcBef>
                <a:spcPct val="0"/>
              </a:spcBef>
              <a:spcAft>
                <a:spcPct val="0"/>
              </a:spcAft>
            </a:pPr>
            <a:r>
              <a:rPr lang="en-US" sz="2200" b="1">
                <a:solidFill>
                  <a:srgbClr val="000000"/>
                </a:solidFill>
              </a:rPr>
              <a:t>A supervisor should be competent to take managerial decisions</a:t>
            </a:r>
            <a:endParaRPr lang="en-US" sz="2200" b="1" u="sng">
              <a:solidFill>
                <a:srgbClr val="000000"/>
              </a:solidFill>
            </a:endParaRPr>
          </a:p>
          <a:p>
            <a:pPr indent="457200" fontAlgn="base">
              <a:spcBef>
                <a:spcPct val="0"/>
              </a:spcBef>
              <a:spcAft>
                <a:spcPct val="0"/>
              </a:spcAft>
            </a:pPr>
            <a:r>
              <a:rPr lang="en-US" sz="2200" b="1" u="sng">
                <a:solidFill>
                  <a:srgbClr val="0066CC"/>
                </a:solidFill>
              </a:rPr>
              <a:t>7- Knowledge of Rules and Regulations</a:t>
            </a:r>
            <a:endParaRPr lang="en-US" sz="2200" b="1">
              <a:solidFill>
                <a:srgbClr val="0066CC"/>
              </a:solidFill>
            </a:endParaRPr>
          </a:p>
          <a:p>
            <a:pPr indent="457200" fontAlgn="base">
              <a:spcBef>
                <a:spcPct val="0"/>
              </a:spcBef>
              <a:spcAft>
                <a:spcPct val="0"/>
              </a:spcAft>
            </a:pPr>
            <a:r>
              <a:rPr lang="en-US" sz="2200" b="1">
                <a:solidFill>
                  <a:srgbClr val="000000"/>
                </a:solidFill>
              </a:rPr>
              <a:t>A supervisor should be familiar with the organizational policies and the rules and regulations which are applicable to his section.1</a:t>
            </a:r>
          </a:p>
        </p:txBody>
      </p:sp>
    </p:spTree>
    <p:extLst>
      <p:ext uri="{BB962C8B-B14F-4D97-AF65-F5344CB8AC3E}">
        <p14:creationId xmlns:p14="http://schemas.microsoft.com/office/powerpoint/2010/main" val="63563945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TotalTime>
  <Words>812</Words>
  <Application>Microsoft Office PowerPoint</Application>
  <PresentationFormat>On-screen Show (4:3)</PresentationFormat>
  <Paragraphs>47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تصميم افتراضي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KSU S155-S9</dc:creator>
  <cp:lastModifiedBy>KSU S155-S9</cp:lastModifiedBy>
  <cp:revision>2</cp:revision>
  <dcterms:created xsi:type="dcterms:W3CDTF">2015-02-02T08:32:17Z</dcterms:created>
  <dcterms:modified xsi:type="dcterms:W3CDTF">2015-02-16T10:07:47Z</dcterms:modified>
</cp:coreProperties>
</file>