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sldIdLst>
    <p:sldId id="434" r:id="rId2"/>
    <p:sldId id="436" r:id="rId3"/>
    <p:sldId id="435" r:id="rId4"/>
    <p:sldId id="480" r:id="rId5"/>
    <p:sldId id="499" r:id="rId6"/>
    <p:sldId id="520" r:id="rId7"/>
    <p:sldId id="521" r:id="rId8"/>
    <p:sldId id="522" r:id="rId9"/>
    <p:sldId id="498" r:id="rId10"/>
    <p:sldId id="510" r:id="rId11"/>
    <p:sldId id="482" r:id="rId12"/>
    <p:sldId id="507" r:id="rId13"/>
    <p:sldId id="508" r:id="rId14"/>
    <p:sldId id="509" r:id="rId15"/>
    <p:sldId id="504" r:id="rId16"/>
    <p:sldId id="523" r:id="rId17"/>
    <p:sldId id="505" r:id="rId18"/>
    <p:sldId id="525" r:id="rId19"/>
    <p:sldId id="511" r:id="rId20"/>
    <p:sldId id="512" r:id="rId21"/>
    <p:sldId id="524" r:id="rId22"/>
    <p:sldId id="491" r:id="rId23"/>
    <p:sldId id="513" r:id="rId24"/>
    <p:sldId id="514" r:id="rId25"/>
    <p:sldId id="517" r:id="rId26"/>
    <p:sldId id="515" r:id="rId27"/>
    <p:sldId id="516" r:id="rId28"/>
    <p:sldId id="518" r:id="rId29"/>
    <p:sldId id="502" r:id="rId30"/>
    <p:sldId id="52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C6"/>
    <a:srgbClr val="FEFE7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 varScale="1">
        <p:scale>
          <a:sx n="103" d="100"/>
          <a:sy n="103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58B4-B7BD-4F46-864B-DBF50BF46D34}" type="datetimeFigureOut">
              <a:rPr lang="en-US" smtClean="0"/>
              <a:pPr/>
              <a:t>21/3/2017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47382-2AFA-48CB-BF8F-9F23D2527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2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21/3/2017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07AE39-E3D1-4D23-8ABA-77B39C2A7596}" type="datetimeFigureOut">
              <a:rPr lang="en-US" smtClean="0"/>
              <a:pPr/>
              <a:t>21/3/2017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amza.ca/media/service_pics/2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4" descr="https://www.chem.wisc.edu/deptfiles/content/Organic-Path-Page-2.png"/>
          <p:cNvPicPr>
            <a:picLocks noChangeAspect="1" noChangeArrowheads="1"/>
          </p:cNvPicPr>
          <p:nvPr/>
        </p:nvPicPr>
        <p:blipFill>
          <a:blip r:embed="rId3"/>
          <a:srcRect l="1621" t="80711" r="34353" b="4133"/>
          <a:stretch>
            <a:fillRect/>
          </a:stretch>
        </p:blipFill>
        <p:spPr bwMode="auto">
          <a:xfrm>
            <a:off x="0" y="1981200"/>
            <a:ext cx="6019800" cy="838200"/>
          </a:xfrm>
          <a:prstGeom prst="rect">
            <a:avLst/>
          </a:prstGeom>
          <a:noFill/>
          <a:effectLst>
            <a:glow rad="228600">
              <a:srgbClr val="FFC000">
                <a:alpha val="40000"/>
              </a:srgbClr>
            </a:glow>
            <a:reflection blurRad="6350" stA="50000" endA="300" endPos="90000" dir="5400000" sy="-100000" algn="bl" rotWithShape="0"/>
          </a:effectLst>
        </p:spPr>
      </p:pic>
      <p:sp>
        <p:nvSpPr>
          <p:cNvPr id="9" name="Subtitle 2"/>
          <p:cNvSpPr>
            <a:spLocks noGrp="1"/>
          </p:cNvSpPr>
          <p:nvPr/>
        </p:nvSpPr>
        <p:spPr>
          <a:xfrm>
            <a:off x="1600200" y="3810000"/>
            <a:ext cx="6096000" cy="1828800"/>
          </a:xfrm>
          <a:prstGeom prst="rect">
            <a:avLst/>
          </a:prstGeom>
          <a:solidFill>
            <a:srgbClr val="00B050"/>
          </a:solidFill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By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Dr. Mohamed El-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Newehy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lvl="0"/>
            <a:r>
              <a:rPr lang="en-US" sz="2400" b="1" i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Chemistry Department, College of  Science, King Saud University</a:t>
            </a:r>
          </a:p>
          <a:p>
            <a:pPr lvl="0"/>
            <a:r>
              <a:rPr lang="en-US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http://fac.ksu.edu.sa/melnewehy</a:t>
            </a:r>
            <a:endParaRPr lang="en-US" sz="2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4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" name="Picture 2" descr="http://medicalcity.ksu.edu.sa/images/uploads/news/KSU_BackgroundLogo_(2).png"/>
          <p:cNvPicPr>
            <a:picLocks noChangeAspect="1" noChangeArrowheads="1"/>
          </p:cNvPicPr>
          <p:nvPr/>
        </p:nvPicPr>
        <p:blipFill>
          <a:blip r:embed="rId4"/>
          <a:srcRect l="16842" t="20000" r="13684" b="28000"/>
          <a:stretch>
            <a:fillRect/>
          </a:stretch>
        </p:blipFill>
        <p:spPr bwMode="auto">
          <a:xfrm>
            <a:off x="6477000" y="152400"/>
            <a:ext cx="2514600" cy="990600"/>
          </a:xfrm>
          <a:prstGeom prst="rect">
            <a:avLst/>
          </a:prstGeom>
          <a:noFill/>
          <a:effectLst>
            <a:glow rad="228600">
              <a:srgbClr val="FFC000">
                <a:alpha val="40000"/>
              </a:srgbClr>
            </a:glow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82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48522" y="149517"/>
            <a:ext cx="456804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Phenols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762000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- </a:t>
            </a:r>
            <a:r>
              <a:rPr lang="en-US" sz="2000" b="1" dirty="0" smtClean="0">
                <a:solidFill>
                  <a:srgbClr val="FF0000"/>
                </a:solidFill>
              </a:rPr>
              <a:t>Phenols </a:t>
            </a:r>
            <a:r>
              <a:rPr lang="en-US" sz="2000" dirty="0"/>
              <a:t>are usually named as derivatives of the parent compounds.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3434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sz="2000" dirty="0" smtClean="0"/>
              <a:t>- The </a:t>
            </a:r>
            <a:r>
              <a:rPr lang="en-US" sz="2000" dirty="0"/>
              <a:t>hydroxyl group is named as a substituent when it occurs in the same </a:t>
            </a:r>
            <a:r>
              <a:rPr lang="en-US" sz="2000" dirty="0" smtClean="0"/>
              <a:t>molecule with </a:t>
            </a:r>
            <a:r>
              <a:rPr lang="en-US" sz="2000" dirty="0"/>
              <a:t>carboxylic acid, aldehyde, or ketone functionalities, which have priority in naming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997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t="8821" r="7901" b="5028"/>
          <a:stretch/>
        </p:blipFill>
        <p:spPr bwMode="auto">
          <a:xfrm>
            <a:off x="2842384" y="1201100"/>
            <a:ext cx="3687830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97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t="4131" r="7594" b="13420"/>
          <a:stretch/>
        </p:blipFill>
        <p:spPr bwMode="auto">
          <a:xfrm>
            <a:off x="2283158" y="5142610"/>
            <a:ext cx="5029200" cy="157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102" y="2719334"/>
            <a:ext cx="4030395" cy="15850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042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6746" y="149517"/>
            <a:ext cx="557159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Physical Properties of Alcohols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2087" y="1147319"/>
            <a:ext cx="7748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sz="2000" i="1" dirty="0">
                <a:cs typeface="Calibri" pitchFamily="34" charset="0"/>
              </a:rPr>
              <a:t>The simplest alcohol, methanol, is a liquid at room temperature</a:t>
            </a:r>
            <a:r>
              <a:rPr lang="en-US" sz="2000" i="1" dirty="0" smtClean="0">
                <a:cs typeface="Calibri" pitchFamily="34" charset="0"/>
              </a:rPr>
              <a:t>.</a:t>
            </a:r>
          </a:p>
          <a:p>
            <a:pPr marL="228600" algn="just"/>
            <a:r>
              <a:rPr lang="en-US" sz="2000" i="1" dirty="0">
                <a:cs typeface="Calibri" pitchFamily="34" charset="0"/>
              </a:rPr>
              <a:t>In contrast, alkanes from methane to butane are gases.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" y="766319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B0F0"/>
                </a:solidFill>
                <a:cs typeface="Calibri" pitchFamily="34" charset="0"/>
              </a:rPr>
              <a:t>- Physical State</a:t>
            </a:r>
            <a:endParaRPr lang="en-US" sz="2400" b="1" i="1" dirty="0">
              <a:solidFill>
                <a:srgbClr val="00B0F0"/>
              </a:solidFill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200" y="1833119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B0F0"/>
                </a:solidFill>
                <a:cs typeface="Calibri" pitchFamily="34" charset="0"/>
              </a:rPr>
              <a:t>- Solubility</a:t>
            </a:r>
            <a:endParaRPr lang="en-US" sz="2400" b="1" i="1" dirty="0">
              <a:solidFill>
                <a:srgbClr val="00B0F0"/>
              </a:solidFill>
              <a:cs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2087" y="2192033"/>
            <a:ext cx="7546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sz="2000" i="1" dirty="0">
                <a:cs typeface="Calibri" pitchFamily="34" charset="0"/>
              </a:rPr>
              <a:t>The lower alcohols are completely miscible with </a:t>
            </a:r>
            <a:r>
              <a:rPr lang="en-US" sz="2000" i="1" dirty="0" smtClean="0">
                <a:cs typeface="Calibri" pitchFamily="34" charset="0"/>
              </a:rPr>
              <a:t>water.</a:t>
            </a: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sz="2000" i="1" dirty="0" smtClean="0">
                <a:cs typeface="Calibri" pitchFamily="34" charset="0"/>
              </a:rPr>
              <a:t>As </a:t>
            </a:r>
            <a:r>
              <a:rPr lang="en-US" sz="2000" i="1" dirty="0">
                <a:cs typeface="Calibri" pitchFamily="34" charset="0"/>
              </a:rPr>
              <a:t>the number of carbons in the alcohol increases, the solubility in water decreases</a:t>
            </a:r>
            <a:r>
              <a:rPr lang="en-US" sz="2000" i="1" dirty="0" smtClean="0">
                <a:cs typeface="Calibri" pitchFamily="34" charset="0"/>
              </a:rPr>
              <a:t>.</a:t>
            </a:r>
            <a:endParaRPr lang="en-US" sz="2000" i="1" dirty="0">
              <a:cs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0588" y="3251537"/>
            <a:ext cx="7876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B050"/>
                </a:solidFill>
                <a:cs typeface="Calibri" pitchFamily="34" charset="0"/>
              </a:rPr>
              <a:t>Series of normal </a:t>
            </a:r>
            <a:r>
              <a:rPr lang="en-US" sz="2000" i="1" dirty="0" smtClean="0">
                <a:solidFill>
                  <a:srgbClr val="00B050"/>
                </a:solidFill>
                <a:cs typeface="Calibri" pitchFamily="34" charset="0"/>
              </a:rPr>
              <a:t>alcohols</a:t>
            </a:r>
            <a:r>
              <a:rPr lang="en-US" sz="2000" i="1" dirty="0" smtClean="0">
                <a:cs typeface="Calibri" pitchFamily="34" charset="0"/>
              </a:rPr>
              <a:t>; The </a:t>
            </a:r>
            <a:r>
              <a:rPr lang="en-US" sz="2000" i="1" dirty="0">
                <a:cs typeface="Calibri" pitchFamily="34" charset="0"/>
              </a:rPr>
              <a:t>boiling points increase with increase in molecular </a:t>
            </a:r>
            <a:r>
              <a:rPr lang="en-US" sz="2000" i="1" dirty="0" smtClean="0">
                <a:cs typeface="Calibri" pitchFamily="34" charset="0"/>
              </a:rPr>
              <a:t>weights.</a:t>
            </a: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sz="2000" i="1" dirty="0" smtClean="0">
                <a:cs typeface="Calibri" pitchFamily="34" charset="0"/>
              </a:rPr>
              <a:t>A </a:t>
            </a:r>
            <a:r>
              <a:rPr lang="en-US" sz="2000" i="1" dirty="0">
                <a:cs typeface="Calibri" pitchFamily="34" charset="0"/>
              </a:rPr>
              <a:t>comparison of boiling points among </a:t>
            </a:r>
            <a:r>
              <a:rPr lang="en-US" sz="2000" i="1" dirty="0">
                <a:solidFill>
                  <a:srgbClr val="00B050"/>
                </a:solidFill>
                <a:cs typeface="Calibri" pitchFamily="34" charset="0"/>
              </a:rPr>
              <a:t>isomeric alcohols</a:t>
            </a:r>
            <a:r>
              <a:rPr lang="en-US" sz="2000" i="1" dirty="0">
                <a:cs typeface="Calibri" pitchFamily="34" charset="0"/>
              </a:rPr>
              <a:t>; The boiling points decrease as the number of alkyl branches from the </a:t>
            </a:r>
            <a:r>
              <a:rPr lang="en-US" sz="2000" i="1" dirty="0" err="1">
                <a:cs typeface="Calibri" pitchFamily="34" charset="0"/>
              </a:rPr>
              <a:t>carbinol</a:t>
            </a:r>
            <a:r>
              <a:rPr lang="en-US" sz="2000" i="1" dirty="0">
                <a:cs typeface="Calibri" pitchFamily="34" charset="0"/>
              </a:rPr>
              <a:t> group increases</a:t>
            </a:r>
            <a:r>
              <a:rPr lang="en-US" sz="2000" i="1" dirty="0" smtClean="0">
                <a:cs typeface="Calibri" pitchFamily="34" charset="0"/>
              </a:rPr>
              <a:t>.</a:t>
            </a:r>
            <a:endParaRPr lang="en-US" sz="2000" i="1" dirty="0"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7964" y="2899919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B0F0"/>
                </a:solidFill>
                <a:cs typeface="Calibri" pitchFamily="34" charset="0"/>
              </a:rPr>
              <a:t>- Boiling Points</a:t>
            </a:r>
            <a:endParaRPr lang="en-US" sz="2400" b="1" i="1" dirty="0">
              <a:solidFill>
                <a:srgbClr val="00B0F0"/>
              </a:solidFill>
              <a:cs typeface="Calibri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3802" y="4343400"/>
            <a:ext cx="4363313" cy="23774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6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30" grpId="0"/>
      <p:bldP spid="31" grpId="0"/>
      <p:bldP spid="39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4928" y="149517"/>
            <a:ext cx="561525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Hydrogen Bonding in Alcohols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8745" y="9144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sz="2000" dirty="0"/>
              <a:t>- The </a:t>
            </a:r>
            <a:r>
              <a:rPr lang="en-US" sz="2000" b="1" dirty="0">
                <a:solidFill>
                  <a:srgbClr val="FF0000"/>
                </a:solidFill>
              </a:rPr>
              <a:t>boiling points </a:t>
            </a:r>
            <a:r>
              <a:rPr lang="en-US" sz="2000" dirty="0"/>
              <a:t>(</a:t>
            </a:r>
            <a:r>
              <a:rPr lang="en-US" sz="2000" dirty="0" err="1" smtClean="0"/>
              <a:t>bp’s</a:t>
            </a:r>
            <a:r>
              <a:rPr lang="en-US" sz="2000" dirty="0"/>
              <a:t>) of alcohols are much higher than those of ethers or </a:t>
            </a:r>
            <a:r>
              <a:rPr lang="en-US" sz="2000" dirty="0" smtClean="0"/>
              <a:t>hydrocarbons with </a:t>
            </a:r>
            <a:r>
              <a:rPr lang="en-US" sz="2000" dirty="0"/>
              <a:t>similar molecular weights.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745" y="2590800"/>
            <a:ext cx="828771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Why? </a:t>
            </a:r>
            <a:r>
              <a:rPr lang="en-US" sz="2000" b="1" dirty="0">
                <a:solidFill>
                  <a:srgbClr val="00B0F0"/>
                </a:solidFill>
              </a:rPr>
              <a:t>Because alcohols form </a:t>
            </a:r>
            <a:r>
              <a:rPr lang="en-US" sz="2400" b="1" i="1" u="sng" dirty="0">
                <a:solidFill>
                  <a:srgbClr val="FF0000"/>
                </a:solidFill>
              </a:rPr>
              <a:t>hydrogen bonds </a:t>
            </a:r>
            <a:r>
              <a:rPr lang="en-US" sz="2000" b="1" dirty="0">
                <a:solidFill>
                  <a:srgbClr val="00B0F0"/>
                </a:solidFill>
              </a:rPr>
              <a:t>with one </a:t>
            </a:r>
            <a:r>
              <a:rPr lang="en-US" sz="2000" b="1" dirty="0" smtClean="0">
                <a:solidFill>
                  <a:srgbClr val="00B0F0"/>
                </a:solidFill>
              </a:rPr>
              <a:t>another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n-US" sz="2000" dirty="0" smtClean="0"/>
              <a:t> </a:t>
            </a:r>
            <a:r>
              <a:rPr lang="en-US" i="1" dirty="0" smtClean="0">
                <a:solidFill>
                  <a:srgbClr val="7030A0"/>
                </a:solidFill>
              </a:rPr>
              <a:t>The O-H </a:t>
            </a:r>
            <a:r>
              <a:rPr lang="en-US" i="1" dirty="0">
                <a:solidFill>
                  <a:srgbClr val="7030A0"/>
                </a:solidFill>
              </a:rPr>
              <a:t>bond is polarized by the high electronegativity of the oxygen </a:t>
            </a:r>
            <a:r>
              <a:rPr lang="en-US" i="1" dirty="0" smtClean="0">
                <a:solidFill>
                  <a:srgbClr val="7030A0"/>
                </a:solidFill>
              </a:rPr>
              <a:t>atom and places </a:t>
            </a:r>
            <a:r>
              <a:rPr lang="en-US" i="1" dirty="0">
                <a:solidFill>
                  <a:srgbClr val="7030A0"/>
                </a:solidFill>
              </a:rPr>
              <a:t>a partial positive charge on the hydrogen atom and a partial </a:t>
            </a:r>
            <a:r>
              <a:rPr lang="en-US" i="1" dirty="0" smtClean="0">
                <a:solidFill>
                  <a:srgbClr val="7030A0"/>
                </a:solidFill>
              </a:rPr>
              <a:t>negative charge </a:t>
            </a:r>
            <a:r>
              <a:rPr lang="en-US" i="1" dirty="0">
                <a:solidFill>
                  <a:srgbClr val="7030A0"/>
                </a:solidFill>
              </a:rPr>
              <a:t>on the oxygen </a:t>
            </a:r>
            <a:r>
              <a:rPr lang="en-US" i="1" dirty="0" smtClean="0">
                <a:solidFill>
                  <a:srgbClr val="7030A0"/>
                </a:solidFill>
              </a:rPr>
              <a:t>atom.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5040868"/>
            <a:ext cx="7456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rgbClr val="00B050"/>
                </a:solidFill>
              </a:rPr>
              <a:t>Two or more alcohol molecules thus become loosely bonded to one another </a:t>
            </a:r>
            <a:r>
              <a:rPr lang="en-US" i="1" dirty="0" smtClean="0">
                <a:solidFill>
                  <a:srgbClr val="00B050"/>
                </a:solidFill>
              </a:rPr>
              <a:t>through hydrogen </a:t>
            </a:r>
            <a:r>
              <a:rPr lang="en-US" i="1" dirty="0">
                <a:solidFill>
                  <a:srgbClr val="00B050"/>
                </a:solidFill>
              </a:rPr>
              <a:t>bonds.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5672" y="630549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- Hydrogen </a:t>
            </a:r>
            <a:r>
              <a:rPr lang="en-US" sz="2000" dirty="0"/>
              <a:t>bonds are weaker than ordinary covalent </a:t>
            </a:r>
            <a:r>
              <a:rPr lang="en-US" sz="2000" dirty="0" smtClean="0"/>
              <a:t>bonds.</a:t>
            </a:r>
            <a:endParaRPr lang="en-US" sz="2000" dirty="0"/>
          </a:p>
        </p:txBody>
      </p:sp>
      <p:pic>
        <p:nvPicPr>
          <p:cNvPr id="490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00" y="1608356"/>
            <a:ext cx="5041773" cy="98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04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t="11255" r="6130" b="11073"/>
          <a:stretch/>
        </p:blipFill>
        <p:spPr bwMode="auto">
          <a:xfrm>
            <a:off x="1950343" y="3914298"/>
            <a:ext cx="5113166" cy="115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75672" y="54864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sz="2000" dirty="0" smtClean="0"/>
              <a:t>- Consequently</a:t>
            </a:r>
            <a:r>
              <a:rPr lang="en-US" sz="2000" dirty="0"/>
              <a:t>, </a:t>
            </a:r>
            <a:r>
              <a:rPr lang="en-US" sz="2000" dirty="0" smtClean="0"/>
              <a:t>alcohols have </a:t>
            </a:r>
            <a:r>
              <a:rPr lang="en-US" sz="2000" dirty="0"/>
              <a:t>relatively high boiling points because </a:t>
            </a:r>
            <a:r>
              <a:rPr lang="en-US" sz="2000" dirty="0" smtClean="0"/>
              <a:t>they must supply </a:t>
            </a:r>
            <a:r>
              <a:rPr lang="en-US" sz="2000" dirty="0"/>
              <a:t>enough heat </a:t>
            </a:r>
            <a:r>
              <a:rPr lang="en-US" sz="2000" dirty="0" smtClean="0"/>
              <a:t>to break </a:t>
            </a:r>
            <a:r>
              <a:rPr lang="en-US" sz="2000" dirty="0"/>
              <a:t>the hydrogen bonds before each </a:t>
            </a:r>
            <a:r>
              <a:rPr lang="en-US" sz="2000" dirty="0" smtClean="0"/>
              <a:t>molecule.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46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9585" y="149517"/>
            <a:ext cx="576593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Hydrogen Bonding in Alcohols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745" y="838200"/>
            <a:ext cx="8140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000" dirty="0" smtClean="0"/>
              <a:t>Water</a:t>
            </a:r>
            <a:r>
              <a:rPr lang="en-US" sz="2000" dirty="0"/>
              <a:t>, of course, is also a hydrogen-bonded </a:t>
            </a:r>
            <a:r>
              <a:rPr lang="en-US" sz="2000" dirty="0" smtClean="0"/>
              <a:t>liquid.</a:t>
            </a:r>
          </a:p>
          <a:p>
            <a:pPr marL="285750" indent="-285750" algn="just">
              <a:buFontTx/>
              <a:buChar char="-"/>
            </a:pPr>
            <a:r>
              <a:rPr lang="en-US" sz="2000" dirty="0" smtClean="0"/>
              <a:t>The lower molecular-weight </a:t>
            </a:r>
            <a:r>
              <a:rPr lang="en-US" sz="2000" dirty="0"/>
              <a:t>alcohols can readily replace water molecules in the </a:t>
            </a:r>
            <a:r>
              <a:rPr lang="en-US" sz="2000" dirty="0" smtClean="0"/>
              <a:t>hydrogen bonded network</a:t>
            </a:r>
            <a:r>
              <a:rPr lang="en-US" sz="20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8744" y="1905000"/>
            <a:ext cx="80527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000" dirty="0" smtClean="0"/>
              <a:t>This </a:t>
            </a:r>
            <a:r>
              <a:rPr lang="en-US" sz="2000" dirty="0"/>
              <a:t>accounts for the complete miscibility of the lower alcohols with </a:t>
            </a:r>
            <a:r>
              <a:rPr lang="en-US" sz="2000" dirty="0" smtClean="0"/>
              <a:t>water.</a:t>
            </a:r>
          </a:p>
          <a:p>
            <a:pPr marL="285750" indent="-285750" algn="just">
              <a:buFontTx/>
              <a:buChar char="-"/>
            </a:pPr>
            <a:r>
              <a:rPr lang="en-US" sz="2000" dirty="0" smtClean="0"/>
              <a:t>However, as </a:t>
            </a:r>
            <a:r>
              <a:rPr lang="en-US" sz="2000" dirty="0"/>
              <a:t>the organic chain lengthens and the alcohol becomes relatively more </a:t>
            </a:r>
            <a:r>
              <a:rPr lang="en-US" sz="2000" dirty="0" smtClean="0"/>
              <a:t>hydrocarbon like, its </a:t>
            </a:r>
            <a:r>
              <a:rPr lang="en-US" sz="2000" dirty="0"/>
              <a:t>water solubility decreases. </a:t>
            </a:r>
          </a:p>
        </p:txBody>
      </p:sp>
      <p:pic>
        <p:nvPicPr>
          <p:cNvPr id="491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63436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4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0292" y="149517"/>
            <a:ext cx="542449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Physical Properties of Phenols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990600"/>
            <a:ext cx="853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sz="2000" dirty="0" smtClean="0">
                <a:cs typeface="Calibri" pitchFamily="34" charset="0"/>
              </a:rPr>
              <a:t>- </a:t>
            </a:r>
            <a:r>
              <a:rPr lang="en-US" sz="2400" b="1" dirty="0" smtClean="0">
                <a:solidFill>
                  <a:srgbClr val="FF0000"/>
                </a:solidFill>
                <a:cs typeface="Calibri" pitchFamily="34" charset="0"/>
              </a:rPr>
              <a:t>Phenol</a:t>
            </a:r>
            <a:r>
              <a:rPr lang="en-US" sz="2400" b="1" dirty="0" smtClean="0">
                <a:cs typeface="Calibri" pitchFamily="34" charset="0"/>
              </a:rPr>
              <a:t> </a:t>
            </a:r>
            <a:r>
              <a:rPr lang="en-US" sz="2000" dirty="0">
                <a:cs typeface="Calibri" pitchFamily="34" charset="0"/>
              </a:rPr>
              <a:t>is a colorless, crystalline, low-melting solid, with a high boiling point, that is moderately soluble in water.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4800" y="1882914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cs typeface="Calibri" pitchFamily="34" charset="0"/>
              </a:rPr>
              <a:t>- Most </a:t>
            </a:r>
            <a:r>
              <a:rPr lang="en-US" sz="2000" dirty="0">
                <a:cs typeface="Calibri" pitchFamily="34" charset="0"/>
              </a:rPr>
              <a:t>other phenols also are solids, with slight solubility in water and high boiling points.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4800" y="2416314"/>
            <a:ext cx="8534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sz="2000" dirty="0" smtClean="0">
                <a:cs typeface="Calibri" pitchFamily="34" charset="0"/>
              </a:rPr>
              <a:t>- The </a:t>
            </a:r>
            <a:r>
              <a:rPr lang="en-US" sz="2000" dirty="0">
                <a:cs typeface="Calibri" pitchFamily="34" charset="0"/>
              </a:rPr>
              <a:t>most significant physical property that distinguishes alcohols from phenols is the acidity of phenols. </a:t>
            </a:r>
          </a:p>
        </p:txBody>
      </p:sp>
    </p:spTree>
    <p:extLst>
      <p:ext uri="{BB962C8B-B14F-4D97-AF65-F5344CB8AC3E}">
        <p14:creationId xmlns:p14="http://schemas.microsoft.com/office/powerpoint/2010/main" val="29832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7917" y="149517"/>
            <a:ext cx="64692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 Acidity of Alcohols and Phenols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51344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indent="-111125" algn="just"/>
            <a:r>
              <a:rPr lang="en-US" sz="2000" b="1" dirty="0" smtClean="0">
                <a:solidFill>
                  <a:srgbClr val="FF0000"/>
                </a:solidFill>
              </a:rPr>
              <a:t>- Like </a:t>
            </a:r>
            <a:r>
              <a:rPr lang="en-US" sz="2000" b="1" dirty="0">
                <a:solidFill>
                  <a:srgbClr val="FF0000"/>
                </a:solidFill>
              </a:rPr>
              <a:t>water, alcohols and phenols are weak acids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1332344"/>
            <a:ext cx="7408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indent="-111125" algn="just"/>
            <a:r>
              <a:rPr lang="en-US" sz="2000" i="1" dirty="0" smtClean="0"/>
              <a:t>The </a:t>
            </a:r>
            <a:r>
              <a:rPr lang="en-US" sz="2000" i="1" dirty="0"/>
              <a:t>hydroxyl group can act as </a:t>
            </a:r>
            <a:r>
              <a:rPr lang="en-US" sz="2000" i="1" dirty="0" smtClean="0"/>
              <a:t>a proton </a:t>
            </a:r>
            <a:r>
              <a:rPr lang="en-US" sz="2000" i="1" dirty="0"/>
              <a:t>donor, and dissociation occurs in a manner similar to that for </a:t>
            </a:r>
            <a:r>
              <a:rPr lang="en-US" sz="2000" i="1" dirty="0" smtClean="0"/>
              <a:t>water</a:t>
            </a:r>
            <a:endParaRPr lang="en-US" sz="2000" i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72856"/>
            <a:ext cx="6819191" cy="1449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733800"/>
            <a:ext cx="6806267" cy="1639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24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7917" y="149517"/>
            <a:ext cx="64692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 Acidity of Alcohols and Phenols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892314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sz="2000" dirty="0" smtClean="0"/>
              <a:t>- </a:t>
            </a:r>
            <a:r>
              <a:rPr lang="en-US" sz="2000" b="1" dirty="0" smtClean="0">
                <a:solidFill>
                  <a:srgbClr val="FF0000"/>
                </a:solidFill>
              </a:rPr>
              <a:t>Phenols </a:t>
            </a:r>
            <a:r>
              <a:rPr lang="en-US" sz="2000" b="1" dirty="0">
                <a:solidFill>
                  <a:srgbClr val="FF0000"/>
                </a:solidFill>
              </a:rPr>
              <a:t>are stronger acids than alcohols </a:t>
            </a:r>
            <a:r>
              <a:rPr lang="en-US" sz="2000" dirty="0"/>
              <a:t>mainly because the corresponding </a:t>
            </a:r>
            <a:r>
              <a:rPr lang="en-US" sz="2000" dirty="0" err="1" smtClean="0"/>
              <a:t>phenoxide</a:t>
            </a:r>
            <a:r>
              <a:rPr lang="en-US" sz="2000" dirty="0"/>
              <a:t> </a:t>
            </a:r>
            <a:r>
              <a:rPr lang="en-US" sz="2000" dirty="0" smtClean="0"/>
              <a:t>ions </a:t>
            </a:r>
            <a:r>
              <a:rPr lang="en-US" sz="2000" dirty="0"/>
              <a:t>are stabilized by resonance.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4114800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/>
              <a:t>The negative charge of an </a:t>
            </a:r>
            <a:r>
              <a:rPr lang="en-US" sz="2000" i="1" dirty="0" err="1"/>
              <a:t>alkoxide</a:t>
            </a:r>
            <a:r>
              <a:rPr lang="en-US" sz="2000" i="1" dirty="0"/>
              <a:t> ion </a:t>
            </a:r>
            <a:r>
              <a:rPr lang="en-US" sz="2000" i="1" dirty="0" smtClean="0"/>
              <a:t>is concentrated </a:t>
            </a:r>
            <a:r>
              <a:rPr lang="en-US" sz="2000" i="1" dirty="0"/>
              <a:t>on the oxygen atom, but the negative charge on a </a:t>
            </a:r>
            <a:r>
              <a:rPr lang="en-US" sz="2000" i="1" dirty="0" err="1"/>
              <a:t>phenoxide</a:t>
            </a:r>
            <a:r>
              <a:rPr lang="en-US" sz="2000" i="1" dirty="0"/>
              <a:t> ion can </a:t>
            </a:r>
            <a:r>
              <a:rPr lang="en-US" sz="2000" i="1" dirty="0" smtClean="0"/>
              <a:t>be delocalized </a:t>
            </a:r>
            <a:r>
              <a:rPr lang="en-US" sz="2000" i="1" dirty="0"/>
              <a:t>to the </a:t>
            </a:r>
            <a:r>
              <a:rPr lang="en-US" sz="2000" i="1" dirty="0" err="1"/>
              <a:t>ortho</a:t>
            </a:r>
            <a:r>
              <a:rPr lang="en-US" sz="2000" i="1" dirty="0"/>
              <a:t> and para ring positions through resonance.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14400" y="51816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/>
              <a:t>Because </a:t>
            </a:r>
            <a:r>
              <a:rPr lang="en-US" sz="2000" i="1" dirty="0" err="1"/>
              <a:t>phenoxide</a:t>
            </a:r>
            <a:r>
              <a:rPr lang="en-US" sz="2000" i="1" dirty="0"/>
              <a:t> ions are stabilized in this way, the equilibrium for their </a:t>
            </a:r>
            <a:r>
              <a:rPr lang="en-US" sz="2000" i="1" dirty="0" smtClean="0"/>
              <a:t>formation is </a:t>
            </a:r>
            <a:r>
              <a:rPr lang="en-US" sz="2000" i="1" dirty="0"/>
              <a:t>more favorable than that for </a:t>
            </a:r>
            <a:r>
              <a:rPr lang="en-US" sz="2000" i="1" dirty="0" err="1"/>
              <a:t>alkoxide</a:t>
            </a:r>
            <a:r>
              <a:rPr lang="en-US" sz="2000" i="1" dirty="0"/>
              <a:t> ions</a:t>
            </a:r>
          </a:p>
        </p:txBody>
      </p:sp>
      <p:pic>
        <p:nvPicPr>
          <p:cNvPr id="48640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t="5282" r="2814" b="8432"/>
          <a:stretch/>
        </p:blipFill>
        <p:spPr bwMode="auto">
          <a:xfrm>
            <a:off x="1116268" y="1758222"/>
            <a:ext cx="69876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52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7917" y="149517"/>
            <a:ext cx="64692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 Acidity of Alcohols and Phenols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8744" y="914400"/>
            <a:ext cx="82180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sz="2000" dirty="0" smtClean="0"/>
              <a:t>- All </a:t>
            </a:r>
            <a:r>
              <a:rPr lang="en-US" sz="2000" dirty="0">
                <a:solidFill>
                  <a:srgbClr val="FF0000"/>
                </a:solidFill>
              </a:rPr>
              <a:t>electron-withdrawing groups increase acidity </a:t>
            </a:r>
            <a:r>
              <a:rPr lang="en-US" sz="2000" dirty="0"/>
              <a:t>by </a:t>
            </a:r>
            <a:r>
              <a:rPr lang="en-US" sz="2000" dirty="0" smtClean="0"/>
              <a:t>stabilizing the </a:t>
            </a:r>
            <a:r>
              <a:rPr lang="en-US" sz="2000" dirty="0"/>
              <a:t>conjugate base. </a:t>
            </a:r>
            <a:r>
              <a:rPr lang="en-US" sz="2000" dirty="0">
                <a:solidFill>
                  <a:srgbClr val="FF0000"/>
                </a:solidFill>
              </a:rPr>
              <a:t>Electron-donating groups decrease acidity </a:t>
            </a:r>
            <a:r>
              <a:rPr lang="en-US" sz="2000" dirty="0"/>
              <a:t>because they </a:t>
            </a:r>
            <a:r>
              <a:rPr lang="en-US" sz="2000" dirty="0" smtClean="0"/>
              <a:t>destabilize the </a:t>
            </a:r>
            <a:r>
              <a:rPr lang="en-US" sz="2000" dirty="0"/>
              <a:t>conjugate base.</a:t>
            </a:r>
          </a:p>
        </p:txBody>
      </p:sp>
      <p:pic>
        <p:nvPicPr>
          <p:cNvPr id="489499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45957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950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92" y="4191000"/>
            <a:ext cx="74733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4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7917" y="149517"/>
            <a:ext cx="64692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 Acidity of Alcohols and Phenols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884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t="5261" r="19737" b="57548"/>
          <a:stretch/>
        </p:blipFill>
        <p:spPr bwMode="auto">
          <a:xfrm>
            <a:off x="2743200" y="1773052"/>
            <a:ext cx="3671456" cy="87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84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6772" r="1839" b="16844"/>
          <a:stretch/>
        </p:blipFill>
        <p:spPr bwMode="auto">
          <a:xfrm>
            <a:off x="2286000" y="5410200"/>
            <a:ext cx="4847612" cy="130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745" y="9906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sz="2000" dirty="0" smtClean="0"/>
              <a:t>- </a:t>
            </a:r>
            <a:r>
              <a:rPr lang="en-US" sz="2000" dirty="0" smtClean="0">
                <a:solidFill>
                  <a:srgbClr val="00B050"/>
                </a:solidFill>
              </a:rPr>
              <a:t>Alkoxides</a:t>
            </a:r>
            <a:r>
              <a:rPr lang="en-US" sz="2000" dirty="0"/>
              <a:t>, the conjugate bases of alcohols, </a:t>
            </a:r>
            <a:r>
              <a:rPr lang="en-US" sz="2000" dirty="0" smtClean="0"/>
              <a:t>can </a:t>
            </a:r>
            <a:r>
              <a:rPr lang="en-US" sz="2000" dirty="0"/>
              <a:t>be prepared by the reaction of an alcohol with sodium </a:t>
            </a:r>
            <a:r>
              <a:rPr lang="en-US" sz="2000" dirty="0" smtClean="0"/>
              <a:t>or potassium metal.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68745" y="2743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/>
            <a:r>
              <a:rPr lang="en-US" sz="2000" dirty="0" smtClean="0"/>
              <a:t>- Treatment </a:t>
            </a:r>
            <a:r>
              <a:rPr lang="en-US" sz="2000" dirty="0"/>
              <a:t>of alcohols with sodium hydroxide </a:t>
            </a:r>
            <a:r>
              <a:rPr lang="en-US" sz="2000" u="sng" dirty="0">
                <a:solidFill>
                  <a:srgbClr val="00B050"/>
                </a:solidFill>
              </a:rPr>
              <a:t>does not convert </a:t>
            </a:r>
            <a:r>
              <a:rPr lang="en-US" sz="2000" dirty="0"/>
              <a:t>them </a:t>
            </a:r>
            <a:r>
              <a:rPr lang="en-US" sz="2000" dirty="0" smtClean="0"/>
              <a:t>to their </a:t>
            </a:r>
            <a:r>
              <a:rPr lang="en-US" sz="2000" dirty="0"/>
              <a:t>alkoxides.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48768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- </a:t>
            </a:r>
            <a:r>
              <a:rPr lang="en-US" sz="2000" b="1" dirty="0" smtClean="0">
                <a:solidFill>
                  <a:srgbClr val="FF0000"/>
                </a:solidFill>
              </a:rPr>
              <a:t>Treatment </a:t>
            </a:r>
            <a:r>
              <a:rPr lang="en-US" sz="2000" b="1" dirty="0">
                <a:solidFill>
                  <a:srgbClr val="FF0000"/>
                </a:solidFill>
              </a:rPr>
              <a:t>of </a:t>
            </a:r>
            <a:r>
              <a:rPr lang="en-US" sz="2000" b="1" dirty="0" smtClean="0">
                <a:solidFill>
                  <a:srgbClr val="FF0000"/>
                </a:solidFill>
              </a:rPr>
              <a:t>phenols </a:t>
            </a:r>
            <a:r>
              <a:rPr lang="en-US" sz="2000" dirty="0"/>
              <a:t>with sodium hydroxide </a:t>
            </a:r>
            <a:r>
              <a:rPr lang="en-US" sz="2000" u="sng" dirty="0" smtClean="0">
                <a:solidFill>
                  <a:srgbClr val="00B050"/>
                </a:solidFill>
              </a:rPr>
              <a:t>converts</a:t>
            </a:r>
            <a:r>
              <a:rPr lang="en-US" sz="2000" dirty="0" smtClean="0"/>
              <a:t> </a:t>
            </a:r>
            <a:r>
              <a:rPr lang="en-US" sz="2000" dirty="0"/>
              <a:t>them </a:t>
            </a:r>
            <a:r>
              <a:rPr lang="en-US" sz="2000" dirty="0" smtClean="0"/>
              <a:t>to </a:t>
            </a:r>
            <a:r>
              <a:rPr lang="en-US" sz="2000" dirty="0" err="1" smtClean="0"/>
              <a:t>phenoxide</a:t>
            </a:r>
            <a:r>
              <a:rPr lang="en-US" sz="2000" dirty="0" smtClean="0"/>
              <a:t> ions.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066800" y="3505200"/>
            <a:ext cx="731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/>
              <a:t>This </a:t>
            </a:r>
            <a:r>
              <a:rPr lang="en-US" sz="2000" i="1" dirty="0"/>
              <a:t>is because alkoxides are stronger bases than hydroxide ion, so </a:t>
            </a:r>
            <a:r>
              <a:rPr lang="en-US" sz="2000" i="1" dirty="0" smtClean="0"/>
              <a:t>the reaction </a:t>
            </a:r>
            <a:r>
              <a:rPr lang="en-US" sz="2000" i="1" dirty="0"/>
              <a:t>goes in the reverse direction</a:t>
            </a:r>
            <a:r>
              <a:rPr lang="en-US" sz="2000" i="1" dirty="0" smtClean="0"/>
              <a:t>.</a:t>
            </a:r>
          </a:p>
          <a:p>
            <a:pPr algn="just"/>
            <a:r>
              <a:rPr lang="en-US" sz="2000" i="1" dirty="0" smtClean="0"/>
              <a:t>Since alcohols </a:t>
            </a:r>
            <a:r>
              <a:rPr lang="en-US" sz="2000" i="1" dirty="0"/>
              <a:t>are weaker acids than water, it is not possible to form the salt of an alcohol in aqueous alkaline solutions</a:t>
            </a:r>
            <a:r>
              <a:rPr lang="en-US" sz="2000" i="1" dirty="0" smtClean="0"/>
              <a:t>.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1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77757" y="149517"/>
            <a:ext cx="430957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Preparation of Alcohols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68580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00"/>
                </a:solidFill>
                <a:cs typeface="Calibri" pitchFamily="34" charset="0"/>
              </a:rPr>
              <a:t>1) From Alkenes</a:t>
            </a:r>
            <a:endParaRPr lang="en-US" sz="2400" b="1" i="1" dirty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3649020" cy="461665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cs typeface="Arial" pitchFamily="34" charset="0"/>
              </a:rPr>
              <a:t>A. </a:t>
            </a:r>
            <a:r>
              <a:rPr lang="en-US" sz="2400" b="1" dirty="0" smtClean="0">
                <a:solidFill>
                  <a:srgbClr val="0070C0"/>
                </a:solidFill>
                <a:cs typeface="Arial" pitchFamily="34" charset="0"/>
              </a:rPr>
              <a:t>Hydration of Alkenes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154311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US" b="1" dirty="0" smtClean="0">
                <a:cs typeface="Times New Roman" pitchFamily="18" charset="0"/>
              </a:rPr>
              <a:t>1. Addition of water to a double bond in the presence of an </a:t>
            </a:r>
            <a:r>
              <a:rPr lang="en-US" b="1" i="1" dirty="0" smtClean="0">
                <a:solidFill>
                  <a:srgbClr val="00B050"/>
                </a:solidFill>
                <a:cs typeface="Times New Roman" pitchFamily="18" charset="0"/>
              </a:rPr>
              <a:t>acid catalyst, H</a:t>
            </a:r>
            <a:r>
              <a:rPr lang="en-US" b="1" i="1" baseline="30000" dirty="0" smtClean="0">
                <a:solidFill>
                  <a:srgbClr val="00B050"/>
                </a:solidFill>
                <a:cs typeface="Times New Roman" pitchFamily="18" charset="0"/>
              </a:rPr>
              <a:t>+</a:t>
            </a:r>
            <a:r>
              <a:rPr lang="en-US" b="1" dirty="0" smtClean="0">
                <a:cs typeface="Times New Roman" pitchFamily="18" charset="0"/>
              </a:rPr>
              <a:t>. </a:t>
            </a:r>
            <a:endParaRPr lang="en-US" b="1" dirty="0"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006" t="8163" r="3213" b="10204"/>
          <a:stretch>
            <a:fillRect/>
          </a:stretch>
        </p:blipFill>
        <p:spPr bwMode="auto">
          <a:xfrm>
            <a:off x="2630468" y="1924110"/>
            <a:ext cx="3962400" cy="720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66800" y="276231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cs typeface="Times New Roman" pitchFamily="18" charset="0"/>
              </a:rPr>
              <a:t>2. The addition </a:t>
            </a:r>
            <a:r>
              <a:rPr lang="en-US" b="1" dirty="0" smtClean="0">
                <a:solidFill>
                  <a:srgbClr val="00B050"/>
                </a:solidFill>
                <a:cs typeface="Times New Roman" pitchFamily="18" charset="0"/>
              </a:rPr>
              <a:t>follows </a:t>
            </a:r>
            <a:r>
              <a:rPr lang="en-US" b="1" i="1" dirty="0" err="1" smtClean="0">
                <a:solidFill>
                  <a:srgbClr val="00B050"/>
                </a:solidFill>
                <a:cs typeface="Times New Roman" pitchFamily="18" charset="0"/>
              </a:rPr>
              <a:t>Markovnikov’s</a:t>
            </a:r>
            <a:r>
              <a:rPr lang="en-US" b="1" i="1" dirty="0" smtClean="0">
                <a:solidFill>
                  <a:srgbClr val="00B050"/>
                </a:solidFill>
                <a:cs typeface="Times New Roman" pitchFamily="18" charset="0"/>
              </a:rPr>
              <a:t> rule</a:t>
            </a:r>
            <a:r>
              <a:rPr lang="en-US" b="1" i="1" dirty="0" smtClean="0">
                <a:cs typeface="Times New Roman" pitchFamily="18" charset="0"/>
              </a:rPr>
              <a:t>.</a:t>
            </a:r>
            <a:endParaRPr lang="en-US" b="1" dirty="0"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3701" r="3580"/>
          <a:stretch>
            <a:fillRect/>
          </a:stretch>
        </p:blipFill>
        <p:spPr bwMode="auto">
          <a:xfrm>
            <a:off x="2852056" y="3124200"/>
            <a:ext cx="3429000" cy="958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66800" y="41148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cs typeface="Times New Roman" pitchFamily="18" charset="0"/>
              </a:rPr>
              <a:t>3. </a:t>
            </a:r>
            <a:r>
              <a:rPr lang="en-US" b="1" i="1" dirty="0" smtClean="0">
                <a:cs typeface="Times New Roman" pitchFamily="18" charset="0"/>
              </a:rPr>
              <a:t>It is </a:t>
            </a:r>
            <a:r>
              <a:rPr lang="en-US" b="1" i="1" dirty="0" smtClean="0">
                <a:solidFill>
                  <a:srgbClr val="00B050"/>
                </a:solidFill>
                <a:cs typeface="Times New Roman" pitchFamily="18" charset="0"/>
              </a:rPr>
              <a:t>not possible to prepare primary alcohols</a:t>
            </a:r>
            <a:r>
              <a:rPr lang="en-US" b="1" dirty="0" smtClean="0">
                <a:cs typeface="Times New Roman" pitchFamily="18" charset="0"/>
              </a:rPr>
              <a:t> except Ethanol.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495800"/>
            <a:ext cx="4106220" cy="461665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cs typeface="Arial" pitchFamily="34" charset="0"/>
              </a:rPr>
              <a:t>B. </a:t>
            </a:r>
            <a:r>
              <a:rPr lang="en-US" sz="2400" b="1" dirty="0" smtClean="0">
                <a:solidFill>
                  <a:srgbClr val="0070C0"/>
                </a:solidFill>
                <a:cs typeface="Arial" pitchFamily="34" charset="0"/>
              </a:rPr>
              <a:t>Oxidation of </a:t>
            </a:r>
            <a:r>
              <a:rPr lang="en-US" sz="2400" b="1" dirty="0" err="1" smtClean="0">
                <a:solidFill>
                  <a:srgbClr val="0070C0"/>
                </a:solidFill>
                <a:cs typeface="Arial" pitchFamily="34" charset="0"/>
              </a:rPr>
              <a:t>Cycloalkenes</a:t>
            </a:r>
            <a:endParaRPr lang="en-US" sz="2400" b="1" dirty="0" smtClean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485769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cs typeface="Times New Roman" pitchFamily="18" charset="0"/>
              </a:rPr>
              <a:t>Alkenes react with alkaline potassium permanganate to form glycols (compounds with two adjacent hydroxyl groups).</a:t>
            </a: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544201"/>
            <a:ext cx="3736437" cy="11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31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76400" y="2057400"/>
            <a:ext cx="5867400" cy="76944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Alcohols and Phenols</a:t>
            </a:r>
          </a:p>
        </p:txBody>
      </p:sp>
    </p:spTree>
    <p:extLst>
      <p:ext uri="{BB962C8B-B14F-4D97-AF65-F5344CB8AC3E}">
        <p14:creationId xmlns:p14="http://schemas.microsoft.com/office/powerpoint/2010/main" val="159952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77757" y="149517"/>
            <a:ext cx="430957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Preparation of Alcohols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685800"/>
            <a:ext cx="5976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00"/>
                </a:solidFill>
                <a:cs typeface="Calibri" pitchFamily="34" charset="0"/>
              </a:rPr>
              <a:t>2) Nucleophilic Substitution of Alkyl Halide</a:t>
            </a:r>
            <a:endParaRPr lang="en-US" sz="2400" b="1" i="1" dirty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59080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00"/>
                </a:solidFill>
                <a:cs typeface="Calibri" pitchFamily="34" charset="0"/>
              </a:rPr>
              <a:t>3) Reduction of Ketones</a:t>
            </a:r>
            <a:r>
              <a:rPr lang="en-US" sz="2400" b="1" i="1" dirty="0">
                <a:solidFill>
                  <a:srgbClr val="FF0000"/>
                </a:solidFill>
                <a:cs typeface="Calibri" pitchFamily="34" charset="0"/>
              </a:rPr>
              <a:t>, and </a:t>
            </a:r>
            <a:r>
              <a:rPr lang="en-US" sz="2400" b="1" i="1" dirty="0" smtClean="0">
                <a:solidFill>
                  <a:srgbClr val="FF0000"/>
                </a:solidFill>
                <a:cs typeface="Calibri" pitchFamily="34" charset="0"/>
              </a:rPr>
              <a:t>Aldehydes</a:t>
            </a:r>
            <a:endParaRPr lang="en-US" sz="2400" b="1" i="1" dirty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3076635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cs typeface="Times New Roman" pitchFamily="18" charset="0"/>
              </a:rPr>
              <a:t>Aldehydes and ketones are easily reduced to primary and secondary alcohols, respectively.</a:t>
            </a:r>
            <a:endParaRPr lang="en-US" sz="2000" i="1" dirty="0">
              <a:cs typeface="Times New Roman" pitchFamily="18" charset="0"/>
            </a:endParaRPr>
          </a:p>
        </p:txBody>
      </p:sp>
      <p:pic>
        <p:nvPicPr>
          <p:cNvPr id="492584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621" y="1477085"/>
            <a:ext cx="5225850" cy="51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586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525" y="3672672"/>
            <a:ext cx="3331950" cy="22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59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77757" y="149517"/>
            <a:ext cx="430957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Preparation of Alcohols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9144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00"/>
                </a:solidFill>
                <a:cs typeface="Calibri" pitchFamily="34" charset="0"/>
              </a:rPr>
              <a:t>4) Addition of Grignard’s Reagent to Aldehydes and Ketones</a:t>
            </a:r>
            <a:endParaRPr lang="en-US" sz="2400" b="1" i="1" dirty="0">
              <a:solidFill>
                <a:srgbClr val="FF0000"/>
              </a:solidFill>
              <a:cs typeface="Calibri" pitchFamily="34" charset="0"/>
            </a:endParaRPr>
          </a:p>
        </p:txBody>
      </p:sp>
      <p:pic>
        <p:nvPicPr>
          <p:cNvPr id="492588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6705600" cy="353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65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9288" y="149517"/>
            <a:ext cx="394652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Alcohols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640" y="928255"/>
            <a:ext cx="5257800" cy="41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- Alcohols</a:t>
            </a:r>
            <a:r>
              <a:rPr lang="en-US" sz="2000" b="1" dirty="0" smtClean="0">
                <a:cs typeface="Times New Roman" pitchFamily="18" charset="0"/>
              </a:rPr>
              <a:t> undergo two kinds of reactions:</a:t>
            </a: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297668"/>
            <a:ext cx="811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- Phenols</a:t>
            </a:r>
            <a:r>
              <a:rPr lang="en-US" sz="2000" b="1" dirty="0" smtClean="0">
                <a:cs typeface="Times New Roman" pitchFamily="18" charset="0"/>
              </a:rPr>
              <a:t> do not participate in reactions where the C-OH bond is broken.</a:t>
            </a: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950" y="1371600"/>
            <a:ext cx="7363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Those that involve the breaking of the oxygen-hydrogen bond (CO-H).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944" y="1809690"/>
            <a:ext cx="7363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Those that involve the rupture of the carbon-oxygen bond (C-OH).</a:t>
            </a: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50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9288" y="149517"/>
            <a:ext cx="394652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Alcohols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614" y="1352490"/>
            <a:ext cx="7021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1) Reactions of Alcohols</a:t>
            </a:r>
            <a:r>
              <a:rPr lang="en-US" sz="2000" b="1" dirty="0" smtClean="0"/>
              <a:t> and </a:t>
            </a:r>
            <a:r>
              <a:rPr lang="en-US" sz="2000" b="1" dirty="0" smtClean="0">
                <a:solidFill>
                  <a:srgbClr val="FF0000"/>
                </a:solidFill>
              </a:rPr>
              <a:t>Phenols</a:t>
            </a:r>
            <a:r>
              <a:rPr lang="en-US" sz="2000" b="1" dirty="0" smtClean="0"/>
              <a:t> as Acids: </a:t>
            </a:r>
            <a:r>
              <a:rPr lang="en-US" sz="2000" b="1" dirty="0" smtClean="0">
                <a:solidFill>
                  <a:srgbClr val="0070C0"/>
                </a:solidFill>
              </a:rPr>
              <a:t>Salt Formation</a:t>
            </a:r>
            <a:r>
              <a:rPr lang="en-US" sz="2000" b="1" dirty="0" smtClean="0"/>
              <a:t>. </a:t>
            </a:r>
            <a:endParaRPr lang="en-US" sz="2000" b="1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8943" y="1931887"/>
            <a:ext cx="6156975" cy="527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 l="6504" t="35714"/>
          <a:stretch>
            <a:fillRect/>
          </a:stretch>
        </p:blipFill>
        <p:spPr bwMode="auto">
          <a:xfrm>
            <a:off x="1797971" y="2589459"/>
            <a:ext cx="5918918" cy="7411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52400" y="838200"/>
            <a:ext cx="8317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  <a:cs typeface="Times New Roman" pitchFamily="18" charset="0"/>
              </a:rPr>
              <a:t>A) Those that involve the breaking of the oxygen-hydrogen bond (CO-H).</a:t>
            </a:r>
            <a:endParaRPr lang="en-US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764" y="3810763"/>
            <a:ext cx="6335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2) Ester Formation (Esterification)</a:t>
            </a:r>
            <a:r>
              <a:rPr lang="en-US" sz="2000" b="1" dirty="0" smtClean="0"/>
              <a:t>. 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912091" y="417569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rgbClr val="FF0000"/>
                </a:solidFill>
                <a:cs typeface="Times New Roman" pitchFamily="18" charset="0"/>
              </a:rPr>
              <a:t>Organic esters</a:t>
            </a:r>
            <a:r>
              <a:rPr lang="en-US" sz="2000" i="1" dirty="0">
                <a:cs typeface="Times New Roman" pitchFamily="18" charset="0"/>
              </a:rPr>
              <a:t>, </a:t>
            </a:r>
            <a:r>
              <a:rPr lang="en-US" sz="2000" dirty="0">
                <a:cs typeface="Times New Roman" pitchFamily="18" charset="0"/>
              </a:rPr>
              <a:t>derived from a carboxylic acid and an alcohol.</a:t>
            </a:r>
          </a:p>
        </p:txBody>
      </p:sp>
      <p:pic>
        <p:nvPicPr>
          <p:cNvPr id="4935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t="7323" r="7277"/>
          <a:stretch/>
        </p:blipFill>
        <p:spPr bwMode="auto">
          <a:xfrm>
            <a:off x="1797971" y="4682480"/>
            <a:ext cx="5829145" cy="1228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23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9288" y="149517"/>
            <a:ext cx="394652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Alcohols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614" y="1295400"/>
            <a:ext cx="8012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 algn="just"/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  <a:r>
              <a:rPr lang="en-US" sz="2000" b="1" dirty="0" smtClean="0">
                <a:solidFill>
                  <a:srgbClr val="FF0000"/>
                </a:solidFill>
              </a:rPr>
              <a:t>Nucleophilic Substitution Reaction; </a:t>
            </a:r>
            <a:r>
              <a:rPr lang="en-US" sz="2000" b="1" dirty="0" smtClean="0"/>
              <a:t>The Reaction of Alcohols with Hydrogen Halides: </a:t>
            </a:r>
            <a:r>
              <a:rPr lang="en-US" sz="2000" b="1" dirty="0"/>
              <a:t>Alkyl Halides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838200"/>
            <a:ext cx="8317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  <a:cs typeface="Times New Roman" pitchFamily="18" charset="0"/>
              </a:rPr>
              <a:t>B) </a:t>
            </a:r>
            <a:r>
              <a:rPr lang="en-US" sz="2000" b="1" dirty="0">
                <a:solidFill>
                  <a:srgbClr val="0070C0"/>
                </a:solidFill>
                <a:cs typeface="Times New Roman" pitchFamily="18" charset="0"/>
              </a:rPr>
              <a:t>Those that involve the rupture of the carbon-oxygen bond (C-OH).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439" y="4019490"/>
            <a:ext cx="7982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  <a:r>
              <a:rPr lang="en-US" sz="2000" b="1" dirty="0" smtClean="0">
                <a:solidFill>
                  <a:srgbClr val="FF0000"/>
                </a:solidFill>
              </a:rPr>
              <a:t>Elimination Reaction: </a:t>
            </a:r>
            <a:r>
              <a:rPr lang="en-US" sz="2000" b="1" dirty="0" smtClean="0"/>
              <a:t>Dehydration </a:t>
            </a:r>
            <a:r>
              <a:rPr lang="en-US" sz="2000" b="1" dirty="0"/>
              <a:t>of Alcohols: Formation of Alkenes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2794" y="2016313"/>
            <a:ext cx="670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cs typeface="Times New Roman" pitchFamily="18" charset="0"/>
              </a:rPr>
              <a:t>Alcohols react with hydrogen halides (</a:t>
            </a:r>
            <a:r>
              <a:rPr lang="en-US" sz="2000" i="1" dirty="0" err="1" smtClean="0">
                <a:cs typeface="Times New Roman" pitchFamily="18" charset="0"/>
              </a:rPr>
              <a:t>HCl</a:t>
            </a:r>
            <a:r>
              <a:rPr lang="en-US" sz="2000" i="1" dirty="0" smtClean="0">
                <a:cs typeface="Times New Roman" pitchFamily="18" charset="0"/>
              </a:rPr>
              <a:t>, </a:t>
            </a:r>
            <a:r>
              <a:rPr lang="en-US" sz="2000" i="1" dirty="0" err="1" smtClean="0">
                <a:cs typeface="Times New Roman" pitchFamily="18" charset="0"/>
              </a:rPr>
              <a:t>HBr</a:t>
            </a:r>
            <a:r>
              <a:rPr lang="en-US" sz="2000" i="1" dirty="0" smtClean="0">
                <a:cs typeface="Times New Roman" pitchFamily="18" charset="0"/>
              </a:rPr>
              <a:t> and HI) to give alkyl halides.</a:t>
            </a:r>
            <a:endParaRPr lang="en-US" sz="2000" i="1" dirty="0"/>
          </a:p>
        </p:txBody>
      </p:sp>
      <p:pic>
        <p:nvPicPr>
          <p:cNvPr id="4945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" t="11484" r="5580" b="23189"/>
          <a:stretch/>
        </p:blipFill>
        <p:spPr bwMode="auto">
          <a:xfrm>
            <a:off x="1480546" y="5105400"/>
            <a:ext cx="6104011" cy="81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65909" y="4495800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cs typeface="Times New Roman" pitchFamily="18" charset="0"/>
              </a:rPr>
              <a:t>Alcohols can be dehydrated by heating them with strong acid.</a:t>
            </a:r>
            <a:endParaRPr lang="en-US" sz="2000" i="1" dirty="0"/>
          </a:p>
        </p:txBody>
      </p:sp>
      <p:pic>
        <p:nvPicPr>
          <p:cNvPr id="4945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22639"/>
            <a:ext cx="5388413" cy="109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21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9288" y="149517"/>
            <a:ext cx="394652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Alcohols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838200"/>
            <a:ext cx="8317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  <a:cs typeface="Times New Roman" pitchFamily="18" charset="0"/>
              </a:rPr>
              <a:t>C) Oxidation Reactions</a:t>
            </a:r>
            <a:endParaRPr lang="en-US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30706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Oxidation</a:t>
            </a:r>
            <a:r>
              <a:rPr lang="en-US" dirty="0" smtClean="0">
                <a:cs typeface="Times New Roman" pitchFamily="18" charset="0"/>
              </a:rPr>
              <a:t> is the </a:t>
            </a:r>
            <a:r>
              <a:rPr lang="en-US" dirty="0" smtClean="0">
                <a:solidFill>
                  <a:srgbClr val="00B050"/>
                </a:solidFill>
                <a:cs typeface="Times New Roman" pitchFamily="18" charset="0"/>
              </a:rPr>
              <a:t>removal of H</a:t>
            </a:r>
            <a:r>
              <a:rPr lang="en-US" dirty="0" smtClean="0">
                <a:cs typeface="Times New Roman" pitchFamily="18" charset="0"/>
              </a:rPr>
              <a:t> from a compound and/or the </a:t>
            </a:r>
            <a:r>
              <a:rPr lang="en-US" dirty="0" smtClean="0">
                <a:solidFill>
                  <a:srgbClr val="00B050"/>
                </a:solidFill>
                <a:cs typeface="Times New Roman" pitchFamily="18" charset="0"/>
              </a:rPr>
              <a:t>addition of O</a:t>
            </a:r>
            <a:r>
              <a:rPr lang="en-US" dirty="0" smtClean="0">
                <a:cs typeface="Times New Roman" pitchFamily="18" charset="0"/>
              </a:rPr>
              <a:t> to a compound.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8333" t="22038" r="16667"/>
          <a:stretch>
            <a:fillRect/>
          </a:stretch>
        </p:blipFill>
        <p:spPr bwMode="auto">
          <a:xfrm>
            <a:off x="2687510" y="1685636"/>
            <a:ext cx="3690084" cy="1450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914042" y="3223736"/>
            <a:ext cx="5237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>
                <a:solidFill>
                  <a:srgbClr val="00B050"/>
                </a:solidFill>
                <a:cs typeface="Times New Roman" pitchFamily="18" charset="0"/>
              </a:rPr>
              <a:t>An oxidizing agent</a:t>
            </a:r>
            <a:r>
              <a:rPr lang="en-US" i="1" dirty="0" smtClean="0">
                <a:cs typeface="Times New Roman" pitchFamily="18" charset="0"/>
              </a:rPr>
              <a:t> is the chemical reagent that does the oxidation. </a:t>
            </a:r>
            <a:endParaRPr lang="en-US" i="1" dirty="0"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38862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Reduction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is the </a:t>
            </a:r>
            <a:r>
              <a:rPr lang="en-US" dirty="0" smtClean="0">
                <a:solidFill>
                  <a:srgbClr val="00B050"/>
                </a:solidFill>
                <a:cs typeface="Times New Roman" pitchFamily="18" charset="0"/>
              </a:rPr>
              <a:t>addition of H</a:t>
            </a:r>
            <a:r>
              <a:rPr lang="en-US" dirty="0" smtClean="0">
                <a:cs typeface="Times New Roman" pitchFamily="18" charset="0"/>
              </a:rPr>
              <a:t> to a compound and/or the </a:t>
            </a:r>
            <a:r>
              <a:rPr lang="en-US" dirty="0" smtClean="0">
                <a:solidFill>
                  <a:srgbClr val="00B050"/>
                </a:solidFill>
                <a:cs typeface="Times New Roman" pitchFamily="18" charset="0"/>
              </a:rPr>
              <a:t>removal of O</a:t>
            </a:r>
            <a:r>
              <a:rPr lang="en-US" dirty="0" smtClean="0">
                <a:cs typeface="Times New Roman" pitchFamily="18" charset="0"/>
              </a:rPr>
              <a:t> from a compound.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 l="7291" t="21689" r="1042"/>
          <a:stretch>
            <a:fillRect/>
          </a:stretch>
        </p:blipFill>
        <p:spPr bwMode="auto">
          <a:xfrm>
            <a:off x="1524000" y="4495800"/>
            <a:ext cx="6190597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2692298" y="6183868"/>
            <a:ext cx="4318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>
                <a:solidFill>
                  <a:srgbClr val="00B050"/>
                </a:solidFill>
                <a:cs typeface="Times New Roman" pitchFamily="18" charset="0"/>
              </a:rPr>
              <a:t>A reducing agent </a:t>
            </a:r>
            <a:r>
              <a:rPr lang="en-US" i="1" dirty="0" smtClean="0">
                <a:cs typeface="Times New Roman" pitchFamily="18" charset="0"/>
              </a:rPr>
              <a:t>is a substance that does the reduction.</a:t>
            </a:r>
            <a:endParaRPr lang="en-US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1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2" grpId="0"/>
      <p:bldP spid="18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9288" y="149517"/>
            <a:ext cx="394652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Alcohols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838200"/>
            <a:ext cx="8317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  <a:cs typeface="Times New Roman" pitchFamily="18" charset="0"/>
              </a:rPr>
              <a:t>C) Oxidation Reactions</a:t>
            </a:r>
            <a:endParaRPr lang="en-US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182469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B050"/>
                </a:solidFill>
                <a:cs typeface="Times New Roman" pitchFamily="18" charset="0"/>
              </a:rPr>
              <a:t>Alcohols with at least one hydrogen attached to the hydroxyl-bearing carbon can be oxidized to carbonyl compounds.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4956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" t="2859" r="4502" b="3954"/>
          <a:stretch/>
        </p:blipFill>
        <p:spPr bwMode="auto">
          <a:xfrm>
            <a:off x="1905001" y="3894251"/>
            <a:ext cx="5334000" cy="279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85800" y="2040147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 algn="just"/>
            <a:r>
              <a:rPr lang="en-US" sz="2000" dirty="0" smtClean="0">
                <a:cs typeface="Times New Roman" pitchFamily="18" charset="0"/>
              </a:rPr>
              <a:t>-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Primary alcohols </a:t>
            </a:r>
            <a:r>
              <a:rPr lang="en-US" sz="2000" dirty="0" smtClean="0">
                <a:cs typeface="Times New Roman" pitchFamily="18" charset="0"/>
              </a:rPr>
              <a:t>give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aldehydes</a:t>
            </a:r>
            <a:r>
              <a:rPr lang="en-US" sz="2000" dirty="0" smtClean="0">
                <a:cs typeface="Times New Roman" pitchFamily="18" charset="0"/>
              </a:rPr>
              <a:t>, which may be further oxidized to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carboxylic acids</a:t>
            </a:r>
            <a:r>
              <a:rPr lang="en-US" sz="2000" dirty="0" smtClean="0">
                <a:cs typeface="Times New Roman" pitchFamily="18" charset="0"/>
              </a:rPr>
              <a:t>.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685800" y="2568714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 algn="just"/>
            <a:r>
              <a:rPr lang="en-US" sz="2000" dirty="0" smtClean="0">
                <a:cs typeface="Times New Roman" pitchFamily="18" charset="0"/>
              </a:rPr>
              <a:t>-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Secondary alcohols </a:t>
            </a:r>
            <a:r>
              <a:rPr lang="en-US" sz="2000" dirty="0" smtClean="0">
                <a:cs typeface="Times New Roman" pitchFamily="18" charset="0"/>
              </a:rPr>
              <a:t>give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ketones</a:t>
            </a:r>
            <a:r>
              <a:rPr lang="en-US" sz="2000" dirty="0" smtClean="0">
                <a:cs typeface="Times New Roman" pitchFamily="18" charset="0"/>
              </a:rPr>
              <a:t>.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685800" y="3102114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sz="2000" dirty="0" smtClean="0">
                <a:cs typeface="Times New Roman" pitchFamily="18" charset="0"/>
              </a:rPr>
              <a:t>-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Tertiary alcohols</a:t>
            </a:r>
            <a:r>
              <a:rPr lang="en-US" sz="2000" dirty="0" smtClean="0">
                <a:cs typeface="Times New Roman" pitchFamily="18" charset="0"/>
              </a:rPr>
              <a:t>, having no hydrogen atom on hydroxyl-bearing carbon, </a:t>
            </a:r>
            <a:r>
              <a:rPr lang="en-US" sz="2000" i="1" u="sng" dirty="0" smtClean="0">
                <a:cs typeface="Times New Roman" pitchFamily="18" charset="0"/>
              </a:rPr>
              <a:t>do not undergo oxidation</a:t>
            </a:r>
            <a:r>
              <a:rPr lang="en-US" sz="2000" dirty="0" smtClean="0">
                <a:cs typeface="Times New Roman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761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9288" y="149517"/>
            <a:ext cx="394652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Alcohols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838200"/>
            <a:ext cx="8317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  <a:cs typeface="Times New Roman" pitchFamily="18" charset="0"/>
              </a:rPr>
              <a:t>C) Oxidation Reactions</a:t>
            </a:r>
            <a:endParaRPr lang="en-US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219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sz="2000" b="1" dirty="0" smtClean="0">
                <a:cs typeface="Times New Roman" pitchFamily="18" charset="0"/>
              </a:rPr>
              <a:t>-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Primary alcohols</a:t>
            </a:r>
            <a:r>
              <a:rPr lang="en-US" sz="2000" b="1" dirty="0" smtClean="0">
                <a:cs typeface="Times New Roman" pitchFamily="18" charset="0"/>
              </a:rPr>
              <a:t>, oxidation can be stopped at aldehyde stage by special reagents, such as “</a:t>
            </a:r>
            <a:r>
              <a:rPr lang="en-US" sz="2000" b="1" dirty="0" err="1" smtClean="0">
                <a:solidFill>
                  <a:srgbClr val="00B050"/>
                </a:solidFill>
                <a:cs typeface="Times New Roman" pitchFamily="18" charset="0"/>
              </a:rPr>
              <a:t>pyridinium</a:t>
            </a:r>
            <a:r>
              <a:rPr lang="en-US" sz="20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cs typeface="Times New Roman" pitchFamily="18" charset="0"/>
              </a:rPr>
              <a:t>chlorochromate</a:t>
            </a:r>
            <a:r>
              <a:rPr lang="en-US" sz="2000" b="1" dirty="0" smtClean="0">
                <a:solidFill>
                  <a:srgbClr val="00B050"/>
                </a:solidFill>
                <a:cs typeface="Times New Roman" pitchFamily="18" charset="0"/>
              </a:rPr>
              <a:t> (PCC)</a:t>
            </a:r>
            <a:r>
              <a:rPr lang="en-US" sz="2000" b="1" dirty="0" smtClean="0">
                <a:cs typeface="Times New Roman" pitchFamily="18" charset="0"/>
              </a:rPr>
              <a:t>”.</a:t>
            </a:r>
            <a:endParaRPr lang="en-US" sz="2000" b="1" dirty="0"/>
          </a:p>
        </p:txBody>
      </p:sp>
      <p:pic>
        <p:nvPicPr>
          <p:cNvPr id="4966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0" t="50046" r="23638" b="5483"/>
          <a:stretch/>
        </p:blipFill>
        <p:spPr bwMode="auto">
          <a:xfrm>
            <a:off x="2514600" y="2013527"/>
            <a:ext cx="4100792" cy="72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66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4" t="23311" r="17591" b="12753"/>
          <a:stretch/>
        </p:blipFill>
        <p:spPr bwMode="auto">
          <a:xfrm>
            <a:off x="3886200" y="2847109"/>
            <a:ext cx="1679777" cy="87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3886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- Primary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alcohols </a:t>
            </a:r>
            <a:r>
              <a:rPr lang="en-US" sz="2000" b="1" dirty="0">
                <a:cs typeface="Times New Roman" pitchFamily="18" charset="0"/>
              </a:rPr>
              <a:t>yield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aldehydes</a:t>
            </a:r>
            <a:r>
              <a:rPr lang="en-US" sz="2000" b="1" dirty="0">
                <a:cs typeface="Times New Roman" pitchFamily="18" charset="0"/>
              </a:rPr>
              <a:t> when treated with </a:t>
            </a:r>
            <a:r>
              <a:rPr lang="en-US" sz="2000" b="1" i="1" u="sng" dirty="0">
                <a:solidFill>
                  <a:srgbClr val="00B0F0"/>
                </a:solidFill>
                <a:cs typeface="Times New Roman" pitchFamily="18" charset="0"/>
              </a:rPr>
              <a:t>mild </a:t>
            </a:r>
            <a:r>
              <a:rPr lang="en-US" sz="2000" b="1" u="sng" dirty="0">
                <a:solidFill>
                  <a:srgbClr val="00B0F0"/>
                </a:solidFill>
                <a:cs typeface="Times New Roman" pitchFamily="18" charset="0"/>
              </a:rPr>
              <a:t>oxidizing </a:t>
            </a:r>
            <a:r>
              <a:rPr lang="en-US" sz="2000" b="1" dirty="0">
                <a:solidFill>
                  <a:srgbClr val="00B0F0"/>
                </a:solidFill>
                <a:cs typeface="Times New Roman" pitchFamily="18" charset="0"/>
              </a:rPr>
              <a:t>agents </a:t>
            </a:r>
            <a:r>
              <a:rPr lang="en-US" sz="2000" b="1" dirty="0">
                <a:cs typeface="Times New Roman" pitchFamily="18" charset="0"/>
              </a:rPr>
              <a:t>such as </a:t>
            </a:r>
            <a:r>
              <a:rPr lang="en-US" sz="2000" b="1" dirty="0">
                <a:solidFill>
                  <a:srgbClr val="00B050"/>
                </a:solidFill>
                <a:cs typeface="Times New Roman" pitchFamily="18" charset="0"/>
              </a:rPr>
              <a:t>hot metallic copper </a:t>
            </a:r>
            <a:r>
              <a:rPr lang="en-US" sz="2000" b="1" dirty="0">
                <a:cs typeface="Times New Roman" pitchFamily="18" charset="0"/>
              </a:rPr>
              <a:t>or </a:t>
            </a:r>
            <a:r>
              <a:rPr lang="en-US" sz="2000" b="1" dirty="0">
                <a:solidFill>
                  <a:srgbClr val="00B050"/>
                </a:solidFill>
                <a:cs typeface="Times New Roman" pitchFamily="18" charset="0"/>
              </a:rPr>
              <a:t>CrO</a:t>
            </a:r>
            <a:r>
              <a:rPr lang="en-US" sz="2000" b="1" baseline="-25000" dirty="0">
                <a:solidFill>
                  <a:srgbClr val="00B050"/>
                </a:solidFill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00B050"/>
                </a:solidFill>
                <a:cs typeface="Times New Roman" pitchFamily="18" charset="0"/>
              </a:rPr>
              <a:t> in pyridine</a:t>
            </a:r>
            <a:r>
              <a:rPr lang="en-US" sz="2000" b="1" dirty="0">
                <a:cs typeface="Times New Roman" pitchFamily="18" charset="0"/>
              </a:rPr>
              <a:t>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6316" t="3604" r="3158"/>
          <a:stretch>
            <a:fillRect/>
          </a:stretch>
        </p:blipFill>
        <p:spPr bwMode="auto">
          <a:xfrm>
            <a:off x="3113834" y="4800600"/>
            <a:ext cx="3405838" cy="18217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389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9288" y="149517"/>
            <a:ext cx="394652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Alcohols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838200"/>
            <a:ext cx="8317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  <a:cs typeface="Times New Roman" pitchFamily="18" charset="0"/>
              </a:rPr>
              <a:t>C) Oxidation Reactions</a:t>
            </a:r>
            <a:endParaRPr lang="en-US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219200"/>
            <a:ext cx="78599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 algn="just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- Primary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alcohols </a:t>
            </a:r>
            <a:r>
              <a:rPr lang="en-US" sz="2000" b="1" dirty="0">
                <a:cs typeface="Times New Roman" pitchFamily="18" charset="0"/>
              </a:rPr>
              <a:t>yield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aldehydes</a:t>
            </a:r>
            <a:r>
              <a:rPr lang="en-US" sz="2000" b="1" dirty="0">
                <a:cs typeface="Times New Roman" pitchFamily="18" charset="0"/>
              </a:rPr>
              <a:t> when </a:t>
            </a:r>
            <a:r>
              <a:rPr lang="en-US" sz="2000" b="1" dirty="0" smtClean="0">
                <a:cs typeface="Times New Roman" pitchFamily="18" charset="0"/>
              </a:rPr>
              <a:t>treated with </a:t>
            </a:r>
            <a:r>
              <a:rPr lang="en-US" sz="2000" b="1" i="1" u="sng" dirty="0">
                <a:solidFill>
                  <a:srgbClr val="00B0F0"/>
                </a:solidFill>
                <a:cs typeface="Times New Roman" pitchFamily="18" charset="0"/>
              </a:rPr>
              <a:t>stronger oxidizing agents</a:t>
            </a:r>
            <a:r>
              <a:rPr lang="en-US" sz="2000" b="1" dirty="0">
                <a:cs typeface="Times New Roman" pitchFamily="18" charset="0"/>
              </a:rPr>
              <a:t>, such as </a:t>
            </a:r>
            <a:r>
              <a:rPr lang="en-US" sz="2000" b="1" dirty="0">
                <a:solidFill>
                  <a:srgbClr val="00B050"/>
                </a:solidFill>
                <a:cs typeface="Times New Roman" pitchFamily="18" charset="0"/>
              </a:rPr>
              <a:t>chromic acid, H</a:t>
            </a:r>
            <a:r>
              <a:rPr lang="en-US" sz="2000" b="1" baseline="-25000" dirty="0">
                <a:solidFill>
                  <a:srgbClr val="00B050"/>
                </a:solidFill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00B050"/>
                </a:solidFill>
                <a:cs typeface="Times New Roman" pitchFamily="18" charset="0"/>
              </a:rPr>
              <a:t>Cr</a:t>
            </a:r>
            <a:r>
              <a:rPr lang="en-US" sz="2000" b="1" baseline="-25000" dirty="0">
                <a:solidFill>
                  <a:srgbClr val="00B050"/>
                </a:solidFill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00B050"/>
                </a:solidFill>
                <a:cs typeface="Times New Roman" pitchFamily="18" charset="0"/>
              </a:rPr>
              <a:t>O</a:t>
            </a:r>
            <a:r>
              <a:rPr lang="en-US" sz="2000" b="1" baseline="-25000" dirty="0">
                <a:solidFill>
                  <a:srgbClr val="00B050"/>
                </a:solidFill>
                <a:cs typeface="Times New Roman" pitchFamily="18" charset="0"/>
              </a:rPr>
              <a:t>7</a:t>
            </a:r>
            <a:r>
              <a:rPr lang="en-US" sz="2000" b="1" dirty="0">
                <a:cs typeface="Times New Roman" pitchFamily="18" charset="0"/>
              </a:rPr>
              <a:t>, or </a:t>
            </a:r>
            <a:r>
              <a:rPr lang="en-US" sz="2000" b="1" dirty="0">
                <a:solidFill>
                  <a:srgbClr val="00B050"/>
                </a:solidFill>
                <a:cs typeface="Times New Roman" pitchFamily="18" charset="0"/>
              </a:rPr>
              <a:t>neutral potassium permanganate, KMnO</a:t>
            </a:r>
            <a:r>
              <a:rPr lang="en-US" sz="2000" b="1" baseline="-25000" dirty="0">
                <a:solidFill>
                  <a:srgbClr val="00B050"/>
                </a:solidFill>
                <a:cs typeface="Times New Roman" pitchFamily="18" charset="0"/>
              </a:rPr>
              <a:t>4</a:t>
            </a:r>
            <a:r>
              <a:rPr lang="en-US" sz="2000" b="1" dirty="0">
                <a:cs typeface="Times New Roman" pitchFamily="18" charset="0"/>
              </a:rPr>
              <a:t>, the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intermediate aldehydes </a:t>
            </a:r>
            <a:r>
              <a:rPr lang="en-US" sz="2000" b="1" dirty="0">
                <a:cs typeface="Times New Roman" pitchFamily="18" charset="0"/>
              </a:rPr>
              <a:t>formed initially are oxidized further to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carboxylic acids</a:t>
            </a:r>
            <a:r>
              <a:rPr lang="en-US" sz="2000" b="1" dirty="0">
                <a:cs typeface="Times New Roman" pitchFamily="18" charset="0"/>
              </a:rPr>
              <a:t>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2292" r="3754" b="4348"/>
          <a:stretch>
            <a:fillRect/>
          </a:stretch>
        </p:blipFill>
        <p:spPr bwMode="auto">
          <a:xfrm>
            <a:off x="2438400" y="2581871"/>
            <a:ext cx="4603512" cy="1235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9600" y="3886200"/>
            <a:ext cx="7859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 algn="just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- Secondary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alcohols</a:t>
            </a:r>
            <a:r>
              <a:rPr lang="en-US" sz="2000" b="1" dirty="0">
                <a:cs typeface="Times New Roman" pitchFamily="18" charset="0"/>
              </a:rPr>
              <a:t>, when treated with </a:t>
            </a:r>
            <a:r>
              <a:rPr lang="en-US" sz="2000" b="1" i="1" dirty="0">
                <a:solidFill>
                  <a:srgbClr val="00B0F0"/>
                </a:solidFill>
                <a:cs typeface="Times New Roman" pitchFamily="18" charset="0"/>
              </a:rPr>
              <a:t>any </a:t>
            </a:r>
            <a:r>
              <a:rPr lang="en-US" sz="2000" b="1" dirty="0">
                <a:solidFill>
                  <a:srgbClr val="00B0F0"/>
                </a:solidFill>
                <a:cs typeface="Times New Roman" pitchFamily="18" charset="0"/>
              </a:rPr>
              <a:t>of the oxidizing agents </a:t>
            </a:r>
            <a:r>
              <a:rPr lang="en-US" sz="2000" b="1" dirty="0">
                <a:cs typeface="Times New Roman" pitchFamily="18" charset="0"/>
              </a:rPr>
              <a:t>mentioned previously, 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yield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ketones</a:t>
            </a:r>
            <a:r>
              <a:rPr lang="en-US" sz="2000" b="1" dirty="0">
                <a:cs typeface="Times New Roman" pitchFamily="18" charset="0"/>
              </a:rPr>
              <a:t>. </a:t>
            </a:r>
            <a:endParaRPr lang="en-US" sz="20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r="7455"/>
          <a:stretch>
            <a:fillRect/>
          </a:stretch>
        </p:blipFill>
        <p:spPr bwMode="auto">
          <a:xfrm>
            <a:off x="3232186" y="4656400"/>
            <a:ext cx="3015939" cy="2002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173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51304" y="149517"/>
            <a:ext cx="416248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Preparation of Phenols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757535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B0F0"/>
                </a:solidFill>
                <a:cs typeface="Calibri" pitchFamily="34" charset="0"/>
              </a:rPr>
              <a:t>- </a:t>
            </a:r>
            <a:r>
              <a:rPr lang="en-US" sz="2400" b="1" i="1" dirty="0">
                <a:solidFill>
                  <a:srgbClr val="00B0F0"/>
                </a:solidFill>
                <a:cs typeface="Calibri" pitchFamily="34" charset="0"/>
              </a:rPr>
              <a:t>The Alkali Fusion of </a:t>
            </a:r>
            <a:r>
              <a:rPr lang="en-US" sz="2400" b="1" i="1" dirty="0" smtClean="0">
                <a:solidFill>
                  <a:srgbClr val="00B0F0"/>
                </a:solidFill>
                <a:cs typeface="Calibri" pitchFamily="34" charset="0"/>
              </a:rPr>
              <a:t>Sulfonates</a:t>
            </a:r>
            <a:endParaRPr lang="en-US" sz="2400" b="1" i="1" dirty="0">
              <a:solidFill>
                <a:srgbClr val="00B0F0"/>
              </a:solidFill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1676400"/>
            <a:ext cx="358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cs typeface="Times New Roman" pitchFamily="18" charset="0"/>
              </a:rPr>
              <a:t>1. </a:t>
            </a:r>
            <a:r>
              <a:rPr lang="en-US" sz="2000" dirty="0" err="1" smtClean="0">
                <a:solidFill>
                  <a:srgbClr val="00B0F0"/>
                </a:solidFill>
                <a:cs typeface="Times New Roman" pitchFamily="18" charset="0"/>
              </a:rPr>
              <a:t>Sulfonation</a:t>
            </a:r>
            <a:r>
              <a:rPr lang="en-US" sz="2000" dirty="0" smtClean="0">
                <a:cs typeface="Times New Roman" pitchFamily="18" charset="0"/>
              </a:rPr>
              <a:t> of an aromatic ring. 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22098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r>
              <a:rPr lang="en-US" sz="2000" dirty="0" smtClean="0">
                <a:cs typeface="Times New Roman" pitchFamily="18" charset="0"/>
              </a:rPr>
              <a:t>2. </a:t>
            </a:r>
            <a:r>
              <a:rPr lang="en-US" sz="2000" dirty="0" smtClean="0">
                <a:solidFill>
                  <a:srgbClr val="00B0F0"/>
                </a:solidFill>
                <a:cs typeface="Times New Roman" pitchFamily="18" charset="0"/>
              </a:rPr>
              <a:t>Melting</a:t>
            </a:r>
            <a:r>
              <a:rPr lang="en-US" sz="2000" dirty="0" smtClean="0">
                <a:cs typeface="Times New Roman" pitchFamily="18" charset="0"/>
              </a:rPr>
              <a:t> (</a:t>
            </a:r>
            <a:r>
              <a:rPr lang="en-US" sz="2000" dirty="0" smtClean="0">
                <a:solidFill>
                  <a:srgbClr val="00B0F0"/>
                </a:solidFill>
                <a:cs typeface="Times New Roman" pitchFamily="18" charset="0"/>
              </a:rPr>
              <a:t>fusion</a:t>
            </a:r>
            <a:r>
              <a:rPr lang="en-US" sz="2000" dirty="0" smtClean="0">
                <a:cs typeface="Times New Roman" pitchFamily="18" charset="0"/>
              </a:rPr>
              <a:t>) of the aromatic sulfonic acid with sodium hydroxide to give a </a:t>
            </a:r>
            <a:r>
              <a:rPr lang="en-US" sz="2000" dirty="0" err="1" smtClean="0">
                <a:solidFill>
                  <a:srgbClr val="FF0000"/>
                </a:solidFill>
                <a:cs typeface="Times New Roman" pitchFamily="18" charset="0"/>
              </a:rPr>
              <a:t>phenoxide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 salt</a:t>
            </a:r>
            <a:r>
              <a:rPr lang="en-US" sz="2000" dirty="0" smtClean="0">
                <a:cs typeface="Times New Roman" pitchFamily="18" charset="0"/>
              </a:rPr>
              <a:t>. 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3000" y="3048000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cs typeface="Times New Roman" pitchFamily="18" charset="0"/>
              </a:rPr>
              <a:t>3.  </a:t>
            </a:r>
            <a:r>
              <a:rPr lang="en-US" sz="2000" dirty="0" smtClean="0">
                <a:solidFill>
                  <a:srgbClr val="00B0F0"/>
                </a:solidFill>
                <a:cs typeface="Times New Roman" pitchFamily="18" charset="0"/>
              </a:rPr>
              <a:t>Acidification</a:t>
            </a:r>
            <a:r>
              <a:rPr lang="en-US" sz="2000" dirty="0" smtClean="0">
                <a:cs typeface="Times New Roman" pitchFamily="18" charset="0"/>
              </a:rPr>
              <a:t> of the </a:t>
            </a:r>
            <a:r>
              <a:rPr lang="en-US" sz="2000" dirty="0" err="1" smtClean="0">
                <a:cs typeface="Times New Roman" pitchFamily="18" charset="0"/>
              </a:rPr>
              <a:t>phenoxide</a:t>
            </a:r>
            <a:r>
              <a:rPr lang="en-US" sz="2000" dirty="0" smtClean="0">
                <a:cs typeface="Times New Roman" pitchFamily="18" charset="0"/>
              </a:rPr>
              <a:t> with </a:t>
            </a:r>
            <a:r>
              <a:rPr lang="en-US" sz="2000" dirty="0" err="1" smtClean="0">
                <a:cs typeface="Times New Roman" pitchFamily="18" charset="0"/>
              </a:rPr>
              <a:t>HCl</a:t>
            </a:r>
            <a:r>
              <a:rPr lang="en-US" sz="2000" dirty="0" smtClean="0">
                <a:cs typeface="Times New Roman" pitchFamily="18" charset="0"/>
              </a:rPr>
              <a:t> to produce the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phenol</a:t>
            </a:r>
            <a:r>
              <a:rPr lang="en-US" sz="2000" dirty="0" smtClean="0">
                <a:cs typeface="Times New Roman" pitchFamily="18" charset="0"/>
              </a:rPr>
              <a:t>.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2186" y="1200090"/>
            <a:ext cx="6486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B050"/>
                </a:solidFill>
                <a:cs typeface="Times New Roman" pitchFamily="18" charset="0"/>
              </a:rPr>
              <a:t>The alkali fusion of </a:t>
            </a:r>
            <a:r>
              <a:rPr lang="en-US" sz="2000" dirty="0" err="1" smtClean="0">
                <a:solidFill>
                  <a:srgbClr val="00B050"/>
                </a:solidFill>
                <a:cs typeface="Times New Roman" pitchFamily="18" charset="0"/>
              </a:rPr>
              <a:t>sulfonates</a:t>
            </a:r>
            <a:r>
              <a:rPr lang="en-US" sz="2000" dirty="0" smtClean="0">
                <a:solidFill>
                  <a:srgbClr val="00B050"/>
                </a:solidFill>
                <a:cs typeface="Times New Roman" pitchFamily="18" charset="0"/>
              </a:rPr>
              <a:t> involves the following steps;</a:t>
            </a:r>
            <a:endParaRPr lang="en-US" sz="2000" dirty="0">
              <a:solidFill>
                <a:srgbClr val="00B050"/>
              </a:solidFill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r="52825" b="40909"/>
          <a:stretch>
            <a:fillRect/>
          </a:stretch>
        </p:blipFill>
        <p:spPr bwMode="auto">
          <a:xfrm>
            <a:off x="965388" y="3789165"/>
            <a:ext cx="3004216" cy="84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46730" t="9091" r="43111" b="63636"/>
          <a:stretch>
            <a:fillRect/>
          </a:stretch>
        </p:blipFill>
        <p:spPr bwMode="auto">
          <a:xfrm>
            <a:off x="3969604" y="3880025"/>
            <a:ext cx="830996" cy="49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 l="72572" t="45454" r="1016"/>
          <a:stretch>
            <a:fillRect/>
          </a:stretch>
        </p:blipFill>
        <p:spPr bwMode="auto">
          <a:xfrm>
            <a:off x="6533990" y="3792771"/>
            <a:ext cx="1478083" cy="68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l="46730" t="50000" r="27873"/>
          <a:stretch>
            <a:fillRect/>
          </a:stretch>
        </p:blipFill>
        <p:spPr bwMode="auto">
          <a:xfrm>
            <a:off x="4800600" y="3789165"/>
            <a:ext cx="1733390" cy="76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04800" y="48006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B0F0"/>
                </a:solidFill>
                <a:cs typeface="Calibri" pitchFamily="34" charset="0"/>
              </a:rPr>
              <a:t>- From </a:t>
            </a:r>
            <a:r>
              <a:rPr lang="en-US" sz="2400" b="1" i="1" dirty="0" err="1" smtClean="0">
                <a:solidFill>
                  <a:srgbClr val="00B0F0"/>
                </a:solidFill>
                <a:cs typeface="Calibri" pitchFamily="34" charset="0"/>
              </a:rPr>
              <a:t>Diaznoium</a:t>
            </a:r>
            <a:r>
              <a:rPr lang="en-US" sz="2400" b="1" i="1" dirty="0" smtClean="0">
                <a:solidFill>
                  <a:srgbClr val="00B0F0"/>
                </a:solidFill>
                <a:cs typeface="Calibri" pitchFamily="34" charset="0"/>
              </a:rPr>
              <a:t> salt</a:t>
            </a:r>
            <a:endParaRPr lang="en-US" sz="2400" b="1" i="1" dirty="0">
              <a:solidFill>
                <a:srgbClr val="00B0F0"/>
              </a:solidFill>
              <a:cs typeface="Calibri" pitchFamily="34" charset="0"/>
            </a:endParaRPr>
          </a:p>
        </p:txBody>
      </p:sp>
      <p:pic>
        <p:nvPicPr>
          <p:cNvPr id="48539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19" y="5206704"/>
            <a:ext cx="2443162" cy="141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3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67899" y="149517"/>
            <a:ext cx="392928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Alcohols and Phenols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745" y="4495800"/>
            <a:ext cx="83950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Alcohols</a:t>
            </a:r>
            <a:r>
              <a:rPr lang="en-US" sz="2400" b="1" dirty="0" smtClean="0"/>
              <a:t> </a:t>
            </a:r>
            <a:r>
              <a:rPr lang="en-US" sz="2000" dirty="0"/>
              <a:t>have the general formula </a:t>
            </a:r>
            <a:r>
              <a:rPr lang="en-US" sz="2000" dirty="0" smtClean="0"/>
              <a:t>R-OH, and structurally </a:t>
            </a:r>
            <a:r>
              <a:rPr lang="en-US" sz="2000" dirty="0"/>
              <a:t>similar to water, but with one of </a:t>
            </a:r>
            <a:r>
              <a:rPr lang="en-US" sz="2000" dirty="0" smtClean="0"/>
              <a:t>the hydrogens </a:t>
            </a:r>
            <a:r>
              <a:rPr lang="en-US" sz="2000" dirty="0"/>
              <a:t>replaced by an alkyl group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914400"/>
            <a:ext cx="804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Alcohols and phenols </a:t>
            </a:r>
            <a:r>
              <a:rPr lang="en-US" sz="2400" dirty="0" smtClean="0">
                <a:cs typeface="Times New Roman" pitchFamily="18" charset="0"/>
              </a:rPr>
              <a:t>may be viewed as organic </a:t>
            </a:r>
            <a:r>
              <a:rPr lang="en-US" sz="2400" i="1" dirty="0" smtClean="0">
                <a:solidFill>
                  <a:srgbClr val="00B050"/>
                </a:solidFill>
                <a:cs typeface="Times New Roman" pitchFamily="18" charset="0"/>
              </a:rPr>
              <a:t>derivatives of water</a:t>
            </a:r>
            <a:r>
              <a:rPr lang="en-US" sz="2400" dirty="0" smtClean="0">
                <a:cs typeface="Times New Roman" pitchFamily="18" charset="0"/>
              </a:rPr>
              <a:t>. </a:t>
            </a:r>
          </a:p>
        </p:txBody>
      </p:sp>
      <p:pic>
        <p:nvPicPr>
          <p:cNvPr id="482328" name="Picture 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3256" r="629" b="4674"/>
          <a:stretch/>
        </p:blipFill>
        <p:spPr bwMode="auto">
          <a:xfrm>
            <a:off x="2209800" y="2286000"/>
            <a:ext cx="4882893" cy="202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1676400" y="1479973"/>
            <a:ext cx="5969155" cy="806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21658" y="5950803"/>
            <a:ext cx="8746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 algn="just"/>
            <a:r>
              <a:rPr lang="en-US" sz="2400" dirty="0" smtClean="0"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Alcohols and phenols </a:t>
            </a:r>
            <a:r>
              <a:rPr lang="en-US" sz="2000" dirty="0" smtClean="0">
                <a:cs typeface="Times New Roman" pitchFamily="18" charset="0"/>
              </a:rPr>
              <a:t>have a common </a:t>
            </a:r>
            <a:r>
              <a:rPr lang="en-US" sz="2000" dirty="0" smtClean="0">
                <a:solidFill>
                  <a:srgbClr val="0070C0"/>
                </a:solidFill>
                <a:cs typeface="Times New Roman" pitchFamily="18" charset="0"/>
              </a:rPr>
              <a:t>functional group, the hydroxyl group, -OH</a:t>
            </a:r>
            <a:r>
              <a:rPr lang="en-US" sz="2000" dirty="0" smtClean="0">
                <a:cs typeface="Times New Roman" pitchFamily="18" charset="0"/>
              </a:rPr>
              <a:t>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9445" y="5410200"/>
            <a:ext cx="8395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Phenols </a:t>
            </a:r>
            <a:r>
              <a:rPr lang="en-US" sz="2000" dirty="0"/>
              <a:t>have a hydroxyl group attached </a:t>
            </a:r>
            <a:r>
              <a:rPr lang="en-US" sz="2000" dirty="0" smtClean="0"/>
              <a:t>directly to </a:t>
            </a:r>
            <a:r>
              <a:rPr lang="en-US" sz="2000" dirty="0"/>
              <a:t>an aromatic ring.</a:t>
            </a:r>
          </a:p>
        </p:txBody>
      </p:sp>
    </p:spTree>
    <p:extLst>
      <p:ext uri="{BB962C8B-B14F-4D97-AF65-F5344CB8AC3E}">
        <p14:creationId xmlns:p14="http://schemas.microsoft.com/office/powerpoint/2010/main" val="89871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32835" y="149517"/>
            <a:ext cx="379943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Phenols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614" y="838200"/>
            <a:ext cx="7021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1) Reactions of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Phenols</a:t>
            </a:r>
            <a:r>
              <a:rPr lang="en-US" sz="2400" b="1" dirty="0" smtClean="0"/>
              <a:t> as Acids: </a:t>
            </a:r>
            <a:r>
              <a:rPr lang="en-US" sz="2400" b="1" dirty="0" smtClean="0">
                <a:solidFill>
                  <a:srgbClr val="0070C0"/>
                </a:solidFill>
              </a:rPr>
              <a:t>Salt Formation</a:t>
            </a:r>
            <a:r>
              <a:rPr lang="en-US" sz="2400" b="1" dirty="0" smtClean="0"/>
              <a:t>. </a:t>
            </a:r>
            <a:endParaRPr lang="en-US" sz="2400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4771862" cy="14239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69614" y="3272135"/>
            <a:ext cx="7021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2) Halogenation</a:t>
            </a:r>
            <a:r>
              <a:rPr lang="en-US" sz="2400" b="1" dirty="0" smtClean="0">
                <a:cs typeface="Times New Roman" pitchFamily="18" charset="0"/>
              </a:rPr>
              <a:t> takes place </a:t>
            </a:r>
            <a:r>
              <a:rPr lang="en-US" sz="2400" b="1" i="1" dirty="0" smtClean="0">
                <a:cs typeface="Times New Roman" pitchFamily="18" charset="0"/>
              </a:rPr>
              <a:t>without catalyst.</a:t>
            </a:r>
            <a:endParaRPr lang="en-US" sz="2400" b="1" dirty="0"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52600" y="3657600"/>
            <a:ext cx="5638800" cy="2819399"/>
            <a:chOff x="1752600" y="4097519"/>
            <a:chExt cx="4682227" cy="2418534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4267200"/>
              <a:ext cx="2306172" cy="1826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72627" y="4097519"/>
              <a:ext cx="2362200" cy="959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3810" r="20000"/>
            <a:stretch>
              <a:fillRect/>
            </a:stretch>
          </p:blipFill>
          <p:spPr bwMode="auto">
            <a:xfrm>
              <a:off x="4267200" y="5334000"/>
              <a:ext cx="1295400" cy="1182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0990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1916" y="149517"/>
            <a:ext cx="456124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Classification of Alcohols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83393" name="Picture 6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" t="17243" r="13075" b="7073"/>
          <a:stretch/>
        </p:blipFill>
        <p:spPr bwMode="auto">
          <a:xfrm>
            <a:off x="1933522" y="2112670"/>
            <a:ext cx="5198036" cy="172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884872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sz="2000" dirty="0" smtClean="0"/>
              <a:t>- </a:t>
            </a:r>
            <a:r>
              <a:rPr lang="en-US" sz="2400" b="1" dirty="0" smtClean="0">
                <a:solidFill>
                  <a:srgbClr val="FF0000"/>
                </a:solidFill>
              </a:rPr>
              <a:t>Alcohols</a:t>
            </a:r>
            <a:r>
              <a:rPr lang="en-US" sz="2000" dirty="0" smtClean="0"/>
              <a:t> </a:t>
            </a:r>
            <a:r>
              <a:rPr lang="en-US" sz="2000" dirty="0"/>
              <a:t>are classified as </a:t>
            </a:r>
            <a:r>
              <a:rPr lang="en-US" sz="2000" b="1" dirty="0">
                <a:solidFill>
                  <a:srgbClr val="00B050"/>
                </a:solidFill>
              </a:rPr>
              <a:t>primary (1°)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0B050"/>
                </a:solidFill>
              </a:rPr>
              <a:t>secondary (2°)</a:t>
            </a:r>
            <a:r>
              <a:rPr lang="en-US" sz="2000" dirty="0"/>
              <a:t>, or </a:t>
            </a:r>
            <a:r>
              <a:rPr lang="en-US" sz="2000" b="1" dirty="0">
                <a:solidFill>
                  <a:srgbClr val="00B050"/>
                </a:solidFill>
              </a:rPr>
              <a:t>tertiary (3°)</a:t>
            </a:r>
            <a:r>
              <a:rPr lang="en-US" sz="2000" dirty="0"/>
              <a:t>, </a:t>
            </a:r>
            <a:r>
              <a:rPr lang="en-US" sz="2000" dirty="0" smtClean="0"/>
              <a:t>depending on </a:t>
            </a:r>
            <a:r>
              <a:rPr lang="en-US" sz="2000" dirty="0"/>
              <a:t>whether one, two, or three organic groups are connected to the </a:t>
            </a:r>
            <a:r>
              <a:rPr lang="en-US" sz="2000" dirty="0" smtClean="0"/>
              <a:t>hydroxyl-bearing carbon </a:t>
            </a:r>
            <a:r>
              <a:rPr lang="en-US" sz="2000" dirty="0"/>
              <a:t>atom.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4626114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sz="2000" dirty="0" smtClean="0"/>
              <a:t>- Methyl </a:t>
            </a:r>
            <a:r>
              <a:rPr lang="en-US" sz="2000" dirty="0"/>
              <a:t>alcohol, which is not strictly covered by this classification, is usually grouped </a:t>
            </a:r>
            <a:r>
              <a:rPr lang="en-US" sz="2000" dirty="0" smtClean="0"/>
              <a:t>with the </a:t>
            </a:r>
            <a:r>
              <a:rPr lang="en-US" sz="2000" dirty="0"/>
              <a:t>primary alcohols.</a:t>
            </a:r>
          </a:p>
        </p:txBody>
      </p:sp>
    </p:spTree>
    <p:extLst>
      <p:ext uri="{BB962C8B-B14F-4D97-AF65-F5344CB8AC3E}">
        <p14:creationId xmlns:p14="http://schemas.microsoft.com/office/powerpoint/2010/main" val="24001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74975" y="149517"/>
            <a:ext cx="471513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Alcohols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205335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- In </a:t>
            </a:r>
            <a:r>
              <a:rPr lang="en-US" sz="2000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IUPAC system</a:t>
            </a:r>
            <a:r>
              <a:rPr lang="en-US" sz="2000" dirty="0"/>
              <a:t>, alcohols are named according to the following rules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7432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 dirty="0" smtClean="0">
                <a:solidFill>
                  <a:srgbClr val="0070C0"/>
                </a:solidFill>
              </a:rPr>
              <a:t>1. Select the </a:t>
            </a:r>
            <a:r>
              <a:rPr lang="en-US" sz="2000" dirty="0" smtClean="0">
                <a:solidFill>
                  <a:srgbClr val="FF0000"/>
                </a:solidFill>
              </a:rPr>
              <a:t>longest</a:t>
            </a:r>
            <a:r>
              <a:rPr lang="en-US" sz="2000" dirty="0" smtClean="0">
                <a:solidFill>
                  <a:srgbClr val="0070C0"/>
                </a:solidFill>
              </a:rPr>
              <a:t> continuous carbon chain that </a:t>
            </a:r>
            <a:r>
              <a:rPr lang="en-US" sz="2000" i="1" dirty="0" smtClean="0">
                <a:solidFill>
                  <a:srgbClr val="FF0000"/>
                </a:solidFill>
              </a:rPr>
              <a:t>contains the -</a:t>
            </a:r>
            <a:r>
              <a:rPr lang="en-US" sz="2000" dirty="0" smtClean="0">
                <a:solidFill>
                  <a:srgbClr val="FF0000"/>
                </a:solidFill>
              </a:rPr>
              <a:t>OH </a:t>
            </a:r>
            <a:r>
              <a:rPr lang="en-US" sz="2000" i="1" dirty="0" smtClean="0">
                <a:solidFill>
                  <a:srgbClr val="FF0000"/>
                </a:solidFill>
              </a:rPr>
              <a:t>group</a:t>
            </a:r>
            <a:r>
              <a:rPr lang="en-US" sz="2000" i="1" dirty="0" smtClean="0">
                <a:solidFill>
                  <a:srgbClr val="0070C0"/>
                </a:solidFill>
              </a:rPr>
              <a:t>. </a:t>
            </a:r>
            <a:endParaRPr lang="en-US" sz="2000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2004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FF0000"/>
                </a:solidFill>
              </a:rPr>
              <a:t>Drop the </a:t>
            </a:r>
            <a:r>
              <a:rPr lang="en-US" sz="2000" i="1" dirty="0" smtClean="0">
                <a:solidFill>
                  <a:srgbClr val="FF0000"/>
                </a:solidFill>
              </a:rPr>
              <a:t>–e  </a:t>
            </a:r>
            <a:r>
              <a:rPr lang="en-US" sz="2000" dirty="0" smtClean="0"/>
              <a:t>ending of the parent alkane and replace it by the suffix </a:t>
            </a:r>
            <a:r>
              <a:rPr lang="en-US" sz="2000" i="1" dirty="0" smtClean="0">
                <a:solidFill>
                  <a:srgbClr val="FF0000"/>
                </a:solidFill>
              </a:rPr>
              <a:t>-</a:t>
            </a:r>
            <a:r>
              <a:rPr lang="en-US" sz="2000" i="1" dirty="0" err="1" smtClean="0">
                <a:solidFill>
                  <a:srgbClr val="FF0000"/>
                </a:solidFill>
              </a:rPr>
              <a:t>ol</a:t>
            </a:r>
            <a:r>
              <a:rPr lang="en-US" sz="2000" i="1" dirty="0" smtClean="0"/>
              <a:t>.</a:t>
            </a:r>
          </a:p>
          <a:p>
            <a:pPr algn="ctr"/>
            <a:r>
              <a:rPr lang="en-US" sz="2400" b="1" i="1" dirty="0" smtClean="0">
                <a:solidFill>
                  <a:srgbClr val="00B050"/>
                </a:solidFill>
              </a:rPr>
              <a:t>ALKANOL</a:t>
            </a:r>
            <a:r>
              <a:rPr lang="en-US" sz="2000" b="1" i="1" dirty="0" smtClean="0">
                <a:solidFill>
                  <a:srgbClr val="00B050"/>
                </a:solidFill>
              </a:rPr>
              <a:t> </a:t>
            </a:r>
            <a:endParaRPr lang="en-US" sz="2000" b="1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092714"/>
            <a:ext cx="7853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algn="just"/>
            <a:r>
              <a:rPr lang="en-US" sz="2000" dirty="0" smtClean="0">
                <a:solidFill>
                  <a:srgbClr val="0070C0"/>
                </a:solidFill>
                <a:cs typeface="Times New Roman" pitchFamily="18" charset="0"/>
              </a:rPr>
              <a:t>2. When isomers are possible, </a:t>
            </a:r>
            <a:r>
              <a:rPr lang="en-US" sz="2000" dirty="0">
                <a:cs typeface="Times New Roman" pitchFamily="18" charset="0"/>
              </a:rPr>
              <a:t>the chain is numbered so as to give the functional group (-OH) the </a:t>
            </a:r>
            <a:r>
              <a:rPr lang="en-US" sz="2000" i="1" dirty="0">
                <a:solidFill>
                  <a:srgbClr val="0070C0"/>
                </a:solidFill>
                <a:cs typeface="Times New Roman" pitchFamily="18" charset="0"/>
              </a:rPr>
              <a:t>lowest possible number</a:t>
            </a:r>
            <a:r>
              <a:rPr lang="en-US" sz="2000" i="1" dirty="0" smtClean="0">
                <a:cs typeface="Times New Roman" pitchFamily="18" charset="0"/>
              </a:rPr>
              <a:t>.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892314"/>
            <a:ext cx="8234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sz="2000" dirty="0" smtClean="0">
                <a:cs typeface="Times New Roman" pitchFamily="18" charset="0"/>
              </a:rPr>
              <a:t>- The 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common names </a:t>
            </a:r>
            <a:r>
              <a:rPr lang="en-US" sz="2000" dirty="0" smtClean="0">
                <a:cs typeface="Times New Roman" pitchFamily="18" charset="0"/>
              </a:rPr>
              <a:t>for the simplest alcohols </a:t>
            </a:r>
            <a:r>
              <a:rPr lang="en-US" sz="2000" dirty="0">
                <a:cs typeface="Times New Roman" pitchFamily="18" charset="0"/>
              </a:rPr>
              <a:t>consist </a:t>
            </a:r>
            <a:r>
              <a:rPr lang="en-US" sz="2000" dirty="0" smtClean="0">
                <a:cs typeface="Times New Roman" pitchFamily="18" charset="0"/>
              </a:rPr>
              <a:t>of alkyl </a:t>
            </a:r>
            <a:r>
              <a:rPr lang="en-US" sz="2000" dirty="0">
                <a:cs typeface="Times New Roman" pitchFamily="18" charset="0"/>
              </a:rPr>
              <a:t>group attached to the hydroxyl function followed by the word alcohol.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1628745"/>
            <a:ext cx="2262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Alkyl </a:t>
            </a:r>
            <a:r>
              <a:rPr lang="en-US" sz="2400" b="1" i="1" dirty="0" smtClean="0">
                <a:solidFill>
                  <a:srgbClr val="00B050"/>
                </a:solidFill>
                <a:cs typeface="Times New Roman" pitchFamily="18" charset="0"/>
              </a:rPr>
              <a:t>alcohol </a:t>
            </a:r>
            <a:endParaRPr lang="en-US" sz="2400" b="1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" t="18949" r="3999" b="12091"/>
          <a:stretch/>
        </p:blipFill>
        <p:spPr bwMode="auto">
          <a:xfrm>
            <a:off x="1115291" y="5029200"/>
            <a:ext cx="7055296" cy="135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88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74975" y="149517"/>
            <a:ext cx="471513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Alcohols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7620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- In </a:t>
            </a:r>
            <a:r>
              <a:rPr lang="en-US" sz="2000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IUPAC system</a:t>
            </a:r>
            <a:r>
              <a:rPr lang="en-US" sz="2000" dirty="0"/>
              <a:t>, alcohols are named according to the following rules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12454" r="5081" b="16592"/>
          <a:stretch/>
        </p:blipFill>
        <p:spPr bwMode="auto">
          <a:xfrm>
            <a:off x="1011895" y="1302604"/>
            <a:ext cx="7041297" cy="1400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62000" y="3124200"/>
            <a:ext cx="7853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algn="just"/>
            <a:r>
              <a:rPr lang="en-US" sz="2000" dirty="0" smtClean="0">
                <a:solidFill>
                  <a:srgbClr val="0070C0"/>
                </a:solidFill>
                <a:cs typeface="Times New Roman" pitchFamily="18" charset="0"/>
              </a:rPr>
              <a:t>3. When alkyl side chains or other groups are present,</a:t>
            </a:r>
            <a:r>
              <a:rPr lang="en-US" sz="2000" dirty="0">
                <a:cs typeface="Times New Roman" pitchFamily="18" charset="0"/>
              </a:rPr>
              <a:t> they are named alphabetically and their positions are indicated by a number. </a:t>
            </a:r>
            <a:r>
              <a:rPr lang="en-US" sz="20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endParaRPr lang="en-US" sz="20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39110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i="1" dirty="0" smtClean="0">
                <a:cs typeface="Times New Roman" pitchFamily="18" charset="0"/>
              </a:rPr>
              <a:t>The position of the functional group (</a:t>
            </a:r>
            <a:r>
              <a:rPr lang="en-US" sz="1600" b="1" i="1" dirty="0" smtClean="0">
                <a:solidFill>
                  <a:srgbClr val="FF0000"/>
                </a:solidFill>
                <a:cs typeface="Times New Roman" pitchFamily="18" charset="0"/>
              </a:rPr>
              <a:t>-OH</a:t>
            </a:r>
            <a:r>
              <a:rPr lang="en-US" sz="1600" b="1" i="1" dirty="0" smtClean="0">
                <a:cs typeface="Times New Roman" pitchFamily="18" charset="0"/>
              </a:rPr>
              <a:t>) is always given the </a:t>
            </a:r>
            <a:r>
              <a:rPr lang="en-US" sz="1600" b="1" i="1" dirty="0" smtClean="0">
                <a:solidFill>
                  <a:srgbClr val="FF0000"/>
                </a:solidFill>
                <a:cs typeface="Times New Roman" pitchFamily="18" charset="0"/>
              </a:rPr>
              <a:t>lowest possible number </a:t>
            </a:r>
            <a:r>
              <a:rPr lang="en-US" sz="1600" b="1" i="1" dirty="0" smtClean="0">
                <a:cs typeface="Times New Roman" pitchFamily="18" charset="0"/>
              </a:rPr>
              <a:t>at the end of the name.</a:t>
            </a:r>
            <a:endParaRPr lang="en-US" sz="1600" b="1" i="1" dirty="0"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455" r="2549" b="10389"/>
          <a:stretch/>
        </p:blipFill>
        <p:spPr bwMode="auto">
          <a:xfrm>
            <a:off x="1749136" y="4800600"/>
            <a:ext cx="5874327" cy="1433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326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74975" y="149517"/>
            <a:ext cx="471513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Alcohols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7620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- In </a:t>
            </a:r>
            <a:r>
              <a:rPr lang="en-US" sz="2000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IUPAC system</a:t>
            </a:r>
            <a:r>
              <a:rPr lang="en-US" sz="2000" dirty="0"/>
              <a:t>, alcohols are named according to the following rules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258669"/>
            <a:ext cx="7853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sz="2000" dirty="0" smtClean="0">
                <a:solidFill>
                  <a:srgbClr val="0070C0"/>
                </a:solidFill>
                <a:cs typeface="Times New Roman" pitchFamily="18" charset="0"/>
              </a:rPr>
              <a:t>4. With Unsaturated Alcohols; If a molecule contains both an -OH group and a C=C or C-C triple bond,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the </a:t>
            </a:r>
            <a:r>
              <a:rPr lang="en-US" sz="2000" dirty="0">
                <a:cs typeface="Times New Roman" pitchFamily="18" charset="0"/>
              </a:rPr>
              <a:t>-OH group takes preference before the double or triple bonds in getting the lower number</a:t>
            </a:r>
            <a:r>
              <a:rPr lang="en-US" sz="2000" dirty="0" smtClean="0"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endParaRPr lang="en-US" sz="20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5444" y="2362200"/>
            <a:ext cx="7392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i="1" dirty="0" smtClean="0">
                <a:cs typeface="Times New Roman" pitchFamily="18" charset="0"/>
              </a:rPr>
              <a:t>The name should include (if possible) both the hydroxyl and the unsaturated groups, </a:t>
            </a:r>
            <a:r>
              <a:rPr lang="en-US" sz="1600" b="1" i="1" dirty="0" smtClean="0">
                <a:solidFill>
                  <a:srgbClr val="FF0000"/>
                </a:solidFill>
                <a:cs typeface="Times New Roman" pitchFamily="18" charset="0"/>
              </a:rPr>
              <a:t>even if this does not make the longest chain the parent hydrocarbon.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48145" y="3124200"/>
            <a:ext cx="7848600" cy="1320985"/>
            <a:chOff x="838200" y="3403415"/>
            <a:chExt cx="7848600" cy="132098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86" t="22637" r="6026" b="20851"/>
            <a:stretch/>
          </p:blipFill>
          <p:spPr bwMode="auto">
            <a:xfrm>
              <a:off x="838200" y="3657600"/>
              <a:ext cx="1872881" cy="824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800" y="3403415"/>
              <a:ext cx="5715000" cy="1320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82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74975" y="149517"/>
            <a:ext cx="471513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Alcohols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7620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- In </a:t>
            </a:r>
            <a:r>
              <a:rPr lang="en-US" sz="2000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IUPAC system</a:t>
            </a:r>
            <a:r>
              <a:rPr lang="en-US" sz="2000" dirty="0"/>
              <a:t>, alcohols are named according to the following rules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14478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B050"/>
                </a:solidFill>
                <a:cs typeface="Times New Roman" pitchFamily="18" charset="0"/>
              </a:rPr>
              <a:t>For cyclic alcohols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000" dirty="0" smtClean="0">
                <a:cs typeface="Times New Roman" pitchFamily="18" charset="0"/>
              </a:rPr>
              <a:t>numbering always starts from the carbon bearing the -OH group. </a:t>
            </a:r>
            <a:endParaRPr lang="en-US" sz="2000" dirty="0"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311" t="4541" r="1440" b="4639"/>
          <a:stretch/>
        </p:blipFill>
        <p:spPr bwMode="auto">
          <a:xfrm>
            <a:off x="1828800" y="2325563"/>
            <a:ext cx="5844502" cy="1679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3" t="7988" r="5385" b="23757"/>
          <a:stretch/>
        </p:blipFill>
        <p:spPr bwMode="auto">
          <a:xfrm>
            <a:off x="2895600" y="4343400"/>
            <a:ext cx="3691840" cy="1233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95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74975" y="149517"/>
            <a:ext cx="471513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Alcohols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831276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- Alcohols </a:t>
            </a:r>
            <a:r>
              <a:rPr lang="en-US" sz="2000" b="1" dirty="0">
                <a:solidFill>
                  <a:srgbClr val="0070C0"/>
                </a:solidFill>
              </a:rPr>
              <a:t>with More Than One Hydroxyl Group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200608"/>
            <a:ext cx="7924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B050"/>
                </a:solidFill>
              </a:rPr>
              <a:t>Compounds with two adjacent alcohol groups </a:t>
            </a:r>
            <a:r>
              <a:rPr lang="en-US" sz="2000" dirty="0"/>
              <a:t>are called </a:t>
            </a:r>
            <a:r>
              <a:rPr lang="en-US" sz="2000" i="1" dirty="0" smtClean="0">
                <a:solidFill>
                  <a:srgbClr val="FF0000"/>
                </a:solidFill>
              </a:rPr>
              <a:t>glycols</a:t>
            </a:r>
            <a:r>
              <a:rPr lang="en-US" sz="2000" dirty="0" smtClean="0"/>
              <a:t>.</a:t>
            </a:r>
          </a:p>
          <a:p>
            <a:pPr marL="285750" algn="just"/>
            <a:r>
              <a:rPr lang="en-US" i="1" dirty="0" smtClean="0"/>
              <a:t>The most important </a:t>
            </a:r>
            <a:r>
              <a:rPr lang="en-US" i="1" dirty="0"/>
              <a:t>example is </a:t>
            </a:r>
            <a:r>
              <a:rPr lang="en-US" b="1" i="1" dirty="0"/>
              <a:t>ethylene </a:t>
            </a:r>
            <a:r>
              <a:rPr lang="en-US" b="1" i="1" dirty="0" smtClean="0"/>
              <a:t>glycol</a:t>
            </a:r>
            <a:r>
              <a:rPr lang="en-US" i="1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 smtClean="0"/>
              <a:t>Compounds </a:t>
            </a:r>
            <a:r>
              <a:rPr lang="en-US" sz="2000" dirty="0"/>
              <a:t>with more than two </a:t>
            </a:r>
            <a:r>
              <a:rPr lang="en-US" sz="2000" dirty="0" smtClean="0"/>
              <a:t>hydroxyl groups </a:t>
            </a:r>
            <a:r>
              <a:rPr lang="en-US" sz="2000" dirty="0"/>
              <a:t>are also known, and several, such as </a:t>
            </a:r>
            <a:r>
              <a:rPr lang="en-US" sz="2000" b="1" dirty="0"/>
              <a:t>glycerol </a:t>
            </a:r>
            <a:r>
              <a:rPr lang="en-US" sz="2000" dirty="0"/>
              <a:t>and </a:t>
            </a:r>
            <a:r>
              <a:rPr lang="en-US" sz="2000" b="1" dirty="0"/>
              <a:t>sorbitol</a:t>
            </a:r>
            <a:r>
              <a:rPr lang="en-US" sz="2000" dirty="0"/>
              <a:t>, are </a:t>
            </a:r>
            <a:r>
              <a:rPr lang="en-US" sz="2000" dirty="0" smtClean="0"/>
              <a:t>important commercial </a:t>
            </a:r>
            <a:r>
              <a:rPr lang="en-US" sz="2000" dirty="0"/>
              <a:t>chemicals.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5152072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i="1" dirty="0"/>
              <a:t>Ethylene glycol is used as the “permanent” antifreeze in automobile radiators </a:t>
            </a:r>
            <a:r>
              <a:rPr lang="en-US" sz="2000" i="1" dirty="0" smtClean="0"/>
              <a:t>and as </a:t>
            </a:r>
            <a:r>
              <a:rPr lang="en-US" sz="2000" i="1" dirty="0"/>
              <a:t>a raw material in the manufacture of </a:t>
            </a:r>
            <a:r>
              <a:rPr lang="en-US" sz="2000" i="1" dirty="0" smtClean="0"/>
              <a:t>Dacron.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i="1" dirty="0" smtClean="0"/>
              <a:t>Ethylene </a:t>
            </a:r>
            <a:r>
              <a:rPr lang="en-US" sz="2000" i="1" dirty="0"/>
              <a:t>glycol is completely </a:t>
            </a:r>
            <a:r>
              <a:rPr lang="en-US" sz="2000" i="1" dirty="0" smtClean="0"/>
              <a:t>miscible with </a:t>
            </a:r>
            <a:r>
              <a:rPr lang="en-US" sz="2000" i="1" dirty="0"/>
              <a:t>water.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i="1" dirty="0" smtClean="0"/>
              <a:t>Glycerol </a:t>
            </a:r>
            <a:r>
              <a:rPr lang="en-US" sz="2000" i="1" dirty="0"/>
              <a:t>is a syrupy, colorless, water-soluble, high-boiling liquid with a </a:t>
            </a:r>
            <a:r>
              <a:rPr lang="en-US" sz="2000" i="1" dirty="0" smtClean="0"/>
              <a:t>distinctly sweet </a:t>
            </a:r>
            <a:r>
              <a:rPr lang="en-US" sz="2000" i="1" dirty="0"/>
              <a:t>taste. Its soothing qualities make it useful in shaving and toilet soaps and </a:t>
            </a:r>
            <a:r>
              <a:rPr lang="en-US" sz="2000" i="1" dirty="0" smtClean="0"/>
              <a:t>in cough </a:t>
            </a:r>
            <a:r>
              <a:rPr lang="en-US" sz="2000" i="1" dirty="0"/>
              <a:t>drops and syrups. </a:t>
            </a:r>
            <a:endParaRPr lang="en-US" sz="2000" i="1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2787"/>
          <a:stretch>
            <a:fillRect/>
          </a:stretch>
        </p:blipFill>
        <p:spPr bwMode="auto">
          <a:xfrm>
            <a:off x="1600200" y="2690146"/>
            <a:ext cx="6019800" cy="1141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952030"/>
            <a:ext cx="2819400" cy="1193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889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5343</TotalTime>
  <Words>1830</Words>
  <Application>Microsoft Office PowerPoint</Application>
  <PresentationFormat>On-screen Show (4:3)</PresentationFormat>
  <Paragraphs>144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 145 CHEM</dc:title>
  <dc:creator>melnewehy</dc:creator>
  <cp:lastModifiedBy>User</cp:lastModifiedBy>
  <cp:revision>573</cp:revision>
  <dcterms:created xsi:type="dcterms:W3CDTF">2010-02-13T17:30:42Z</dcterms:created>
  <dcterms:modified xsi:type="dcterms:W3CDTF">2017-03-21T04:28:54Z</dcterms:modified>
</cp:coreProperties>
</file>