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CC00"/>
    <a:srgbClr val="008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2F4410-9B80-4BEB-9752-6D60B6230F9A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DDC215-45E4-44B9-9BD9-C675F6FC8F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 C program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1.5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output part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980728"/>
            <a:ext cx="69127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628800"/>
            <a:ext cx="6912768" cy="5112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988840"/>
            <a:ext cx="6696744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5949280"/>
            <a:ext cx="6696744" cy="7200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5" y="2708920"/>
            <a:ext cx="540060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declaration part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5" y="3212976"/>
            <a:ext cx="540060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initialization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5" y="3717032"/>
            <a:ext cx="540060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input 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5" y="4221088"/>
            <a:ext cx="540060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processing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5" y="4725144"/>
            <a:ext cx="5400601" cy="11521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// output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(“Final Results are: “);</a:t>
            </a:r>
          </a:p>
          <a:p>
            <a:r>
              <a:rPr lang="en-US" dirty="0" err="1">
                <a:solidFill>
                  <a:srgbClr val="0000FF"/>
                </a:solidFill>
              </a:rPr>
              <a:t>p</a:t>
            </a:r>
            <a:r>
              <a:rPr lang="en-US" dirty="0" err="1" smtClean="0">
                <a:solidFill>
                  <a:srgbClr val="0000FF"/>
                </a:solidFill>
              </a:rPr>
              <a:t>rintf</a:t>
            </a:r>
            <a:r>
              <a:rPr lang="en-US" dirty="0" smtClean="0">
                <a:solidFill>
                  <a:srgbClr val="0000FF"/>
                </a:solidFill>
              </a:rPr>
              <a:t> (“Total = </a:t>
            </a:r>
            <a:r>
              <a:rPr lang="en-US" dirty="0" smtClean="0">
                <a:solidFill>
                  <a:srgbClr val="008000"/>
                </a:solidFill>
              </a:rPr>
              <a:t>%d</a:t>
            </a:r>
            <a:r>
              <a:rPr lang="en-US" dirty="0" smtClean="0">
                <a:solidFill>
                  <a:srgbClr val="0000FF"/>
                </a:solidFill>
              </a:rPr>
              <a:t>, Product = </a:t>
            </a:r>
            <a:r>
              <a:rPr lang="en-US" dirty="0" smtClean="0">
                <a:solidFill>
                  <a:srgbClr val="008000"/>
                </a:solidFill>
              </a:rPr>
              <a:t>%f</a:t>
            </a:r>
            <a:r>
              <a:rPr lang="en-US" dirty="0" smtClean="0">
                <a:solidFill>
                  <a:srgbClr val="0000FF"/>
                </a:solidFill>
              </a:rPr>
              <a:t>”, </a:t>
            </a:r>
            <a:r>
              <a:rPr lang="en-US" dirty="0" smtClean="0">
                <a:solidFill>
                  <a:srgbClr val="C00000"/>
                </a:solidFill>
              </a:rPr>
              <a:t>total, product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921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(1)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1008112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US" i="1" dirty="0" smtClean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that calculates the average of three integer numbers.</a:t>
            </a:r>
            <a:endParaRPr lang="en-US" i="1" dirty="0">
              <a:solidFill>
                <a:srgbClr val="0000FF"/>
              </a:solidFill>
              <a:latin typeface="Bell MT" panose="02020503060305020303" pitchFamily="18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79512" y="1916832"/>
            <a:ext cx="2088232" cy="1656184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</a:t>
            </a: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nput?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number1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number2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number3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267744" y="1916832"/>
            <a:ext cx="2088232" cy="1656184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</a:t>
            </a: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ype?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integer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integer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integer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79512" y="3645024"/>
            <a:ext cx="2088232" cy="828092"/>
          </a:xfrm>
          <a:prstGeom prst="rect">
            <a:avLst/>
          </a:prstGeom>
          <a:solidFill>
            <a:srgbClr val="00B050"/>
          </a:solidFill>
          <a:ln w="38100">
            <a:solidFill>
              <a:srgbClr val="008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Output?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average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267744" y="3645024"/>
            <a:ext cx="2088232" cy="828092"/>
          </a:xfrm>
          <a:prstGeom prst="rect">
            <a:avLst/>
          </a:prstGeom>
          <a:solidFill>
            <a:srgbClr val="00B050"/>
          </a:solidFill>
          <a:ln w="38100">
            <a:solidFill>
              <a:srgbClr val="008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</a:t>
            </a: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ype?</a:t>
            </a:r>
            <a:r>
              <a:rPr lang="en-US" sz="2000" b="1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	</a:t>
            </a:r>
          </a:p>
          <a:p>
            <a:pPr marL="0" indent="0" algn="just">
              <a:buFont typeface="Wingdings 2"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double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4581128"/>
            <a:ext cx="784887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number1, number2, number3;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double average;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355976" y="1916832"/>
            <a:ext cx="2520280" cy="1656184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value?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355976" y="3645024"/>
            <a:ext cx="2520280" cy="828092"/>
          </a:xfrm>
          <a:prstGeom prst="rect">
            <a:avLst/>
          </a:prstGeom>
          <a:solidFill>
            <a:srgbClr val="00B050"/>
          </a:solidFill>
          <a:ln w="38100">
            <a:solidFill>
              <a:srgbClr val="008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value?</a:t>
            </a:r>
            <a:r>
              <a:rPr lang="en-US" sz="2000" b="1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	</a:t>
            </a:r>
          </a:p>
          <a:p>
            <a:pPr marL="0" indent="0" algn="just">
              <a:buFont typeface="Wingdings 2"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To be calculated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5697252"/>
            <a:ext cx="784887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the values of the three integers: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</a:t>
            </a:r>
            <a:r>
              <a:rPr lang="en-US" dirty="0" err="1" smtClean="0">
                <a:solidFill>
                  <a:schemeClr val="bg1"/>
                </a:solidFill>
              </a:rPr>
              <a:t>d%d%d</a:t>
            </a:r>
            <a:r>
              <a:rPr lang="en-US" dirty="0" smtClean="0">
                <a:solidFill>
                  <a:schemeClr val="bg1"/>
                </a:solidFill>
              </a:rPr>
              <a:t>”, &amp;number1, &amp;number2, &amp;number3);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(1) – cont’d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1008112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en-US" i="1" dirty="0" smtClean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that calculates the average of three integer numbers.</a:t>
            </a:r>
            <a:endParaRPr lang="en-US" i="1" dirty="0">
              <a:solidFill>
                <a:srgbClr val="0000FF"/>
              </a:solidFill>
              <a:latin typeface="Bell MT" panose="020205030603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2348880"/>
            <a:ext cx="712879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number1, number2, number3;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double average;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9592" y="3465004"/>
            <a:ext cx="712879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the values of the three integers: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</a:t>
            </a:r>
            <a:r>
              <a:rPr lang="en-US" dirty="0" err="1" smtClean="0">
                <a:solidFill>
                  <a:schemeClr val="bg1"/>
                </a:solidFill>
              </a:rPr>
              <a:t>d%d%d</a:t>
            </a:r>
            <a:r>
              <a:rPr lang="en-US" dirty="0" smtClean="0">
                <a:solidFill>
                  <a:schemeClr val="bg1"/>
                </a:solidFill>
              </a:rPr>
              <a:t>”, &amp;number1, &amp;number2, &amp;number3);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592" y="4581128"/>
            <a:ext cx="71287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processing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average = </a:t>
            </a:r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number1 + number2 + number3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 /</a:t>
            </a:r>
            <a:r>
              <a:rPr lang="en-US" b="1" dirty="0" smtClean="0">
                <a:solidFill>
                  <a:srgbClr val="FFFF00"/>
                </a:solidFill>
              </a:rPr>
              <a:t>3.0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592" y="5373216"/>
            <a:ext cx="71287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output part</a:t>
            </a:r>
          </a:p>
          <a:p>
            <a:r>
              <a:rPr lang="en-US" dirty="0" err="1">
                <a:solidFill>
                  <a:schemeClr val="bg1"/>
                </a:solidFill>
              </a:rPr>
              <a:t>p</a:t>
            </a:r>
            <a:r>
              <a:rPr lang="en-US" dirty="0" err="1" smtClean="0">
                <a:solidFill>
                  <a:schemeClr val="bg1"/>
                </a:solidFill>
              </a:rPr>
              <a:t>rintf</a:t>
            </a:r>
            <a:r>
              <a:rPr lang="en-US" dirty="0" smtClean="0">
                <a:solidFill>
                  <a:schemeClr val="bg1"/>
                </a:solidFill>
              </a:rPr>
              <a:t> (“The average equals %f “, average);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1124744"/>
            <a:ext cx="80648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512" y="1628800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9512" y="6165304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return (0);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(2)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692696"/>
            <a:ext cx="7848872" cy="2376264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to select an operation based on the value of inventory.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total_paper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paper_order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‘B’ or ‘C’;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total_ribbon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ribbon_order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‘E’, ‘F’, or ‘D’;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total_label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label_order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‘A’ or ‘X’. Do nothing if inventory is ‘M’. Display an error message if the value of inventory is not one of these eight letters.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79512" y="3212976"/>
            <a:ext cx="2088232" cy="2088232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input?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inventory</a:t>
            </a:r>
          </a:p>
          <a:p>
            <a:pPr marL="0" indent="0" algn="just">
              <a:buFont typeface="Wingdings 2"/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paper_order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 algn="just">
              <a:buFont typeface="Wingdings 2"/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ribbon_order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 algn="just">
              <a:buFont typeface="Wingdings 2"/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label_order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267744" y="3212976"/>
            <a:ext cx="2088232" cy="2088232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type?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char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integer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integer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integer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355976" y="3212976"/>
            <a:ext cx="2520280" cy="2088232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value?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512" y="5409220"/>
            <a:ext cx="712879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 inventory;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ribbon_order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5983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(2) – cont’d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79512" y="692696"/>
            <a:ext cx="7848872" cy="2376264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to select an operation based on the value of inventory.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total_paper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paper_order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‘B’ or ‘C’;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total_ribbon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ribbon_order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‘E’, ‘F’, or ‘D’;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total_label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label_order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‘A’ or ‘X’. Do nothing if inventory is ‘M’. Display an error message if the value of inventory is not one of these eight letters.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3140968"/>
            <a:ext cx="784887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 inventory;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ribbon_order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4257092"/>
            <a:ext cx="784887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inventory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(“%c”, inventory);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512" y="2060848"/>
            <a:ext cx="7848872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</a:rPr>
              <a:t>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9030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(2) – cont’d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79512" y="692696"/>
            <a:ext cx="7848872" cy="2376264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to select an operation based on the value of inventory.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total_paper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paper_order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‘B’ or ‘C’;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total_ribbon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ribbon_order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‘E’, ‘F’, or ‘D’;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total_label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label_order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‘A’ or ‘X’. Do nothing if inventory is ‘M’. Display an error message if the value of inventory is not one of these eight letters.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484784"/>
            <a:ext cx="78488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 inventory;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ribbon_order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2384884"/>
            <a:ext cx="7848872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inventory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(“%c”, inventory);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4149080"/>
            <a:ext cx="784887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processing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switch (inventory)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case ‘B’: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case ‘C’: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amount of ordered paper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   </a:t>
            </a:r>
            <a:r>
              <a:rPr lang="en-US" dirty="0" err="1" smtClean="0">
                <a:solidFill>
                  <a:schemeClr val="bg1"/>
                </a:solidFill>
              </a:rPr>
              <a:t>total_paper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total_paper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(“Total paper = %d”, </a:t>
            </a:r>
            <a:r>
              <a:rPr lang="en-US" dirty="0" err="1" smtClean="0">
                <a:solidFill>
                  <a:schemeClr val="bg1"/>
                </a:solidFill>
              </a:rPr>
              <a:t>total_paper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break;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3808" y="5877272"/>
            <a:ext cx="1260140" cy="28803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9512" y="3429000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</a:t>
            </a:r>
            <a:r>
              <a:rPr lang="en-US" dirty="0" err="1" smtClean="0">
                <a:solidFill>
                  <a:schemeClr val="bg1"/>
                </a:solidFill>
              </a:rPr>
              <a:t>iniatlization</a:t>
            </a:r>
            <a:r>
              <a:rPr lang="en-US" dirty="0" smtClean="0">
                <a:solidFill>
                  <a:schemeClr val="bg1"/>
                </a:solidFill>
              </a:rPr>
              <a:t>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total_paper</a:t>
            </a:r>
            <a:r>
              <a:rPr lang="en-US" dirty="0" smtClean="0">
                <a:solidFill>
                  <a:schemeClr val="bg1"/>
                </a:solidFill>
              </a:rPr>
              <a:t> = 0;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584684"/>
            <a:ext cx="7848872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</a:rPr>
              <a:t>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8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(2) – cont’d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79512" y="692696"/>
            <a:ext cx="7848872" cy="2376264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to select an operation based on the value of inventory.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total_paper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paper_order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‘B’ or ‘C’;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total_ribbon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ribbon_order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‘E’, ‘F’, or ‘D’;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total_label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label_order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‘A’ or ‘X’. Do nothing if inventory is ‘M’. Display an error message if the value of inventory is not one of these eight letters.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340768"/>
            <a:ext cx="78488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 inventory;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ribbon_order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2312876"/>
            <a:ext cx="7848872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inventory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(“%c”, inventory);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3933056"/>
            <a:ext cx="784887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processing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// continuation of the switch statement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case ‘E’: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case ‘F’: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case ‘D’: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amount of ordered ribbon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</a:t>
            </a:r>
            <a:r>
              <a:rPr lang="en-US" dirty="0" err="1" smtClean="0">
                <a:solidFill>
                  <a:schemeClr val="bg1"/>
                </a:solidFill>
              </a:rPr>
              <a:t>ribbon_order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   </a:t>
            </a:r>
            <a:r>
              <a:rPr lang="en-US" dirty="0" err="1" smtClean="0">
                <a:solidFill>
                  <a:schemeClr val="bg1"/>
                </a:solidFill>
              </a:rPr>
              <a:t>total_ribbon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total_ribbon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(“Total ribbon = %d”, </a:t>
            </a:r>
            <a:r>
              <a:rPr lang="en-US" dirty="0" err="1" smtClean="0">
                <a:solidFill>
                  <a:schemeClr val="bg1"/>
                </a:solidFill>
              </a:rPr>
              <a:t>total_ribbon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break;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3212976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</a:t>
            </a:r>
            <a:r>
              <a:rPr lang="en-US" dirty="0" err="1" smtClean="0">
                <a:solidFill>
                  <a:schemeClr val="bg1"/>
                </a:solidFill>
              </a:rPr>
              <a:t>iniatlization</a:t>
            </a:r>
            <a:r>
              <a:rPr lang="en-US" dirty="0" smtClean="0">
                <a:solidFill>
                  <a:schemeClr val="bg1"/>
                </a:solidFill>
              </a:rPr>
              <a:t>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total_paper</a:t>
            </a:r>
            <a:r>
              <a:rPr lang="en-US" dirty="0" smtClean="0">
                <a:solidFill>
                  <a:schemeClr val="bg1"/>
                </a:solidFill>
              </a:rPr>
              <a:t> = 0, </a:t>
            </a:r>
            <a:r>
              <a:rPr lang="en-US" b="1" dirty="0" err="1" smtClean="0">
                <a:solidFill>
                  <a:srgbClr val="FFFF00"/>
                </a:solidFill>
              </a:rPr>
              <a:t>total_ribbon</a:t>
            </a:r>
            <a:r>
              <a:rPr lang="en-US" b="1" dirty="0" smtClean="0">
                <a:solidFill>
                  <a:srgbClr val="FFFF00"/>
                </a:solidFill>
              </a:rPr>
              <a:t> = 0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476672"/>
            <a:ext cx="78488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</a:rPr>
              <a:t>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(2) – cont’d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79512" y="692696"/>
            <a:ext cx="7848872" cy="2376264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to select an operation based on the value of inventory.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total_paper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paper_order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‘B’ or ‘C’;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total_ribbon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ribbon_order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‘E’, ‘F’, or ‘D’;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total_label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label_order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‘A’ or ‘X’. Do nothing if inventory is ‘M’. Display an error message if the value of inventory is not one of these eight letters.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376772"/>
            <a:ext cx="784887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 inventory;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ribbon_order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2456892"/>
            <a:ext cx="7848872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inventory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(“%c”, inventory);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4221088"/>
            <a:ext cx="7848872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processing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// continuation of the switch statement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case ‘A’: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case ‘X’: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amount of ordered label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   </a:t>
            </a:r>
            <a:r>
              <a:rPr lang="en-US" dirty="0" err="1" smtClean="0">
                <a:solidFill>
                  <a:schemeClr val="bg1"/>
                </a:solidFill>
              </a:rPr>
              <a:t>total_label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total_label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; 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(“Total label = %d”, </a:t>
            </a:r>
            <a:r>
              <a:rPr lang="en-US" dirty="0" err="1" smtClean="0">
                <a:solidFill>
                  <a:schemeClr val="bg1"/>
                </a:solidFill>
              </a:rPr>
              <a:t>total_label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break;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3501008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</a:t>
            </a:r>
            <a:r>
              <a:rPr lang="en-US" dirty="0" err="1" smtClean="0">
                <a:solidFill>
                  <a:schemeClr val="bg1"/>
                </a:solidFill>
              </a:rPr>
              <a:t>iniatlization</a:t>
            </a:r>
            <a:r>
              <a:rPr lang="en-US" dirty="0" smtClean="0">
                <a:solidFill>
                  <a:schemeClr val="bg1"/>
                </a:solidFill>
              </a:rPr>
              <a:t>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total_paper</a:t>
            </a:r>
            <a:r>
              <a:rPr lang="en-US" dirty="0" smtClean="0">
                <a:solidFill>
                  <a:schemeClr val="bg1"/>
                </a:solidFill>
              </a:rPr>
              <a:t> = 0, </a:t>
            </a:r>
            <a:r>
              <a:rPr lang="en-US" dirty="0" err="1" smtClean="0">
                <a:solidFill>
                  <a:schemeClr val="bg1"/>
                </a:solidFill>
              </a:rPr>
              <a:t>total_ribbon</a:t>
            </a:r>
            <a:r>
              <a:rPr lang="en-US" dirty="0" smtClean="0">
                <a:solidFill>
                  <a:schemeClr val="bg1"/>
                </a:solidFill>
              </a:rPr>
              <a:t> = 0,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total_label</a:t>
            </a:r>
            <a:r>
              <a:rPr lang="en-US" b="1" dirty="0" smtClean="0">
                <a:solidFill>
                  <a:srgbClr val="FFFF00"/>
                </a:solidFill>
              </a:rPr>
              <a:t> = 0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584684"/>
            <a:ext cx="7848872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</a:rPr>
              <a:t>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(2) – cont’d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79512" y="692696"/>
            <a:ext cx="7848872" cy="2376264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Write a complete program to select an operation based on the value of inventory.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total_paper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paper_order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‘B’ or ‘C’;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total_ribbon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ribbon_order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‘E’, ‘F’, or ‘D’; increment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total_label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by </a:t>
            </a:r>
            <a:r>
              <a:rPr lang="en-US" sz="2400" i="1" dirty="0" err="1">
                <a:solidFill>
                  <a:srgbClr val="0000FF"/>
                </a:solidFill>
                <a:latin typeface="Bell MT" panose="02020503060305020303" pitchFamily="18" charset="0"/>
              </a:rPr>
              <a:t>label_order</a:t>
            </a:r>
            <a:r>
              <a:rPr lang="en-US" sz="2400" i="1" dirty="0">
                <a:solidFill>
                  <a:srgbClr val="0000FF"/>
                </a:solidFill>
                <a:latin typeface="Bell MT" panose="02020503060305020303" pitchFamily="18" charset="0"/>
              </a:rPr>
              <a:t> if inventory is ‘A’ or ‘X’. Do nothing if inventory is ‘M’. Display an error message if the value of inventory is not one of these eight letters.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232756"/>
            <a:ext cx="7848872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 inventory;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paper_order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ribbon_order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label_order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2132856"/>
            <a:ext cx="78488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inventory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(“%c”, inventory);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3789040"/>
            <a:ext cx="7848872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processing part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// continuation of the switch statement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case ‘M’: break;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default: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(“Invalid input \n”);     //invalid inventory value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break;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switch statement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return (0);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//end of main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3068960"/>
            <a:ext cx="78488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</a:t>
            </a:r>
            <a:r>
              <a:rPr lang="en-US" dirty="0" err="1" smtClean="0">
                <a:solidFill>
                  <a:schemeClr val="bg1"/>
                </a:solidFill>
              </a:rPr>
              <a:t>iniatlization</a:t>
            </a:r>
            <a:r>
              <a:rPr lang="en-US" dirty="0" smtClean="0">
                <a:solidFill>
                  <a:schemeClr val="bg1"/>
                </a:solidFill>
              </a:rPr>
              <a:t>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total_paper</a:t>
            </a:r>
            <a:r>
              <a:rPr lang="en-US" dirty="0" smtClean="0">
                <a:solidFill>
                  <a:schemeClr val="bg1"/>
                </a:solidFill>
              </a:rPr>
              <a:t> = 0, </a:t>
            </a:r>
            <a:r>
              <a:rPr lang="en-US" dirty="0" err="1" smtClean="0">
                <a:solidFill>
                  <a:schemeClr val="bg1"/>
                </a:solidFill>
              </a:rPr>
              <a:t>total_ribbon</a:t>
            </a:r>
            <a:r>
              <a:rPr lang="en-US" dirty="0" smtClean="0">
                <a:solidFill>
                  <a:schemeClr val="bg1"/>
                </a:solidFill>
              </a:rPr>
              <a:t> = 0,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total_label</a:t>
            </a:r>
            <a:r>
              <a:rPr lang="en-US" dirty="0" smtClean="0">
                <a:solidFill>
                  <a:schemeClr val="bg1"/>
                </a:solidFill>
              </a:rPr>
              <a:t> = 0;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620688"/>
            <a:ext cx="7848872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bg1"/>
                </a:solidFill>
              </a:rPr>
              <a:t>#include &lt;</a:t>
            </a:r>
            <a:r>
              <a:rPr lang="en-US" sz="1400" dirty="0" err="1" smtClean="0">
                <a:solidFill>
                  <a:schemeClr val="bg1"/>
                </a:solidFill>
              </a:rPr>
              <a:t>stdio.h</a:t>
            </a:r>
            <a:r>
              <a:rPr lang="en-US" sz="14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i</a:t>
            </a:r>
            <a:r>
              <a:rPr lang="en-US" sz="1400" dirty="0" err="1" smtClean="0">
                <a:solidFill>
                  <a:schemeClr val="bg1"/>
                </a:solidFill>
              </a:rPr>
              <a:t>nt</a:t>
            </a:r>
            <a:r>
              <a:rPr lang="en-US" sz="1400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sz="1400" dirty="0">
                <a:solidFill>
                  <a:schemeClr val="bg1"/>
                </a:solidFill>
              </a:rPr>
              <a:t>{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2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5040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(2) – cont’d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620688"/>
            <a:ext cx="7848872" cy="6120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bg1"/>
                </a:solidFill>
              </a:rPr>
              <a:t>// processing part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// Using if statement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if (inventory == ‘B’) || (inventory == ‘C’)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{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</a:rPr>
              <a:t>printf</a:t>
            </a:r>
            <a:r>
              <a:rPr lang="en-US" sz="1400" dirty="0" smtClean="0">
                <a:solidFill>
                  <a:schemeClr val="bg1"/>
                </a:solidFill>
              </a:rPr>
              <a:t> (“Enter amount of ordered paper \n”);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</a:rPr>
              <a:t>scanf</a:t>
            </a:r>
            <a:r>
              <a:rPr lang="en-US" sz="1400" dirty="0" smtClean="0">
                <a:solidFill>
                  <a:schemeClr val="bg1"/>
                </a:solidFill>
              </a:rPr>
              <a:t> (“%d”, &amp;</a:t>
            </a:r>
            <a:r>
              <a:rPr lang="en-US" sz="1400" dirty="0" err="1" smtClean="0">
                <a:solidFill>
                  <a:schemeClr val="bg1"/>
                </a:solidFill>
              </a:rPr>
              <a:t>paper_order</a:t>
            </a:r>
            <a:r>
              <a:rPr lang="en-US" sz="1400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</a:rPr>
              <a:t>total_paper</a:t>
            </a:r>
            <a:r>
              <a:rPr lang="en-US" sz="1400" dirty="0" smtClean="0">
                <a:solidFill>
                  <a:schemeClr val="bg1"/>
                </a:solidFill>
              </a:rPr>
              <a:t> = </a:t>
            </a:r>
            <a:r>
              <a:rPr lang="en-US" sz="1400" dirty="0" err="1" smtClean="0">
                <a:solidFill>
                  <a:schemeClr val="bg1"/>
                </a:solidFill>
              </a:rPr>
              <a:t>total_paper</a:t>
            </a:r>
            <a:r>
              <a:rPr lang="en-US" sz="1400" dirty="0" smtClean="0">
                <a:solidFill>
                  <a:schemeClr val="bg1"/>
                </a:solidFill>
              </a:rPr>
              <a:t> + </a:t>
            </a:r>
            <a:r>
              <a:rPr lang="en-US" sz="1400" dirty="0" err="1" smtClean="0">
                <a:solidFill>
                  <a:schemeClr val="bg1"/>
                </a:solidFill>
              </a:rPr>
              <a:t>paper_order</a:t>
            </a:r>
            <a:r>
              <a:rPr lang="en-US" sz="1400" dirty="0" smtClean="0">
                <a:solidFill>
                  <a:schemeClr val="bg1"/>
                </a:solidFill>
              </a:rPr>
              <a:t>;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</a:t>
            </a:r>
            <a:r>
              <a:rPr lang="en-US" sz="1400" dirty="0" err="1" smtClean="0">
                <a:solidFill>
                  <a:schemeClr val="bg1"/>
                </a:solidFill>
              </a:rPr>
              <a:t>printf</a:t>
            </a:r>
            <a:r>
              <a:rPr lang="en-US" sz="1400" dirty="0" smtClean="0">
                <a:solidFill>
                  <a:schemeClr val="bg1"/>
                </a:solidFill>
              </a:rPr>
              <a:t> (“Total paper = %d”, </a:t>
            </a:r>
            <a:r>
              <a:rPr lang="en-US" sz="1400" dirty="0" err="1" smtClean="0">
                <a:solidFill>
                  <a:schemeClr val="bg1"/>
                </a:solidFill>
              </a:rPr>
              <a:t>total_paper</a:t>
            </a:r>
            <a:r>
              <a:rPr lang="en-US" sz="1400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} </a:t>
            </a:r>
            <a:r>
              <a:rPr lang="en-US" sz="1400" dirty="0" smtClean="0">
                <a:solidFill>
                  <a:srgbClr val="FFFF00"/>
                </a:solidFill>
              </a:rPr>
              <a:t>// (inventory == ‘B’) || (inventory == ‘C’)</a:t>
            </a:r>
          </a:p>
          <a:p>
            <a:r>
              <a:rPr lang="en-US" sz="1400" dirty="0">
                <a:solidFill>
                  <a:schemeClr val="bg1"/>
                </a:solidFill>
              </a:rPr>
              <a:t>e</a:t>
            </a:r>
            <a:r>
              <a:rPr lang="en-US" sz="1400" dirty="0" smtClean="0">
                <a:solidFill>
                  <a:schemeClr val="bg1"/>
                </a:solidFill>
              </a:rPr>
              <a:t>lse if (inventory == ‘E’) || (inventory == ‘F’) || (inventory == ‘D’)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{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</a:t>
            </a:r>
            <a:r>
              <a:rPr lang="en-US" sz="1400" dirty="0" err="1" smtClean="0">
                <a:solidFill>
                  <a:schemeClr val="bg1"/>
                </a:solidFill>
              </a:rPr>
              <a:t>printf</a:t>
            </a:r>
            <a:r>
              <a:rPr lang="en-US" sz="1400" dirty="0" smtClean="0">
                <a:solidFill>
                  <a:schemeClr val="bg1"/>
                </a:solidFill>
              </a:rPr>
              <a:t> (“Enter amount of ordered ribbon \n”);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</a:t>
            </a:r>
            <a:r>
              <a:rPr lang="en-US" sz="1400" dirty="0" err="1" smtClean="0">
                <a:solidFill>
                  <a:schemeClr val="bg1"/>
                </a:solidFill>
              </a:rPr>
              <a:t>scanf</a:t>
            </a:r>
            <a:r>
              <a:rPr lang="en-US" sz="1400" dirty="0" smtClean="0">
                <a:solidFill>
                  <a:schemeClr val="bg1"/>
                </a:solidFill>
              </a:rPr>
              <a:t> (“%d”, &amp;</a:t>
            </a:r>
            <a:r>
              <a:rPr lang="en-US" sz="1400" dirty="0" err="1" smtClean="0">
                <a:solidFill>
                  <a:schemeClr val="bg1"/>
                </a:solidFill>
              </a:rPr>
              <a:t>ribbon_order</a:t>
            </a:r>
            <a:r>
              <a:rPr lang="en-US" sz="1400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  </a:t>
            </a:r>
            <a:r>
              <a:rPr lang="en-US" sz="1400" dirty="0" err="1" smtClean="0">
                <a:solidFill>
                  <a:schemeClr val="bg1"/>
                </a:solidFill>
              </a:rPr>
              <a:t>total_ribbon</a:t>
            </a:r>
            <a:r>
              <a:rPr lang="en-US" sz="1400" dirty="0" smtClean="0">
                <a:solidFill>
                  <a:schemeClr val="bg1"/>
                </a:solidFill>
              </a:rPr>
              <a:t> = </a:t>
            </a:r>
            <a:r>
              <a:rPr lang="en-US" sz="1400" dirty="0" err="1" smtClean="0">
                <a:solidFill>
                  <a:schemeClr val="bg1"/>
                </a:solidFill>
              </a:rPr>
              <a:t>total_ribbon</a:t>
            </a:r>
            <a:r>
              <a:rPr lang="en-US" sz="1400" dirty="0" smtClean="0">
                <a:solidFill>
                  <a:schemeClr val="bg1"/>
                </a:solidFill>
              </a:rPr>
              <a:t> + </a:t>
            </a:r>
            <a:r>
              <a:rPr lang="en-US" sz="1400" dirty="0" err="1" smtClean="0">
                <a:solidFill>
                  <a:schemeClr val="bg1"/>
                </a:solidFill>
              </a:rPr>
              <a:t>paper_order</a:t>
            </a:r>
            <a:r>
              <a:rPr lang="en-US" sz="1400" dirty="0" smtClean="0">
                <a:solidFill>
                  <a:schemeClr val="bg1"/>
                </a:solidFill>
              </a:rPr>
              <a:t>;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</a:t>
            </a:r>
            <a:r>
              <a:rPr lang="en-US" sz="1400" dirty="0" err="1" smtClean="0">
                <a:solidFill>
                  <a:schemeClr val="bg1"/>
                </a:solidFill>
              </a:rPr>
              <a:t>printf</a:t>
            </a:r>
            <a:r>
              <a:rPr lang="en-US" sz="1400" dirty="0" smtClean="0">
                <a:solidFill>
                  <a:schemeClr val="bg1"/>
                </a:solidFill>
              </a:rPr>
              <a:t> (“Total ribbon = %d”, </a:t>
            </a:r>
            <a:r>
              <a:rPr lang="en-US" sz="1400" dirty="0" err="1" smtClean="0">
                <a:solidFill>
                  <a:schemeClr val="bg1"/>
                </a:solidFill>
              </a:rPr>
              <a:t>total_ribbon</a:t>
            </a:r>
            <a:r>
              <a:rPr lang="en-US" sz="1400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} </a:t>
            </a:r>
            <a:r>
              <a:rPr lang="en-US" sz="1400" dirty="0" smtClean="0">
                <a:solidFill>
                  <a:srgbClr val="FFFF00"/>
                </a:solidFill>
              </a:rPr>
              <a:t>// (inventory == ‘E’) || (inventory == ‘F’) || (inventory == ‘D’)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else if (inventory == ‘A’) || (inventory == ‘X)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        {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        </a:t>
            </a:r>
            <a:r>
              <a:rPr lang="en-US" sz="1400" dirty="0" err="1" smtClean="0">
                <a:solidFill>
                  <a:schemeClr val="bg1"/>
                </a:solidFill>
              </a:rPr>
              <a:t>printf</a:t>
            </a:r>
            <a:r>
              <a:rPr lang="en-US" sz="1400" dirty="0" smtClean="0">
                <a:solidFill>
                  <a:schemeClr val="bg1"/>
                </a:solidFill>
              </a:rPr>
              <a:t> (“Enter amount of ordered label \n”);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        </a:t>
            </a:r>
            <a:r>
              <a:rPr lang="en-US" sz="1400" dirty="0" err="1" smtClean="0">
                <a:solidFill>
                  <a:schemeClr val="bg1"/>
                </a:solidFill>
              </a:rPr>
              <a:t>scanf</a:t>
            </a:r>
            <a:r>
              <a:rPr lang="en-US" sz="1400" dirty="0" smtClean="0">
                <a:solidFill>
                  <a:schemeClr val="bg1"/>
                </a:solidFill>
              </a:rPr>
              <a:t> (“%d”, &amp;</a:t>
            </a:r>
            <a:r>
              <a:rPr lang="en-US" sz="1400" dirty="0" err="1" smtClean="0">
                <a:solidFill>
                  <a:schemeClr val="bg1"/>
                </a:solidFill>
              </a:rPr>
              <a:t>label_order</a:t>
            </a:r>
            <a:r>
              <a:rPr lang="en-US" sz="1400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        </a:t>
            </a:r>
            <a:r>
              <a:rPr lang="en-US" sz="1400" dirty="0" err="1" smtClean="0">
                <a:solidFill>
                  <a:schemeClr val="bg1"/>
                </a:solidFill>
              </a:rPr>
              <a:t>total_label</a:t>
            </a:r>
            <a:r>
              <a:rPr lang="en-US" sz="1400" dirty="0" smtClean="0">
                <a:solidFill>
                  <a:schemeClr val="bg1"/>
                </a:solidFill>
              </a:rPr>
              <a:t> = </a:t>
            </a:r>
            <a:r>
              <a:rPr lang="en-US" sz="1400" dirty="0" err="1" smtClean="0">
                <a:solidFill>
                  <a:schemeClr val="bg1"/>
                </a:solidFill>
              </a:rPr>
              <a:t>total_label</a:t>
            </a:r>
            <a:r>
              <a:rPr lang="en-US" sz="1400" dirty="0" smtClean="0">
                <a:solidFill>
                  <a:schemeClr val="bg1"/>
                </a:solidFill>
              </a:rPr>
              <a:t> + </a:t>
            </a:r>
            <a:r>
              <a:rPr lang="en-US" sz="1400" dirty="0" err="1" smtClean="0">
                <a:solidFill>
                  <a:schemeClr val="bg1"/>
                </a:solidFill>
              </a:rPr>
              <a:t>label_order</a:t>
            </a:r>
            <a:r>
              <a:rPr lang="en-US" sz="1400" dirty="0" smtClean="0">
                <a:solidFill>
                  <a:schemeClr val="bg1"/>
                </a:solidFill>
              </a:rPr>
              <a:t>;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   </a:t>
            </a:r>
            <a:r>
              <a:rPr lang="en-US" sz="1400" dirty="0" err="1" smtClean="0">
                <a:solidFill>
                  <a:schemeClr val="bg1"/>
                </a:solidFill>
              </a:rPr>
              <a:t>printf</a:t>
            </a:r>
            <a:r>
              <a:rPr lang="en-US" sz="1400" dirty="0" smtClean="0">
                <a:solidFill>
                  <a:schemeClr val="bg1"/>
                </a:solidFill>
              </a:rPr>
              <a:t> (“Total label = %d”, </a:t>
            </a:r>
            <a:r>
              <a:rPr lang="en-US" sz="1400" dirty="0" err="1" smtClean="0">
                <a:solidFill>
                  <a:schemeClr val="bg1"/>
                </a:solidFill>
              </a:rPr>
              <a:t>total_label</a:t>
            </a:r>
            <a:r>
              <a:rPr lang="en-US" sz="1400" dirty="0" smtClean="0">
                <a:solidFill>
                  <a:schemeClr val="bg1"/>
                </a:solidFill>
              </a:rPr>
              <a:t>);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        } </a:t>
            </a:r>
            <a:r>
              <a:rPr lang="en-US" sz="1400" dirty="0" smtClean="0">
                <a:solidFill>
                  <a:srgbClr val="FFFF00"/>
                </a:solidFill>
              </a:rPr>
              <a:t>// (inventory == ‘A’) || (inventory == ‘X)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     else if (inventory != ‘M’)   </a:t>
            </a:r>
            <a:r>
              <a:rPr lang="en-US" sz="1400" dirty="0" smtClean="0">
                <a:solidFill>
                  <a:srgbClr val="00FF00"/>
                </a:solidFill>
              </a:rPr>
              <a:t>// what if (inventory == ‘M)?</a:t>
            </a:r>
          </a:p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   </a:t>
            </a:r>
            <a:r>
              <a:rPr lang="en-US" sz="1400" dirty="0" err="1" smtClean="0">
                <a:solidFill>
                  <a:schemeClr val="bg1"/>
                </a:solidFill>
              </a:rPr>
              <a:t>printf</a:t>
            </a:r>
            <a:r>
              <a:rPr lang="en-US" sz="1400" dirty="0" smtClean="0">
                <a:solidFill>
                  <a:schemeClr val="bg1"/>
                </a:solidFill>
              </a:rPr>
              <a:t> (“Invalid Input \n”) 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0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24B5A1"/>
                </a:solidFill>
                <a:latin typeface="Arial"/>
              </a:rPr>
              <a:t>1.</a:t>
            </a:r>
            <a:r>
              <a:rPr lang="en-US" dirty="0" smtClean="0"/>
              <a:t> </a:t>
            </a:r>
            <a:r>
              <a:rPr lang="en-US" sz="2800" dirty="0">
                <a:solidFill>
                  <a:srgbClr val="3380E6"/>
                </a:solidFill>
                <a:latin typeface="Arial"/>
              </a:rPr>
              <a:t>Structure of a c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547016"/>
          </a:xfrm>
        </p:spPr>
        <p:txBody>
          <a:bodyPr/>
          <a:lstStyle/>
          <a:p>
            <a:r>
              <a:rPr lang="en-US" dirty="0" smtClean="0"/>
              <a:t>Any C Program consists of the following parts:</a:t>
            </a:r>
          </a:p>
          <a:p>
            <a:pPr lvl="1"/>
            <a:r>
              <a:rPr lang="en-US" dirty="0" smtClean="0"/>
              <a:t>Preprocessor part</a:t>
            </a:r>
          </a:p>
          <a:p>
            <a:pPr lvl="1"/>
            <a:r>
              <a:rPr lang="en-US" dirty="0" smtClean="0"/>
              <a:t>Main function. This consists of the following:</a:t>
            </a:r>
          </a:p>
          <a:p>
            <a:pPr lvl="2"/>
            <a:r>
              <a:rPr lang="en-US" dirty="0" smtClean="0"/>
              <a:t>The declaration part</a:t>
            </a:r>
          </a:p>
          <a:p>
            <a:pPr lvl="2"/>
            <a:r>
              <a:rPr lang="en-US" dirty="0" smtClean="0"/>
              <a:t>The Initialization part</a:t>
            </a:r>
          </a:p>
          <a:p>
            <a:pPr lvl="2"/>
            <a:r>
              <a:rPr lang="en-US" dirty="0" smtClean="0"/>
              <a:t>The Input </a:t>
            </a:r>
          </a:p>
          <a:p>
            <a:pPr lvl="2"/>
            <a:r>
              <a:rPr lang="en-US" dirty="0" smtClean="0"/>
              <a:t>Processing (Assignment, if/switch, calculations, or any other C statements that will be covered later)</a:t>
            </a:r>
          </a:p>
          <a:p>
            <a:pPr lvl="2"/>
            <a:r>
              <a:rPr lang="en-US" dirty="0" smtClean="0"/>
              <a:t>The Output</a:t>
            </a:r>
          </a:p>
          <a:p>
            <a:pPr lvl="2"/>
            <a:r>
              <a:rPr lang="en-US" dirty="0" smtClean="0"/>
              <a:t>Return (0) command</a:t>
            </a:r>
          </a:p>
          <a:p>
            <a:r>
              <a:rPr lang="en-US" dirty="0" smtClean="0"/>
              <a:t>This is shown in the diagram of the next slide.</a:t>
            </a:r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58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90465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prompts the user for the observed boiling point of a substance in ºC. The program then identifies the substance if the observed boiling point is within 5% (more or less) of the expected boiling point. If the data input is more than 5% higher or lower than any of the boiling points in the table, the program should output the message “Substance unknown”.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Substance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9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90465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</a:t>
            </a:r>
            <a:r>
              <a:rPr lang="en-US" sz="2400" u="sng" dirty="0">
                <a:latin typeface="Bell MT" panose="02020503060305020303" pitchFamily="18" charset="0"/>
              </a:rPr>
              <a:t>prompts the user for the observed boiling point</a:t>
            </a:r>
            <a:r>
              <a:rPr lang="en-US" sz="2400" dirty="0">
                <a:latin typeface="Bell MT" panose="02020503060305020303" pitchFamily="18" charset="0"/>
              </a:rPr>
              <a:t> of a substance in ºC. The program then identifies the substance if the observed boiling point is within 5% (more or less) of the expected boiling point. If the data input is more than 5% higher or lower than any of the boiling points in the table, the program should output the message “Substance unknown”.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Substance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79512" y="872716"/>
            <a:ext cx="2088232" cy="828092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I</a:t>
            </a: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nput?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observed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267744" y="872716"/>
            <a:ext cx="2088232" cy="828092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</a:t>
            </a: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ype?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double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79512" y="1844824"/>
            <a:ext cx="2088232" cy="828092"/>
          </a:xfrm>
          <a:prstGeom prst="rect">
            <a:avLst/>
          </a:prstGeom>
          <a:solidFill>
            <a:srgbClr val="00B050"/>
          </a:solidFill>
          <a:ln w="38100">
            <a:solidFill>
              <a:srgbClr val="008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Output?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substance</a:t>
            </a:r>
            <a:endParaRPr lang="en-US" sz="2000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267744" y="1844824"/>
            <a:ext cx="2088232" cy="828092"/>
          </a:xfrm>
          <a:prstGeom prst="rect">
            <a:avLst/>
          </a:prstGeom>
          <a:solidFill>
            <a:srgbClr val="00B050"/>
          </a:solidFill>
          <a:ln w="38100">
            <a:solidFill>
              <a:srgbClr val="008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</a:t>
            </a: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ype?</a:t>
            </a:r>
            <a:r>
              <a:rPr lang="en-US" sz="2000" b="1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	</a:t>
            </a:r>
          </a:p>
          <a:p>
            <a:pPr marL="0" indent="0" algn="just">
              <a:buFont typeface="Wingdings 2"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string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355976" y="872716"/>
            <a:ext cx="2520280" cy="828092"/>
          </a:xfrm>
          <a:prstGeom prst="rect">
            <a:avLst/>
          </a:prstGeom>
          <a:solidFill>
            <a:srgbClr val="6699FF"/>
          </a:solidFill>
          <a:ln w="38100"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value?	</a:t>
            </a:r>
          </a:p>
          <a:p>
            <a:pPr marL="0" indent="0" algn="just">
              <a:buFont typeface="Wingdings 2"/>
              <a:buNone/>
            </a:pPr>
            <a:r>
              <a:rPr lang="en-US" sz="2000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Through </a:t>
            </a:r>
            <a:r>
              <a:rPr lang="en-US" sz="2000" dirty="0" err="1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scanf</a:t>
            </a:r>
            <a:endParaRPr lang="en-US" sz="2000" dirty="0" smtClean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355976" y="1844824"/>
            <a:ext cx="2520280" cy="828092"/>
          </a:xfrm>
          <a:prstGeom prst="rect">
            <a:avLst/>
          </a:prstGeom>
          <a:solidFill>
            <a:srgbClr val="00B050"/>
          </a:solidFill>
          <a:ln w="38100">
            <a:solidFill>
              <a:srgbClr val="008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en-US" sz="2000" b="1" i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value?</a:t>
            </a:r>
            <a:r>
              <a:rPr lang="en-US" sz="2000" b="1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	</a:t>
            </a:r>
          </a:p>
          <a:p>
            <a:pPr marL="0" indent="0" algn="just">
              <a:buFont typeface="Wingdings 2"/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To be calculated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512" y="2780928"/>
            <a:ext cx="80648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3284984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 err="1" smtClean="0">
                <a:solidFill>
                  <a:schemeClr val="bg1"/>
                </a:solidFill>
              </a:rPr>
              <a:t>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6165304"/>
            <a:ext cx="80648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return (0);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 // end of main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1560" y="4005064"/>
            <a:ext cx="7128792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declaration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observed;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char substance[20];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5049180"/>
            <a:ext cx="7128792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the observed boiling point: \n”);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(“%d”, &amp;observed);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9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90465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prompts the user for the observed boiling point of a substance in ºC. </a:t>
            </a:r>
            <a:r>
              <a:rPr lang="en-US" sz="2400" u="sng" dirty="0">
                <a:latin typeface="Bell MT" panose="02020503060305020303" pitchFamily="18" charset="0"/>
              </a:rPr>
              <a:t>The program then identifies the substance if the observed boiling point is within 5% (more or less) of the expected boiling point</a:t>
            </a:r>
            <a:r>
              <a:rPr lang="en-US" sz="2400" dirty="0">
                <a:latin typeface="Bell MT" panose="02020503060305020303" pitchFamily="18" charset="0"/>
              </a:rPr>
              <a:t>. If the data input is more than 5% higher or lower than any of the boiling points in the table, the program should output the message “Substance unknown”.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Substance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5536" y="2852936"/>
            <a:ext cx="7344816" cy="1368152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water_plus5 = (100 * 0.05) + 100;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water_minus5 = (100 * 0.05) – 100;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(observed &gt;= water_minus5) &amp;&amp; (observed &lt;= water_plus5)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strcopy</a:t>
            </a:r>
            <a:r>
              <a:rPr lang="en-US" dirty="0" smtClean="0">
                <a:solidFill>
                  <a:schemeClr val="bg1"/>
                </a:solidFill>
              </a:rPr>
              <a:t> (substance, “water”);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90465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prompts the user for the observed boiling point of a substance in ºC. </a:t>
            </a:r>
            <a:r>
              <a:rPr lang="en-US" sz="2400" u="sng" dirty="0">
                <a:latin typeface="Bell MT" panose="02020503060305020303" pitchFamily="18" charset="0"/>
              </a:rPr>
              <a:t>The program then identifies the substance if the observed boiling point is within 5% (more or less) of the expected boiling point</a:t>
            </a:r>
            <a:r>
              <a:rPr lang="en-US" sz="2400" dirty="0">
                <a:latin typeface="Bell MT" panose="02020503060305020303" pitchFamily="18" charset="0"/>
              </a:rPr>
              <a:t>. If the data input is more than 5% higher or lower than any of the boiling points in the table, the program should output the message “Substance unknown”.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Substance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5536" y="2780928"/>
            <a:ext cx="7344816" cy="1728192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in the same way, calculate: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mercury_plus5, mercury_minus5,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copper_plus5, copper_minus5,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silver_plus5, silver_minus5,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gold_plus5, gold_minus5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2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90465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prompts the user for the observed boiling point of a substance in ºC. </a:t>
            </a:r>
            <a:r>
              <a:rPr lang="en-US" sz="2400" u="sng" dirty="0">
                <a:latin typeface="Bell MT" panose="02020503060305020303" pitchFamily="18" charset="0"/>
              </a:rPr>
              <a:t>The program then identifies the substance if the observed boiling point is within 5% (more or less) of the expected boiling point</a:t>
            </a:r>
            <a:r>
              <a:rPr lang="en-US" sz="2400" dirty="0">
                <a:latin typeface="Bell MT" panose="02020503060305020303" pitchFamily="18" charset="0"/>
              </a:rPr>
              <a:t>. If the data input is more than 5% higher or lower than any of the boiling points in the table, the program should output the message “Substance unknown”.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Substance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5536" y="2924944"/>
            <a:ext cx="7344816" cy="79208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Don’t forget to declare your variables!!!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904656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table below shows the normal boiling points of several substances. Write a program that prompts the user for the observed boiling point of a substance in ºC. </a:t>
            </a:r>
            <a:r>
              <a:rPr lang="en-US" sz="2400" u="sng" dirty="0">
                <a:latin typeface="Bell MT" panose="02020503060305020303" pitchFamily="18" charset="0"/>
              </a:rPr>
              <a:t>The program then identifies the substance if the observed boiling point is within 5% (more or less) of the expected boiling point</a:t>
            </a:r>
            <a:r>
              <a:rPr lang="en-US" sz="2400" dirty="0">
                <a:latin typeface="Bell MT" panose="02020503060305020303" pitchFamily="18" charset="0"/>
              </a:rPr>
              <a:t>. If the data input is more than 5% higher or lower than any of the boiling points in the table, the program should output the message “Substance unknown”.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Substance	Expected Boiling Point (ºC)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Water			</a:t>
            </a:r>
            <a:r>
              <a:rPr lang="en-US" sz="2400" dirty="0" smtClean="0">
                <a:latin typeface="Bell MT" panose="02020503060305020303" pitchFamily="18" charset="0"/>
              </a:rPr>
              <a:t>	100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Mercury			357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Copper			</a:t>
            </a:r>
            <a:r>
              <a:rPr lang="en-US" sz="2400" dirty="0" smtClean="0">
                <a:latin typeface="Bell MT" panose="02020503060305020303" pitchFamily="18" charset="0"/>
              </a:rPr>
              <a:t>	1187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Silver			</a:t>
            </a:r>
            <a:r>
              <a:rPr lang="en-US" sz="2400" dirty="0" smtClean="0">
                <a:latin typeface="Bell MT" panose="02020503060305020303" pitchFamily="18" charset="0"/>
              </a:rPr>
              <a:t>	2193</a:t>
            </a:r>
            <a:endParaRPr lang="en-US" sz="2400" dirty="0">
              <a:latin typeface="Bell MT" panose="02020503060305020303" pitchFamily="18" charset="0"/>
            </a:endParaRP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Gold			</a:t>
            </a:r>
            <a:r>
              <a:rPr lang="en-US" sz="2400" dirty="0" smtClean="0">
                <a:latin typeface="Bell MT" panose="02020503060305020303" pitchFamily="18" charset="0"/>
              </a:rPr>
              <a:t>	2660</a:t>
            </a: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5536" y="2924944"/>
            <a:ext cx="7344816" cy="792088"/>
          </a:xfrm>
          <a:prstGeom prst="roundRect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Complete the if statement…and conclude your program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9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(4)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4392488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consumption. 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program should read the power consumption rate in KWH (Kilowatt per Hour); then it calculates the due amount according to the following:</a:t>
            </a:r>
          </a:p>
          <a:p>
            <a:pPr marL="0" indent="0" algn="just">
              <a:buNone/>
            </a:pPr>
            <a:r>
              <a:rPr lang="en-US" sz="2400" dirty="0">
                <a:latin typeface="Bell MT" panose="02020503060305020303" pitchFamily="18" charset="0"/>
              </a:rPr>
              <a:t>The rate is SAR 5 per KWH for Residential, SAR 10 per KWH for Commercial and SAR 20 per KWH for Industrial.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27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(4) – input 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4392488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consumption. </a:t>
            </a:r>
            <a:r>
              <a:rPr lang="en-US" sz="2400" u="sng" dirty="0">
                <a:latin typeface="Bell MT" panose="02020503060305020303" pitchFamily="18" charset="0"/>
              </a:rPr>
              <a:t>The rates vary depending on whether the user is residential, commercial, or industrial</a:t>
            </a:r>
            <a:r>
              <a:rPr lang="en-US" sz="2400" dirty="0">
                <a:latin typeface="Bell MT" panose="02020503060305020303" pitchFamily="18" charset="0"/>
              </a:rPr>
              <a:t>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program should read the power consumption rate in KWH (Kilowatt per Hour); then it calculates the due amount according to the following:</a:t>
            </a:r>
          </a:p>
          <a:p>
            <a:pPr marL="0" indent="0" algn="just">
              <a:buNone/>
            </a:pPr>
            <a:r>
              <a:rPr lang="en-US" sz="2400" dirty="0">
                <a:latin typeface="Bell MT" panose="02020503060305020303" pitchFamily="18" charset="0"/>
              </a:rPr>
              <a:t>The rate is SAR 5 per KWH for Residential, SAR 10 per KWH for Commercial and SAR 20 per KWH for Industrial.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612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(4) – input 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4392488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consumption. </a:t>
            </a:r>
            <a:r>
              <a:rPr lang="en-US" sz="2400" u="sng" dirty="0">
                <a:latin typeface="Bell MT" panose="02020503060305020303" pitchFamily="18" charset="0"/>
              </a:rPr>
              <a:t>The rates vary depending on whether the user is residential, commercial, or industrial</a:t>
            </a:r>
            <a:r>
              <a:rPr lang="en-US" sz="2400" dirty="0">
                <a:latin typeface="Bell MT" panose="02020503060305020303" pitchFamily="18" charset="0"/>
              </a:rPr>
              <a:t>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u="sng" dirty="0">
                <a:latin typeface="Bell MT" panose="02020503060305020303" pitchFamily="18" charset="0"/>
              </a:rPr>
              <a:t>The program should read the power consumption rate in KWH (Kilowatt per Hour)</a:t>
            </a:r>
            <a:r>
              <a:rPr lang="en-US" sz="2400" dirty="0">
                <a:latin typeface="Bell MT" panose="02020503060305020303" pitchFamily="18" charset="0"/>
              </a:rPr>
              <a:t>; then it calculates the due amount according to the following:</a:t>
            </a:r>
          </a:p>
          <a:p>
            <a:pPr marL="0" indent="0" algn="just">
              <a:buNone/>
            </a:pPr>
            <a:r>
              <a:rPr lang="en-US" sz="2400" dirty="0">
                <a:latin typeface="Bell MT" panose="02020503060305020303" pitchFamily="18" charset="0"/>
              </a:rPr>
              <a:t>The rate is SAR 5 per KWH for Residential, SAR 10 per KWH for Commercial and SAR 20 per KWH for Industrial.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387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24B5A1"/>
                </a:solidFill>
                <a:latin typeface="Arial"/>
              </a:rPr>
              <a:t>1.</a:t>
            </a:r>
            <a:r>
              <a:rPr lang="en-US" dirty="0" smtClean="0"/>
              <a:t> </a:t>
            </a:r>
            <a:r>
              <a:rPr lang="en-US" sz="2800" dirty="0">
                <a:solidFill>
                  <a:srgbClr val="3380E6"/>
                </a:solidFill>
                <a:latin typeface="Arial"/>
              </a:rPr>
              <a:t>Structure of a c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program - summarized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980728"/>
            <a:ext cx="698477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628800"/>
            <a:ext cx="6984776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988840"/>
            <a:ext cx="6768752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5229200"/>
            <a:ext cx="676875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2708920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declaration part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6" y="3212976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initialization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6" y="371703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input 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4221088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processing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6" y="4725144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output</a:t>
            </a:r>
          </a:p>
        </p:txBody>
      </p:sp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200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(4) – output 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4392488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consumption. 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program should read the power consumption rate in KWH (Kilowatt per Hour); then it calculates </a:t>
            </a:r>
            <a:r>
              <a:rPr lang="en-US" sz="2400" u="sng" dirty="0">
                <a:latin typeface="Bell MT" panose="02020503060305020303" pitchFamily="18" charset="0"/>
              </a:rPr>
              <a:t>the due amount</a:t>
            </a:r>
            <a:r>
              <a:rPr lang="en-US" sz="2400" dirty="0">
                <a:latin typeface="Bell MT" panose="02020503060305020303" pitchFamily="18" charset="0"/>
              </a:rPr>
              <a:t> according to the following:</a:t>
            </a:r>
          </a:p>
          <a:p>
            <a:pPr marL="0" indent="0" algn="just">
              <a:buNone/>
            </a:pPr>
            <a:r>
              <a:rPr lang="en-US" sz="2400" dirty="0">
                <a:latin typeface="Bell MT" panose="02020503060305020303" pitchFamily="18" charset="0"/>
              </a:rPr>
              <a:t>The rate is SAR 5 per KWH for Residential, SAR 10 per KWH for Commercial and SAR 20 per KWH for Industrial.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142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Example (4) – processing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4392488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consumption. 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program should read the power consumption rate in KWH (Kilowatt per Hour); then it calculates the due amount according to the following:</a:t>
            </a:r>
          </a:p>
          <a:p>
            <a:pPr marL="0" indent="0" algn="just">
              <a:buNone/>
            </a:pPr>
            <a:r>
              <a:rPr lang="en-US" sz="2400" u="sng" dirty="0">
                <a:latin typeface="Bell MT" panose="02020503060305020303" pitchFamily="18" charset="0"/>
              </a:rPr>
              <a:t>The rate is SAR 5 per KWH for Residential, SAR 10 per KWH for Commercial and SAR 20 per KWH for Industrial</a:t>
            </a:r>
            <a:r>
              <a:rPr lang="en-US" sz="2400" dirty="0">
                <a:latin typeface="Bell MT" panose="02020503060305020303" pitchFamily="18" charset="0"/>
              </a:rPr>
              <a:t>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932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1.1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declaration part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980728"/>
            <a:ext cx="705678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628800"/>
            <a:ext cx="7056784" cy="5112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988840"/>
            <a:ext cx="684076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5949280"/>
            <a:ext cx="6840760" cy="7200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2708920"/>
            <a:ext cx="5112568" cy="11521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// declaration part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number1, number2, number3;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char gender;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double salary;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6" y="3933056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initialization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6" y="443711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input 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4941168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processing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6" y="5445224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output</a:t>
            </a:r>
          </a:p>
        </p:txBody>
      </p:sp>
    </p:spTree>
    <p:extLst>
      <p:ext uri="{BB962C8B-B14F-4D97-AF65-F5344CB8AC3E}">
        <p14:creationId xmlns:p14="http://schemas.microsoft.com/office/powerpoint/2010/main" val="418585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1.2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initialization part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980728"/>
            <a:ext cx="705678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628800"/>
            <a:ext cx="7056784" cy="5112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988840"/>
            <a:ext cx="684076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5949280"/>
            <a:ext cx="6840760" cy="7200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2708920"/>
            <a:ext cx="5904656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declaration part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6" y="3212976"/>
            <a:ext cx="5904656" cy="11521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// initialization part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total = 0; // previously declared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rgbClr val="0000FF"/>
                </a:solidFill>
              </a:rPr>
              <a:t> product = 1.0; // undeclared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char</a:t>
            </a:r>
            <a:r>
              <a:rPr lang="en-US" dirty="0" smtClean="0">
                <a:solidFill>
                  <a:srgbClr val="0000FF"/>
                </a:solidFill>
              </a:rPr>
              <a:t> name[20] = “</a:t>
            </a:r>
            <a:r>
              <a:rPr lang="en-US" dirty="0" err="1" smtClean="0">
                <a:solidFill>
                  <a:srgbClr val="0000FF"/>
                </a:solidFill>
              </a:rPr>
              <a:t>xxxxxxxxxxxxxxxx</a:t>
            </a:r>
            <a:r>
              <a:rPr lang="en-US" dirty="0" smtClean="0">
                <a:solidFill>
                  <a:srgbClr val="0000FF"/>
                </a:solidFill>
              </a:rPr>
              <a:t>”; //undeclared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6" y="4437112"/>
            <a:ext cx="5904656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input 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4941168"/>
            <a:ext cx="5904656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processing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6" y="5445224"/>
            <a:ext cx="5904656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output</a:t>
            </a:r>
          </a:p>
        </p:txBody>
      </p:sp>
    </p:spTree>
    <p:extLst>
      <p:ext uri="{BB962C8B-B14F-4D97-AF65-F5344CB8AC3E}">
        <p14:creationId xmlns:p14="http://schemas.microsoft.com/office/powerpoint/2010/main" val="74533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1.3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input part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980728"/>
            <a:ext cx="698477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628800"/>
            <a:ext cx="6984776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988840"/>
            <a:ext cx="6768752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5877272"/>
            <a:ext cx="676875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5" y="2708920"/>
            <a:ext cx="576064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declaration part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5" y="3212976"/>
            <a:ext cx="576064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initialization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5" y="3717032"/>
            <a:ext cx="5760641" cy="10801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// input part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the values of three integers\n”);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</a:t>
            </a:r>
            <a:r>
              <a:rPr lang="en-US" dirty="0" err="1" smtClean="0">
                <a:solidFill>
                  <a:srgbClr val="0000FF"/>
                </a:solidFill>
              </a:rPr>
              <a:t>d%d%d</a:t>
            </a:r>
            <a:r>
              <a:rPr lang="en-US" dirty="0" smtClean="0">
                <a:solidFill>
                  <a:srgbClr val="0000FF"/>
                </a:solidFill>
              </a:rPr>
              <a:t>”, &amp;number1, &amp;number2, &amp;number3);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5" y="4869160"/>
            <a:ext cx="576064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processing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5" y="5373216"/>
            <a:ext cx="5760641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output</a:t>
            </a:r>
          </a:p>
        </p:txBody>
      </p:sp>
    </p:spTree>
    <p:extLst>
      <p:ext uri="{BB962C8B-B14F-4D97-AF65-F5344CB8AC3E}">
        <p14:creationId xmlns:p14="http://schemas.microsoft.com/office/powerpoint/2010/main" val="103293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1.4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processing part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980728"/>
            <a:ext cx="705678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628800"/>
            <a:ext cx="7056784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988840"/>
            <a:ext cx="684076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5877272"/>
            <a:ext cx="6840760" cy="7200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2708920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declaration part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6" y="3212976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initialization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6" y="371703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input 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4221088"/>
            <a:ext cx="5112568" cy="10801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// processing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total = number1 + number2 + number3;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6" y="5373216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output</a:t>
            </a:r>
          </a:p>
        </p:txBody>
      </p:sp>
    </p:spTree>
    <p:extLst>
      <p:ext uri="{BB962C8B-B14F-4D97-AF65-F5344CB8AC3E}">
        <p14:creationId xmlns:p14="http://schemas.microsoft.com/office/powerpoint/2010/main" val="257399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1.4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processing part (2)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980728"/>
            <a:ext cx="705678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628800"/>
            <a:ext cx="7056784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988840"/>
            <a:ext cx="6768752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5877272"/>
            <a:ext cx="6768752" cy="7200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2708920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declaration part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6" y="3212976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initialization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6" y="371703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input 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4221088"/>
            <a:ext cx="5112568" cy="10801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// processing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total = total + number1;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product = product * number2;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6" y="5373216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output</a:t>
            </a:r>
          </a:p>
        </p:txBody>
      </p:sp>
    </p:spTree>
    <p:extLst>
      <p:ext uri="{BB962C8B-B14F-4D97-AF65-F5344CB8AC3E}">
        <p14:creationId xmlns:p14="http://schemas.microsoft.com/office/powerpoint/2010/main" val="366626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6606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1.4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processing part (3)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764704"/>
            <a:ext cx="705678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Preprocessor part (#include, #define)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1412776"/>
            <a:ext cx="705678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Main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772816"/>
            <a:ext cx="684076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6021288"/>
            <a:ext cx="684076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Return (0);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// end of main function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75656" y="2492896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declaration part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6" y="299695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initialization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6" y="3501008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input part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5656" y="4005064"/>
            <a:ext cx="5112568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// processing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if (total </a:t>
            </a:r>
            <a:r>
              <a:rPr lang="en-US" b="1" dirty="0" smtClean="0">
                <a:solidFill>
                  <a:srgbClr val="00B0F0"/>
                </a:solidFill>
              </a:rPr>
              <a:t>==</a:t>
            </a:r>
            <a:r>
              <a:rPr lang="en-US" dirty="0" smtClean="0">
                <a:solidFill>
                  <a:srgbClr val="0000FF"/>
                </a:solidFill>
              </a:rPr>
              <a:t> 0)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total </a:t>
            </a:r>
            <a:r>
              <a:rPr lang="en-US" b="1" dirty="0" smtClean="0">
                <a:solidFill>
                  <a:srgbClr val="00B0F0"/>
                </a:solidFill>
              </a:rPr>
              <a:t>=</a:t>
            </a:r>
            <a:r>
              <a:rPr lang="en-US" dirty="0" smtClean="0">
                <a:solidFill>
                  <a:srgbClr val="0000FF"/>
                </a:solidFill>
              </a:rPr>
              <a:t> total + number1;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else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product = product * number1;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75656" y="5517232"/>
            <a:ext cx="511256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// output</a:t>
            </a:r>
          </a:p>
        </p:txBody>
      </p:sp>
    </p:spTree>
    <p:extLst>
      <p:ext uri="{BB962C8B-B14F-4D97-AF65-F5344CB8AC3E}">
        <p14:creationId xmlns:p14="http://schemas.microsoft.com/office/powerpoint/2010/main" val="187908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3418</Words>
  <Application>Microsoft Office PowerPoint</Application>
  <PresentationFormat>On-screen Show (4:3)</PresentationFormat>
  <Paragraphs>451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Opulent</vt:lpstr>
      <vt:lpstr>7. C program structure</vt:lpstr>
      <vt:lpstr>1. Structure of a c program</vt:lpstr>
      <vt:lpstr>1. Structure of a c program - summarized</vt:lpstr>
      <vt:lpstr>1.1 declaration part</vt:lpstr>
      <vt:lpstr>1.2 initialization part</vt:lpstr>
      <vt:lpstr>1.3 input part</vt:lpstr>
      <vt:lpstr>1.4 processing part</vt:lpstr>
      <vt:lpstr>1.4 processing part (2)</vt:lpstr>
      <vt:lpstr>1.4 processing part (3)</vt:lpstr>
      <vt:lpstr>1.5 output part</vt:lpstr>
      <vt:lpstr>2. Example (1)</vt:lpstr>
      <vt:lpstr>2. Example (1) – cont’d</vt:lpstr>
      <vt:lpstr>2. Example (2)</vt:lpstr>
      <vt:lpstr>2. Example (2) – cont’d</vt:lpstr>
      <vt:lpstr>2. Example (2) – cont’d</vt:lpstr>
      <vt:lpstr>2. Example (2) – cont’d</vt:lpstr>
      <vt:lpstr>2. Example (2) – cont’d</vt:lpstr>
      <vt:lpstr>2. Example (2) – cont’d</vt:lpstr>
      <vt:lpstr>2. Example (2) – cont’d</vt:lpstr>
      <vt:lpstr>2. Example (3)</vt:lpstr>
      <vt:lpstr>2. Example (3)</vt:lpstr>
      <vt:lpstr>2. Example (3)</vt:lpstr>
      <vt:lpstr>2. Example (3)</vt:lpstr>
      <vt:lpstr>2. Example (3)</vt:lpstr>
      <vt:lpstr>2. Example (3)</vt:lpstr>
      <vt:lpstr>2. Example (3)</vt:lpstr>
      <vt:lpstr>2. Example (4)</vt:lpstr>
      <vt:lpstr>2. Example (4) – input </vt:lpstr>
      <vt:lpstr>2. Example (4) – input </vt:lpstr>
      <vt:lpstr>2. Example (4) – output </vt:lpstr>
      <vt:lpstr>2. Example (4) – 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C program structure</dc:title>
  <dc:creator>Soha S.Zaghloul</dc:creator>
  <cp:lastModifiedBy>Soha S.Zaghloul</cp:lastModifiedBy>
  <cp:revision>21</cp:revision>
  <dcterms:created xsi:type="dcterms:W3CDTF">2014-09-24T13:54:52Z</dcterms:created>
  <dcterms:modified xsi:type="dcterms:W3CDTF">2014-09-24T17:24:14Z</dcterms:modified>
</cp:coreProperties>
</file>