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207" r:id="rId3"/>
  </p:sldMasterIdLst>
  <p:notesMasterIdLst>
    <p:notesMasterId r:id="rId19"/>
  </p:notesMasterIdLst>
  <p:handoutMasterIdLst>
    <p:handoutMasterId r:id="rId20"/>
  </p:handoutMasterIdLst>
  <p:sldIdLst>
    <p:sldId id="328" r:id="rId4"/>
    <p:sldId id="330" r:id="rId5"/>
    <p:sldId id="329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100" d="100"/>
          <a:sy n="100" d="100"/>
        </p:scale>
        <p:origin x="-195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737B34-FB42-49E6-AD50-2D91C6C29B1D}" type="datetimeFigureOut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B07911-DB48-44D7-9D69-A51A7F578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6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462097-452D-4028-A845-9A80606B120F}" type="datetimeFigureOut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8F9662-475C-4EE6-84ED-E7E4332F9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57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BD9D-A860-4EF4-B1C0-C71FECE0A963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7CA1-6021-460C-8079-861EF6A35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4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0403-6E57-4F6C-BF3E-8C5E84EA3DF7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22A5-9158-47A2-8B59-FA12233CC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8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5D1B-0951-4881-98C3-34D33B6D2899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1AD9-AB55-44D4-841A-8D2964061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90FA1C17-E4CF-4251-A27A-2D283A377EB2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23D27D-0757-4FB6-9134-70426E509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82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6833A9-DE27-411F-8457-7BC139E19D93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F7F1F0-4D6D-47A7-A092-3D69BF8C4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73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21F65-734F-445A-AD4C-782EB8F34DEB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332373-1037-4267-AD3A-E35981FDB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08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69CBEF-095E-4CBB-B53B-9FBDC8933A36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11A074-E495-4099-ACDF-243F5CEAD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1379962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367C66-3C59-4402-AB9A-2FD8AF16A364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99C51E-495E-4DAD-A6DD-2BD53A331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4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6210A1-848E-449C-84AE-EAD228EFC199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23F8E7-C4CB-4796-A98B-12F14B38C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1136075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31A99D-15FD-4576-8019-86F68986B6D4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37586D-569A-4362-9A68-831D8933B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9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571A-1BDF-445A-9AE7-6FEDC6669A9D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F0D6-8551-4FB8-8075-24A721D80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7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1A31-2ABD-43D3-90D1-0AA21CB13ACF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D36B-8FB4-4F8C-99B9-B6EBFFD5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73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5A65-5A3F-49D3-935B-04144D971B7A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2831-B288-42C4-924C-EECB598E3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26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8E2A-C362-4EF0-BD94-E736E1364289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851E-575D-468A-9B0D-AFB7B4255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99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AADD-1EB3-4E64-B16F-D747917039CC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5A41-EDD0-41D2-B706-6A4256A08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76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C23E-3EAE-4E86-8EF9-39056D5F2D28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98A9-C0ED-4F06-974B-5A2DEA88E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54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C8E4-A61D-4A8E-A09F-EC405E8234A0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CE4B-C083-4220-A5BD-7CB16D936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20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D3E6-50FD-413A-986D-1DA6ADD02A2E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71B3-3F83-43F6-B3A6-0BA42D8F5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30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39A9-F9F9-4E82-A8F6-32340CAFDD06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A975-A624-4169-A63A-665DCCD6D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59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DE158-8E6B-47E1-A897-DAEB0D8AAA75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F6C4-CF3D-434D-B5E6-5D119FD73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0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86FEA-FD64-4E3A-9F8C-E0FBCAF6EA42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132F-E283-4B7E-8A6E-85DB86F2E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34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FFD9-212E-4089-B7D2-6FF8F43D5D81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C706-E2DD-4368-94EE-A129AFE1F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3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BA46-E522-4A1C-A650-C28D4F2866F3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D7CC-88C5-460A-9F32-DBDCDCB49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4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B926-10F6-4C27-A26E-3B151877B849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2ACF-77A5-495C-AEAF-0DF8ADD58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0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95BEB-1ADD-4594-9F1C-36C7FD00B424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4138-69B9-4CA8-84E3-2531179458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3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DF03-F92C-431C-8AF6-3C33BB023200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FC0E-761C-420B-957D-DF148545D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3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7870-2B45-4D68-9F32-770ACAA5C4A6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EEB24-BE5F-4975-A573-1C10200B7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14F8-C4AD-4BBF-873C-1D7F43D5DFFF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0CF2-8C44-42DF-AA82-8DCA94B4D9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7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8CB2-4D8E-4B45-A91F-7192043F35D2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F34EE-E4C6-4355-98CD-71E75D263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3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4175A57C-DB6F-4274-916A-843E7421D279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73476B1F-D9A9-4FED-B87B-80B8EC582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86CF55D-DAA3-4BBE-9961-2D0ED92C3827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ECCCC9-ED1B-4D15-9DBF-49165DB59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BF2CEF1-16BA-466A-9560-3D01F48402A5}" type="datetime1">
              <a:rPr lang="en-US"/>
              <a:pPr>
                <a:defRPr/>
              </a:pPr>
              <a:t>23/11/2015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7576D50-3781-410F-8FAB-DCDF65004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55" r:id="rId3"/>
    <p:sldLayoutId id="2147485240" r:id="rId4"/>
    <p:sldLayoutId id="2147485241" r:id="rId5"/>
    <p:sldLayoutId id="2147485242" r:id="rId6"/>
    <p:sldLayoutId id="2147485243" r:id="rId7"/>
    <p:sldLayoutId id="2147485244" r:id="rId8"/>
    <p:sldLayoutId id="2147485245" r:id="rId9"/>
    <p:sldLayoutId id="2147485246" r:id="rId10"/>
    <p:sldLayoutId id="21474852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– 2015 (1</a:t>
            </a:r>
            <a:r>
              <a:rPr lang="en-US" sz="3700" baseline="30000" dirty="0" smtClean="0">
                <a:solidFill>
                  <a:schemeClr val="tx1"/>
                </a:solidFill>
              </a:rPr>
              <a:t>st </a:t>
            </a:r>
            <a:r>
              <a:rPr lang="en-US" sz="3700" dirty="0" smtClean="0">
                <a:solidFill>
                  <a:schemeClr val="tx1"/>
                </a:solidFill>
              </a:rPr>
              <a:t>Sem.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20574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/>
              <a:t>Applied Anthropometry, Work-Space Design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/>
              <a:t>Part II - Design of Work Surfaces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/>
              <a:t>(Chapter 13)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900" b="1" dirty="0" smtClean="0"/>
              <a:t>Prepared by: Ahmed M. El-Sherbeeny, PhD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DD19F-CC59-4168-98B7-27406355513A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Work-Surface Height: 1. Seated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r>
              <a:rPr lang="en-US" altLang="en-US" sz="2800" dirty="0" smtClean="0"/>
              <a:t>Seated Work-Surface: </a:t>
            </a:r>
            <a:r>
              <a:rPr lang="en-US" altLang="en-US" sz="2800" b="1" dirty="0" smtClean="0"/>
              <a:t>Height &amp; Arm Posture</a:t>
            </a:r>
          </a:p>
          <a:p>
            <a:pPr lvl="1"/>
            <a:r>
              <a:rPr lang="en-US" altLang="en-US" sz="2000" dirty="0" smtClean="0"/>
              <a:t>Work surface height is affected by:</a:t>
            </a:r>
          </a:p>
          <a:p>
            <a:pPr lvl="2"/>
            <a:r>
              <a:rPr lang="en-US" altLang="en-US" sz="2000" dirty="0" smtClean="0"/>
              <a:t>Arm posture</a:t>
            </a:r>
          </a:p>
          <a:p>
            <a:pPr lvl="2"/>
            <a:r>
              <a:rPr lang="en-US" altLang="en-US" sz="2000" dirty="0" smtClean="0"/>
              <a:t>Seat height</a:t>
            </a:r>
          </a:p>
          <a:p>
            <a:pPr lvl="2"/>
            <a:r>
              <a:rPr lang="en-US" altLang="en-US" sz="2000" dirty="0" smtClean="0"/>
              <a:t>Thickness of the work surface (which affects …?)</a:t>
            </a:r>
          </a:p>
          <a:p>
            <a:pPr lvl="2"/>
            <a:r>
              <a:rPr lang="en-US" altLang="en-US" sz="2000" dirty="0" smtClean="0"/>
              <a:t>Thickness of the thighs</a:t>
            </a:r>
          </a:p>
          <a:p>
            <a:pPr lvl="1"/>
            <a:r>
              <a:rPr lang="en-US" altLang="en-US" sz="2000" dirty="0" smtClean="0"/>
              <a:t>As work-surface height </a:t>
            </a:r>
            <a:r>
              <a:rPr lang="en-US" altLang="en-US" sz="2000" b="1" dirty="0" smtClean="0"/>
              <a:t>↓</a:t>
            </a:r>
            <a:r>
              <a:rPr lang="en-US" altLang="en-US" sz="2000" dirty="0" smtClean="0"/>
              <a:t> ⇒</a:t>
            </a:r>
          </a:p>
          <a:p>
            <a:pPr lvl="2"/>
            <a:r>
              <a:rPr lang="en-US" altLang="en-US" sz="2000" dirty="0" smtClean="0"/>
              <a:t>More relaxed posture of upper arms (@ working ht.)</a:t>
            </a:r>
          </a:p>
          <a:p>
            <a:pPr lvl="2"/>
            <a:r>
              <a:rPr lang="en-US" altLang="en-US" sz="2000" dirty="0" smtClean="0"/>
              <a:t>Elbows are at 90</a:t>
            </a:r>
            <a:r>
              <a:rPr lang="en-US" altLang="en-US" sz="2000" dirty="0" smtClean="0">
                <a:ea typeface="Lucida Sans Unicode" pitchFamily="34" charset="0"/>
                <a:cs typeface="Lucida Sans Unicode" pitchFamily="34" charset="0"/>
              </a:rPr>
              <a:t>º (with respect to working ht.)</a:t>
            </a:r>
          </a:p>
          <a:p>
            <a:pPr lvl="2"/>
            <a:r>
              <a:rPr lang="en-US" altLang="en-US" sz="2000" dirty="0" smtClean="0">
                <a:ea typeface="Lucida Sans Unicode" pitchFamily="34" charset="0"/>
                <a:cs typeface="Lucida Sans Unicode" pitchFamily="34" charset="0"/>
              </a:rPr>
              <a:t>Wrists are straight</a:t>
            </a:r>
          </a:p>
          <a:p>
            <a:pPr lvl="2"/>
            <a:r>
              <a:rPr lang="en-US" altLang="en-US" sz="2000" dirty="0" smtClean="0">
                <a:ea typeface="Lucida Sans Unicode" pitchFamily="34" charset="0"/>
                <a:cs typeface="Lucida Sans Unicode" pitchFamily="34" charset="0"/>
              </a:rPr>
              <a:t>Overall comfortable working (shoulders, spine, etc.)</a:t>
            </a:r>
          </a:p>
          <a:p>
            <a:pPr lvl="2"/>
            <a:r>
              <a:rPr lang="en-US" altLang="en-US" sz="2000" dirty="0" smtClean="0">
                <a:ea typeface="Lucida Sans Unicode" pitchFamily="34" charset="0"/>
                <a:cs typeface="Lucida Sans Unicode" pitchFamily="34" charset="0"/>
              </a:rPr>
              <a:t>Beneficial for repetitive tasks (e.g. typing, assembly)</a:t>
            </a:r>
          </a:p>
          <a:p>
            <a:pPr lvl="1"/>
            <a:r>
              <a:rPr lang="en-US" altLang="en-US" sz="2000" dirty="0" smtClean="0">
                <a:ea typeface="Lucida Sans Unicode" pitchFamily="34" charset="0"/>
                <a:cs typeface="Lucida Sans Unicode" pitchFamily="34" charset="0"/>
              </a:rPr>
              <a:t>Common desk work-surface heights</a:t>
            </a:r>
          </a:p>
          <a:p>
            <a:pPr lvl="2"/>
            <a:r>
              <a:rPr lang="en-US" altLang="en-US" sz="2200" dirty="0" smtClean="0">
                <a:ea typeface="Lucida Sans Unicode" pitchFamily="34" charset="0"/>
                <a:cs typeface="Lucida Sans Unicode" pitchFamily="34" charset="0"/>
              </a:rPr>
              <a:t>76 cm (30 in)</a:t>
            </a:r>
          </a:p>
          <a:p>
            <a:pPr lvl="2"/>
            <a:r>
              <a:rPr lang="en-US" altLang="en-US" sz="2200" dirty="0" smtClean="0">
                <a:ea typeface="Lucida Sans Unicode" pitchFamily="34" charset="0"/>
                <a:cs typeface="Lucida Sans Unicode" pitchFamily="34" charset="0"/>
              </a:rPr>
              <a:t>Research: recommend reduction to 72 cm, 68.6 cm</a:t>
            </a:r>
            <a:endParaRPr lang="en-US" alt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48C32-75F7-4A51-B989-F611263AFCB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Work-Surface Height: 1. Seated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z="2800" smtClean="0"/>
              <a:t>Seated Work-Surface:</a:t>
            </a:r>
            <a:br>
              <a:rPr lang="en-US" altLang="en-US" sz="2800" smtClean="0"/>
            </a:br>
            <a:r>
              <a:rPr lang="en-US" altLang="en-US" sz="2800" b="1" smtClean="0"/>
              <a:t>Height &amp; Thigh Clearance</a:t>
            </a:r>
          </a:p>
          <a:p>
            <a:pPr lvl="1"/>
            <a:r>
              <a:rPr lang="en-US" altLang="en-US" sz="2400" smtClean="0"/>
              <a:t>Thigh clearance:</a:t>
            </a:r>
          </a:p>
          <a:p>
            <a:pPr lvl="2"/>
            <a:r>
              <a:rPr lang="en-US" altLang="en-US" sz="2200" smtClean="0"/>
              <a:t>Determined by dist. bet. seat &amp; work surface bottom</a:t>
            </a:r>
          </a:p>
          <a:p>
            <a:pPr lvl="3"/>
            <a:r>
              <a:rPr lang="en-US" altLang="en-US" sz="2000" smtClean="0"/>
              <a:t>Design here for max, min, average, adjustable?</a:t>
            </a:r>
          </a:p>
          <a:p>
            <a:pPr lvl="2"/>
            <a:r>
              <a:rPr lang="en-US" altLang="en-US" sz="2200" smtClean="0"/>
              <a:t>Non-adjustable height work surface</a:t>
            </a:r>
          </a:p>
          <a:p>
            <a:pPr lvl="3"/>
            <a:r>
              <a:rPr lang="en-US" altLang="en-US" sz="2000" smtClean="0"/>
              <a:t>ANSI: 26.2 in (66.5 cm) as min. ht. of bottom</a:t>
            </a:r>
          </a:p>
          <a:p>
            <a:pPr lvl="2"/>
            <a:r>
              <a:rPr lang="en-US" altLang="en-US" sz="2200" smtClean="0"/>
              <a:t>Small users</a:t>
            </a:r>
          </a:p>
          <a:p>
            <a:pPr lvl="3"/>
            <a:r>
              <a:rPr lang="en-US" altLang="en-US" sz="2000" smtClean="0"/>
              <a:t>raise seat so elbows are at 90</a:t>
            </a:r>
            <a:r>
              <a:rPr lang="en-US" altLang="en-US" sz="2000" smtClean="0">
                <a:ea typeface="Lucida Sans Unicode" pitchFamily="34" charset="0"/>
                <a:cs typeface="Lucida Sans Unicode" pitchFamily="34" charset="0"/>
              </a:rPr>
              <a:t>º to work surface</a:t>
            </a:r>
          </a:p>
          <a:p>
            <a:pPr lvl="3"/>
            <a:r>
              <a:rPr lang="en-US" altLang="en-US" sz="2000" smtClean="0">
                <a:ea typeface="Lucida Sans Unicode" pitchFamily="34" charset="0"/>
                <a:cs typeface="Lucida Sans Unicode" pitchFamily="34" charset="0"/>
              </a:rPr>
              <a:t>⇒ feet don’t touch floor</a:t>
            </a:r>
          </a:p>
          <a:p>
            <a:pPr lvl="3"/>
            <a:r>
              <a:rPr lang="en-US" altLang="en-US" sz="2000" smtClean="0">
                <a:ea typeface="Lucida Sans Unicode" pitchFamily="34" charset="0"/>
                <a:cs typeface="Lucida Sans Unicode" pitchFamily="34" charset="0"/>
              </a:rPr>
              <a:t>⇒ foot rest is needed to support feet</a:t>
            </a:r>
          </a:p>
          <a:p>
            <a:pPr lvl="3"/>
            <a:r>
              <a:rPr lang="en-US" altLang="en-US" sz="2000" smtClean="0">
                <a:ea typeface="Lucida Sans Unicode" pitchFamily="34" charset="0"/>
                <a:cs typeface="Lucida Sans Unicode" pitchFamily="34" charset="0"/>
              </a:rPr>
              <a:t>or use adjustable-height work surface</a:t>
            </a:r>
          </a:p>
          <a:p>
            <a:pPr lvl="2"/>
            <a:r>
              <a:rPr lang="en-US" altLang="en-US" sz="2200" smtClean="0"/>
              <a:t>Adjustable-height work surface</a:t>
            </a:r>
          </a:p>
          <a:p>
            <a:pPr lvl="3"/>
            <a:r>
              <a:rPr lang="en-US" altLang="en-US" sz="2000" smtClean="0">
                <a:ea typeface="Lucida Sans Unicode" pitchFamily="34" charset="0"/>
                <a:cs typeface="Lucida Sans Unicode" pitchFamily="34" charset="0"/>
              </a:rPr>
              <a:t>ANSI: 51.3 – 66.5 cm for bottom of work surface</a:t>
            </a:r>
            <a:endParaRPr lang="en-US" altLang="en-US" sz="2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E1EC1-E852-4525-A70C-C677143B1244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Work-Surface Height: 1. Seated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z="2800" smtClean="0"/>
              <a:t>General Principles for Seated Work Surfaces: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z="2400" smtClean="0"/>
              <a:t>Best to find work surfaces with </a:t>
            </a:r>
            <a:r>
              <a:rPr lang="en-US" altLang="en-US" sz="2400" b="1" smtClean="0"/>
              <a:t>adjustable height</a:t>
            </a:r>
            <a:r>
              <a:rPr lang="en-US" altLang="en-US" sz="2400" smtClean="0"/>
              <a:t> (e.g. adjustable computer tables)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z="2400" smtClean="0"/>
              <a:t>Best if work surface is such that</a:t>
            </a:r>
            <a:br>
              <a:rPr lang="en-US" altLang="en-US" sz="2400" smtClean="0"/>
            </a:br>
            <a:r>
              <a:rPr lang="en-US" altLang="en-US" sz="2400" smtClean="0"/>
              <a:t>elbow height = working height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z="2400" smtClean="0"/>
              <a:t>Work surface should provide enough clearance for people with thick thighs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z="2400" smtClean="0"/>
              <a:t>Recomm. seated work surface ht. for different tasks: </a:t>
            </a:r>
            <a:br>
              <a:rPr lang="en-US" altLang="en-US" sz="2400" smtClean="0"/>
            </a:br>
            <a:endParaRPr lang="en-US" altLang="en-US" sz="24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FA93-4C32-4776-B656-31ECDE3074D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191000"/>
            <a:ext cx="6845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Work-Surface Height: 2. Standing</a:t>
            </a:r>
          </a:p>
        </p:txBody>
      </p:sp>
      <p:sp>
        <p:nvSpPr>
          <p:cNvPr id="2458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/>
              <a:t>Factors governing standing work-surface </a:t>
            </a:r>
            <a:r>
              <a:rPr lang="en-US" altLang="en-US" dirty="0" err="1" smtClean="0"/>
              <a:t>ht</a:t>
            </a:r>
            <a:endParaRPr lang="en-US" altLang="en-US" dirty="0" smtClean="0"/>
          </a:p>
          <a:p>
            <a:pPr lvl="1"/>
            <a:r>
              <a:rPr lang="en-US" altLang="en-US" sz="2000" dirty="0" smtClean="0"/>
              <a:t>Elbow height</a:t>
            </a:r>
          </a:p>
          <a:p>
            <a:pPr lvl="1"/>
            <a:r>
              <a:rPr lang="en-US" altLang="en-US" sz="2000" dirty="0" smtClean="0"/>
              <a:t>Type of work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Type </a:t>
            </a:r>
            <a:r>
              <a:rPr lang="en-US" altLang="en-US" dirty="0" smtClean="0"/>
              <a:t>of work vs. elbow height (</a:t>
            </a:r>
            <a:r>
              <a:rPr lang="en-US" altLang="en-US" i="1" dirty="0" smtClean="0"/>
              <a:t>next slide</a:t>
            </a:r>
            <a:r>
              <a:rPr lang="en-US" altLang="en-US" dirty="0" smtClean="0"/>
              <a:t>):</a:t>
            </a:r>
          </a:p>
          <a:p>
            <a:pPr lvl="1"/>
            <a:r>
              <a:rPr lang="en-US" altLang="en-US" sz="2000" b="1" dirty="0" smtClean="0"/>
              <a:t>Light</a:t>
            </a:r>
            <a:r>
              <a:rPr lang="en-US" altLang="en-US" sz="2000" dirty="0" smtClean="0"/>
              <a:t> and </a:t>
            </a:r>
            <a:r>
              <a:rPr lang="en-US" altLang="en-US" sz="2000" b="1" dirty="0" smtClean="0"/>
              <a:t>heavy work</a:t>
            </a:r>
            <a:r>
              <a:rPr lang="en-US" altLang="en-US" sz="2000" dirty="0" smtClean="0"/>
              <a:t>:</a:t>
            </a:r>
            <a:br>
              <a:rPr lang="en-US" altLang="en-US" sz="2000" dirty="0" smtClean="0"/>
            </a:br>
            <a:r>
              <a:rPr lang="en-US" altLang="en-US" sz="2000" dirty="0" smtClean="0"/>
              <a:t>work-surface height: </a:t>
            </a:r>
            <a:r>
              <a:rPr lang="en-US" altLang="en-US" sz="2000" b="1" dirty="0" smtClean="0"/>
              <a:t>below</a:t>
            </a:r>
            <a:r>
              <a:rPr lang="en-US" altLang="en-US" sz="2000" dirty="0" smtClean="0"/>
              <a:t> elbow height</a:t>
            </a:r>
          </a:p>
          <a:p>
            <a:pPr lvl="1"/>
            <a:r>
              <a:rPr lang="en-US" altLang="en-US" sz="2000" b="1" dirty="0" smtClean="0"/>
              <a:t>Precision work</a:t>
            </a:r>
            <a:r>
              <a:rPr lang="en-US" altLang="en-US" sz="2000" dirty="0" smtClean="0"/>
              <a:t>:</a:t>
            </a:r>
          </a:p>
          <a:p>
            <a:pPr lvl="2"/>
            <a:r>
              <a:rPr lang="en-US" altLang="en-US" sz="2000" dirty="0" smtClean="0"/>
              <a:t>work-surface height: </a:t>
            </a:r>
            <a:r>
              <a:rPr lang="en-US" altLang="en-US" sz="2000" b="1" dirty="0" smtClean="0"/>
              <a:t>slightly above</a:t>
            </a:r>
            <a:r>
              <a:rPr lang="en-US" altLang="en-US" sz="2000" dirty="0" smtClean="0"/>
              <a:t> elbow height</a:t>
            </a:r>
          </a:p>
          <a:p>
            <a:pPr lvl="2"/>
            <a:r>
              <a:rPr lang="en-US" altLang="en-US" sz="2000" dirty="0" smtClean="0"/>
              <a:t>Reason: to support elbow while performing work</a:t>
            </a:r>
          </a:p>
          <a:p>
            <a:pPr lvl="2"/>
            <a:r>
              <a:rPr lang="en-US" altLang="en-US" sz="2000" dirty="0" smtClean="0"/>
              <a:t>but recommended: sitting down for precision work</a:t>
            </a:r>
          </a:p>
          <a:p>
            <a:pPr lvl="1"/>
            <a:r>
              <a:rPr lang="en-US" altLang="en-US" sz="2000" b="1" dirty="0" smtClean="0"/>
              <a:t>Fixed</a:t>
            </a:r>
            <a:r>
              <a:rPr lang="en-US" altLang="en-US" sz="2000" dirty="0" smtClean="0"/>
              <a:t> vs. </a:t>
            </a:r>
            <a:r>
              <a:rPr lang="en-US" altLang="en-US" sz="2000" b="1" dirty="0" smtClean="0"/>
              <a:t>adjustable</a:t>
            </a:r>
            <a:r>
              <a:rPr lang="en-US" altLang="en-US" sz="2000" dirty="0" smtClean="0"/>
              <a:t> standing work surface height</a:t>
            </a:r>
          </a:p>
          <a:p>
            <a:pPr lvl="2"/>
            <a:r>
              <a:rPr lang="en-US" altLang="en-US" sz="2000" dirty="0" smtClean="0"/>
              <a:t>Fixed: designed for max. (i.e. tallest) users</a:t>
            </a:r>
          </a:p>
          <a:p>
            <a:pPr lvl="2"/>
            <a:r>
              <a:rPr lang="en-US" altLang="en-US" sz="2000" dirty="0" smtClean="0"/>
              <a:t>Shorter users:</a:t>
            </a:r>
          </a:p>
          <a:p>
            <a:pPr lvl="3"/>
            <a:r>
              <a:rPr lang="en-US" altLang="en-US" sz="1800" dirty="0" smtClean="0"/>
              <a:t>either use a platform to account for height difference</a:t>
            </a:r>
          </a:p>
          <a:p>
            <a:pPr lvl="3"/>
            <a:r>
              <a:rPr lang="en-US" altLang="en-US" sz="1800" dirty="0" smtClean="0"/>
              <a:t>or use adjustable ht. (e.g. electric, manual, hydraulic)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A5FEC-B045-4752-8120-AFE9BA4C644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3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endParaRPr lang="en-US" altLang="en-US" smtClean="0"/>
          </a:p>
          <a:p>
            <a:pPr lvl="1"/>
            <a:endParaRPr lang="en-US" altLang="en-US" sz="24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857E7-E1A8-41B6-ACC0-181BB2EFC62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28600"/>
            <a:ext cx="90995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 Work-Surface Height: 2. Standing</a:t>
            </a: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/>
              <a:t>Other recommendations:</a:t>
            </a:r>
          </a:p>
          <a:p>
            <a:pPr lvl="1"/>
            <a:r>
              <a:rPr lang="en-US" altLang="en-US" sz="2000" dirty="0" smtClean="0"/>
              <a:t>Work height: too high ⇒ </a:t>
            </a:r>
            <a:r>
              <a:rPr lang="en-GB" altLang="en-US" sz="2000" dirty="0" smtClean="0"/>
              <a:t>shoulders &amp; upper limbs raised </a:t>
            </a:r>
            <a:r>
              <a:rPr lang="en-US" altLang="en-US" sz="2000" dirty="0" smtClean="0"/>
              <a:t>⇒ fatigue, strain on shoulder muscles</a:t>
            </a:r>
          </a:p>
          <a:p>
            <a:pPr lvl="1"/>
            <a:r>
              <a:rPr lang="en-US" altLang="en-US" sz="2000" dirty="0" smtClean="0"/>
              <a:t>Work height: too low ⇒ </a:t>
            </a:r>
            <a:r>
              <a:rPr lang="en-GB" altLang="en-US" sz="2000" dirty="0" smtClean="0"/>
              <a:t>trunk, neck, head: inclined forward </a:t>
            </a:r>
            <a:r>
              <a:rPr lang="en-US" altLang="en-US" sz="2000" dirty="0" smtClean="0"/>
              <a:t>⇒ </a:t>
            </a:r>
            <a:r>
              <a:rPr lang="en-GB" altLang="en-US" sz="2000" dirty="0" smtClean="0"/>
              <a:t>stress on spine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Recommended </a:t>
            </a:r>
            <a:r>
              <a:rPr lang="en-US" altLang="en-US" sz="2000" dirty="0" err="1" smtClean="0"/>
              <a:t>hts.</a:t>
            </a:r>
            <a:r>
              <a:rPr lang="en-US" altLang="en-US" sz="2000" dirty="0" smtClean="0"/>
              <a:t> for different tasks: below for fixed vs.  adjustable </a:t>
            </a:r>
            <a:r>
              <a:rPr lang="en-US" altLang="en-US" sz="2000" dirty="0" err="1" smtClean="0"/>
              <a:t>ht</a:t>
            </a:r>
            <a:r>
              <a:rPr lang="en-US" altLang="en-US" sz="2000" dirty="0" smtClean="0"/>
              <a:t> (and for male, female)</a:t>
            </a:r>
          </a:p>
          <a:p>
            <a:pPr lvl="1"/>
            <a:endParaRPr lang="en-US" alt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572E1-52B9-4D52-A3FA-47E4A6DB80A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429000"/>
            <a:ext cx="8048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smtClean="0"/>
              <a:t>Design of Work Surfaces</a:t>
            </a:r>
          </a:p>
          <a:p>
            <a:pPr lvl="1"/>
            <a:r>
              <a:rPr lang="en-US" altLang="en-US" smtClean="0"/>
              <a:t>Horizontal Work Surface Area</a:t>
            </a:r>
          </a:p>
          <a:p>
            <a:pPr lvl="1"/>
            <a:r>
              <a:rPr lang="en-US" altLang="en-US" smtClean="0"/>
              <a:t>Work-Surface Height</a:t>
            </a:r>
          </a:p>
          <a:p>
            <a:pPr lvl="2"/>
            <a:r>
              <a:rPr lang="en-US" altLang="en-US" smtClean="0"/>
              <a:t>Seated</a:t>
            </a:r>
          </a:p>
          <a:p>
            <a:pPr lvl="2"/>
            <a:r>
              <a:rPr lang="en-US" altLang="en-US" smtClean="0"/>
              <a:t>Standing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0DEE6-1A84-4D8E-B8C3-2D1EEEA4193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Design of Work Surfaces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/>
              <a:t>Important use of anthropometric data:</a:t>
            </a:r>
            <a:br>
              <a:rPr lang="en-US" altLang="en-US" dirty="0" smtClean="0"/>
            </a:br>
            <a:r>
              <a:rPr lang="en-US" altLang="en-US" dirty="0" smtClean="0"/>
              <a:t>work space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Work-space </a:t>
            </a:r>
            <a:r>
              <a:rPr lang="en-US" altLang="en-US" b="1" dirty="0" smtClean="0"/>
              <a:t>envelope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Def</a:t>
            </a:r>
            <a:r>
              <a:rPr lang="en-US" altLang="en-US" baseline="30000" dirty="0" err="1" smtClean="0"/>
              <a:t>n</a:t>
            </a:r>
            <a:r>
              <a:rPr lang="en-US" altLang="en-US" dirty="0" smtClean="0"/>
              <a:t>): 3-D space within which individual works</a:t>
            </a:r>
          </a:p>
          <a:p>
            <a:pPr lvl="1"/>
            <a:r>
              <a:rPr lang="en-US" altLang="en-US" dirty="0" smtClean="0"/>
              <a:t>Involves mostly space where hands can move</a:t>
            </a:r>
          </a:p>
          <a:p>
            <a:pPr lvl="1"/>
            <a:r>
              <a:rPr lang="en-US" altLang="en-US" dirty="0" smtClean="0"/>
              <a:t>Within envelope, </a:t>
            </a:r>
            <a:r>
              <a:rPr lang="en-US" altLang="en-US" b="1" dirty="0" smtClean="0"/>
              <a:t>design decisions</a:t>
            </a:r>
            <a:r>
              <a:rPr lang="en-US" altLang="en-US" dirty="0" smtClean="0"/>
              <a:t> must be made about features of the workspace, e.g.</a:t>
            </a:r>
          </a:p>
          <a:p>
            <a:pPr lvl="2"/>
            <a:r>
              <a:rPr lang="en-US" altLang="en-US" dirty="0" smtClean="0"/>
              <a:t>location and design of benches, desks, tables, and control panels</a:t>
            </a:r>
          </a:p>
          <a:p>
            <a:pPr lvl="1"/>
            <a:r>
              <a:rPr lang="en-US" altLang="en-US" dirty="0" smtClean="0"/>
              <a:t>Discussed here samples of work surfaces: horizontal, vertical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2AE7E-76E7-4139-BC66-B08154F547B2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Horizontal Work Surface Area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z="2800" dirty="0" smtClean="0"/>
              <a:t>This is area used by:</a:t>
            </a:r>
          </a:p>
          <a:p>
            <a:pPr lvl="1"/>
            <a:r>
              <a:rPr lang="en-US" altLang="en-US" dirty="0" smtClean="0"/>
              <a:t>Seated worker</a:t>
            </a:r>
          </a:p>
          <a:p>
            <a:pPr lvl="1"/>
            <a:r>
              <a:rPr lang="en-US" altLang="en-US" dirty="0" smtClean="0"/>
              <a:t>“Sit-stand” worker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Area </a:t>
            </a:r>
            <a:r>
              <a:rPr lang="en-US" altLang="en-US" dirty="0" smtClean="0"/>
              <a:t>should allow for manual activities within “convenient” arm reach (what is convenient?)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Research </a:t>
            </a:r>
            <a:r>
              <a:rPr lang="en-US" altLang="en-US" dirty="0" smtClean="0"/>
              <a:t>on horizontal work surface area:</a:t>
            </a:r>
          </a:p>
          <a:p>
            <a:pPr lvl="1"/>
            <a:r>
              <a:rPr lang="en-US" altLang="en-US" dirty="0" smtClean="0"/>
              <a:t>Barnes (1963) and Farley (1955):</a:t>
            </a:r>
          </a:p>
          <a:p>
            <a:pPr lvl="2"/>
            <a:r>
              <a:rPr lang="en-US" altLang="en-US" dirty="0" smtClean="0"/>
              <a:t>Shown in next slide (carefully examine dimensions)</a:t>
            </a:r>
          </a:p>
          <a:p>
            <a:pPr lvl="2"/>
            <a:r>
              <a:rPr lang="en-US" altLang="en-US" b="1" dirty="0" smtClean="0"/>
              <a:t>Normal Area</a:t>
            </a:r>
            <a:r>
              <a:rPr lang="en-US" altLang="en-US" dirty="0" smtClean="0"/>
              <a:t>: area conveniently reached by forearm (while upper arm hangs in natural position)</a:t>
            </a:r>
          </a:p>
          <a:p>
            <a:pPr lvl="2"/>
            <a:r>
              <a:rPr lang="en-US" altLang="en-US" b="1" dirty="0" smtClean="0"/>
              <a:t>Maximum Area</a:t>
            </a:r>
            <a:r>
              <a:rPr lang="en-US" altLang="en-US" dirty="0" smtClean="0"/>
              <a:t>: area reached by extending the arm from the shoulder</a:t>
            </a:r>
          </a:p>
          <a:p>
            <a:pPr lvl="1"/>
            <a:r>
              <a:rPr lang="en-US" altLang="en-US" dirty="0" smtClean="0"/>
              <a:t>Squires (1956): </a:t>
            </a:r>
            <a:r>
              <a:rPr lang="en-GB" altLang="en-US" dirty="0" smtClean="0"/>
              <a:t>suggests “</a:t>
            </a:r>
            <a:r>
              <a:rPr lang="en-GB" altLang="en-US" b="1" dirty="0" smtClean="0"/>
              <a:t>optimal area</a:t>
            </a:r>
            <a:r>
              <a:rPr lang="en-GB" altLang="en-US" dirty="0" smtClean="0"/>
              <a:t>”: takes into account dynamic interaction of forearm movement as the elbow is also moving (also shown next slide)</a:t>
            </a:r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CC2E-F33D-4703-8730-E57AB9C3A3A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49555-4FD1-43E6-A021-5C1B9C3C6C0B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0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Horizontal Work Surface Area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z="2800" smtClean="0"/>
              <a:t>Cont. Research on horiz. work surface area</a:t>
            </a:r>
          </a:p>
          <a:p>
            <a:pPr lvl="1"/>
            <a:r>
              <a:rPr lang="en-US" altLang="en-US" smtClean="0"/>
              <a:t>Squires (optimal) area vs. Farley area (normal-max.)</a:t>
            </a:r>
          </a:p>
          <a:p>
            <a:pPr lvl="2"/>
            <a:r>
              <a:rPr lang="en-US" altLang="en-US" smtClean="0"/>
              <a:t>Squires area more shallow but </a:t>
            </a:r>
            <a:r>
              <a:rPr lang="en-US" altLang="en-US" b="1" smtClean="0"/>
              <a:t>covers more area</a:t>
            </a:r>
          </a:p>
          <a:p>
            <a:pPr lvl="2"/>
            <a:r>
              <a:rPr lang="en-US" altLang="en-US" smtClean="0"/>
              <a:t>Squires area  requires less forearm extension ⇒ </a:t>
            </a:r>
            <a:r>
              <a:rPr lang="en-US" altLang="en-US" b="1" smtClean="0"/>
              <a:t>minimal stress on elbow joint</a:t>
            </a:r>
          </a:p>
          <a:p>
            <a:pPr lvl="1"/>
            <a:r>
              <a:rPr lang="en-GB" altLang="en-US" smtClean="0"/>
              <a:t>Ayoub (1973): suggests “optimal work” area:</a:t>
            </a:r>
          </a:p>
          <a:p>
            <a:pPr lvl="2"/>
            <a:r>
              <a:rPr lang="en-GB" altLang="en-US" smtClean="0"/>
              <a:t>approx. 25 * 25 cm (see next slide; note similarities)</a:t>
            </a:r>
          </a:p>
          <a:p>
            <a:pPr lvl="2"/>
            <a:r>
              <a:rPr lang="en-GB" altLang="en-US" smtClean="0"/>
              <a:t>located @ 10 cm from the table edge</a:t>
            </a:r>
          </a:p>
          <a:p>
            <a:pPr lvl="2"/>
            <a:r>
              <a:rPr lang="en-GB" altLang="en-US" smtClean="0"/>
              <a:t>body mid-line crossing at the middle of the area</a:t>
            </a:r>
          </a:p>
          <a:p>
            <a:pPr lvl="2"/>
            <a:r>
              <a:rPr lang="en-GB" altLang="en-US" smtClean="0"/>
              <a:t>Source</a:t>
            </a:r>
            <a:r>
              <a:rPr lang="en-GB" altLang="en-US" b="1" smtClean="0"/>
              <a:t> </a:t>
            </a:r>
            <a:r>
              <a:rPr lang="en-GB" altLang="en-US" smtClean="0"/>
              <a:t>[Pheasant textbook]; </a:t>
            </a:r>
            <a:endParaRPr lang="en-US" altLang="en-US" smtClean="0"/>
          </a:p>
          <a:p>
            <a:pPr lvl="1"/>
            <a:endParaRPr lang="en-US" alt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A53E7-6E07-4B17-B223-43D30A91583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F848D-7AEC-4646-B8D9-ED961663D8E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8436" name="Picture 3" descr="optimal%20work%20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4839" r="3876" b="9261"/>
          <a:stretch>
            <a:fillRect/>
          </a:stretch>
        </p:blipFill>
        <p:spPr bwMode="auto">
          <a:xfrm>
            <a:off x="1182688" y="0"/>
            <a:ext cx="7275512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Horizontal Work Surface Area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sz="2800" smtClean="0"/>
              <a:t>Cont. Research on horiz. work surface area</a:t>
            </a:r>
          </a:p>
          <a:p>
            <a:pPr lvl="1"/>
            <a:r>
              <a:rPr lang="en-US" altLang="en-US" smtClean="0"/>
              <a:t>Bridger (1988): </a:t>
            </a:r>
            <a:r>
              <a:rPr lang="en-US" altLang="en-US" b="1" smtClean="0"/>
              <a:t>slanted working surface</a:t>
            </a:r>
            <a:r>
              <a:rPr lang="en-US" altLang="en-US" smtClean="0"/>
              <a:t> is better:</a:t>
            </a:r>
          </a:p>
          <a:p>
            <a:pPr lvl="2"/>
            <a:r>
              <a:rPr lang="en-US" altLang="en-US" smtClean="0"/>
              <a:t>trunk: less motion –upright- (vs. horizontal)</a:t>
            </a:r>
          </a:p>
          <a:p>
            <a:pPr lvl="2"/>
            <a:r>
              <a:rPr lang="en-US" altLang="en-US" smtClean="0"/>
              <a:t>neck: less bending</a:t>
            </a:r>
          </a:p>
          <a:p>
            <a:pPr lvl="2"/>
            <a:r>
              <a:rPr lang="en-US" altLang="en-US" smtClean="0"/>
              <a:t>also less fatigue and discomfort</a:t>
            </a:r>
          </a:p>
          <a:p>
            <a:pPr lvl="2"/>
            <a:r>
              <a:rPr lang="en-US" altLang="en-US" smtClean="0"/>
              <a:t>slant (here) = 15</a:t>
            </a:r>
            <a:r>
              <a:rPr lang="en-US" altLang="en-US" smtClean="0">
                <a:ea typeface="Lucida Sans Unicode" pitchFamily="34" charset="0"/>
                <a:cs typeface="Lucida Sans Unicode" pitchFamily="34" charset="0"/>
              </a:rPr>
              <a:t>º</a:t>
            </a:r>
          </a:p>
          <a:p>
            <a:pPr lvl="2"/>
            <a:r>
              <a:rPr lang="en-US" altLang="en-US" smtClean="0">
                <a:ea typeface="Lucida Sans Unicode" pitchFamily="34" charset="0"/>
                <a:cs typeface="Lucida Sans Unicode" pitchFamily="34" charset="0"/>
              </a:rPr>
              <a:t>slant (other research): 12º and 24º</a:t>
            </a:r>
          </a:p>
          <a:p>
            <a:pPr lvl="2"/>
            <a:r>
              <a:rPr lang="en-US" altLang="en-US" smtClean="0">
                <a:ea typeface="Lucida Sans Unicode" pitchFamily="34" charset="0"/>
                <a:cs typeface="Lucida Sans Unicode" pitchFamily="34" charset="0"/>
              </a:rPr>
              <a:t>applications:</a:t>
            </a:r>
          </a:p>
          <a:p>
            <a:pPr lvl="3"/>
            <a:r>
              <a:rPr lang="en-US" altLang="en-US" smtClean="0">
                <a:ea typeface="Lucida Sans Unicode" pitchFamily="34" charset="0"/>
                <a:cs typeface="Lucida Sans Unicode" pitchFamily="34" charset="0"/>
              </a:rPr>
              <a:t>Visual tasks (e.g. reading)</a:t>
            </a:r>
          </a:p>
          <a:p>
            <a:pPr lvl="3"/>
            <a:r>
              <a:rPr lang="en-US" altLang="en-US" smtClean="0">
                <a:ea typeface="Lucida Sans Unicode" pitchFamily="34" charset="0"/>
                <a:cs typeface="Lucida Sans Unicode" pitchFamily="34" charset="0"/>
              </a:rPr>
              <a:t>Can you name any dis-</a:t>
            </a:r>
            <a:br>
              <a:rPr lang="en-US" altLang="en-US" smtClean="0"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mtClean="0">
                <a:ea typeface="Lucida Sans Unicode" pitchFamily="34" charset="0"/>
                <a:cs typeface="Lucida Sans Unicode" pitchFamily="34" charset="0"/>
              </a:rPr>
              <a:t>advantages of slanted</a:t>
            </a:r>
            <a:br>
              <a:rPr lang="en-US" altLang="en-US" smtClean="0">
                <a:ea typeface="Lucida Sans Unicode" pitchFamily="34" charset="0"/>
                <a:cs typeface="Lucida Sans Unicode" pitchFamily="34" charset="0"/>
              </a:rPr>
            </a:br>
            <a:r>
              <a:rPr lang="en-US" altLang="en-US" smtClean="0">
                <a:ea typeface="Lucida Sans Unicode" pitchFamily="34" charset="0"/>
                <a:cs typeface="Lucida Sans Unicode" pitchFamily="34" charset="0"/>
              </a:rPr>
              <a:t>surfaces?</a:t>
            </a:r>
          </a:p>
          <a:p>
            <a:pPr lvl="2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F5D6C-AD60-4971-8E7E-626CF9E32E6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057400"/>
            <a:ext cx="20812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571875"/>
            <a:ext cx="20843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Work-Surface Height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/>
              <a:t>Height of work surface:</a:t>
            </a:r>
          </a:p>
          <a:p>
            <a:pPr lvl="1"/>
            <a:r>
              <a:rPr lang="en-GB" altLang="en-US" dirty="0" smtClean="0"/>
              <a:t>Can cause backaches, neck aches, shoulder pains</a:t>
            </a:r>
          </a:p>
          <a:p>
            <a:pPr lvl="1"/>
            <a:r>
              <a:rPr lang="en-GB" altLang="en-US" dirty="0" smtClean="0"/>
              <a:t>Too low ⇒ back is bent over too much</a:t>
            </a:r>
          </a:p>
          <a:p>
            <a:pPr lvl="1"/>
            <a:r>
              <a:rPr lang="en-GB" altLang="en-US" dirty="0" smtClean="0"/>
              <a:t>Too high ⇒ shoulders raised over relaxed posture ⇒ discomfort in shoulder and neck</a:t>
            </a:r>
          </a:p>
          <a:p>
            <a:endParaRPr lang="en-US" altLang="en-US" b="1" dirty="0" smtClean="0">
              <a:ea typeface="Lucida Sans Unicode" pitchFamily="34" charset="0"/>
              <a:cs typeface="Lucida Sans Unicode" pitchFamily="34" charset="0"/>
            </a:endParaRPr>
          </a:p>
          <a:p>
            <a:r>
              <a:rPr lang="en-US" altLang="en-US" b="1" dirty="0" smtClean="0">
                <a:ea typeface="Lucida Sans Unicode" pitchFamily="34" charset="0"/>
                <a:cs typeface="Lucida Sans Unicode" pitchFamily="34" charset="0"/>
              </a:rPr>
              <a:t>Work-surface </a:t>
            </a:r>
            <a:r>
              <a:rPr lang="en-US" altLang="en-US" b="1" dirty="0" smtClean="0">
                <a:ea typeface="Lucida Sans Unicode" pitchFamily="34" charset="0"/>
                <a:cs typeface="Lucida Sans Unicode" pitchFamily="34" charset="0"/>
              </a:rPr>
              <a:t>height</a:t>
            </a:r>
            <a:r>
              <a:rPr lang="en-US" altLang="en-US" dirty="0" smtClean="0">
                <a:ea typeface="Lucida Sans Unicode" pitchFamily="34" charset="0"/>
                <a:cs typeface="Lucida Sans Unicode" pitchFamily="34" charset="0"/>
              </a:rPr>
              <a:t> vs. </a:t>
            </a:r>
            <a:r>
              <a:rPr lang="en-US" altLang="en-US" b="1" dirty="0" smtClean="0">
                <a:ea typeface="Lucida Sans Unicode" pitchFamily="34" charset="0"/>
                <a:cs typeface="Lucida Sans Unicode" pitchFamily="34" charset="0"/>
              </a:rPr>
              <a:t>working height</a:t>
            </a:r>
          </a:p>
          <a:p>
            <a:pPr lvl="1"/>
            <a:r>
              <a:rPr lang="en-US" altLang="en-US" dirty="0" smtClean="0"/>
              <a:t>Work-surface height:</a:t>
            </a:r>
          </a:p>
          <a:p>
            <a:pPr lvl="2"/>
            <a:r>
              <a:rPr lang="en-US" altLang="en-US" dirty="0" smtClean="0"/>
              <a:t>height of upper surface of table, bench, desk, etc.</a:t>
            </a:r>
          </a:p>
          <a:p>
            <a:pPr lvl="2"/>
            <a:r>
              <a:rPr lang="en-US" altLang="en-US" dirty="0" smtClean="0"/>
              <a:t>measured from the floor</a:t>
            </a:r>
          </a:p>
          <a:p>
            <a:pPr lvl="2"/>
            <a:r>
              <a:rPr lang="en-US" altLang="en-US" dirty="0" smtClean="0"/>
              <a:t>for slanted surface: need height of front edge + angle</a:t>
            </a:r>
          </a:p>
          <a:p>
            <a:pPr lvl="1"/>
            <a:r>
              <a:rPr lang="en-US" altLang="en-US" dirty="0" smtClean="0"/>
              <a:t>Working height</a:t>
            </a:r>
          </a:p>
          <a:p>
            <a:pPr lvl="2"/>
            <a:r>
              <a:rPr lang="en-US" altLang="en-US" dirty="0" smtClean="0"/>
              <a:t>Depends on what operator is working on</a:t>
            </a:r>
          </a:p>
          <a:p>
            <a:pPr lvl="2"/>
            <a:r>
              <a:rPr lang="en-US" altLang="en-US" dirty="0" smtClean="0"/>
              <a:t>e.g. writing paper </a:t>
            </a:r>
            <a:r>
              <a:rPr lang="en-GB" altLang="en-US" dirty="0" smtClean="0"/>
              <a:t>⇒</a:t>
            </a:r>
            <a:r>
              <a:rPr lang="en-US" altLang="en-US" dirty="0" smtClean="0"/>
              <a:t> working ht. = work-surface ht.</a:t>
            </a:r>
          </a:p>
          <a:p>
            <a:pPr lvl="2"/>
            <a:r>
              <a:rPr lang="en-US" altLang="en-US" dirty="0" smtClean="0"/>
              <a:t>e.g. writing on keyboard </a:t>
            </a:r>
            <a:r>
              <a:rPr lang="en-GB" altLang="en-US" dirty="0" smtClean="0"/>
              <a:t>⇒</a:t>
            </a:r>
            <a:r>
              <a:rPr lang="en-US" altLang="en-US" dirty="0" smtClean="0"/>
              <a:t> working ht. = ht.: “</a:t>
            </a:r>
            <a:r>
              <a:rPr lang="en-US" altLang="en-US" dirty="0" err="1" smtClean="0"/>
              <a:t>asdfg</a:t>
            </a:r>
            <a:r>
              <a:rPr lang="en-US" altLang="en-US" dirty="0" smtClean="0"/>
              <a:t>…”</a:t>
            </a:r>
          </a:p>
          <a:p>
            <a:pPr lvl="2"/>
            <a:r>
              <a:rPr lang="en-US" altLang="en-US" dirty="0" smtClean="0"/>
              <a:t>how about when washing vegetable in a sink?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28081-0FBB-478A-A2AF-100AA13DA3C1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9041</TotalTime>
  <Words>725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2_Concourse</vt:lpstr>
      <vt:lpstr>9_Concourse</vt:lpstr>
      <vt:lpstr>Executive</vt:lpstr>
      <vt:lpstr>King Saud University   College of Engineering  IE – 341: “Human Factors”  Fall – 2015 (1st Sem. 1436-7H)</vt:lpstr>
      <vt:lpstr>Lesson Overview</vt:lpstr>
      <vt:lpstr>Design of Work Surfaces</vt:lpstr>
      <vt:lpstr>Horizontal Work Surface Area</vt:lpstr>
      <vt:lpstr>PowerPoint Presentation</vt:lpstr>
      <vt:lpstr>Cont. Horizontal Work Surface Area</vt:lpstr>
      <vt:lpstr>PowerPoint Presentation</vt:lpstr>
      <vt:lpstr>Cont. Horizontal Work Surface Area</vt:lpstr>
      <vt:lpstr>Work-Surface Height</vt:lpstr>
      <vt:lpstr>Work-Surface Height: 1. Seated</vt:lpstr>
      <vt:lpstr>Cont. Work-Surface Height: 1. Seated</vt:lpstr>
      <vt:lpstr>Cont. Work-Surface Height: 1. Seated</vt:lpstr>
      <vt:lpstr>Work-Surface Height: 2. Standing</vt:lpstr>
      <vt:lpstr>PowerPoint Presentation</vt:lpstr>
      <vt:lpstr>Cont Work-Surface Height: 2. Standing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935</cp:revision>
  <dcterms:created xsi:type="dcterms:W3CDTF">2008-11-10T19:40:45Z</dcterms:created>
  <dcterms:modified xsi:type="dcterms:W3CDTF">2015-11-23T06:50:39Z</dcterms:modified>
</cp:coreProperties>
</file>