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83" r:id="rId4"/>
    <p:sldId id="264" r:id="rId5"/>
    <p:sldId id="282" r:id="rId6"/>
    <p:sldId id="266" r:id="rId7"/>
    <p:sldId id="267" r:id="rId8"/>
    <p:sldId id="268" r:id="rId9"/>
    <p:sldId id="284" r:id="rId10"/>
    <p:sldId id="270" r:id="rId11"/>
    <p:sldId id="271" r:id="rId12"/>
    <p:sldId id="279" r:id="rId13"/>
    <p:sldId id="28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E5D11-B547-4FEF-B4E4-19254E58A5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07D08C5-EA9B-4BB5-9325-FF0C32AB97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ACBA723-28F3-4B8F-8CF7-604E29B047EC}"/>
              </a:ext>
            </a:extLst>
          </p:cNvPr>
          <p:cNvSpPr>
            <a:spLocks noGrp="1"/>
          </p:cNvSpPr>
          <p:nvPr>
            <p:ph type="dt" sz="half" idx="10"/>
          </p:nvPr>
        </p:nvSpPr>
        <p:spPr/>
        <p:txBody>
          <a:bodyPr/>
          <a:lstStyle/>
          <a:p>
            <a:fld id="{D65BAC0D-C4BC-4E44-9B22-C14F69F3DA86}" type="datetimeFigureOut">
              <a:rPr lang="en-GB" smtClean="0"/>
              <a:t>23/03/2022</a:t>
            </a:fld>
            <a:endParaRPr lang="en-GB"/>
          </a:p>
        </p:txBody>
      </p:sp>
      <p:sp>
        <p:nvSpPr>
          <p:cNvPr id="5" name="Footer Placeholder 4">
            <a:extLst>
              <a:ext uri="{FF2B5EF4-FFF2-40B4-BE49-F238E27FC236}">
                <a16:creationId xmlns:a16="http://schemas.microsoft.com/office/drawing/2014/main" id="{8F12C663-B4F0-4DDF-9260-A7D937F55A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EFED1F-201E-4B3B-B6BF-5F4FBA97DD31}"/>
              </a:ext>
            </a:extLst>
          </p:cNvPr>
          <p:cNvSpPr>
            <a:spLocks noGrp="1"/>
          </p:cNvSpPr>
          <p:nvPr>
            <p:ph type="sldNum" sz="quarter" idx="12"/>
          </p:nvPr>
        </p:nvSpPr>
        <p:spPr/>
        <p:txBody>
          <a:bodyPr/>
          <a:lstStyle/>
          <a:p>
            <a:fld id="{BE373195-AB47-4756-B9D5-57F341F9052C}" type="slidenum">
              <a:rPr lang="en-GB" smtClean="0"/>
              <a:t>‹#›</a:t>
            </a:fld>
            <a:endParaRPr lang="en-GB"/>
          </a:p>
        </p:txBody>
      </p:sp>
    </p:spTree>
    <p:extLst>
      <p:ext uri="{BB962C8B-B14F-4D97-AF65-F5344CB8AC3E}">
        <p14:creationId xmlns:p14="http://schemas.microsoft.com/office/powerpoint/2010/main" val="4093449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AD935-85FE-477A-BEC3-3B1DD791A5E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404FDF6-BC45-4E5A-A15D-323AB9C3E0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B2AED9-5CE3-4AAE-9F84-088BAEC169F1}"/>
              </a:ext>
            </a:extLst>
          </p:cNvPr>
          <p:cNvSpPr>
            <a:spLocks noGrp="1"/>
          </p:cNvSpPr>
          <p:nvPr>
            <p:ph type="dt" sz="half" idx="10"/>
          </p:nvPr>
        </p:nvSpPr>
        <p:spPr/>
        <p:txBody>
          <a:bodyPr/>
          <a:lstStyle/>
          <a:p>
            <a:fld id="{D65BAC0D-C4BC-4E44-9B22-C14F69F3DA86}" type="datetimeFigureOut">
              <a:rPr lang="en-GB" smtClean="0"/>
              <a:t>23/03/2022</a:t>
            </a:fld>
            <a:endParaRPr lang="en-GB"/>
          </a:p>
        </p:txBody>
      </p:sp>
      <p:sp>
        <p:nvSpPr>
          <p:cNvPr id="5" name="Footer Placeholder 4">
            <a:extLst>
              <a:ext uri="{FF2B5EF4-FFF2-40B4-BE49-F238E27FC236}">
                <a16:creationId xmlns:a16="http://schemas.microsoft.com/office/drawing/2014/main" id="{9159905D-6672-452A-AB6D-CCD1BEDB6B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3D405A-91F9-40F1-A408-72ACF91F493B}"/>
              </a:ext>
            </a:extLst>
          </p:cNvPr>
          <p:cNvSpPr>
            <a:spLocks noGrp="1"/>
          </p:cNvSpPr>
          <p:nvPr>
            <p:ph type="sldNum" sz="quarter" idx="12"/>
          </p:nvPr>
        </p:nvSpPr>
        <p:spPr/>
        <p:txBody>
          <a:bodyPr/>
          <a:lstStyle/>
          <a:p>
            <a:fld id="{BE373195-AB47-4756-B9D5-57F341F9052C}" type="slidenum">
              <a:rPr lang="en-GB" smtClean="0"/>
              <a:t>‹#›</a:t>
            </a:fld>
            <a:endParaRPr lang="en-GB"/>
          </a:p>
        </p:txBody>
      </p:sp>
    </p:spTree>
    <p:extLst>
      <p:ext uri="{BB962C8B-B14F-4D97-AF65-F5344CB8AC3E}">
        <p14:creationId xmlns:p14="http://schemas.microsoft.com/office/powerpoint/2010/main" val="397540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223A0C-4325-4E28-B32D-B52636AC63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0EC386-F185-43A9-893A-4AFCA18489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CC8051-AB27-42B8-AE0E-E451C9427204}"/>
              </a:ext>
            </a:extLst>
          </p:cNvPr>
          <p:cNvSpPr>
            <a:spLocks noGrp="1"/>
          </p:cNvSpPr>
          <p:nvPr>
            <p:ph type="dt" sz="half" idx="10"/>
          </p:nvPr>
        </p:nvSpPr>
        <p:spPr/>
        <p:txBody>
          <a:bodyPr/>
          <a:lstStyle/>
          <a:p>
            <a:fld id="{D65BAC0D-C4BC-4E44-9B22-C14F69F3DA86}" type="datetimeFigureOut">
              <a:rPr lang="en-GB" smtClean="0"/>
              <a:t>23/03/2022</a:t>
            </a:fld>
            <a:endParaRPr lang="en-GB"/>
          </a:p>
        </p:txBody>
      </p:sp>
      <p:sp>
        <p:nvSpPr>
          <p:cNvPr id="5" name="Footer Placeholder 4">
            <a:extLst>
              <a:ext uri="{FF2B5EF4-FFF2-40B4-BE49-F238E27FC236}">
                <a16:creationId xmlns:a16="http://schemas.microsoft.com/office/drawing/2014/main" id="{822F2D8C-6CF5-4C8D-91A5-7A14061F3C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22ACEA-80E6-4B6D-A468-55B3FF93B222}"/>
              </a:ext>
            </a:extLst>
          </p:cNvPr>
          <p:cNvSpPr>
            <a:spLocks noGrp="1"/>
          </p:cNvSpPr>
          <p:nvPr>
            <p:ph type="sldNum" sz="quarter" idx="12"/>
          </p:nvPr>
        </p:nvSpPr>
        <p:spPr/>
        <p:txBody>
          <a:bodyPr/>
          <a:lstStyle/>
          <a:p>
            <a:fld id="{BE373195-AB47-4756-B9D5-57F341F9052C}" type="slidenum">
              <a:rPr lang="en-GB" smtClean="0"/>
              <a:t>‹#›</a:t>
            </a:fld>
            <a:endParaRPr lang="en-GB"/>
          </a:p>
        </p:txBody>
      </p:sp>
    </p:spTree>
    <p:extLst>
      <p:ext uri="{BB962C8B-B14F-4D97-AF65-F5344CB8AC3E}">
        <p14:creationId xmlns:p14="http://schemas.microsoft.com/office/powerpoint/2010/main" val="3738144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493B8-EFE4-48C5-AE6E-F0ECBA7DBAA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EFE66A3-9A44-4C91-90FA-F31F0273A52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3BCCE0-9F45-412B-B681-09534F30A81F}"/>
              </a:ext>
            </a:extLst>
          </p:cNvPr>
          <p:cNvSpPr>
            <a:spLocks noGrp="1"/>
          </p:cNvSpPr>
          <p:nvPr>
            <p:ph type="dt" sz="half" idx="10"/>
          </p:nvPr>
        </p:nvSpPr>
        <p:spPr/>
        <p:txBody>
          <a:bodyPr/>
          <a:lstStyle/>
          <a:p>
            <a:fld id="{D65BAC0D-C4BC-4E44-9B22-C14F69F3DA86}" type="datetimeFigureOut">
              <a:rPr lang="en-GB" smtClean="0"/>
              <a:t>23/03/2022</a:t>
            </a:fld>
            <a:endParaRPr lang="en-GB"/>
          </a:p>
        </p:txBody>
      </p:sp>
      <p:sp>
        <p:nvSpPr>
          <p:cNvPr id="5" name="Footer Placeholder 4">
            <a:extLst>
              <a:ext uri="{FF2B5EF4-FFF2-40B4-BE49-F238E27FC236}">
                <a16:creationId xmlns:a16="http://schemas.microsoft.com/office/drawing/2014/main" id="{64639A8B-9D9B-44E7-9D93-15DDFC271F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A62190-C832-450F-BBE4-F053B702D9F5}"/>
              </a:ext>
            </a:extLst>
          </p:cNvPr>
          <p:cNvSpPr>
            <a:spLocks noGrp="1"/>
          </p:cNvSpPr>
          <p:nvPr>
            <p:ph type="sldNum" sz="quarter" idx="12"/>
          </p:nvPr>
        </p:nvSpPr>
        <p:spPr/>
        <p:txBody>
          <a:bodyPr/>
          <a:lstStyle/>
          <a:p>
            <a:fld id="{BE373195-AB47-4756-B9D5-57F341F9052C}" type="slidenum">
              <a:rPr lang="en-GB" smtClean="0"/>
              <a:t>‹#›</a:t>
            </a:fld>
            <a:endParaRPr lang="en-GB"/>
          </a:p>
        </p:txBody>
      </p:sp>
    </p:spTree>
    <p:extLst>
      <p:ext uri="{BB962C8B-B14F-4D97-AF65-F5344CB8AC3E}">
        <p14:creationId xmlns:p14="http://schemas.microsoft.com/office/powerpoint/2010/main" val="715601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F2342-F028-4F3D-BB70-BE71B42797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023B91B-E07B-45C9-8816-C91AE5AA33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A7AD1B-9DE8-4CAB-8B83-E6415BA7D992}"/>
              </a:ext>
            </a:extLst>
          </p:cNvPr>
          <p:cNvSpPr>
            <a:spLocks noGrp="1"/>
          </p:cNvSpPr>
          <p:nvPr>
            <p:ph type="dt" sz="half" idx="10"/>
          </p:nvPr>
        </p:nvSpPr>
        <p:spPr/>
        <p:txBody>
          <a:bodyPr/>
          <a:lstStyle/>
          <a:p>
            <a:fld id="{D65BAC0D-C4BC-4E44-9B22-C14F69F3DA86}" type="datetimeFigureOut">
              <a:rPr lang="en-GB" smtClean="0"/>
              <a:t>23/03/2022</a:t>
            </a:fld>
            <a:endParaRPr lang="en-GB"/>
          </a:p>
        </p:txBody>
      </p:sp>
      <p:sp>
        <p:nvSpPr>
          <p:cNvPr id="5" name="Footer Placeholder 4">
            <a:extLst>
              <a:ext uri="{FF2B5EF4-FFF2-40B4-BE49-F238E27FC236}">
                <a16:creationId xmlns:a16="http://schemas.microsoft.com/office/drawing/2014/main" id="{1B0A610E-6E9C-4BB2-8C6B-99FEB73D48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7E577C-16DB-4D6A-8668-B929A90785BD}"/>
              </a:ext>
            </a:extLst>
          </p:cNvPr>
          <p:cNvSpPr>
            <a:spLocks noGrp="1"/>
          </p:cNvSpPr>
          <p:nvPr>
            <p:ph type="sldNum" sz="quarter" idx="12"/>
          </p:nvPr>
        </p:nvSpPr>
        <p:spPr/>
        <p:txBody>
          <a:bodyPr/>
          <a:lstStyle/>
          <a:p>
            <a:fld id="{BE373195-AB47-4756-B9D5-57F341F9052C}" type="slidenum">
              <a:rPr lang="en-GB" smtClean="0"/>
              <a:t>‹#›</a:t>
            </a:fld>
            <a:endParaRPr lang="en-GB"/>
          </a:p>
        </p:txBody>
      </p:sp>
    </p:spTree>
    <p:extLst>
      <p:ext uri="{BB962C8B-B14F-4D97-AF65-F5344CB8AC3E}">
        <p14:creationId xmlns:p14="http://schemas.microsoft.com/office/powerpoint/2010/main" val="4136652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0E2BB-1806-4DC2-8551-AF105395779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C2E8E2-B480-498C-B814-30AE85A168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60481EA-D77A-4353-A152-07C4C29452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E6C900F-5504-4009-89D0-AFC155075CA2}"/>
              </a:ext>
            </a:extLst>
          </p:cNvPr>
          <p:cNvSpPr>
            <a:spLocks noGrp="1"/>
          </p:cNvSpPr>
          <p:nvPr>
            <p:ph type="dt" sz="half" idx="10"/>
          </p:nvPr>
        </p:nvSpPr>
        <p:spPr/>
        <p:txBody>
          <a:bodyPr/>
          <a:lstStyle/>
          <a:p>
            <a:fld id="{D65BAC0D-C4BC-4E44-9B22-C14F69F3DA86}" type="datetimeFigureOut">
              <a:rPr lang="en-GB" smtClean="0"/>
              <a:t>23/03/2022</a:t>
            </a:fld>
            <a:endParaRPr lang="en-GB"/>
          </a:p>
        </p:txBody>
      </p:sp>
      <p:sp>
        <p:nvSpPr>
          <p:cNvPr id="6" name="Footer Placeholder 5">
            <a:extLst>
              <a:ext uri="{FF2B5EF4-FFF2-40B4-BE49-F238E27FC236}">
                <a16:creationId xmlns:a16="http://schemas.microsoft.com/office/drawing/2014/main" id="{94390976-2A6C-46F9-B870-58EFD48ED6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BD8841-4BB0-4589-8428-9C7A190E7B15}"/>
              </a:ext>
            </a:extLst>
          </p:cNvPr>
          <p:cNvSpPr>
            <a:spLocks noGrp="1"/>
          </p:cNvSpPr>
          <p:nvPr>
            <p:ph type="sldNum" sz="quarter" idx="12"/>
          </p:nvPr>
        </p:nvSpPr>
        <p:spPr/>
        <p:txBody>
          <a:bodyPr/>
          <a:lstStyle/>
          <a:p>
            <a:fld id="{BE373195-AB47-4756-B9D5-57F341F9052C}" type="slidenum">
              <a:rPr lang="en-GB" smtClean="0"/>
              <a:t>‹#›</a:t>
            </a:fld>
            <a:endParaRPr lang="en-GB"/>
          </a:p>
        </p:txBody>
      </p:sp>
    </p:spTree>
    <p:extLst>
      <p:ext uri="{BB962C8B-B14F-4D97-AF65-F5344CB8AC3E}">
        <p14:creationId xmlns:p14="http://schemas.microsoft.com/office/powerpoint/2010/main" val="3600504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A4C7-363E-49E1-8AE8-ABFFF6EEA06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94278A4-E530-45BA-A64A-039E47478B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882B80-EE34-4C55-8A32-95599228F8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87A29C5-1972-4C49-8260-5ACE12502B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988D7C-902C-472E-8F2C-32467DDFD8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05C9EDD-B202-435A-8E5F-1506FC83521B}"/>
              </a:ext>
            </a:extLst>
          </p:cNvPr>
          <p:cNvSpPr>
            <a:spLocks noGrp="1"/>
          </p:cNvSpPr>
          <p:nvPr>
            <p:ph type="dt" sz="half" idx="10"/>
          </p:nvPr>
        </p:nvSpPr>
        <p:spPr/>
        <p:txBody>
          <a:bodyPr/>
          <a:lstStyle/>
          <a:p>
            <a:fld id="{D65BAC0D-C4BC-4E44-9B22-C14F69F3DA86}" type="datetimeFigureOut">
              <a:rPr lang="en-GB" smtClean="0"/>
              <a:t>23/03/2022</a:t>
            </a:fld>
            <a:endParaRPr lang="en-GB"/>
          </a:p>
        </p:txBody>
      </p:sp>
      <p:sp>
        <p:nvSpPr>
          <p:cNvPr id="8" name="Footer Placeholder 7">
            <a:extLst>
              <a:ext uri="{FF2B5EF4-FFF2-40B4-BE49-F238E27FC236}">
                <a16:creationId xmlns:a16="http://schemas.microsoft.com/office/drawing/2014/main" id="{86FB27F5-317D-49C8-88E7-21095645757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536C4A5-1E2B-4BA1-AF67-F21813AB24C2}"/>
              </a:ext>
            </a:extLst>
          </p:cNvPr>
          <p:cNvSpPr>
            <a:spLocks noGrp="1"/>
          </p:cNvSpPr>
          <p:nvPr>
            <p:ph type="sldNum" sz="quarter" idx="12"/>
          </p:nvPr>
        </p:nvSpPr>
        <p:spPr/>
        <p:txBody>
          <a:bodyPr/>
          <a:lstStyle/>
          <a:p>
            <a:fld id="{BE373195-AB47-4756-B9D5-57F341F9052C}" type="slidenum">
              <a:rPr lang="en-GB" smtClean="0"/>
              <a:t>‹#›</a:t>
            </a:fld>
            <a:endParaRPr lang="en-GB"/>
          </a:p>
        </p:txBody>
      </p:sp>
    </p:spTree>
    <p:extLst>
      <p:ext uri="{BB962C8B-B14F-4D97-AF65-F5344CB8AC3E}">
        <p14:creationId xmlns:p14="http://schemas.microsoft.com/office/powerpoint/2010/main" val="1509499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27509-E191-4249-A5DD-576438093CD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0F6CDD8-792F-4212-B463-FAD480103018}"/>
              </a:ext>
            </a:extLst>
          </p:cNvPr>
          <p:cNvSpPr>
            <a:spLocks noGrp="1"/>
          </p:cNvSpPr>
          <p:nvPr>
            <p:ph type="dt" sz="half" idx="10"/>
          </p:nvPr>
        </p:nvSpPr>
        <p:spPr/>
        <p:txBody>
          <a:bodyPr/>
          <a:lstStyle/>
          <a:p>
            <a:fld id="{D65BAC0D-C4BC-4E44-9B22-C14F69F3DA86}" type="datetimeFigureOut">
              <a:rPr lang="en-GB" smtClean="0"/>
              <a:t>23/03/2022</a:t>
            </a:fld>
            <a:endParaRPr lang="en-GB"/>
          </a:p>
        </p:txBody>
      </p:sp>
      <p:sp>
        <p:nvSpPr>
          <p:cNvPr id="4" name="Footer Placeholder 3">
            <a:extLst>
              <a:ext uri="{FF2B5EF4-FFF2-40B4-BE49-F238E27FC236}">
                <a16:creationId xmlns:a16="http://schemas.microsoft.com/office/drawing/2014/main" id="{8E0B6AE8-D43E-4114-A1F6-53FD5789E63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CDAA56E-9331-4479-A3C6-078BAA2357D3}"/>
              </a:ext>
            </a:extLst>
          </p:cNvPr>
          <p:cNvSpPr>
            <a:spLocks noGrp="1"/>
          </p:cNvSpPr>
          <p:nvPr>
            <p:ph type="sldNum" sz="quarter" idx="12"/>
          </p:nvPr>
        </p:nvSpPr>
        <p:spPr/>
        <p:txBody>
          <a:bodyPr/>
          <a:lstStyle/>
          <a:p>
            <a:fld id="{BE373195-AB47-4756-B9D5-57F341F9052C}" type="slidenum">
              <a:rPr lang="en-GB" smtClean="0"/>
              <a:t>‹#›</a:t>
            </a:fld>
            <a:endParaRPr lang="en-GB"/>
          </a:p>
        </p:txBody>
      </p:sp>
    </p:spTree>
    <p:extLst>
      <p:ext uri="{BB962C8B-B14F-4D97-AF65-F5344CB8AC3E}">
        <p14:creationId xmlns:p14="http://schemas.microsoft.com/office/powerpoint/2010/main" val="1550633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E220AE-650D-4CB6-96DC-1929039DE4D6}"/>
              </a:ext>
            </a:extLst>
          </p:cNvPr>
          <p:cNvSpPr>
            <a:spLocks noGrp="1"/>
          </p:cNvSpPr>
          <p:nvPr>
            <p:ph type="dt" sz="half" idx="10"/>
          </p:nvPr>
        </p:nvSpPr>
        <p:spPr/>
        <p:txBody>
          <a:bodyPr/>
          <a:lstStyle/>
          <a:p>
            <a:fld id="{D65BAC0D-C4BC-4E44-9B22-C14F69F3DA86}" type="datetimeFigureOut">
              <a:rPr lang="en-GB" smtClean="0"/>
              <a:t>23/03/2022</a:t>
            </a:fld>
            <a:endParaRPr lang="en-GB"/>
          </a:p>
        </p:txBody>
      </p:sp>
      <p:sp>
        <p:nvSpPr>
          <p:cNvPr id="3" name="Footer Placeholder 2">
            <a:extLst>
              <a:ext uri="{FF2B5EF4-FFF2-40B4-BE49-F238E27FC236}">
                <a16:creationId xmlns:a16="http://schemas.microsoft.com/office/drawing/2014/main" id="{FC2401AC-C65E-4F29-9E95-AF478BF0EB7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84CDD9C-B8DB-4326-BDF5-27FD501BEEFE}"/>
              </a:ext>
            </a:extLst>
          </p:cNvPr>
          <p:cNvSpPr>
            <a:spLocks noGrp="1"/>
          </p:cNvSpPr>
          <p:nvPr>
            <p:ph type="sldNum" sz="quarter" idx="12"/>
          </p:nvPr>
        </p:nvSpPr>
        <p:spPr/>
        <p:txBody>
          <a:bodyPr/>
          <a:lstStyle/>
          <a:p>
            <a:fld id="{BE373195-AB47-4756-B9D5-57F341F9052C}" type="slidenum">
              <a:rPr lang="en-GB" smtClean="0"/>
              <a:t>‹#›</a:t>
            </a:fld>
            <a:endParaRPr lang="en-GB"/>
          </a:p>
        </p:txBody>
      </p:sp>
    </p:spTree>
    <p:extLst>
      <p:ext uri="{BB962C8B-B14F-4D97-AF65-F5344CB8AC3E}">
        <p14:creationId xmlns:p14="http://schemas.microsoft.com/office/powerpoint/2010/main" val="1487759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C4E3-698C-4B9F-B241-94F70FD04E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ACCC10B-358A-44F3-8A53-CCC4081A37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CAA5078-CFD3-4B8C-A796-CA44CFBFE8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62E2F4-944A-4D1D-985C-ECD1886B1F5F}"/>
              </a:ext>
            </a:extLst>
          </p:cNvPr>
          <p:cNvSpPr>
            <a:spLocks noGrp="1"/>
          </p:cNvSpPr>
          <p:nvPr>
            <p:ph type="dt" sz="half" idx="10"/>
          </p:nvPr>
        </p:nvSpPr>
        <p:spPr/>
        <p:txBody>
          <a:bodyPr/>
          <a:lstStyle/>
          <a:p>
            <a:fld id="{D65BAC0D-C4BC-4E44-9B22-C14F69F3DA86}" type="datetimeFigureOut">
              <a:rPr lang="en-GB" smtClean="0"/>
              <a:t>23/03/2022</a:t>
            </a:fld>
            <a:endParaRPr lang="en-GB"/>
          </a:p>
        </p:txBody>
      </p:sp>
      <p:sp>
        <p:nvSpPr>
          <p:cNvPr id="6" name="Footer Placeholder 5">
            <a:extLst>
              <a:ext uri="{FF2B5EF4-FFF2-40B4-BE49-F238E27FC236}">
                <a16:creationId xmlns:a16="http://schemas.microsoft.com/office/drawing/2014/main" id="{069F6499-1BDA-4930-B200-02AA51B74B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EB19BF-2F6C-4B5B-81B5-4E83D90800CE}"/>
              </a:ext>
            </a:extLst>
          </p:cNvPr>
          <p:cNvSpPr>
            <a:spLocks noGrp="1"/>
          </p:cNvSpPr>
          <p:nvPr>
            <p:ph type="sldNum" sz="quarter" idx="12"/>
          </p:nvPr>
        </p:nvSpPr>
        <p:spPr/>
        <p:txBody>
          <a:bodyPr/>
          <a:lstStyle/>
          <a:p>
            <a:fld id="{BE373195-AB47-4756-B9D5-57F341F9052C}" type="slidenum">
              <a:rPr lang="en-GB" smtClean="0"/>
              <a:t>‹#›</a:t>
            </a:fld>
            <a:endParaRPr lang="en-GB"/>
          </a:p>
        </p:txBody>
      </p:sp>
    </p:spTree>
    <p:extLst>
      <p:ext uri="{BB962C8B-B14F-4D97-AF65-F5344CB8AC3E}">
        <p14:creationId xmlns:p14="http://schemas.microsoft.com/office/powerpoint/2010/main" val="1885971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9184-E516-40E0-AD4D-BE3A1F2322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3163940-8952-48B8-8060-4DAD9FD684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747F8A-F90F-42C6-8805-8781880E97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77C7E7-C7EB-4D38-86AD-ECC9A75289A7}"/>
              </a:ext>
            </a:extLst>
          </p:cNvPr>
          <p:cNvSpPr>
            <a:spLocks noGrp="1"/>
          </p:cNvSpPr>
          <p:nvPr>
            <p:ph type="dt" sz="half" idx="10"/>
          </p:nvPr>
        </p:nvSpPr>
        <p:spPr/>
        <p:txBody>
          <a:bodyPr/>
          <a:lstStyle/>
          <a:p>
            <a:fld id="{D65BAC0D-C4BC-4E44-9B22-C14F69F3DA86}" type="datetimeFigureOut">
              <a:rPr lang="en-GB" smtClean="0"/>
              <a:t>23/03/2022</a:t>
            </a:fld>
            <a:endParaRPr lang="en-GB"/>
          </a:p>
        </p:txBody>
      </p:sp>
      <p:sp>
        <p:nvSpPr>
          <p:cNvPr id="6" name="Footer Placeholder 5">
            <a:extLst>
              <a:ext uri="{FF2B5EF4-FFF2-40B4-BE49-F238E27FC236}">
                <a16:creationId xmlns:a16="http://schemas.microsoft.com/office/drawing/2014/main" id="{B93DC723-9B23-4E3E-B787-CF337036AB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B64359-7920-40BB-97E8-EF7C3063F603}"/>
              </a:ext>
            </a:extLst>
          </p:cNvPr>
          <p:cNvSpPr>
            <a:spLocks noGrp="1"/>
          </p:cNvSpPr>
          <p:nvPr>
            <p:ph type="sldNum" sz="quarter" idx="12"/>
          </p:nvPr>
        </p:nvSpPr>
        <p:spPr/>
        <p:txBody>
          <a:bodyPr/>
          <a:lstStyle/>
          <a:p>
            <a:fld id="{BE373195-AB47-4756-B9D5-57F341F9052C}" type="slidenum">
              <a:rPr lang="en-GB" smtClean="0"/>
              <a:t>‹#›</a:t>
            </a:fld>
            <a:endParaRPr lang="en-GB"/>
          </a:p>
        </p:txBody>
      </p:sp>
    </p:spTree>
    <p:extLst>
      <p:ext uri="{BB962C8B-B14F-4D97-AF65-F5344CB8AC3E}">
        <p14:creationId xmlns:p14="http://schemas.microsoft.com/office/powerpoint/2010/main" val="3056491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D3EDC0-9AFB-4B5F-AEC9-1B47B7344F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85A756-0DC3-4BE5-BDBB-CED6FF24B6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0D4DB6-1D51-42BA-9AE0-B8DDC56A2D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5BAC0D-C4BC-4E44-9B22-C14F69F3DA86}" type="datetimeFigureOut">
              <a:rPr lang="en-GB" smtClean="0"/>
              <a:t>23/03/2022</a:t>
            </a:fld>
            <a:endParaRPr lang="en-GB"/>
          </a:p>
        </p:txBody>
      </p:sp>
      <p:sp>
        <p:nvSpPr>
          <p:cNvPr id="5" name="Footer Placeholder 4">
            <a:extLst>
              <a:ext uri="{FF2B5EF4-FFF2-40B4-BE49-F238E27FC236}">
                <a16:creationId xmlns:a16="http://schemas.microsoft.com/office/drawing/2014/main" id="{96C2E658-9396-4827-9012-7C2E84C2D3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28156C0-6ABE-491E-A1A6-684C90E0A7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373195-AB47-4756-B9D5-57F341F9052C}" type="slidenum">
              <a:rPr lang="en-GB" smtClean="0"/>
              <a:t>‹#›</a:t>
            </a:fld>
            <a:endParaRPr lang="en-GB"/>
          </a:p>
        </p:txBody>
      </p:sp>
    </p:spTree>
    <p:extLst>
      <p:ext uri="{BB962C8B-B14F-4D97-AF65-F5344CB8AC3E}">
        <p14:creationId xmlns:p14="http://schemas.microsoft.com/office/powerpoint/2010/main" val="2461735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2B7179-475D-4805-88E6-44150923C2C3}"/>
              </a:ext>
            </a:extLst>
          </p:cNvPr>
          <p:cNvSpPr>
            <a:spLocks noGrp="1"/>
          </p:cNvSpPr>
          <p:nvPr>
            <p:ph idx="1"/>
          </p:nvPr>
        </p:nvSpPr>
        <p:spPr>
          <a:xfrm>
            <a:off x="2520778" y="1359242"/>
            <a:ext cx="6993925" cy="4843849"/>
          </a:xfrm>
        </p:spPr>
        <p:txBody>
          <a:bodyPr>
            <a:normAutofit fontScale="85000" lnSpcReduction="20000"/>
          </a:bodyPr>
          <a:lstStyle/>
          <a:p>
            <a:pPr marL="0" indent="0" algn="ctr" rtl="1">
              <a:buNone/>
            </a:pPr>
            <a:r>
              <a:rPr lang="ar-SA" b="1" dirty="0"/>
              <a:t>الاستخدام المباشر للحشرات كغذاء</a:t>
            </a:r>
            <a:endParaRPr lang="en-GB" dirty="0"/>
          </a:p>
          <a:p>
            <a:pPr marL="0" indent="0" rtl="1">
              <a:buNone/>
            </a:pPr>
            <a:r>
              <a:rPr lang="ar-SA" b="1" dirty="0"/>
              <a:t> </a:t>
            </a:r>
            <a:endParaRPr lang="en-GB" dirty="0"/>
          </a:p>
          <a:p>
            <a:pPr marL="0" indent="0" algn="r" rtl="1">
              <a:buNone/>
            </a:pPr>
            <a:r>
              <a:rPr lang="ar-SA" b="1" dirty="0"/>
              <a:t>تاريخ آكل الحشرات</a:t>
            </a:r>
            <a:endParaRPr lang="en-GB" dirty="0"/>
          </a:p>
          <a:p>
            <a:pPr marL="0" indent="0" algn="r" rtl="1">
              <a:buNone/>
            </a:pPr>
            <a:r>
              <a:rPr lang="en-US" b="1" dirty="0"/>
              <a:t> </a:t>
            </a:r>
            <a:endParaRPr lang="en-GB" dirty="0"/>
          </a:p>
          <a:p>
            <a:pPr marL="0" indent="0" algn="r" rtl="1">
              <a:buNone/>
            </a:pPr>
            <a:r>
              <a:rPr lang="ar-SA" dirty="0">
                <a:latin typeface="Arabic Typesetting" panose="03020402040406030203" pitchFamily="66" charset="-78"/>
                <a:cs typeface="Arabic Typesetting" panose="03020402040406030203" pitchFamily="66" charset="-78"/>
              </a:rPr>
              <a:t>من الواضح أن كلا من أسلاف الجنس البشري والشعوب البدائية نفسها أكلت الحشرات. </a:t>
            </a:r>
            <a:r>
              <a:rPr lang="ar-SA" dirty="0" smtClean="0">
                <a:latin typeface="Arabic Typesetting" panose="03020402040406030203" pitchFamily="66" charset="-78"/>
                <a:cs typeface="Arabic Typesetting" panose="03020402040406030203" pitchFamily="66" charset="-78"/>
              </a:rPr>
              <a:t>وكانت </a:t>
            </a:r>
            <a:r>
              <a:rPr lang="ar-SA" dirty="0">
                <a:latin typeface="Arabic Typesetting" panose="03020402040406030203" pitchFamily="66" charset="-78"/>
                <a:cs typeface="Arabic Typesetting" panose="03020402040406030203" pitchFamily="66" charset="-78"/>
              </a:rPr>
              <a:t>الحشرات جزءًا كبيرًا من نظامهم الغذائي</a:t>
            </a:r>
            <a:r>
              <a:rPr lang="ar-SA" dirty="0" smtClean="0">
                <a:latin typeface="Arabic Typesetting" panose="03020402040406030203" pitchFamily="66" charset="-78"/>
                <a:cs typeface="Arabic Typesetting" panose="03020402040406030203" pitchFamily="66" charset="-78"/>
              </a:rPr>
              <a:t>.. </a:t>
            </a:r>
            <a:r>
              <a:rPr lang="ar-SA" dirty="0">
                <a:latin typeface="Arabic Typesetting" panose="03020402040406030203" pitchFamily="66" charset="-78"/>
                <a:cs typeface="Arabic Typesetting" panose="03020402040406030203" pitchFamily="66" charset="-78"/>
              </a:rPr>
              <a:t>وأظهر تحليل هذا البراز في العديد من الكهوف في الولايات المتحدة والمكسيك وجود العديد من الحشرات. على سبيل المثال، يحتوي </a:t>
            </a:r>
            <a:r>
              <a:rPr lang="ar-SA" dirty="0" smtClean="0">
                <a:latin typeface="Arabic Typesetting" panose="03020402040406030203" pitchFamily="66" charset="-78"/>
                <a:cs typeface="Arabic Typesetting" panose="03020402040406030203" pitchFamily="66" charset="-78"/>
              </a:rPr>
              <a:t>على </a:t>
            </a:r>
            <a:r>
              <a:rPr lang="ar-SA" dirty="0">
                <a:latin typeface="Arabic Typesetting" panose="03020402040406030203" pitchFamily="66" charset="-78"/>
                <a:cs typeface="Arabic Typesetting" panose="03020402040406030203" pitchFamily="66" charset="-78"/>
              </a:rPr>
              <a:t>نمل ويرقات خنفساء وقمل وقراد وحلم.</a:t>
            </a:r>
            <a:endParaRPr lang="en-GB" dirty="0">
              <a:latin typeface="Arabic Typesetting" panose="03020402040406030203" pitchFamily="66" charset="-78"/>
              <a:cs typeface="Arabic Typesetting" panose="03020402040406030203" pitchFamily="66" charset="-78"/>
            </a:endParaRPr>
          </a:p>
          <a:p>
            <a:pPr algn="r" rtl="1"/>
            <a:endParaRPr lang="en-GB" dirty="0">
              <a:latin typeface="Arabic Typesetting" panose="03020402040406030203" pitchFamily="66" charset="-78"/>
              <a:cs typeface="Arabic Typesetting" panose="03020402040406030203" pitchFamily="66" charset="-78"/>
            </a:endParaRPr>
          </a:p>
          <a:p>
            <a:pPr marL="0" indent="0" algn="r" rtl="1">
              <a:buNone/>
            </a:pPr>
            <a:r>
              <a:rPr lang="ar-SA" dirty="0" smtClean="0">
                <a:latin typeface="Arabic Typesetting" panose="03020402040406030203" pitchFamily="66" charset="-78"/>
                <a:cs typeface="Arabic Typesetting" panose="03020402040406030203" pitchFamily="66" charset="-78"/>
              </a:rPr>
              <a:t>تم </a:t>
            </a:r>
            <a:r>
              <a:rPr lang="ar-SA" dirty="0">
                <a:latin typeface="Arabic Typesetting" panose="03020402040406030203" pitchFamily="66" charset="-78"/>
                <a:cs typeface="Arabic Typesetting" panose="03020402040406030203" pitchFamily="66" charset="-78"/>
              </a:rPr>
              <a:t>استهلاك الحشرات في الصين قبل 3200 عام</a:t>
            </a:r>
            <a:r>
              <a:rPr lang="ar-SA" dirty="0" smtClean="0">
                <a:latin typeface="Arabic Typesetting" panose="03020402040406030203" pitchFamily="66" charset="-78"/>
                <a:cs typeface="Arabic Typesetting" panose="03020402040406030203" pitchFamily="66" charset="-78"/>
              </a:rPr>
              <a:t>..</a:t>
            </a:r>
            <a:endParaRPr lang="en-GB" dirty="0">
              <a:latin typeface="Arabic Typesetting" panose="03020402040406030203" pitchFamily="66" charset="-78"/>
              <a:cs typeface="Arabic Typesetting" panose="03020402040406030203" pitchFamily="66" charset="-78"/>
            </a:endParaRPr>
          </a:p>
          <a:p>
            <a:pPr marL="0" indent="0" algn="r" rtl="1">
              <a:buNone/>
            </a:pPr>
            <a:endParaRPr lang="en-GB" dirty="0">
              <a:latin typeface="Arabic Typesetting" panose="03020402040406030203" pitchFamily="66" charset="-78"/>
              <a:cs typeface="Arabic Typesetting" panose="03020402040406030203" pitchFamily="66" charset="-78"/>
            </a:endParaRPr>
          </a:p>
          <a:p>
            <a:pPr marL="0" indent="0" algn="r" rtl="1">
              <a:buNone/>
            </a:pPr>
            <a:r>
              <a:rPr lang="ar-SA" dirty="0">
                <a:latin typeface="Arabic Typesetting" panose="03020402040406030203" pitchFamily="66" charset="-78"/>
                <a:cs typeface="Arabic Typesetting" panose="03020402040406030203" pitchFamily="66" charset="-78"/>
              </a:rPr>
              <a:t> آكل الحشرات في أوروبا أول ما ذكر في عمل أرسطو (384-322 قبل الميلاد) كتاب تاريخ </a:t>
            </a:r>
            <a:r>
              <a:rPr lang="ar-SA" dirty="0" smtClean="0">
                <a:latin typeface="Arabic Typesetting" panose="03020402040406030203" pitchFamily="66" charset="-78"/>
                <a:cs typeface="Arabic Typesetting" panose="03020402040406030203" pitchFamily="66" charset="-78"/>
              </a:rPr>
              <a:t>الحيوان، </a:t>
            </a:r>
            <a:r>
              <a:rPr lang="ar-SA" dirty="0">
                <a:latin typeface="Arabic Typesetting" panose="03020402040406030203" pitchFamily="66" charset="-78"/>
                <a:cs typeface="Arabic Typesetting" panose="03020402040406030203" pitchFamily="66" charset="-78"/>
              </a:rPr>
              <a:t>أشار إلى أن إناث السيكادا طعمها أفضل بعد التزاوج لأنها مليئة بالبيض. وكانت الحشرات تستهلك من قبل الرومان </a:t>
            </a:r>
            <a:r>
              <a:rPr lang="ar-SA" dirty="0" smtClean="0">
                <a:latin typeface="Arabic Typesetting" panose="03020402040406030203" pitchFamily="66" charset="-78"/>
                <a:cs typeface="Arabic Typesetting" panose="03020402040406030203" pitchFamily="66" charset="-78"/>
              </a:rPr>
              <a:t>القدماء</a:t>
            </a:r>
            <a:endParaRPr lang="en-GB"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123415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804011-CB25-4332-B0C1-CF9A8D44707F}"/>
              </a:ext>
            </a:extLst>
          </p:cNvPr>
          <p:cNvSpPr>
            <a:spLocks noGrp="1"/>
          </p:cNvSpPr>
          <p:nvPr>
            <p:ph idx="1"/>
          </p:nvPr>
        </p:nvSpPr>
        <p:spPr>
          <a:xfrm>
            <a:off x="1589903" y="1120345"/>
            <a:ext cx="9572367" cy="3970639"/>
          </a:xfrm>
        </p:spPr>
        <p:txBody>
          <a:bodyPr>
            <a:normAutofit fontScale="77500" lnSpcReduction="20000"/>
          </a:bodyPr>
          <a:lstStyle/>
          <a:p>
            <a:pPr marL="0" indent="0" algn="just" rtl="1">
              <a:lnSpc>
                <a:spcPct val="170000"/>
              </a:lnSpc>
              <a:buNone/>
            </a:pPr>
            <a:r>
              <a:rPr lang="ar-SA" dirty="0">
                <a:solidFill>
                  <a:srgbClr val="FF0000"/>
                </a:solidFill>
              </a:rPr>
              <a:t>بشكل عام ، تستهلك الحشرات بشكل رئيسي في المناطق الاستوائية والمناطق شبة الاستوائية. يمكن اعتبار كل من الصين واليابان والمكسيك فقط دولًا ذات توسع في الحشرات وتقع كليًا أو جزئيًا في المنطقة المعتدلة. وحتى داخل نفس الدول هناك ميل إلى زيادة استخدام الحشرات للأغذية في المنطقة الاستوائية. أسباب ذلك هي كما </a:t>
            </a:r>
            <a:r>
              <a:rPr lang="ar-SA" dirty="0" smtClean="0">
                <a:solidFill>
                  <a:srgbClr val="FF0000"/>
                </a:solidFill>
              </a:rPr>
              <a:t>يلي:</a:t>
            </a:r>
          </a:p>
          <a:p>
            <a:pPr algn="just" rtl="1"/>
            <a:r>
              <a:rPr lang="ar-SA" dirty="0" smtClean="0"/>
              <a:t>الحشرات </a:t>
            </a:r>
            <a:r>
              <a:rPr lang="ar-SA" dirty="0"/>
              <a:t>في المناطق الاستوائية عادة ما تكون أكبر من تلك الموجودة في المناطق </a:t>
            </a:r>
            <a:r>
              <a:rPr lang="ar-SA" dirty="0" smtClean="0"/>
              <a:t>المعتدلة.</a:t>
            </a:r>
            <a:endParaRPr lang="ar-SA" dirty="0"/>
          </a:p>
          <a:p>
            <a:pPr algn="just" rtl="1"/>
            <a:r>
              <a:rPr lang="ar-SA" dirty="0" smtClean="0"/>
              <a:t>تتجمع </a:t>
            </a:r>
            <a:r>
              <a:rPr lang="ar-SA" dirty="0"/>
              <a:t>الحشرات في المناطق الاستوائية معًا بأعداد كبيرة، مما يساعد على حصادها على نطاق </a:t>
            </a:r>
            <a:r>
              <a:rPr lang="ar-SA" dirty="0" smtClean="0"/>
              <a:t>واسع.</a:t>
            </a:r>
            <a:endParaRPr lang="ar-SA" dirty="0"/>
          </a:p>
          <a:p>
            <a:pPr algn="just" rtl="1"/>
            <a:r>
              <a:rPr lang="ar-SA" dirty="0" smtClean="0"/>
              <a:t>في </a:t>
            </a:r>
            <a:r>
              <a:rPr lang="ar-SA" dirty="0"/>
              <a:t>المناطق الاستوائية يمكن العثور على الحشرات الصالحة للأكل على مدار العام بينما في المناطق المعتدلة تدخل الحشرات في السبات من أجل البقاء أثناء فصول الشتاء الباردة</a:t>
            </a:r>
            <a:r>
              <a:rPr lang="ar-SA" dirty="0" smtClean="0"/>
              <a:t>.</a:t>
            </a:r>
            <a:endParaRPr lang="ar-SA" dirty="0"/>
          </a:p>
          <a:p>
            <a:pPr algn="just" rtl="1"/>
            <a:r>
              <a:rPr lang="ar-SA" dirty="0" smtClean="0"/>
              <a:t> </a:t>
            </a:r>
            <a:r>
              <a:rPr lang="ar-SA" dirty="0"/>
              <a:t>بالنسبة للعديد من أنواع الحشرات في المناطق الاستوائية، يمكن التنبؤ بالحصاد.</a:t>
            </a:r>
            <a:endParaRPr lang="en-GB" dirty="0"/>
          </a:p>
          <a:p>
            <a:pPr marL="0" indent="0">
              <a:buNone/>
            </a:pPr>
            <a:endParaRPr lang="en-GB" dirty="0"/>
          </a:p>
        </p:txBody>
      </p:sp>
    </p:spTree>
    <p:extLst>
      <p:ext uri="{BB962C8B-B14F-4D97-AF65-F5344CB8AC3E}">
        <p14:creationId xmlns:p14="http://schemas.microsoft.com/office/powerpoint/2010/main" val="2175878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369B16-249E-4DC3-9027-E061D9BCAB7C}"/>
              </a:ext>
            </a:extLst>
          </p:cNvPr>
          <p:cNvSpPr>
            <a:spLocks noGrp="1"/>
          </p:cNvSpPr>
          <p:nvPr>
            <p:ph idx="1"/>
          </p:nvPr>
        </p:nvSpPr>
        <p:spPr>
          <a:xfrm>
            <a:off x="2215977" y="1054443"/>
            <a:ext cx="7702379" cy="4909751"/>
          </a:xfrm>
        </p:spPr>
        <p:txBody>
          <a:bodyPr>
            <a:normAutofit/>
          </a:bodyPr>
          <a:lstStyle/>
          <a:p>
            <a:pPr algn="ctr" rtl="1"/>
            <a:r>
              <a:rPr lang="ar-SA" sz="2900" b="1" dirty="0"/>
              <a:t>طرق إنتاج الحشرات</a:t>
            </a:r>
            <a:endParaRPr lang="en-GB" sz="2900" dirty="0"/>
          </a:p>
          <a:p>
            <a:pPr marL="0" indent="0" algn="r" rtl="1">
              <a:buNone/>
            </a:pPr>
            <a:endParaRPr lang="en-GB" sz="2900" dirty="0"/>
          </a:p>
          <a:p>
            <a:pPr marL="0" indent="0" algn="r" rtl="1">
              <a:buNone/>
            </a:pPr>
            <a:r>
              <a:rPr lang="ar-SA" sz="2400" dirty="0"/>
              <a:t>يمكن الحصول على الحشرات الصالحة للأكل بثلاث طرق:</a:t>
            </a:r>
            <a:endParaRPr lang="en-GB" sz="2400" dirty="0"/>
          </a:p>
          <a:p>
            <a:pPr marL="0" lvl="0" indent="0" algn="r" rtl="1">
              <a:buNone/>
            </a:pPr>
            <a:r>
              <a:rPr lang="en-GB" sz="2400" dirty="0"/>
              <a:t>(1)</a:t>
            </a:r>
            <a:r>
              <a:rPr lang="ar-SA" sz="2400" dirty="0"/>
              <a:t>الحصاد البري.</a:t>
            </a:r>
            <a:endParaRPr lang="en-GB" sz="2400" dirty="0"/>
          </a:p>
          <a:p>
            <a:pPr marL="0" indent="0" algn="r" rtl="1">
              <a:buNone/>
            </a:pPr>
            <a:r>
              <a:rPr lang="ar-SA" sz="2400" dirty="0"/>
              <a:t> (2) شبه تدجين.</a:t>
            </a:r>
            <a:endParaRPr lang="en-GB" sz="2400" dirty="0"/>
          </a:p>
          <a:p>
            <a:pPr marL="0" indent="0" algn="r" rtl="1">
              <a:buNone/>
            </a:pPr>
            <a:r>
              <a:rPr lang="ar-SA" sz="2400" dirty="0"/>
              <a:t> (3) تربية الحشرات في مزارع</a:t>
            </a:r>
            <a:r>
              <a:rPr lang="ar-SA" sz="2400" dirty="0" smtClean="0"/>
              <a:t>.</a:t>
            </a:r>
            <a:endParaRPr lang="en-GB" sz="2400" dirty="0"/>
          </a:p>
          <a:p>
            <a:pPr marL="0" indent="0" algn="r" rtl="1">
              <a:buNone/>
            </a:pPr>
            <a:r>
              <a:rPr lang="ar-SA" sz="2400" dirty="0"/>
              <a:t>في الوقت الحاضر يسود الحصاد البري في العالم حيث يتم الحصول على 92٪ من الأنواع المعروفة من الحشرات الصالحة للأكل عن طريق هذه الطريقة. ستة في المئة من أنواع الحشرات الصالحة للأكل تعتبر شبه مدجنة و 2٪ من الأنواع فقط يتم تربيتها. </a:t>
            </a:r>
            <a:endParaRPr lang="en-GB" sz="2400" dirty="0"/>
          </a:p>
          <a:p>
            <a:endParaRPr lang="en-GB" dirty="0"/>
          </a:p>
        </p:txBody>
      </p:sp>
    </p:spTree>
    <p:extLst>
      <p:ext uri="{BB962C8B-B14F-4D97-AF65-F5344CB8AC3E}">
        <p14:creationId xmlns:p14="http://schemas.microsoft.com/office/powerpoint/2010/main" val="4009703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A2ECDC-BF54-4471-9FCF-C38597A6ED48}"/>
              </a:ext>
            </a:extLst>
          </p:cNvPr>
          <p:cNvSpPr>
            <a:spLocks noGrp="1"/>
          </p:cNvSpPr>
          <p:nvPr>
            <p:ph idx="1"/>
          </p:nvPr>
        </p:nvSpPr>
        <p:spPr>
          <a:xfrm>
            <a:off x="2685535" y="724930"/>
            <a:ext cx="8279026" cy="5082746"/>
          </a:xfrm>
        </p:spPr>
        <p:txBody>
          <a:bodyPr>
            <a:normAutofit fontScale="92500" lnSpcReduction="20000"/>
          </a:bodyPr>
          <a:lstStyle/>
          <a:p>
            <a:pPr algn="ctr" rtl="1"/>
            <a:endParaRPr lang="en-GB" b="1" dirty="0"/>
          </a:p>
          <a:p>
            <a:pPr marL="0" indent="0" algn="ctr" rtl="1">
              <a:buNone/>
            </a:pPr>
            <a:r>
              <a:rPr lang="ar-SA" b="1" dirty="0"/>
              <a:t>الحشرات كعلف للحيوانات المنزلية والماشية</a:t>
            </a:r>
            <a:endParaRPr lang="en-GB" dirty="0"/>
          </a:p>
          <a:p>
            <a:pPr marL="0" indent="0" algn="r" rtl="1">
              <a:buNone/>
            </a:pPr>
            <a:endParaRPr lang="en-GB" dirty="0"/>
          </a:p>
          <a:p>
            <a:pPr marL="0" indent="0" algn="r" rtl="1">
              <a:buNone/>
            </a:pPr>
            <a:r>
              <a:rPr lang="ar-SA" dirty="0">
                <a:latin typeface="Arabic Typesetting" panose="03020402040406030203" pitchFamily="66" charset="-78"/>
                <a:cs typeface="Arabic Typesetting" panose="03020402040406030203" pitchFamily="66" charset="-78"/>
              </a:rPr>
              <a:t>تتغذى هذه الحيوانات إلى حد كبير على الأطعمة المنتجة تجارياً باستخدام مكونات مخصصة (على سبيل المثال علف مركب للحيوانات والأسماك الزراعية). في الوقت الحالي المكونات الرئيسية لطعام الحيوانات والأسماك هي وجبة السمك وزيت السمك وفول الصويا والعديد من الحبوب الأخرى. </a:t>
            </a:r>
            <a:endParaRPr lang="en-GB" dirty="0">
              <a:latin typeface="Arabic Typesetting" panose="03020402040406030203" pitchFamily="66" charset="-78"/>
              <a:cs typeface="Arabic Typesetting" panose="03020402040406030203" pitchFamily="66" charset="-78"/>
            </a:endParaRPr>
          </a:p>
          <a:p>
            <a:pPr marL="0" indent="0" algn="r" rtl="1">
              <a:buNone/>
            </a:pPr>
            <a:r>
              <a:rPr lang="ar-SA" dirty="0">
                <a:latin typeface="Arabic Typesetting" panose="03020402040406030203" pitchFamily="66" charset="-78"/>
                <a:cs typeface="Arabic Typesetting" panose="03020402040406030203" pitchFamily="66" charset="-78"/>
              </a:rPr>
              <a:t>تعد الخصائص الغذائية للحشرات عالية جدًا، ويمكن استبدالها بنجاح بالعديد من المكونات المستخدمة في إنتاج الأطعمة (الأسماك وفول الصويا وما إلى ذلك). تم التعرف على الذباب العسكري الأسود ويرقات الذبابة الشائعة وديدان الحرير وديدان الطحين الصفراء كأنواع رئيسية للإنتاج التجاري للأغذية.  والجراد والنمل الأبيض هي أيضا أنواع محتملة.</a:t>
            </a:r>
            <a:endParaRPr lang="en-GB" dirty="0">
              <a:latin typeface="Arabic Typesetting" panose="03020402040406030203" pitchFamily="66" charset="-78"/>
              <a:cs typeface="Arabic Typesetting" panose="03020402040406030203" pitchFamily="66" charset="-78"/>
            </a:endParaRPr>
          </a:p>
          <a:p>
            <a:pPr marL="0" indent="0" algn="r" rtl="1">
              <a:buNone/>
            </a:pPr>
            <a:endParaRPr lang="en-GB" dirty="0">
              <a:latin typeface="Arabic Typesetting" panose="03020402040406030203" pitchFamily="66" charset="-78"/>
              <a:cs typeface="Arabic Typesetting" panose="03020402040406030203" pitchFamily="66" charset="-78"/>
            </a:endParaRPr>
          </a:p>
          <a:p>
            <a:pPr marL="0" indent="0" algn="r">
              <a:buNone/>
            </a:pPr>
            <a:r>
              <a:rPr lang="ar-SA" dirty="0" smtClean="0">
                <a:latin typeface="Arabic Typesetting" panose="03020402040406030203" pitchFamily="66" charset="-78"/>
                <a:cs typeface="Arabic Typesetting" panose="03020402040406030203" pitchFamily="66" charset="-78"/>
              </a:rPr>
              <a:t>ومع </a:t>
            </a:r>
            <a:r>
              <a:rPr lang="ar-SA" dirty="0">
                <a:latin typeface="Arabic Typesetting" panose="03020402040406030203" pitchFamily="66" charset="-78"/>
                <a:cs typeface="Arabic Typesetting" panose="03020402040406030203" pitchFamily="66" charset="-78"/>
              </a:rPr>
              <a:t>ذلك فإن استخدام الحشرات كأغذية حية بدلاً من الأغذية المصنعة هو أكثر شيوعًا. وتقليديا يتم استخدامها في تربية الدواجن. وتشمل الحشرات المحتملة للاستخدام في هذا المجال </a:t>
            </a:r>
            <a:r>
              <a:rPr lang="ar-SA" dirty="0" smtClean="0">
                <a:latin typeface="Arabic Typesetting" panose="03020402040406030203" pitchFamily="66" charset="-78"/>
                <a:cs typeface="Arabic Typesetting" panose="03020402040406030203" pitchFamily="66" charset="-78"/>
              </a:rPr>
              <a:t>صرصور </a:t>
            </a:r>
            <a:r>
              <a:rPr lang="ar-SA" dirty="0">
                <a:latin typeface="Arabic Typesetting" panose="03020402040406030203" pitchFamily="66" charset="-78"/>
                <a:cs typeface="Arabic Typesetting" panose="03020402040406030203" pitchFamily="66" charset="-78"/>
              </a:rPr>
              <a:t>الحقل والصراصير والنمل الأبيض والبق ذو الرائحة الكريهة والسيكادا والمن والحشرات القشرية وقمل النبات القافز والخنافس واليرقات والذباب والبراغيث والنحل والدبابير والنمل. </a:t>
            </a:r>
            <a:endParaRPr lang="en-GB"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116743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7DC26-95AD-4742-84E2-CFFFFF16D53F}"/>
              </a:ext>
            </a:extLst>
          </p:cNvPr>
          <p:cNvSpPr>
            <a:spLocks noGrp="1"/>
          </p:cNvSpPr>
          <p:nvPr>
            <p:ph idx="1"/>
          </p:nvPr>
        </p:nvSpPr>
        <p:spPr>
          <a:xfrm>
            <a:off x="1037967" y="1219200"/>
            <a:ext cx="10371438" cy="4382530"/>
          </a:xfrm>
        </p:spPr>
        <p:txBody>
          <a:bodyPr>
            <a:normAutofit/>
          </a:bodyPr>
          <a:lstStyle/>
          <a:p>
            <a:pPr algn="r" rtl="1"/>
            <a:endParaRPr lang="en-GB" dirty="0"/>
          </a:p>
          <a:p>
            <a:pPr marL="0" indent="0" algn="r" rtl="1">
              <a:buNone/>
            </a:pPr>
            <a:r>
              <a:rPr lang="ar-SA" dirty="0" smtClean="0"/>
              <a:t>في </a:t>
            </a:r>
            <a:r>
              <a:rPr lang="ar-SA" dirty="0"/>
              <a:t>العديد من البلدان تستخدم يرقات الذبابة المنزلية </a:t>
            </a:r>
            <a:r>
              <a:rPr lang="en-US" dirty="0"/>
              <a:t>(</a:t>
            </a:r>
            <a:r>
              <a:rPr lang="en-US" i="1" dirty="0"/>
              <a:t>Musca </a:t>
            </a:r>
            <a:r>
              <a:rPr lang="en-US" i="1" dirty="0" err="1"/>
              <a:t>domestica</a:t>
            </a:r>
            <a:r>
              <a:rPr lang="en-US" dirty="0"/>
              <a:t>)   </a:t>
            </a:r>
            <a:r>
              <a:rPr lang="ar-SA" dirty="0"/>
              <a:t>على نطاق واسع كغذاء للدواجن. يتم تطبيقها بنجاح في نيجيريا وتوغو والكاميرون وروسيا وكوريا الجنوبية. والتغذية باليرقات وهي بحالة طازجة وبحالة جافة؛ والحالة الجافة تسهل التخزين والنقل. </a:t>
            </a:r>
            <a:endParaRPr lang="ar-SA" dirty="0" smtClean="0"/>
          </a:p>
          <a:p>
            <a:pPr marL="0" indent="0" algn="r" rtl="1">
              <a:buNone/>
            </a:pPr>
            <a:r>
              <a:rPr lang="ar-SA" dirty="0" smtClean="0"/>
              <a:t>تمثل </a:t>
            </a:r>
            <a:r>
              <a:rPr lang="ar-SA" dirty="0"/>
              <a:t>الأعلاف التقليدية 60٪ من التكلفة الإجمالية لتربية الدواجن في الهند ؛ وعلاوة على ذلك هناك نقص في الأطعمة مثل الذرة وفول الصويا المستخدم في تحضيرها. كما إن حصاد الآفات الزراعية الحشرية واستخدامها كعنصر في إنتاج الأغذية يجعل من الممكن الحد من استهلاك المبيدات الضارة للسيطرة عليها وتحسين المحاصيل وإعادة توجيه الحبوب المحفوظة لتغذية البشر</a:t>
            </a:r>
            <a:r>
              <a:rPr lang="ar-SA" dirty="0" smtClean="0"/>
              <a:t>.</a:t>
            </a:r>
            <a:endParaRPr lang="en-GB" dirty="0"/>
          </a:p>
        </p:txBody>
      </p:sp>
    </p:spTree>
    <p:extLst>
      <p:ext uri="{BB962C8B-B14F-4D97-AF65-F5344CB8AC3E}">
        <p14:creationId xmlns:p14="http://schemas.microsoft.com/office/powerpoint/2010/main" val="3752122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8B437E-DDBC-425C-BD9C-7FAEF2088570}"/>
              </a:ext>
            </a:extLst>
          </p:cNvPr>
          <p:cNvSpPr>
            <a:spLocks noGrp="1"/>
          </p:cNvSpPr>
          <p:nvPr>
            <p:ph idx="1"/>
          </p:nvPr>
        </p:nvSpPr>
        <p:spPr>
          <a:xfrm>
            <a:off x="2413687" y="2232454"/>
            <a:ext cx="7397577" cy="2776151"/>
          </a:xfrm>
        </p:spPr>
        <p:txBody>
          <a:bodyPr>
            <a:normAutofit/>
          </a:bodyPr>
          <a:lstStyle/>
          <a:p>
            <a:pPr algn="r" rtl="1"/>
            <a:endParaRPr lang="en-GB" dirty="0"/>
          </a:p>
          <a:p>
            <a:pPr marL="0" indent="0" algn="just" rtl="1">
              <a:buNone/>
            </a:pPr>
            <a:r>
              <a:rPr lang="ar-SA" dirty="0">
                <a:latin typeface="Arabic Typesetting" panose="03020402040406030203" pitchFamily="66" charset="-78"/>
                <a:cs typeface="Arabic Typesetting" panose="03020402040406030203" pitchFamily="66" charset="-78"/>
              </a:rPr>
              <a:t>في الكتب الدينية المقدسة للديانات المسيحية واليهودية والإسلامية، هناك أيضًا إشارة بسيطة متعلقة بآكل الحشرات. يذكر الكتاب المقدس عن استخدام الجراد كغذاء (على الأرجح الجراد </a:t>
            </a:r>
            <a:r>
              <a:rPr lang="ar-SA" dirty="0" smtClean="0">
                <a:latin typeface="Arabic Typesetting" panose="03020402040406030203" pitchFamily="66" charset="-78"/>
                <a:cs typeface="Arabic Typesetting" panose="03020402040406030203" pitchFamily="66" charset="-78"/>
              </a:rPr>
              <a:t>الصحراوي، </a:t>
            </a:r>
            <a:r>
              <a:rPr lang="ar-SA" dirty="0">
                <a:latin typeface="Arabic Typesetting" panose="03020402040406030203" pitchFamily="66" charset="-78"/>
                <a:cs typeface="Arabic Typesetting" panose="03020402040406030203" pitchFamily="66" charset="-78"/>
              </a:rPr>
              <a:t>فضلاً عن الصراصير والجنادب. والتقاليد الإسلامية ذكرت الجراد </a:t>
            </a:r>
            <a:r>
              <a:rPr lang="ar-SA" dirty="0" smtClean="0">
                <a:latin typeface="Arabic Typesetting" panose="03020402040406030203" pitchFamily="66" charset="-78"/>
                <a:cs typeface="Arabic Typesetting" panose="03020402040406030203" pitchFamily="66" charset="-78"/>
              </a:rPr>
              <a:t>واليهودية </a:t>
            </a:r>
            <a:r>
              <a:rPr lang="ar-SA" dirty="0">
                <a:latin typeface="Arabic Typesetting" panose="03020402040406030203" pitchFamily="66" charset="-78"/>
                <a:cs typeface="Arabic Typesetting" panose="03020402040406030203" pitchFamily="66" charset="-78"/>
              </a:rPr>
              <a:t>اشارت الى أربعة أنواع فقط من </a:t>
            </a:r>
            <a:r>
              <a:rPr lang="ar-SA" dirty="0" smtClean="0">
                <a:latin typeface="Arabic Typesetting" panose="03020402040406030203" pitchFamily="66" charset="-78"/>
                <a:cs typeface="Arabic Typesetting" panose="03020402040406030203" pitchFamily="66" charset="-78"/>
              </a:rPr>
              <a:t>الجراد</a:t>
            </a:r>
            <a:endParaRPr lang="en-GB" dirty="0">
              <a:latin typeface="Arabic Typesetting" panose="03020402040406030203" pitchFamily="66" charset="-78"/>
              <a:cs typeface="Arabic Typesetting" panose="03020402040406030203" pitchFamily="66" charset="-78"/>
            </a:endParaRPr>
          </a:p>
          <a:p>
            <a:pPr algn="r"/>
            <a:endParaRPr lang="en-GB" dirty="0"/>
          </a:p>
        </p:txBody>
      </p:sp>
    </p:spTree>
    <p:extLst>
      <p:ext uri="{BB962C8B-B14F-4D97-AF65-F5344CB8AC3E}">
        <p14:creationId xmlns:p14="http://schemas.microsoft.com/office/powerpoint/2010/main" val="3612844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DEEA79-3388-42F4-A782-4668AD3BD1FB}"/>
              </a:ext>
            </a:extLst>
          </p:cNvPr>
          <p:cNvSpPr>
            <a:spLocks noGrp="1"/>
          </p:cNvSpPr>
          <p:nvPr>
            <p:ph idx="1"/>
          </p:nvPr>
        </p:nvSpPr>
        <p:spPr>
          <a:xfrm>
            <a:off x="3080951" y="1013254"/>
            <a:ext cx="6474942" cy="4786184"/>
          </a:xfrm>
        </p:spPr>
        <p:txBody>
          <a:bodyPr>
            <a:normAutofit fontScale="25000" lnSpcReduction="20000"/>
          </a:bodyPr>
          <a:lstStyle/>
          <a:p>
            <a:pPr marL="0" indent="0" algn="ctr" rtl="1">
              <a:buNone/>
            </a:pPr>
            <a:r>
              <a:rPr lang="ar-SA" sz="7200" b="1" dirty="0"/>
              <a:t>معقولية استخدام الحشرات كغذاء</a:t>
            </a:r>
            <a:endParaRPr lang="en-GB" sz="7200" dirty="0"/>
          </a:p>
          <a:p>
            <a:pPr marL="0" indent="0" algn="r" rtl="1">
              <a:buNone/>
            </a:pPr>
            <a:endParaRPr lang="en-GB" sz="7200" dirty="0"/>
          </a:p>
          <a:p>
            <a:pPr marL="0" indent="0" algn="just" rtl="1">
              <a:lnSpc>
                <a:spcPct val="170000"/>
              </a:lnSpc>
              <a:buNone/>
            </a:pPr>
            <a:r>
              <a:rPr lang="ar-SA" sz="9600" dirty="0">
                <a:latin typeface="Arabic Typesetting" panose="03020402040406030203" pitchFamily="66" charset="-78"/>
                <a:cs typeface="Arabic Typesetting" panose="03020402040406030203" pitchFamily="66" charset="-78"/>
              </a:rPr>
              <a:t>مشكلة نقص الموارد الغذائية موجودة دائما. فالممونين الرئيسيين للمواد الغذائية للبشرية هي زراعة النباتات وتربية الماشية. ونتيجة لزيادة عدد سكان الأرض تزدات الاحتياجات البشرية من المواد الغذائية وخاصة البروتين الحيواني. ويزيد من تعقيد هذه القضية حقيقة أن المناطق المناسبة لتربية الماشية قد استنفدت عمليا. لذلك من المرجح أن تترافق الزيادة في إنتاج البروتين الحيواني مع زيادة إزالة الغابات، خاصة في البلدان المدارية. على سبيل المثال في البرازيل أسفر إنشاء مزارع للماشية عن إزالة الغابات بنسبة 38٪ من إجمالي مساحة الغابات في 1966-1975.</a:t>
            </a:r>
            <a:endParaRPr lang="en-GB" sz="9600" dirty="0">
              <a:latin typeface="Arabic Typesetting" panose="03020402040406030203" pitchFamily="66" charset="-78"/>
              <a:cs typeface="Arabic Typesetting" panose="03020402040406030203" pitchFamily="66" charset="-78"/>
            </a:endParaRPr>
          </a:p>
          <a:p>
            <a:pPr marL="0" indent="0" algn="just" rtl="1">
              <a:lnSpc>
                <a:spcPct val="170000"/>
              </a:lnSpc>
              <a:buNone/>
            </a:pPr>
            <a:endParaRPr lang="en-GB" sz="9600" dirty="0">
              <a:latin typeface="Arabic Typesetting" panose="03020402040406030203" pitchFamily="66" charset="-78"/>
              <a:cs typeface="Arabic Typesetting" panose="03020402040406030203" pitchFamily="66" charset="-78"/>
            </a:endParaRPr>
          </a:p>
          <a:p>
            <a:pPr marL="0" indent="0" algn="r" rtl="1">
              <a:buNone/>
            </a:pPr>
            <a:endParaRPr lang="en-GB" sz="7200" dirty="0"/>
          </a:p>
          <a:p>
            <a:endParaRPr lang="en-GB" dirty="0"/>
          </a:p>
        </p:txBody>
      </p:sp>
    </p:spTree>
    <p:extLst>
      <p:ext uri="{BB962C8B-B14F-4D97-AF65-F5344CB8AC3E}">
        <p14:creationId xmlns:p14="http://schemas.microsoft.com/office/powerpoint/2010/main" val="3991071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DEEA79-3388-42F4-A782-4668AD3BD1FB}"/>
              </a:ext>
            </a:extLst>
          </p:cNvPr>
          <p:cNvSpPr>
            <a:spLocks noGrp="1"/>
          </p:cNvSpPr>
          <p:nvPr>
            <p:ph idx="1"/>
          </p:nvPr>
        </p:nvSpPr>
        <p:spPr>
          <a:xfrm>
            <a:off x="2751437" y="1013254"/>
            <a:ext cx="6804455" cy="4308389"/>
          </a:xfrm>
        </p:spPr>
        <p:txBody>
          <a:bodyPr>
            <a:normAutofit fontScale="25000" lnSpcReduction="20000"/>
          </a:bodyPr>
          <a:lstStyle/>
          <a:p>
            <a:pPr marL="0" indent="0" algn="ctr" rtl="1">
              <a:buNone/>
            </a:pPr>
            <a:r>
              <a:rPr lang="ar-SA" sz="7200" b="1" dirty="0"/>
              <a:t>معقولية استخدام الحشرات كغذاء</a:t>
            </a:r>
            <a:endParaRPr lang="en-GB" sz="7200" dirty="0"/>
          </a:p>
          <a:p>
            <a:pPr marL="0" indent="0" algn="r" rtl="1">
              <a:buNone/>
            </a:pPr>
            <a:endParaRPr lang="en-GB" sz="7200" dirty="0"/>
          </a:p>
          <a:p>
            <a:pPr marL="0" indent="0" algn="just" rtl="1">
              <a:lnSpc>
                <a:spcPct val="170000"/>
              </a:lnSpc>
              <a:buNone/>
            </a:pPr>
            <a:endParaRPr lang="en-GB" sz="9600" dirty="0">
              <a:latin typeface="Arabic Typesetting" panose="03020402040406030203" pitchFamily="66" charset="-78"/>
              <a:cs typeface="Arabic Typesetting" panose="03020402040406030203" pitchFamily="66" charset="-78"/>
            </a:endParaRPr>
          </a:p>
          <a:p>
            <a:pPr marL="0" indent="0" algn="just" rtl="1">
              <a:lnSpc>
                <a:spcPct val="170000"/>
              </a:lnSpc>
              <a:buNone/>
            </a:pPr>
            <a:r>
              <a:rPr lang="ar-SA" sz="9600" dirty="0">
                <a:latin typeface="Arabic Typesetting" panose="03020402040406030203" pitchFamily="66" charset="-78"/>
                <a:cs typeface="Arabic Typesetting" panose="03020402040406030203" pitchFamily="66" charset="-78"/>
              </a:rPr>
              <a:t>في الوقت الحاضر المراعي الدائمة تحتل 20٪ من مساحة الأرض؛ بالإضافة إلى ذلك الصحارى والنباتات شبه المستخدمة في بعض الأحيان كمراعي تشمل 24.5٪ من مساحة الأرض </a:t>
            </a:r>
            <a:r>
              <a:rPr lang="ar-SA" sz="9600" dirty="0" smtClean="0">
                <a:latin typeface="Arabic Typesetting" panose="03020402040406030203" pitchFamily="66" charset="-78"/>
                <a:cs typeface="Arabic Typesetting" panose="03020402040406030203" pitchFamily="66" charset="-78"/>
              </a:rPr>
              <a:t>الآن </a:t>
            </a:r>
            <a:r>
              <a:rPr lang="ar-SA" sz="9600" dirty="0">
                <a:latin typeface="Arabic Typesetting" panose="03020402040406030203" pitchFamily="66" charset="-78"/>
                <a:cs typeface="Arabic Typesetting" panose="03020402040406030203" pitchFamily="66" charset="-78"/>
              </a:rPr>
              <a:t>استنفدت إمكانيات زيادة أراضي المراعي عمليا. لذلك فتربية الحشرات في مؤسسة صغيرة. وشركات مماثلة قادرة على استكمال مطالب البشرية المتزايدة للبروتين الطبيعي.</a:t>
            </a:r>
            <a:endParaRPr lang="en-GB" sz="9600" dirty="0">
              <a:latin typeface="Arabic Typesetting" panose="03020402040406030203" pitchFamily="66" charset="-78"/>
              <a:cs typeface="Arabic Typesetting" panose="03020402040406030203" pitchFamily="66" charset="-78"/>
            </a:endParaRPr>
          </a:p>
          <a:p>
            <a:pPr marL="0" indent="0" algn="r" rtl="1">
              <a:buNone/>
            </a:pPr>
            <a:endParaRPr lang="en-GB" sz="7200" dirty="0"/>
          </a:p>
          <a:p>
            <a:endParaRPr lang="en-GB" dirty="0"/>
          </a:p>
        </p:txBody>
      </p:sp>
    </p:spTree>
    <p:extLst>
      <p:ext uri="{BB962C8B-B14F-4D97-AF65-F5344CB8AC3E}">
        <p14:creationId xmlns:p14="http://schemas.microsoft.com/office/powerpoint/2010/main" val="887097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DEEA79-3388-42F4-A782-4668AD3BD1FB}"/>
              </a:ext>
            </a:extLst>
          </p:cNvPr>
          <p:cNvSpPr>
            <a:spLocks noGrp="1"/>
          </p:cNvSpPr>
          <p:nvPr>
            <p:ph idx="1"/>
          </p:nvPr>
        </p:nvSpPr>
        <p:spPr>
          <a:xfrm>
            <a:off x="2257168" y="939114"/>
            <a:ext cx="7496431" cy="5609967"/>
          </a:xfrm>
        </p:spPr>
        <p:txBody>
          <a:bodyPr>
            <a:normAutofit fontScale="25000" lnSpcReduction="20000"/>
          </a:bodyPr>
          <a:lstStyle/>
          <a:p>
            <a:pPr marL="0" indent="0" algn="ctr" rtl="1">
              <a:buNone/>
            </a:pPr>
            <a:r>
              <a:rPr lang="ar-SA" sz="7200" b="1" dirty="0"/>
              <a:t>معقولية استخدام الحشرات كغذاء</a:t>
            </a:r>
            <a:endParaRPr lang="en-GB" sz="7200" dirty="0"/>
          </a:p>
          <a:p>
            <a:pPr marL="0" indent="0" algn="r" rtl="1">
              <a:buNone/>
            </a:pPr>
            <a:endParaRPr lang="en-GB" sz="7200" dirty="0"/>
          </a:p>
          <a:p>
            <a:pPr marL="0" indent="0" algn="r" rtl="1">
              <a:buNone/>
            </a:pPr>
            <a:endParaRPr lang="en-GB" sz="7200" dirty="0"/>
          </a:p>
          <a:p>
            <a:pPr marL="0" indent="0" algn="r" rtl="1">
              <a:buNone/>
            </a:pPr>
            <a:r>
              <a:rPr lang="ar-SA" sz="7200" dirty="0">
                <a:solidFill>
                  <a:srgbClr val="FF0000"/>
                </a:solidFill>
              </a:rPr>
              <a:t>مزايا مؤسسات تربية الحشرات تشمل ما يلي </a:t>
            </a:r>
            <a:r>
              <a:rPr lang="ar-SA" sz="7200" b="1" dirty="0">
                <a:solidFill>
                  <a:srgbClr val="FF0000"/>
                </a:solidFill>
              </a:rPr>
              <a:t> </a:t>
            </a:r>
            <a:r>
              <a:rPr lang="ar-SA" sz="7200" dirty="0"/>
              <a:t>:</a:t>
            </a:r>
            <a:endParaRPr lang="en-GB" sz="7200" dirty="0"/>
          </a:p>
          <a:p>
            <a:pPr marL="0" indent="0" algn="r" rtl="1">
              <a:buNone/>
            </a:pPr>
            <a:endParaRPr lang="en-GB" sz="7200" dirty="0"/>
          </a:p>
          <a:p>
            <a:pPr algn="r" rtl="1"/>
            <a:r>
              <a:rPr lang="ar-SA" sz="7200" dirty="0" smtClean="0"/>
              <a:t>أنها </a:t>
            </a:r>
            <a:r>
              <a:rPr lang="ar-SA" sz="7200" dirty="0"/>
              <a:t>تتطلب الحد الأدنى من المساحة</a:t>
            </a:r>
            <a:r>
              <a:rPr lang="ar-SA" sz="7200" dirty="0" smtClean="0"/>
              <a:t>.</a:t>
            </a:r>
            <a:endParaRPr lang="ar-SA" sz="7200" dirty="0"/>
          </a:p>
          <a:p>
            <a:pPr algn="r" rtl="1"/>
            <a:r>
              <a:rPr lang="ar-SA" sz="7200" dirty="0" smtClean="0"/>
              <a:t> </a:t>
            </a:r>
            <a:r>
              <a:rPr lang="ar-SA" sz="7200" dirty="0"/>
              <a:t>تتطلب القليل من الماء وهو أمر ذو أهمية قصوى للمناطق التي تعاني من نقص المياه في العديد من مناطق </a:t>
            </a:r>
            <a:r>
              <a:rPr lang="ar-SA" sz="7200" dirty="0" smtClean="0"/>
              <a:t>العالم.</a:t>
            </a:r>
            <a:endParaRPr lang="ar-SA" sz="7200" dirty="0"/>
          </a:p>
          <a:p>
            <a:pPr algn="r" rtl="1"/>
            <a:r>
              <a:rPr lang="ar-SA" sz="7200" dirty="0" smtClean="0"/>
              <a:t>المنتجات </a:t>
            </a:r>
            <a:r>
              <a:rPr lang="ar-SA" sz="7200" dirty="0"/>
              <a:t>التي لا يستهلكها الإنسان مباشرة تستخدم لتغذية </a:t>
            </a:r>
            <a:r>
              <a:rPr lang="ar-SA" sz="7200" dirty="0" smtClean="0"/>
              <a:t>الحشرات</a:t>
            </a:r>
            <a:endParaRPr lang="ar-SA" sz="7200" dirty="0"/>
          </a:p>
          <a:p>
            <a:pPr algn="r" rtl="1"/>
            <a:r>
              <a:rPr lang="ar-SA" sz="7200" dirty="0" smtClean="0"/>
              <a:t> </a:t>
            </a:r>
            <a:r>
              <a:rPr lang="ar-SA" sz="7200" dirty="0"/>
              <a:t>الحشرات لها دورات تناسلية قصيرة. </a:t>
            </a:r>
          </a:p>
          <a:p>
            <a:pPr algn="r" rtl="1"/>
            <a:r>
              <a:rPr lang="ar-SA" sz="7200" dirty="0" smtClean="0"/>
              <a:t> </a:t>
            </a:r>
            <a:r>
              <a:rPr lang="ar-SA" sz="7200" dirty="0"/>
              <a:t>استرداد رأس المال بسرعة. </a:t>
            </a:r>
            <a:endParaRPr lang="ar-SA" sz="7200" dirty="0" smtClean="0"/>
          </a:p>
          <a:p>
            <a:pPr algn="r" rtl="1"/>
            <a:r>
              <a:rPr lang="ar-SA" sz="7200" dirty="0" smtClean="0"/>
              <a:t>غالبا </a:t>
            </a:r>
            <a:r>
              <a:rPr lang="ar-SA" sz="7200" dirty="0"/>
              <a:t>تتحقق عوائد مالية عالية.</a:t>
            </a:r>
          </a:p>
          <a:p>
            <a:pPr algn="r" rtl="1"/>
            <a:r>
              <a:rPr lang="ar-SA" sz="7200" dirty="0" smtClean="0"/>
              <a:t> </a:t>
            </a:r>
            <a:r>
              <a:rPr lang="ar-SA" sz="7200" dirty="0"/>
              <a:t>الحشرات لها قيمة غذائية كبيرة </a:t>
            </a:r>
            <a:r>
              <a:rPr lang="ar-SA" sz="7200" dirty="0" smtClean="0"/>
              <a:t>للإنسان.</a:t>
            </a:r>
          </a:p>
          <a:p>
            <a:pPr algn="r" rtl="1"/>
            <a:r>
              <a:rPr lang="ar-SA" sz="7200" dirty="0" smtClean="0"/>
              <a:t>الحشرات </a:t>
            </a:r>
            <a:r>
              <a:rPr lang="ar-SA" sz="7200" dirty="0"/>
              <a:t>تحول الأعلاف إلى البروتين </a:t>
            </a:r>
            <a:r>
              <a:rPr lang="ar-SA" sz="7200" dirty="0" smtClean="0"/>
              <a:t>بكفاءة.</a:t>
            </a:r>
          </a:p>
          <a:p>
            <a:pPr algn="r" rtl="1"/>
            <a:r>
              <a:rPr lang="ar-SA" sz="7200" dirty="0" smtClean="0"/>
              <a:t>إدارة </a:t>
            </a:r>
            <a:r>
              <a:rPr lang="ar-SA" sz="7200" dirty="0"/>
              <a:t>الشركات بسيطة للغاية</a:t>
            </a:r>
            <a:r>
              <a:rPr lang="ar-SA" sz="7200" dirty="0" smtClean="0"/>
              <a:t>.</a:t>
            </a:r>
          </a:p>
          <a:p>
            <a:pPr algn="r" rtl="1"/>
            <a:r>
              <a:rPr lang="ar-SA" sz="7200" dirty="0" smtClean="0"/>
              <a:t> </a:t>
            </a:r>
            <a:r>
              <a:rPr lang="ar-SA" sz="7200" dirty="0"/>
              <a:t>الحشرات تنقل بسهولة</a:t>
            </a:r>
            <a:r>
              <a:rPr lang="ar-SA" sz="7200" dirty="0" smtClean="0"/>
              <a:t>.</a:t>
            </a:r>
          </a:p>
          <a:p>
            <a:pPr algn="r" rtl="1"/>
            <a:r>
              <a:rPr lang="ar-SA" sz="7200" dirty="0" smtClean="0"/>
              <a:t> </a:t>
            </a:r>
            <a:r>
              <a:rPr lang="ar-SA" sz="7200" dirty="0"/>
              <a:t>لا تتطلب تربية الحشرات تدريبات متعمقة</a:t>
            </a:r>
            <a:endParaRPr lang="en-GB" sz="7200" dirty="0"/>
          </a:p>
          <a:p>
            <a:endParaRPr lang="en-GB" dirty="0"/>
          </a:p>
        </p:txBody>
      </p:sp>
    </p:spTree>
    <p:extLst>
      <p:ext uri="{BB962C8B-B14F-4D97-AF65-F5344CB8AC3E}">
        <p14:creationId xmlns:p14="http://schemas.microsoft.com/office/powerpoint/2010/main" val="1304222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C8074-459F-442B-B583-BCA1E211197C}"/>
              </a:ext>
            </a:extLst>
          </p:cNvPr>
          <p:cNvSpPr>
            <a:spLocks noGrp="1"/>
          </p:cNvSpPr>
          <p:nvPr>
            <p:ph type="title"/>
          </p:nvPr>
        </p:nvSpPr>
        <p:spPr>
          <a:xfrm>
            <a:off x="1919415" y="1378379"/>
            <a:ext cx="8676503" cy="4149210"/>
          </a:xfrm>
        </p:spPr>
        <p:txBody>
          <a:bodyPr>
            <a:normAutofit fontScale="90000"/>
          </a:bodyPr>
          <a:lstStyle/>
          <a:p>
            <a:pPr algn="ctr" rtl="1"/>
            <a:r>
              <a:rPr lang="ar-SA" dirty="0"/>
              <a:t>الحشرات الأكثر استهلاكا</a:t>
            </a:r>
            <a:r>
              <a:rPr lang="en-GB" dirty="0"/>
              <a:t/>
            </a:r>
            <a:br>
              <a:rPr lang="en-GB" dirty="0"/>
            </a:br>
            <a:r>
              <a:rPr lang="en-US" b="1" dirty="0"/>
              <a:t> </a:t>
            </a:r>
            <a:r>
              <a:rPr lang="en-GB" dirty="0"/>
              <a:t/>
            </a:r>
            <a:br>
              <a:rPr lang="en-GB" dirty="0"/>
            </a:br>
            <a:r>
              <a:rPr lang="ar-SA" dirty="0">
                <a:latin typeface="Arabic Typesetting" panose="03020402040406030203" pitchFamily="66" charset="-78"/>
                <a:cs typeface="Arabic Typesetting" panose="03020402040406030203" pitchFamily="66" charset="-78"/>
              </a:rPr>
              <a:t>تتوفر بيانات مختلفة عن عدد أنواع الحشرات المستخدمة كغذاء. يمكن للمرء أن يلاحظ أن عدد الأنواع الصالحة للأكل يميل إلى الزيادة. ومن الواضح أن هذه المعلومات ليست شاملة وفي الوقت المناسب سيزداد عددها. كما تم العثور على بعض الأدلة على عدد أنواع الحشرات الصالحة للأكل في بعض البلدان </a:t>
            </a:r>
            <a:r>
              <a:rPr lang="ar-SA" dirty="0" smtClean="0">
                <a:latin typeface="Arabic Typesetting" panose="03020402040406030203" pitchFamily="66" charset="-78"/>
                <a:cs typeface="Arabic Typesetting" panose="03020402040406030203" pitchFamily="66" charset="-78"/>
              </a:rPr>
              <a:t>والمناطق</a:t>
            </a:r>
            <a:r>
              <a:rPr lang="en-GB" dirty="0"/>
              <a:t/>
            </a:r>
            <a:br>
              <a:rPr lang="en-GB" dirty="0"/>
            </a:br>
            <a:endParaRPr lang="en-GB" dirty="0"/>
          </a:p>
        </p:txBody>
      </p:sp>
    </p:spTree>
    <p:extLst>
      <p:ext uri="{BB962C8B-B14F-4D97-AF65-F5344CB8AC3E}">
        <p14:creationId xmlns:p14="http://schemas.microsoft.com/office/powerpoint/2010/main" val="308312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D49B3BD-9107-4294-A7FD-42B865E6FD24}"/>
              </a:ext>
            </a:extLst>
          </p:cNvPr>
          <p:cNvGraphicFramePr>
            <a:graphicFrameLocks noGrp="1"/>
          </p:cNvGraphicFramePr>
          <p:nvPr>
            <p:ph idx="1"/>
          </p:nvPr>
        </p:nvGraphicFramePr>
        <p:xfrm>
          <a:off x="844510" y="1728786"/>
          <a:ext cx="10502981" cy="3521964"/>
        </p:xfrm>
        <a:graphic>
          <a:graphicData uri="http://schemas.openxmlformats.org/drawingml/2006/table">
            <a:tbl>
              <a:tblPr rtl="1" firstRow="1" firstCol="1" bandRow="1">
                <a:tableStyleId>{5C22544A-7EE6-4342-B048-85BDC9FD1C3A}</a:tableStyleId>
              </a:tblPr>
              <a:tblGrid>
                <a:gridCol w="3499593">
                  <a:extLst>
                    <a:ext uri="{9D8B030D-6E8A-4147-A177-3AD203B41FA5}">
                      <a16:colId xmlns:a16="http://schemas.microsoft.com/office/drawing/2014/main" val="510197193"/>
                    </a:ext>
                  </a:extLst>
                </a:gridCol>
                <a:gridCol w="3501694">
                  <a:extLst>
                    <a:ext uri="{9D8B030D-6E8A-4147-A177-3AD203B41FA5}">
                      <a16:colId xmlns:a16="http://schemas.microsoft.com/office/drawing/2014/main" val="1366117110"/>
                    </a:ext>
                  </a:extLst>
                </a:gridCol>
                <a:gridCol w="3501694">
                  <a:extLst>
                    <a:ext uri="{9D8B030D-6E8A-4147-A177-3AD203B41FA5}">
                      <a16:colId xmlns:a16="http://schemas.microsoft.com/office/drawing/2014/main" val="3098453966"/>
                    </a:ext>
                  </a:extLst>
                </a:gridCol>
              </a:tblGrid>
              <a:tr h="0">
                <a:tc>
                  <a:txBody>
                    <a:bodyPr/>
                    <a:lstStyle/>
                    <a:p>
                      <a:pPr algn="r" rtl="1">
                        <a:lnSpc>
                          <a:spcPct val="107000"/>
                        </a:lnSpc>
                        <a:spcAft>
                          <a:spcPts val="0"/>
                        </a:spcAft>
                      </a:pPr>
                      <a:r>
                        <a:rPr lang="ar-SA" sz="1800" dirty="0">
                          <a:effectLst/>
                        </a:rPr>
                        <a:t>البلد</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SA" sz="1800">
                          <a:effectLst/>
                        </a:rPr>
                        <a:t>عدد الأنواع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SA" sz="1800" dirty="0">
                          <a:effectLst/>
                        </a:rPr>
                        <a:t>المصدر</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55016906"/>
                  </a:ext>
                </a:extLst>
              </a:tr>
              <a:tr h="0">
                <a:tc>
                  <a:txBody>
                    <a:bodyPr/>
                    <a:lstStyle/>
                    <a:p>
                      <a:pPr algn="r" rtl="1">
                        <a:lnSpc>
                          <a:spcPct val="107000"/>
                        </a:lnSpc>
                        <a:spcAft>
                          <a:spcPts val="0"/>
                        </a:spcAft>
                      </a:pPr>
                      <a:r>
                        <a:rPr lang="ar-SA" sz="1800">
                          <a:effectLst/>
                        </a:rPr>
                        <a:t>بوتسوانا</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SA" sz="1800">
                          <a:effectLst/>
                        </a:rPr>
                        <a:t>27</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en-US" sz="1800" dirty="0" err="1">
                          <a:effectLst/>
                        </a:rPr>
                        <a:t>Obopile</a:t>
                      </a:r>
                      <a:r>
                        <a:rPr lang="en-US" sz="1800" dirty="0">
                          <a:effectLst/>
                        </a:rPr>
                        <a:t> and </a:t>
                      </a:r>
                      <a:r>
                        <a:rPr lang="en-US" sz="1800" dirty="0" err="1">
                          <a:effectLst/>
                        </a:rPr>
                        <a:t>Seeletso</a:t>
                      </a:r>
                      <a:r>
                        <a:rPr lang="en-US" sz="1800" dirty="0">
                          <a:effectLst/>
                        </a:rPr>
                        <a:t> (2013)</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68314090"/>
                  </a:ext>
                </a:extLst>
              </a:tr>
              <a:tr h="0">
                <a:tc>
                  <a:txBody>
                    <a:bodyPr/>
                    <a:lstStyle/>
                    <a:p>
                      <a:pPr algn="r" rtl="1">
                        <a:lnSpc>
                          <a:spcPct val="107000"/>
                        </a:lnSpc>
                        <a:spcAft>
                          <a:spcPts val="0"/>
                        </a:spcAft>
                      </a:pPr>
                      <a:r>
                        <a:rPr lang="ar-SA" sz="1800">
                          <a:effectLst/>
                        </a:rPr>
                        <a:t>لاوس وميانمار وتايلاند وفيتنام</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SA" sz="1800">
                          <a:effectLst/>
                        </a:rPr>
                        <a:t>164</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en-US" sz="1800" dirty="0" err="1">
                          <a:effectLst/>
                        </a:rPr>
                        <a:t>Yhoung-Aree</a:t>
                      </a:r>
                      <a:r>
                        <a:rPr lang="en-US" sz="1800" dirty="0">
                          <a:effectLst/>
                        </a:rPr>
                        <a:t> and </a:t>
                      </a:r>
                      <a:r>
                        <a:rPr lang="en-US" sz="1800" dirty="0" err="1">
                          <a:effectLst/>
                        </a:rPr>
                        <a:t>Viwatpanich</a:t>
                      </a:r>
                      <a:r>
                        <a:rPr lang="en-US" sz="1800" dirty="0">
                          <a:effectLst/>
                        </a:rPr>
                        <a:t> (2005)</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0213239"/>
                  </a:ext>
                </a:extLst>
              </a:tr>
              <a:tr h="0">
                <a:tc>
                  <a:txBody>
                    <a:bodyPr/>
                    <a:lstStyle/>
                    <a:p>
                      <a:pPr algn="r" rtl="1">
                        <a:lnSpc>
                          <a:spcPct val="107000"/>
                        </a:lnSpc>
                        <a:spcAft>
                          <a:spcPts val="0"/>
                        </a:spcAft>
                      </a:pPr>
                      <a:r>
                        <a:rPr lang="ar-SA" sz="1800">
                          <a:effectLst/>
                        </a:rPr>
                        <a:t>الصين</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SA" sz="1800">
                          <a:effectLst/>
                        </a:rPr>
                        <a:t>177</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en-US" sz="1800" dirty="0">
                          <a:effectLst/>
                        </a:rPr>
                        <a:t>Feng et al. (2008)</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688219057"/>
                  </a:ext>
                </a:extLst>
              </a:tr>
              <a:tr h="0">
                <a:tc>
                  <a:txBody>
                    <a:bodyPr/>
                    <a:lstStyle/>
                    <a:p>
                      <a:pPr algn="r" rtl="1">
                        <a:lnSpc>
                          <a:spcPct val="107000"/>
                        </a:lnSpc>
                        <a:spcAft>
                          <a:spcPts val="0"/>
                        </a:spcAft>
                      </a:pPr>
                      <a:r>
                        <a:rPr lang="ar-SA" sz="1800">
                          <a:effectLst/>
                        </a:rPr>
                        <a:t>الصين</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SA" sz="1800">
                          <a:effectLst/>
                        </a:rPr>
                        <a:t>178 (96 جنس و 53 عائلة و 11 رتية)</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en-US" sz="1800" dirty="0">
                          <a:effectLst/>
                        </a:rPr>
                        <a:t>Chen et al. (2009)</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06964896"/>
                  </a:ext>
                </a:extLst>
              </a:tr>
              <a:tr h="0">
                <a:tc>
                  <a:txBody>
                    <a:bodyPr/>
                    <a:lstStyle/>
                    <a:p>
                      <a:pPr algn="r" rtl="1">
                        <a:lnSpc>
                          <a:spcPct val="107000"/>
                        </a:lnSpc>
                        <a:spcAft>
                          <a:spcPts val="0"/>
                        </a:spcAft>
                      </a:pPr>
                      <a:r>
                        <a:rPr lang="ar-SA" sz="1800">
                          <a:effectLst/>
                        </a:rPr>
                        <a:t>المكسيك</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SA" sz="1800">
                          <a:effectLst/>
                        </a:rPr>
                        <a:t>549</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en-US" sz="1800" dirty="0">
                          <a:effectLst/>
                        </a:rPr>
                        <a:t>Ramos-</a:t>
                      </a:r>
                      <a:r>
                        <a:rPr lang="en-US" sz="1800" dirty="0" err="1">
                          <a:effectLst/>
                        </a:rPr>
                        <a:t>Elorduy</a:t>
                      </a:r>
                      <a:r>
                        <a:rPr lang="en-US" sz="1800" dirty="0">
                          <a:effectLst/>
                        </a:rPr>
                        <a:t> et al. (2008), taken from van Huis et al. (2013)</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487037186"/>
                  </a:ext>
                </a:extLst>
              </a:tr>
              <a:tr h="0">
                <a:tc>
                  <a:txBody>
                    <a:bodyPr/>
                    <a:lstStyle/>
                    <a:p>
                      <a:pPr algn="r" rtl="1">
                        <a:lnSpc>
                          <a:spcPct val="107000"/>
                        </a:lnSpc>
                        <a:spcAft>
                          <a:spcPts val="0"/>
                        </a:spcAft>
                      </a:pPr>
                      <a:r>
                        <a:rPr lang="ar-SA" sz="1800">
                          <a:effectLst/>
                        </a:rPr>
                        <a:t>جمهورية وسط افريقيا</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SA" sz="1800">
                          <a:effectLst/>
                        </a:rPr>
                        <a:t>96</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en-US" sz="1800" dirty="0" err="1">
                          <a:effectLst/>
                        </a:rPr>
                        <a:t>Roulon-Doko</a:t>
                      </a:r>
                      <a:r>
                        <a:rPr lang="en-US" sz="1800" dirty="0">
                          <a:effectLst/>
                        </a:rPr>
                        <a:t> (1998), taken from van Huis et al. (2013)</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13489146"/>
                  </a:ext>
                </a:extLst>
              </a:tr>
              <a:tr h="0">
                <a:tc>
                  <a:txBody>
                    <a:bodyPr/>
                    <a:lstStyle/>
                    <a:p>
                      <a:pPr algn="r" rtl="1">
                        <a:lnSpc>
                          <a:spcPct val="107000"/>
                        </a:lnSpc>
                        <a:spcAft>
                          <a:spcPts val="0"/>
                        </a:spcAft>
                      </a:pPr>
                      <a:r>
                        <a:rPr lang="ar-SA" sz="1800">
                          <a:effectLst/>
                        </a:rPr>
                        <a:t>تايلاند</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SA" sz="1800">
                          <a:effectLst/>
                        </a:rPr>
                        <a:t>194</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en-US" sz="1800" dirty="0" err="1">
                          <a:effectLst/>
                        </a:rPr>
                        <a:t>Sirimungkararat</a:t>
                      </a:r>
                      <a:r>
                        <a:rPr lang="en-US" sz="1800" dirty="0">
                          <a:effectLst/>
                        </a:rPr>
                        <a:t> et al. (2010)</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67393891"/>
                  </a:ext>
                </a:extLst>
              </a:tr>
              <a:tr h="0">
                <a:tc>
                  <a:txBody>
                    <a:bodyPr/>
                    <a:lstStyle/>
                    <a:p>
                      <a:pPr algn="r" rtl="1">
                        <a:lnSpc>
                          <a:spcPct val="107000"/>
                        </a:lnSpc>
                        <a:spcAft>
                          <a:spcPts val="0"/>
                        </a:spcAft>
                      </a:pPr>
                      <a:r>
                        <a:rPr lang="ar-SA" sz="1800">
                          <a:effectLst/>
                        </a:rPr>
                        <a:t>افريقيا</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ar-SA" sz="1800">
                          <a:effectLst/>
                        </a:rPr>
                        <a:t>470</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0"/>
                        </a:spcAft>
                      </a:pPr>
                      <a:r>
                        <a:rPr lang="en-US" sz="1800" dirty="0" err="1">
                          <a:effectLst/>
                        </a:rPr>
                        <a:t>Kelemu</a:t>
                      </a:r>
                      <a:r>
                        <a:rPr lang="en-US" sz="1800" dirty="0">
                          <a:effectLst/>
                        </a:rPr>
                        <a:t> et al. (2015)</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40107371"/>
                  </a:ext>
                </a:extLst>
              </a:tr>
            </a:tbl>
          </a:graphicData>
        </a:graphic>
      </p:graphicFrame>
      <p:sp>
        <p:nvSpPr>
          <p:cNvPr id="5" name="Rectangle 1">
            <a:extLst>
              <a:ext uri="{FF2B5EF4-FFF2-40B4-BE49-F238E27FC236}">
                <a16:creationId xmlns:a16="http://schemas.microsoft.com/office/drawing/2014/main" id="{BF29A2EA-F1A1-4E0B-A7EB-7D97F52E5719}"/>
              </a:ext>
            </a:extLst>
          </p:cNvPr>
          <p:cNvSpPr>
            <a:spLocks noChangeArrowheads="1"/>
          </p:cNvSpPr>
          <p:nvPr/>
        </p:nvSpPr>
        <p:spPr bwMode="auto">
          <a:xfrm>
            <a:off x="1491278" y="391210"/>
            <a:ext cx="920944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180975" algn="ctr" defTabSz="914400" rtl="1" eaLnBrk="0" fontAlgn="base" latinLnBrk="0" hangingPunct="0">
              <a:lnSpc>
                <a:spcPct val="100000"/>
              </a:lnSpc>
              <a:spcBef>
                <a:spcPct val="0"/>
              </a:spcBef>
              <a:spcAft>
                <a:spcPct val="0"/>
              </a:spcAft>
              <a:buClrTx/>
              <a:buSzTx/>
              <a:buFontTx/>
              <a:buNone/>
              <a:tabLst/>
            </a:pPr>
            <a:r>
              <a:rPr kumimoji="0" lang="ar-SA" altLang="en-US" sz="1800" b="0" i="0" u="none" strike="noStrike" cap="none" normalizeH="0" baseline="0" dirty="0">
                <a:ln>
                  <a:noFill/>
                </a:ln>
                <a:solidFill>
                  <a:schemeClr val="tx1"/>
                </a:solidFill>
                <a:effectLst/>
                <a:latin typeface="Lotus Linotype" charset="0"/>
                <a:ea typeface="Calibri" panose="020F0502020204030204" pitchFamily="34" charset="0"/>
                <a:cs typeface="Arial" panose="020B0604020202020204" pitchFamily="34" charset="0"/>
              </a:rPr>
              <a:t>ا</a:t>
            </a:r>
            <a:r>
              <a:rPr kumimoji="0" lang="ar-SA" altLang="en-US" sz="1800" b="1" i="0" u="none" strike="noStrike" cap="none" normalizeH="0" baseline="0" dirty="0">
                <a:ln>
                  <a:noFill/>
                </a:ln>
                <a:solidFill>
                  <a:schemeClr val="tx1"/>
                </a:solidFill>
                <a:effectLst/>
                <a:latin typeface="Lotus Linotype" charset="0"/>
                <a:ea typeface="Calibri" panose="020F0502020204030204" pitchFamily="34" charset="0"/>
                <a:cs typeface="Arial" panose="020B0604020202020204" pitchFamily="34" charset="0"/>
              </a:rPr>
              <a:t>لجدول 1-6-4:</a:t>
            </a:r>
            <a:r>
              <a:rPr kumimoji="0" lang="ar-SA" altLang="en-US" sz="1800" b="0" i="0" u="none" strike="noStrike" cap="none" normalizeH="0" baseline="0" dirty="0">
                <a:ln>
                  <a:noFill/>
                </a:ln>
                <a:solidFill>
                  <a:schemeClr val="tx1"/>
                </a:solidFill>
                <a:effectLst/>
                <a:latin typeface="Lotus Linotype" charset="0"/>
                <a:ea typeface="Calibri" panose="020F0502020204030204" pitchFamily="34" charset="0"/>
                <a:cs typeface="Arial" panose="020B0604020202020204" pitchFamily="34" charset="0"/>
              </a:rPr>
              <a:t> عدد أنواع الحشرات الصالحة للأكل في بلدان ومناطق منفصلة</a:t>
            </a:r>
            <a:endParaRPr kumimoji="0" lang="en-GB" altLang="en-US" sz="800" b="0" i="0" u="none" strike="noStrike" cap="none" normalizeH="0" baseline="0" dirty="0">
              <a:ln>
                <a:noFill/>
              </a:ln>
              <a:solidFill>
                <a:schemeClr val="tx1"/>
              </a:solidFill>
              <a:effectLst/>
            </a:endParaRPr>
          </a:p>
          <a:p>
            <a:pPr marL="0" marR="0" lvl="0" indent="180975"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11894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1FD704-5D40-47F5-B32C-736C47EFD2D7}"/>
              </a:ext>
            </a:extLst>
          </p:cNvPr>
          <p:cNvSpPr>
            <a:spLocks noGrp="1"/>
          </p:cNvSpPr>
          <p:nvPr>
            <p:ph idx="1"/>
          </p:nvPr>
        </p:nvSpPr>
        <p:spPr>
          <a:xfrm>
            <a:off x="1968842" y="1383958"/>
            <a:ext cx="7801233" cy="4563762"/>
          </a:xfrm>
        </p:spPr>
        <p:txBody>
          <a:bodyPr>
            <a:normAutofit fontScale="62500" lnSpcReduction="20000"/>
          </a:bodyPr>
          <a:lstStyle/>
          <a:p>
            <a:pPr marL="0" indent="0" algn="r" rtl="1">
              <a:buNone/>
            </a:pPr>
            <a:endParaRPr lang="en-GB" dirty="0"/>
          </a:p>
          <a:p>
            <a:pPr marL="0" indent="0" algn="r" rtl="1">
              <a:buNone/>
            </a:pPr>
            <a:r>
              <a:rPr lang="ar-SA" dirty="0" smtClean="0">
                <a:solidFill>
                  <a:srgbClr val="FF0000"/>
                </a:solidFill>
              </a:rPr>
              <a:t>توزيع </a:t>
            </a:r>
            <a:r>
              <a:rPr lang="ar-SA" dirty="0">
                <a:solidFill>
                  <a:srgbClr val="FF0000"/>
                </a:solidFill>
              </a:rPr>
              <a:t>الحشرات المستخدمة في الغذاء على النحو التالي</a:t>
            </a:r>
            <a:r>
              <a:rPr lang="ar-SA" dirty="0" smtClean="0"/>
              <a:t>:</a:t>
            </a:r>
          </a:p>
          <a:p>
            <a:pPr algn="r" rtl="1"/>
            <a:r>
              <a:rPr lang="ar-SA" dirty="0" smtClean="0"/>
              <a:t>الخنافس </a:t>
            </a:r>
            <a:r>
              <a:rPr lang="ar-SA" dirty="0"/>
              <a:t>(غمدية الأجنحة) (31٪) تحتل المرتبة </a:t>
            </a:r>
            <a:r>
              <a:rPr lang="ar-SA" dirty="0" smtClean="0"/>
              <a:t>الأولى </a:t>
            </a:r>
          </a:p>
          <a:p>
            <a:pPr algn="r" rtl="1"/>
            <a:r>
              <a:rPr lang="ar-SA" dirty="0" smtClean="0"/>
              <a:t>الفراشات(حرشفية </a:t>
            </a:r>
            <a:r>
              <a:rPr lang="ar-SA" dirty="0"/>
              <a:t>الاجنحة) (18</a:t>
            </a:r>
            <a:r>
              <a:rPr lang="ar-SA" dirty="0" smtClean="0"/>
              <a:t>٪)</a:t>
            </a:r>
          </a:p>
          <a:p>
            <a:pPr algn="r" rtl="1"/>
            <a:r>
              <a:rPr lang="ar-SA" dirty="0" smtClean="0"/>
              <a:t> </a:t>
            </a:r>
            <a:r>
              <a:rPr lang="ar-SA" dirty="0"/>
              <a:t>والنحل والدبابير والنمل (</a:t>
            </a:r>
            <a:r>
              <a:rPr lang="ar-SA" dirty="0" err="1" smtClean="0"/>
              <a:t>غشائيةالاجنحة</a:t>
            </a:r>
            <a:r>
              <a:rPr lang="ar-SA" dirty="0"/>
              <a:t>) (14٪) </a:t>
            </a:r>
            <a:endParaRPr lang="ar-SA" dirty="0" smtClean="0"/>
          </a:p>
          <a:p>
            <a:pPr algn="r" rtl="1"/>
            <a:r>
              <a:rPr lang="ar-SA" dirty="0" smtClean="0"/>
              <a:t>والجنادب </a:t>
            </a:r>
            <a:r>
              <a:rPr lang="ar-SA" dirty="0"/>
              <a:t>والجراد والصراصير(مستقيمة الأجنحة ) (13٪) </a:t>
            </a:r>
            <a:endParaRPr lang="ar-SA" dirty="0" smtClean="0"/>
          </a:p>
          <a:p>
            <a:pPr algn="r" rtl="1"/>
            <a:r>
              <a:rPr lang="ar-SA" dirty="0" err="1" smtClean="0"/>
              <a:t>والسيكادا</a:t>
            </a:r>
            <a:r>
              <a:rPr lang="ar-SA" dirty="0" smtClean="0"/>
              <a:t> </a:t>
            </a:r>
            <a:r>
              <a:rPr lang="ar-SA" dirty="0"/>
              <a:t>وقافزات الاوراق والنطاطات النباتية والحشرات القشرية والحشرات الحقيقية (نصفية الاجنحة ) (10٪) </a:t>
            </a:r>
            <a:endParaRPr lang="ar-SA" dirty="0" smtClean="0"/>
          </a:p>
          <a:p>
            <a:pPr algn="r" rtl="1"/>
            <a:r>
              <a:rPr lang="ar-SA" dirty="0" smtClean="0"/>
              <a:t>والنمل </a:t>
            </a:r>
            <a:r>
              <a:rPr lang="ar-SA" dirty="0"/>
              <a:t>الأبيض (متساوية الاجنحة) (3٪) </a:t>
            </a:r>
            <a:endParaRPr lang="ar-SA" dirty="0" smtClean="0"/>
          </a:p>
          <a:p>
            <a:pPr algn="r" rtl="1"/>
            <a:r>
              <a:rPr lang="ar-SA" dirty="0" err="1" smtClean="0"/>
              <a:t>والرعاشات</a:t>
            </a:r>
            <a:r>
              <a:rPr lang="ar-SA" dirty="0" smtClean="0"/>
              <a:t> </a:t>
            </a:r>
            <a:r>
              <a:rPr lang="ar-SA" dirty="0"/>
              <a:t>(رتبة الرعاشات) (3٪) </a:t>
            </a:r>
            <a:endParaRPr lang="ar-SA" dirty="0" smtClean="0"/>
          </a:p>
          <a:p>
            <a:pPr algn="r" rtl="1"/>
            <a:r>
              <a:rPr lang="ar-SA" dirty="0" smtClean="0"/>
              <a:t>والذباب </a:t>
            </a:r>
            <a:r>
              <a:rPr lang="ar-SA" dirty="0"/>
              <a:t>(ثنائية الاجنحة ) (2٪). </a:t>
            </a:r>
            <a:endParaRPr lang="en-GB" dirty="0"/>
          </a:p>
          <a:p>
            <a:pPr algn="r" rtl="1"/>
            <a:endParaRPr lang="en-GB" dirty="0"/>
          </a:p>
          <a:p>
            <a:pPr marL="0" indent="0" algn="r" rtl="1">
              <a:buNone/>
            </a:pPr>
            <a:r>
              <a:rPr lang="ar-SA" dirty="0" smtClean="0"/>
              <a:t>وبالنسبة </a:t>
            </a:r>
            <a:r>
              <a:rPr lang="ar-SA" dirty="0"/>
              <a:t>لنسبة الحشرات الصالحة للأكل إلى البيئة فإن 88٪ من الأنواع هي برية </a:t>
            </a:r>
            <a:endParaRPr lang="ar-SA" dirty="0" smtClean="0"/>
          </a:p>
          <a:p>
            <a:pPr marL="0" indent="0" algn="r" rtl="1">
              <a:buNone/>
            </a:pPr>
            <a:r>
              <a:rPr lang="ar-SA" dirty="0" smtClean="0"/>
              <a:t>بينما </a:t>
            </a:r>
            <a:r>
              <a:rPr lang="ar-SA" dirty="0"/>
              <a:t>12٪ منها عبارة عن حشرات مائية.</a:t>
            </a:r>
            <a:endParaRPr lang="en-GB" dirty="0"/>
          </a:p>
          <a:p>
            <a:pPr marL="0" indent="0" algn="r" rtl="1">
              <a:buNone/>
            </a:pPr>
            <a:endParaRPr lang="en-GB" dirty="0"/>
          </a:p>
        </p:txBody>
      </p:sp>
    </p:spTree>
    <p:extLst>
      <p:ext uri="{BB962C8B-B14F-4D97-AF65-F5344CB8AC3E}">
        <p14:creationId xmlns:p14="http://schemas.microsoft.com/office/powerpoint/2010/main" val="3860998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1FD704-5D40-47F5-B32C-736C47EFD2D7}"/>
              </a:ext>
            </a:extLst>
          </p:cNvPr>
          <p:cNvSpPr>
            <a:spLocks noGrp="1"/>
          </p:cNvSpPr>
          <p:nvPr>
            <p:ph idx="1"/>
          </p:nvPr>
        </p:nvSpPr>
        <p:spPr>
          <a:xfrm>
            <a:off x="2281881" y="864974"/>
            <a:ext cx="8311978" cy="4876799"/>
          </a:xfrm>
        </p:spPr>
        <p:txBody>
          <a:bodyPr>
            <a:normAutofit fontScale="92500" lnSpcReduction="20000"/>
          </a:bodyPr>
          <a:lstStyle/>
          <a:p>
            <a:pPr marL="0" indent="0" algn="r" rtl="1">
              <a:buNone/>
            </a:pPr>
            <a:endParaRPr lang="en-GB" dirty="0"/>
          </a:p>
          <a:p>
            <a:pPr marL="0" indent="0" algn="r" rtl="1">
              <a:buNone/>
            </a:pPr>
            <a:endParaRPr lang="en-GB" dirty="0"/>
          </a:p>
          <a:p>
            <a:pPr marL="0" indent="0" algn="r" rtl="1">
              <a:buNone/>
            </a:pPr>
            <a:r>
              <a:rPr lang="ar-SA" dirty="0" smtClean="0">
                <a:solidFill>
                  <a:srgbClr val="FF0000"/>
                </a:solidFill>
              </a:rPr>
              <a:t>الطور الحشري المستخدم في الغذاء</a:t>
            </a:r>
          </a:p>
          <a:p>
            <a:pPr algn="r" rtl="1"/>
            <a:r>
              <a:rPr lang="ar-SA" dirty="0" smtClean="0"/>
              <a:t>الفراشات </a:t>
            </a:r>
            <a:r>
              <a:rPr lang="ar-SA" dirty="0"/>
              <a:t>والعث (حرشفية الاجنحة) في الطور اليرقي. </a:t>
            </a:r>
            <a:endParaRPr lang="ar-SA" dirty="0" smtClean="0"/>
          </a:p>
          <a:p>
            <a:pPr algn="r" rtl="1"/>
            <a:r>
              <a:rPr lang="ar-SA" dirty="0" smtClean="0"/>
              <a:t>غشائية الاجنحة </a:t>
            </a:r>
            <a:r>
              <a:rPr lang="ar-SA" dirty="0"/>
              <a:t>إلى حد كبير في الطور اليرقي أو طور العذراء</a:t>
            </a:r>
            <a:r>
              <a:rPr lang="ar-SA" dirty="0" smtClean="0"/>
              <a:t>.</a:t>
            </a:r>
          </a:p>
          <a:p>
            <a:pPr algn="r" rtl="1"/>
            <a:r>
              <a:rPr lang="ar-SA" dirty="0" smtClean="0"/>
              <a:t> </a:t>
            </a:r>
            <a:r>
              <a:rPr lang="ar-SA" dirty="0"/>
              <a:t>ا</a:t>
            </a:r>
            <a:r>
              <a:rPr lang="ar-SA" dirty="0" smtClean="0"/>
              <a:t>لخنافس </a:t>
            </a:r>
            <a:r>
              <a:rPr lang="ar-SA" dirty="0"/>
              <a:t>(غمدية الأجنحة)، يتم استخدامها في كلا من الحشرات البالغة واليرقات </a:t>
            </a:r>
            <a:r>
              <a:rPr lang="ar-SA" dirty="0" smtClean="0"/>
              <a:t>للغذاء</a:t>
            </a:r>
            <a:endParaRPr lang="ar-SA" dirty="0"/>
          </a:p>
          <a:p>
            <a:pPr algn="r" rtl="1"/>
            <a:r>
              <a:rPr lang="ar-SA" dirty="0" smtClean="0"/>
              <a:t>مستقيمة الاجنحة و متشابهة الاجنحة والنمل </a:t>
            </a:r>
            <a:r>
              <a:rPr lang="ar-SA" dirty="0"/>
              <a:t>الأبيض (متساوية الاجنحة) والحشرات الحقيقية (نصفية الاجنحة) يتم استهلاكها بشكل أساسي في الطور البالغ. </a:t>
            </a:r>
            <a:endParaRPr lang="ar-SA" dirty="0" smtClean="0"/>
          </a:p>
          <a:p>
            <a:pPr algn="r" rtl="1"/>
            <a:r>
              <a:rPr lang="ar-SA" dirty="0" smtClean="0"/>
              <a:t>العناكب </a:t>
            </a:r>
            <a:r>
              <a:rPr lang="ar-SA" dirty="0"/>
              <a:t>والعقارب في الغالب في مرحلة البلوغ أيضًا.</a:t>
            </a:r>
            <a:endParaRPr lang="en-GB" dirty="0"/>
          </a:p>
          <a:p>
            <a:pPr marL="0" indent="0" algn="r" rtl="1">
              <a:buNone/>
            </a:pPr>
            <a:r>
              <a:rPr lang="ar-SA" dirty="0"/>
              <a:t> </a:t>
            </a:r>
            <a:endParaRPr lang="en-GB" dirty="0"/>
          </a:p>
          <a:p>
            <a:endParaRPr lang="en-GB" dirty="0"/>
          </a:p>
        </p:txBody>
      </p:sp>
    </p:spTree>
    <p:extLst>
      <p:ext uri="{BB962C8B-B14F-4D97-AF65-F5344CB8AC3E}">
        <p14:creationId xmlns:p14="http://schemas.microsoft.com/office/powerpoint/2010/main" val="2922470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1237</Words>
  <Application>Microsoft Office PowerPoint</Application>
  <PresentationFormat>شاشة عريضة</PresentationFormat>
  <Paragraphs>108</Paragraphs>
  <Slides>13</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13</vt:i4>
      </vt:variant>
    </vt:vector>
  </HeadingPairs>
  <TitlesOfParts>
    <vt:vector size="20" baseType="lpstr">
      <vt:lpstr>Arabic Typesetting</vt:lpstr>
      <vt:lpstr>Arial</vt:lpstr>
      <vt:lpstr>Calibri</vt:lpstr>
      <vt:lpstr>Calibri Light</vt:lpstr>
      <vt:lpstr>Lotus Linotype</vt:lpstr>
      <vt:lpstr>Times New Roman</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الحشرات الأكثر استهلاكا   تتوفر بيانات مختلفة عن عدد أنواع الحشرات المستخدمة كغذاء. يمكن للمرء أن يلاحظ أن عدد الأنواع الصالحة للأكل يميل إلى الزيادة. ومن الواضح أن هذه المعلومات ليست شاملة وفي الوقت المناسب سيزداد عددها. كما تم العثور على بعض الأدلة على عدد أنواع الحشرات الصالحة للأكل في بعض البلدان والمناطق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عبدالرحمن</dc:creator>
  <cp:lastModifiedBy>Fahd Almekhlafi</cp:lastModifiedBy>
  <cp:revision>16</cp:revision>
  <dcterms:created xsi:type="dcterms:W3CDTF">2019-10-05T06:39:09Z</dcterms:created>
  <dcterms:modified xsi:type="dcterms:W3CDTF">2022-03-23T05:37:41Z</dcterms:modified>
</cp:coreProperties>
</file>