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CEC92B5-916B-4F22-B766-EC6407493B4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105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EA54859-424F-40BA-A397-A174E17EDFE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4688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318632B-0276-474F-A392-8845E84AD0E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8729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B921F476-2331-48F0-AD16-97D4B6E18DC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8695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4A9345F-1D2D-416B-8479-4CBDBDE3C73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2738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56A5A7C-B3EF-4CBD-89EE-F7B5042199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37443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DE13434-A73E-45BE-9D94-AADF0960AE2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86851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3F4EB06-1EA0-4765-BE1B-8AD3F85637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2703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99A6BEC-B8DC-49CA-A9EC-28DFD21498D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7329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845AB63-BF62-47DC-949C-F9AF363FD7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20354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593C9EA-94AC-453C-80D2-89878BD6264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70626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B5555B9-BCAE-49C7-A77A-9B40C78FC42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94191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63BB7B52-67D1-4561-B839-F7D6A2E28361}"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9499381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7696200" y="152400"/>
            <a:ext cx="1447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smtClean="0"/>
              <a:t>7</a:t>
            </a:r>
            <a:endParaRPr lang="en-US" sz="9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821" y="5486400"/>
            <a:ext cx="1143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0984532"/>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9538" name="Rectangle 2"/>
          <p:cNvSpPr>
            <a:spLocks noChangeArrowheads="1"/>
          </p:cNvSpPr>
          <p:nvPr/>
        </p:nvSpPr>
        <p:spPr bwMode="auto">
          <a:xfrm>
            <a:off x="107950" y="682625"/>
            <a:ext cx="8353425" cy="310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000066"/>
                </a:solidFill>
              </a:rPr>
              <a:t>8- Self Confidence</a:t>
            </a:r>
            <a:endParaRPr lang="en-US" sz="2200" b="1">
              <a:solidFill>
                <a:srgbClr val="000066"/>
              </a:solidFill>
            </a:endParaRPr>
          </a:p>
          <a:p>
            <a:pPr indent="457200" fontAlgn="base">
              <a:spcBef>
                <a:spcPct val="0"/>
              </a:spcBef>
              <a:spcAft>
                <a:spcPct val="0"/>
              </a:spcAft>
            </a:pPr>
            <a:r>
              <a:rPr lang="en-US" sz="2200" b="1">
                <a:solidFill>
                  <a:srgbClr val="000000"/>
                </a:solidFill>
              </a:rPr>
              <a:t>A good leader has confidence in himself when ever he initiates any course of action. Self confidence is essential to motivate the followers and boost up their moral.</a:t>
            </a:r>
            <a:endParaRPr lang="en-US" sz="2200" b="1" u="sng">
              <a:solidFill>
                <a:srgbClr val="000000"/>
              </a:solidFill>
            </a:endParaRPr>
          </a:p>
          <a:p>
            <a:pPr indent="457200" fontAlgn="base">
              <a:spcBef>
                <a:spcPct val="0"/>
              </a:spcBef>
              <a:spcAft>
                <a:spcPct val="0"/>
              </a:spcAft>
            </a:pPr>
            <a:r>
              <a:rPr lang="en-US" sz="2200" b="1" u="sng">
                <a:solidFill>
                  <a:srgbClr val="000066"/>
                </a:solidFill>
              </a:rPr>
              <a:t>9- Human Relation Attitude</a:t>
            </a:r>
            <a:endParaRPr lang="en-US" sz="2200" b="1">
              <a:solidFill>
                <a:srgbClr val="000066"/>
              </a:solidFill>
            </a:endParaRPr>
          </a:p>
          <a:p>
            <a:pPr indent="457200" fontAlgn="base">
              <a:spcBef>
                <a:spcPct val="0"/>
              </a:spcBef>
              <a:spcAft>
                <a:spcPct val="0"/>
              </a:spcAft>
            </a:pPr>
            <a:r>
              <a:rPr lang="en-US" sz="2200" b="1">
                <a:solidFill>
                  <a:srgbClr val="000000"/>
                </a:solidFill>
              </a:rPr>
              <a:t>A successful leader possesses the human relations attitude. He always tries to develop social understanding with other people. He attempts to achieve the voluntary cooperation of workers.</a:t>
            </a:r>
          </a:p>
        </p:txBody>
      </p:sp>
    </p:spTree>
    <p:extLst>
      <p:ext uri="{BB962C8B-B14F-4D97-AF65-F5344CB8AC3E}">
        <p14:creationId xmlns:p14="http://schemas.microsoft.com/office/powerpoint/2010/main" val="95250954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6226" name="Rectangle 2"/>
          <p:cNvSpPr>
            <a:spLocks noChangeArrowheads="1"/>
          </p:cNvSpPr>
          <p:nvPr/>
        </p:nvSpPr>
        <p:spPr bwMode="auto">
          <a:xfrm>
            <a:off x="107950" y="1773238"/>
            <a:ext cx="8353425" cy="2436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algn="ctr" fontAlgn="base">
              <a:spcBef>
                <a:spcPct val="0"/>
              </a:spcBef>
              <a:spcAft>
                <a:spcPct val="0"/>
              </a:spcAft>
            </a:pPr>
            <a:r>
              <a:rPr lang="en-US" sz="2200" b="1" u="sng" dirty="0">
                <a:solidFill>
                  <a:srgbClr val="A50021"/>
                </a:solidFill>
              </a:rPr>
              <a:t>INTRODUCTION</a:t>
            </a:r>
            <a:endParaRPr lang="en-US" sz="2200" b="1" dirty="0">
              <a:solidFill>
                <a:srgbClr val="A50021"/>
              </a:solidFill>
            </a:endParaRPr>
          </a:p>
          <a:p>
            <a:pPr indent="457200" algn="ctr" fontAlgn="base">
              <a:spcBef>
                <a:spcPct val="0"/>
              </a:spcBef>
              <a:spcAft>
                <a:spcPct val="0"/>
              </a:spcAft>
            </a:pPr>
            <a:r>
              <a:rPr lang="en-US" sz="2200" b="1" dirty="0">
                <a:solidFill>
                  <a:srgbClr val="000000"/>
                </a:solidFill>
              </a:rPr>
              <a:t>Effective leadership is of great importance in an enterprise to enable the enterprise in achieving its objects. Leadership is most important means of direction.  Leadership is a process by which an executive directs his subordinates and influences the work and </a:t>
            </a:r>
            <a:r>
              <a:rPr lang="en-US" sz="2200" b="1" dirty="0" err="1">
                <a:solidFill>
                  <a:srgbClr val="000000"/>
                </a:solidFill>
              </a:rPr>
              <a:t>behaviour</a:t>
            </a:r>
            <a:r>
              <a:rPr lang="en-US" sz="2200" b="1" dirty="0">
                <a:solidFill>
                  <a:srgbClr val="000000"/>
                </a:solidFill>
              </a:rPr>
              <a:t> of others for the common benefit of the organization as well as its members.</a:t>
            </a:r>
          </a:p>
        </p:txBody>
      </p:sp>
    </p:spTree>
    <p:extLst>
      <p:ext uri="{BB962C8B-B14F-4D97-AF65-F5344CB8AC3E}">
        <p14:creationId xmlns:p14="http://schemas.microsoft.com/office/powerpoint/2010/main" val="387985491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7250" name="Rectangle 2"/>
          <p:cNvSpPr>
            <a:spLocks noChangeArrowheads="1"/>
          </p:cNvSpPr>
          <p:nvPr/>
        </p:nvSpPr>
        <p:spPr bwMode="auto">
          <a:xfrm>
            <a:off x="107950" y="650875"/>
            <a:ext cx="8353425" cy="472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000000"/>
                </a:solidFill>
              </a:rPr>
              <a:t>DEFINITION OF LEADERSHIP</a:t>
            </a:r>
            <a:endParaRPr lang="en-US" sz="2200" b="1">
              <a:solidFill>
                <a:srgbClr val="000000"/>
              </a:solidFill>
            </a:endParaRPr>
          </a:p>
          <a:p>
            <a:pPr indent="457200" fontAlgn="base">
              <a:spcBef>
                <a:spcPct val="0"/>
              </a:spcBef>
              <a:spcAft>
                <a:spcPct val="0"/>
              </a:spcAft>
            </a:pPr>
            <a:r>
              <a:rPr lang="en-US" sz="2200" b="1">
                <a:solidFill>
                  <a:srgbClr val="000000"/>
                </a:solidFill>
              </a:rPr>
              <a:t>A few definitions by some of the prominent writers on the subject are given below:</a:t>
            </a:r>
            <a:endParaRPr lang="en-US" sz="2200" b="1" i="1">
              <a:solidFill>
                <a:srgbClr val="000000"/>
              </a:solidFill>
            </a:endParaRPr>
          </a:p>
          <a:p>
            <a:pPr indent="457200" fontAlgn="base">
              <a:spcBef>
                <a:spcPct val="0"/>
              </a:spcBef>
              <a:spcAft>
                <a:spcPct val="0"/>
              </a:spcAft>
            </a:pPr>
            <a:r>
              <a:rPr lang="en-US" sz="2200" b="1" i="1">
                <a:solidFill>
                  <a:srgbClr val="0066CC"/>
                </a:solidFill>
              </a:rPr>
              <a:t> (1) “A Leader is one who guides and directs other people.  A leader give the efforts of his followers a direction and purpose by influencing their behaviour”.</a:t>
            </a:r>
          </a:p>
          <a:p>
            <a:pPr indent="457200" algn="r" fontAlgn="base">
              <a:spcBef>
                <a:spcPct val="0"/>
              </a:spcBef>
              <a:spcAft>
                <a:spcPct val="0"/>
              </a:spcAft>
            </a:pPr>
            <a:r>
              <a:rPr lang="en-US" sz="2200" b="1" i="1">
                <a:solidFill>
                  <a:srgbClr val="000000"/>
                </a:solidFill>
              </a:rPr>
              <a:t>Louis A. Aller</a:t>
            </a:r>
          </a:p>
          <a:p>
            <a:pPr indent="457200" fontAlgn="base">
              <a:spcBef>
                <a:spcPct val="0"/>
              </a:spcBef>
              <a:spcAft>
                <a:spcPct val="0"/>
              </a:spcAft>
            </a:pPr>
            <a:r>
              <a:rPr lang="en-US" sz="2200" b="1" i="1">
                <a:solidFill>
                  <a:srgbClr val="0066CC"/>
                </a:solidFill>
              </a:rPr>
              <a:t>(2) “Leadership may be defined as the influence, the art or the process of influencing people so that they will strive willingly towards the achievement of group goals”.</a:t>
            </a:r>
          </a:p>
          <a:p>
            <a:pPr indent="457200" algn="r" fontAlgn="base">
              <a:spcBef>
                <a:spcPct val="0"/>
              </a:spcBef>
              <a:spcAft>
                <a:spcPct val="0"/>
              </a:spcAft>
            </a:pPr>
            <a:r>
              <a:rPr lang="en-US" b="1" i="1">
                <a:solidFill>
                  <a:srgbClr val="000000"/>
                </a:solidFill>
              </a:rPr>
              <a:t>Chester I. Koontz and O’Dannel</a:t>
            </a:r>
            <a:endParaRPr lang="en-US" b="1">
              <a:solidFill>
                <a:srgbClr val="000000"/>
              </a:solidFill>
            </a:endParaRPr>
          </a:p>
          <a:p>
            <a:pPr indent="457200" fontAlgn="base">
              <a:spcBef>
                <a:spcPct val="0"/>
              </a:spcBef>
              <a:spcAft>
                <a:spcPct val="0"/>
              </a:spcAft>
            </a:pPr>
            <a:r>
              <a:rPr lang="en-US" sz="2200" b="1">
                <a:solidFill>
                  <a:srgbClr val="000000"/>
                </a:solidFill>
              </a:rPr>
              <a:t>Thus, Leadership is an ability to direct, and motivate other persons in the organization so that they may contribute their efforts towards the success of the organization</a:t>
            </a:r>
            <a:r>
              <a:rPr lang="en-US" sz="2200">
                <a:solidFill>
                  <a:srgbClr val="000000"/>
                </a:solidFill>
              </a:rPr>
              <a:t> </a:t>
            </a:r>
          </a:p>
        </p:txBody>
      </p:sp>
    </p:spTree>
    <p:extLst>
      <p:ext uri="{BB962C8B-B14F-4D97-AF65-F5344CB8AC3E}">
        <p14:creationId xmlns:p14="http://schemas.microsoft.com/office/powerpoint/2010/main" val="358361048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8274" name="Rectangle 2"/>
          <p:cNvSpPr>
            <a:spLocks noChangeArrowheads="1"/>
          </p:cNvSpPr>
          <p:nvPr/>
        </p:nvSpPr>
        <p:spPr bwMode="auto">
          <a:xfrm>
            <a:off x="107950" y="522288"/>
            <a:ext cx="8353425" cy="578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A50021"/>
                </a:solidFill>
              </a:rPr>
              <a:t>CHARACTERISTICS OF LEADERSHIP</a:t>
            </a:r>
            <a:endParaRPr lang="en-US" sz="2200" b="1">
              <a:solidFill>
                <a:srgbClr val="A50021"/>
              </a:solidFill>
            </a:endParaRPr>
          </a:p>
          <a:p>
            <a:pPr indent="457200" fontAlgn="base">
              <a:spcBef>
                <a:spcPct val="0"/>
              </a:spcBef>
              <a:spcAft>
                <a:spcPct val="0"/>
              </a:spcAft>
            </a:pPr>
            <a:r>
              <a:rPr lang="en-US" sz="2200" b="1">
                <a:solidFill>
                  <a:srgbClr val="000000"/>
                </a:solidFill>
              </a:rPr>
              <a:t>On the basis of meaning and definition of leadership, following are the characteristics of leadership:</a:t>
            </a:r>
          </a:p>
          <a:p>
            <a:pPr indent="457200" fontAlgn="base">
              <a:spcBef>
                <a:spcPct val="0"/>
              </a:spcBef>
              <a:spcAft>
                <a:spcPct val="0"/>
              </a:spcAft>
            </a:pPr>
            <a:endParaRPr lang="en-US" sz="2200" b="1" u="sng">
              <a:solidFill>
                <a:srgbClr val="000000"/>
              </a:solidFill>
            </a:endParaRPr>
          </a:p>
          <a:p>
            <a:pPr indent="457200" fontAlgn="base">
              <a:spcBef>
                <a:spcPct val="0"/>
              </a:spcBef>
              <a:spcAft>
                <a:spcPct val="0"/>
              </a:spcAft>
            </a:pPr>
            <a:r>
              <a:rPr lang="en-US" sz="2200" b="1" u="sng">
                <a:solidFill>
                  <a:srgbClr val="006866"/>
                </a:solidFill>
              </a:rPr>
              <a:t>1- Followers</a:t>
            </a:r>
            <a:endParaRPr lang="en-US" sz="2200" b="1">
              <a:solidFill>
                <a:srgbClr val="006866"/>
              </a:solidFill>
            </a:endParaRPr>
          </a:p>
          <a:p>
            <a:pPr indent="457200" fontAlgn="base">
              <a:spcBef>
                <a:spcPct val="0"/>
              </a:spcBef>
              <a:spcAft>
                <a:spcPct val="0"/>
              </a:spcAft>
            </a:pPr>
            <a:r>
              <a:rPr lang="en-US" sz="2200" b="1">
                <a:solidFill>
                  <a:srgbClr val="000000"/>
                </a:solidFill>
              </a:rPr>
              <a:t>The success of leadership depends upon the number of followers, larger be the number of followers, more successful will be the leadership.</a:t>
            </a:r>
            <a:endParaRPr lang="en-US" sz="2200" b="1" u="sng">
              <a:solidFill>
                <a:srgbClr val="000000"/>
              </a:solidFill>
            </a:endParaRPr>
          </a:p>
          <a:p>
            <a:pPr indent="457200" fontAlgn="base">
              <a:spcBef>
                <a:spcPct val="0"/>
              </a:spcBef>
              <a:spcAft>
                <a:spcPct val="0"/>
              </a:spcAft>
            </a:pPr>
            <a:r>
              <a:rPr lang="en-US" sz="2200" b="1" u="sng">
                <a:solidFill>
                  <a:srgbClr val="006866"/>
                </a:solidFill>
              </a:rPr>
              <a:t>2- A personal Quality</a:t>
            </a:r>
            <a:endParaRPr lang="en-US" sz="2200" b="1">
              <a:solidFill>
                <a:srgbClr val="006866"/>
              </a:solidFill>
            </a:endParaRPr>
          </a:p>
          <a:p>
            <a:pPr indent="457200" fontAlgn="base">
              <a:spcBef>
                <a:spcPct val="0"/>
              </a:spcBef>
              <a:spcAft>
                <a:spcPct val="0"/>
              </a:spcAft>
            </a:pPr>
            <a:r>
              <a:rPr lang="en-US" sz="2200" b="1">
                <a:solidFill>
                  <a:srgbClr val="000000"/>
                </a:solidFill>
              </a:rPr>
              <a:t>Leadership is a personal quality of character and behavior, which enables him to influence his men to follow his order and direction.</a:t>
            </a:r>
            <a:endParaRPr lang="en-US" sz="2200" b="1" u="sng">
              <a:solidFill>
                <a:srgbClr val="000000"/>
              </a:solidFill>
            </a:endParaRPr>
          </a:p>
          <a:p>
            <a:pPr indent="457200" fontAlgn="base">
              <a:spcBef>
                <a:spcPct val="0"/>
              </a:spcBef>
              <a:spcAft>
                <a:spcPct val="0"/>
              </a:spcAft>
            </a:pPr>
            <a:r>
              <a:rPr lang="en-US" sz="2200" b="1" u="sng">
                <a:solidFill>
                  <a:srgbClr val="006866"/>
                </a:solidFill>
              </a:rPr>
              <a:t>3- A common Goal</a:t>
            </a:r>
            <a:endParaRPr lang="en-US" sz="2200" b="1">
              <a:solidFill>
                <a:srgbClr val="006866"/>
              </a:solidFill>
            </a:endParaRPr>
          </a:p>
          <a:p>
            <a:pPr indent="457200" fontAlgn="base">
              <a:spcBef>
                <a:spcPct val="0"/>
              </a:spcBef>
              <a:spcAft>
                <a:spcPct val="0"/>
              </a:spcAft>
            </a:pPr>
            <a:r>
              <a:rPr lang="en-US" sz="2200" b="1">
                <a:solidFill>
                  <a:srgbClr val="000000"/>
                </a:solidFill>
              </a:rPr>
              <a:t>Leadership clusters around the achievement of common goals. There must be some common goals before the leader and his followers. All the activities must be oriented to achieve these goals.</a:t>
            </a:r>
          </a:p>
        </p:txBody>
      </p:sp>
    </p:spTree>
    <p:extLst>
      <p:ext uri="{BB962C8B-B14F-4D97-AF65-F5344CB8AC3E}">
        <p14:creationId xmlns:p14="http://schemas.microsoft.com/office/powerpoint/2010/main" val="220141542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9298" name="Rectangle 2"/>
          <p:cNvSpPr>
            <a:spLocks noChangeArrowheads="1"/>
          </p:cNvSpPr>
          <p:nvPr/>
        </p:nvSpPr>
        <p:spPr bwMode="auto">
          <a:xfrm>
            <a:off x="107950" y="549275"/>
            <a:ext cx="8353425"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006866"/>
                </a:solidFill>
              </a:rPr>
              <a:t>4- Active Relations</a:t>
            </a:r>
            <a:endParaRPr lang="en-US" sz="2200" b="1">
              <a:solidFill>
                <a:srgbClr val="006866"/>
              </a:solidFill>
            </a:endParaRPr>
          </a:p>
          <a:p>
            <a:pPr indent="457200" fontAlgn="base">
              <a:spcBef>
                <a:spcPct val="0"/>
              </a:spcBef>
              <a:spcAft>
                <a:spcPct val="0"/>
              </a:spcAft>
            </a:pPr>
            <a:r>
              <a:rPr lang="en-US" sz="2200" b="1">
                <a:solidFill>
                  <a:srgbClr val="000000"/>
                </a:solidFill>
              </a:rPr>
              <a:t>Presence of active relations between a leader and his followers is essential for effective leadership.</a:t>
            </a:r>
            <a:endParaRPr lang="en-US" sz="2200" b="1" u="sng">
              <a:solidFill>
                <a:srgbClr val="000000"/>
              </a:solidFill>
            </a:endParaRPr>
          </a:p>
          <a:p>
            <a:pPr indent="457200" fontAlgn="base">
              <a:spcBef>
                <a:spcPct val="0"/>
              </a:spcBef>
              <a:spcAft>
                <a:spcPct val="0"/>
              </a:spcAft>
            </a:pPr>
            <a:r>
              <a:rPr lang="en-US" sz="2200" b="1" u="sng">
                <a:solidFill>
                  <a:srgbClr val="006866"/>
                </a:solidFill>
              </a:rPr>
              <a:t>5- Practical Approach</a:t>
            </a:r>
            <a:endParaRPr lang="en-US" sz="2200" b="1">
              <a:solidFill>
                <a:srgbClr val="006866"/>
              </a:solidFill>
            </a:endParaRPr>
          </a:p>
          <a:p>
            <a:pPr indent="457200" fontAlgn="base">
              <a:spcBef>
                <a:spcPct val="0"/>
              </a:spcBef>
              <a:spcAft>
                <a:spcPct val="0"/>
              </a:spcAft>
            </a:pPr>
            <a:r>
              <a:rPr lang="en-US" sz="2200" b="1">
                <a:solidFill>
                  <a:srgbClr val="000000"/>
                </a:solidFill>
              </a:rPr>
              <a:t>An effective leader is one who adopts practical approach towards the problems of the enterprise. He should not be rigid. He should change the behavior according to the need of time. He should follow the democratic method of leadership through wide and flexible approach. </a:t>
            </a:r>
            <a:endParaRPr lang="en-US" sz="2200" b="1" u="sng">
              <a:solidFill>
                <a:srgbClr val="000000"/>
              </a:solidFill>
            </a:endParaRPr>
          </a:p>
          <a:p>
            <a:pPr indent="457200" fontAlgn="base">
              <a:spcBef>
                <a:spcPct val="0"/>
              </a:spcBef>
              <a:spcAft>
                <a:spcPct val="0"/>
              </a:spcAft>
            </a:pPr>
            <a:r>
              <a:rPr lang="en-US" sz="2200" b="1" u="sng">
                <a:solidFill>
                  <a:srgbClr val="006866"/>
                </a:solidFill>
              </a:rPr>
              <a:t>6- It is a Process</a:t>
            </a:r>
            <a:endParaRPr lang="en-US" sz="2200" b="1">
              <a:solidFill>
                <a:srgbClr val="006866"/>
              </a:solidFill>
            </a:endParaRPr>
          </a:p>
          <a:p>
            <a:pPr indent="457200" fontAlgn="base">
              <a:spcBef>
                <a:spcPct val="0"/>
              </a:spcBef>
              <a:spcAft>
                <a:spcPct val="0"/>
              </a:spcAft>
            </a:pPr>
            <a:r>
              <a:rPr lang="en-US" sz="2200" b="1">
                <a:solidFill>
                  <a:srgbClr val="000000"/>
                </a:solidFill>
              </a:rPr>
              <a:t>Leadership is a continuous process of directing, guiding, presenting examples and influencing the people to make their best efforts for the attainment of pre-determined objectives.</a:t>
            </a:r>
          </a:p>
        </p:txBody>
      </p:sp>
    </p:spTree>
    <p:extLst>
      <p:ext uri="{BB962C8B-B14F-4D97-AF65-F5344CB8AC3E}">
        <p14:creationId xmlns:p14="http://schemas.microsoft.com/office/powerpoint/2010/main" val="79331053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0322" name="Rectangle 2"/>
          <p:cNvSpPr>
            <a:spLocks noChangeArrowheads="1"/>
          </p:cNvSpPr>
          <p:nvPr/>
        </p:nvSpPr>
        <p:spPr bwMode="auto">
          <a:xfrm>
            <a:off x="107950" y="403225"/>
            <a:ext cx="8353425"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CC3300"/>
                </a:solidFill>
              </a:rPr>
              <a:t>IMPORTANCE OF LEADERSHIP</a:t>
            </a:r>
            <a:endParaRPr lang="en-US" sz="2200" b="1">
              <a:solidFill>
                <a:srgbClr val="CC3300"/>
              </a:solidFill>
            </a:endParaRPr>
          </a:p>
          <a:p>
            <a:pPr indent="457200" fontAlgn="base">
              <a:spcBef>
                <a:spcPct val="0"/>
              </a:spcBef>
              <a:spcAft>
                <a:spcPct val="0"/>
              </a:spcAft>
            </a:pPr>
            <a:r>
              <a:rPr lang="en-US" sz="2200" b="1">
                <a:solidFill>
                  <a:srgbClr val="000000"/>
                </a:solidFill>
              </a:rPr>
              <a:t>The significance of leadership in management may be explained as under:</a:t>
            </a:r>
            <a:endParaRPr lang="en-US" sz="2200" b="1" u="sng">
              <a:solidFill>
                <a:srgbClr val="000000"/>
              </a:solidFill>
            </a:endParaRPr>
          </a:p>
          <a:p>
            <a:pPr indent="457200" fontAlgn="base">
              <a:spcBef>
                <a:spcPct val="0"/>
              </a:spcBef>
              <a:spcAft>
                <a:spcPct val="0"/>
              </a:spcAft>
            </a:pPr>
            <a:r>
              <a:rPr lang="en-US" sz="2200" b="1" u="sng">
                <a:solidFill>
                  <a:srgbClr val="006866"/>
                </a:solidFill>
              </a:rPr>
              <a:t>1- Determination Goals</a:t>
            </a:r>
            <a:endParaRPr lang="en-US" sz="2200" b="1">
              <a:solidFill>
                <a:srgbClr val="006866"/>
              </a:solidFill>
            </a:endParaRPr>
          </a:p>
          <a:p>
            <a:pPr indent="457200" fontAlgn="base">
              <a:spcBef>
                <a:spcPct val="0"/>
              </a:spcBef>
              <a:spcAft>
                <a:spcPct val="0"/>
              </a:spcAft>
            </a:pPr>
            <a:r>
              <a:rPr lang="en-US" sz="2200" b="1">
                <a:solidFill>
                  <a:srgbClr val="000000"/>
                </a:solidFill>
              </a:rPr>
              <a:t>A leader performs the creative function of laying down goals and policies for the followers.</a:t>
            </a:r>
            <a:endParaRPr lang="en-US" sz="2200" b="1" u="sng">
              <a:solidFill>
                <a:srgbClr val="000000"/>
              </a:solidFill>
            </a:endParaRPr>
          </a:p>
          <a:p>
            <a:pPr indent="457200" fontAlgn="base">
              <a:spcBef>
                <a:spcPct val="0"/>
              </a:spcBef>
              <a:spcAft>
                <a:spcPct val="0"/>
              </a:spcAft>
            </a:pPr>
            <a:r>
              <a:rPr lang="en-US" sz="2200" b="1" u="sng">
                <a:solidFill>
                  <a:srgbClr val="006866"/>
                </a:solidFill>
              </a:rPr>
              <a:t>2- Organization of Activities</a:t>
            </a:r>
            <a:endParaRPr lang="en-US" sz="2200" b="1">
              <a:solidFill>
                <a:srgbClr val="006866"/>
              </a:solidFill>
            </a:endParaRPr>
          </a:p>
          <a:p>
            <a:pPr indent="457200" fontAlgn="base">
              <a:spcBef>
                <a:spcPct val="0"/>
              </a:spcBef>
              <a:spcAft>
                <a:spcPct val="0"/>
              </a:spcAft>
            </a:pPr>
            <a:r>
              <a:rPr lang="en-US" sz="2200" b="1">
                <a:solidFill>
                  <a:srgbClr val="000000"/>
                </a:solidFill>
              </a:rPr>
              <a:t>A good leader divides organizational activities among the employees in a systematic manner.</a:t>
            </a:r>
            <a:endParaRPr lang="en-US" sz="2200" b="1" u="sng">
              <a:solidFill>
                <a:srgbClr val="000000"/>
              </a:solidFill>
            </a:endParaRPr>
          </a:p>
          <a:p>
            <a:pPr indent="457200" fontAlgn="base">
              <a:spcBef>
                <a:spcPct val="0"/>
              </a:spcBef>
              <a:spcAft>
                <a:spcPct val="0"/>
              </a:spcAft>
            </a:pPr>
            <a:r>
              <a:rPr lang="en-US" sz="2200" b="1" u="sng">
                <a:solidFill>
                  <a:srgbClr val="006866"/>
                </a:solidFill>
              </a:rPr>
              <a:t>3- Achieving Coordination</a:t>
            </a:r>
            <a:endParaRPr lang="en-US" sz="2200" b="1">
              <a:solidFill>
                <a:srgbClr val="006866"/>
              </a:solidFill>
            </a:endParaRPr>
          </a:p>
          <a:p>
            <a:pPr indent="457200" fontAlgn="base">
              <a:spcBef>
                <a:spcPct val="0"/>
              </a:spcBef>
              <a:spcAft>
                <a:spcPct val="0"/>
              </a:spcAft>
            </a:pPr>
            <a:r>
              <a:rPr lang="en-US" sz="2200" b="1">
                <a:solidFill>
                  <a:srgbClr val="000000"/>
                </a:solidFill>
              </a:rPr>
              <a:t>A leader integrates the goals of the individuals with the organizational goals and creates a community of interests.</a:t>
            </a:r>
            <a:endParaRPr lang="en-US" sz="2200" b="1" u="sng">
              <a:solidFill>
                <a:srgbClr val="000000"/>
              </a:solidFill>
            </a:endParaRPr>
          </a:p>
          <a:p>
            <a:pPr indent="457200" fontAlgn="base">
              <a:spcBef>
                <a:spcPct val="0"/>
              </a:spcBef>
              <a:spcAft>
                <a:spcPct val="0"/>
              </a:spcAft>
            </a:pPr>
            <a:r>
              <a:rPr lang="en-US" sz="2200" b="1" u="sng">
                <a:solidFill>
                  <a:srgbClr val="006866"/>
                </a:solidFill>
              </a:rPr>
              <a:t>4- Representation of Workers</a:t>
            </a:r>
            <a:endParaRPr lang="en-US" sz="2200" b="1">
              <a:solidFill>
                <a:srgbClr val="006866"/>
              </a:solidFill>
            </a:endParaRPr>
          </a:p>
          <a:p>
            <a:pPr indent="457200" fontAlgn="base">
              <a:spcBef>
                <a:spcPct val="0"/>
              </a:spcBef>
              <a:spcAft>
                <a:spcPct val="0"/>
              </a:spcAft>
            </a:pPr>
            <a:r>
              <a:rPr lang="en-US" sz="2200" b="1">
                <a:solidFill>
                  <a:srgbClr val="000000"/>
                </a:solidFill>
              </a:rPr>
              <a:t>A leader is a representative of his group.  He takes initiative in all matters of interest to the group.</a:t>
            </a:r>
          </a:p>
          <a:p>
            <a:pPr indent="457200" fontAlgn="base">
              <a:spcBef>
                <a:spcPct val="0"/>
              </a:spcBef>
              <a:spcAft>
                <a:spcPct val="0"/>
              </a:spcAft>
            </a:pPr>
            <a:r>
              <a:rPr lang="en-US" sz="2200" b="1" u="sng">
                <a:solidFill>
                  <a:srgbClr val="006866"/>
                </a:solidFill>
              </a:rPr>
              <a:t>5- Providing Guidance</a:t>
            </a:r>
            <a:endParaRPr lang="en-US" sz="2200" b="1">
              <a:solidFill>
                <a:srgbClr val="006866"/>
              </a:solidFill>
            </a:endParaRPr>
          </a:p>
          <a:p>
            <a:pPr indent="457200" fontAlgn="base">
              <a:spcBef>
                <a:spcPct val="0"/>
              </a:spcBef>
              <a:spcAft>
                <a:spcPct val="0"/>
              </a:spcAft>
            </a:pPr>
            <a:r>
              <a:rPr lang="en-US" sz="2200" b="1">
                <a:solidFill>
                  <a:srgbClr val="000000"/>
                </a:solidFill>
              </a:rPr>
              <a:t>A leader guides the subordinates towards the achievement of the organizational objectives.</a:t>
            </a:r>
          </a:p>
        </p:txBody>
      </p:sp>
    </p:spTree>
    <p:extLst>
      <p:ext uri="{BB962C8B-B14F-4D97-AF65-F5344CB8AC3E}">
        <p14:creationId xmlns:p14="http://schemas.microsoft.com/office/powerpoint/2010/main" val="208380191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1346" name="Rectangle 2"/>
          <p:cNvSpPr>
            <a:spLocks noChangeArrowheads="1"/>
          </p:cNvSpPr>
          <p:nvPr/>
        </p:nvSpPr>
        <p:spPr bwMode="auto">
          <a:xfrm>
            <a:off x="107950" y="404813"/>
            <a:ext cx="8353425" cy="377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006866"/>
                </a:solidFill>
              </a:rPr>
              <a:t>6- Inspiring Employees</a:t>
            </a:r>
            <a:endParaRPr lang="en-US" sz="2200" b="1">
              <a:solidFill>
                <a:srgbClr val="006866"/>
              </a:solidFill>
            </a:endParaRPr>
          </a:p>
          <a:p>
            <a:pPr indent="457200" fontAlgn="base">
              <a:spcBef>
                <a:spcPct val="0"/>
              </a:spcBef>
              <a:spcAft>
                <a:spcPct val="0"/>
              </a:spcAft>
            </a:pPr>
            <a:r>
              <a:rPr lang="en-US" sz="2200" b="1">
                <a:solidFill>
                  <a:srgbClr val="000000"/>
                </a:solidFill>
              </a:rPr>
              <a:t>A good leader inspires the subordinates for better performance.</a:t>
            </a:r>
            <a:endParaRPr lang="en-US" sz="2200" b="1" u="sng">
              <a:solidFill>
                <a:srgbClr val="000000"/>
              </a:solidFill>
            </a:endParaRPr>
          </a:p>
          <a:p>
            <a:pPr indent="457200" fontAlgn="base">
              <a:spcBef>
                <a:spcPct val="0"/>
              </a:spcBef>
              <a:spcAft>
                <a:spcPct val="0"/>
              </a:spcAft>
            </a:pPr>
            <a:r>
              <a:rPr lang="en-US" sz="2200" b="1" u="sng">
                <a:solidFill>
                  <a:srgbClr val="006866"/>
                </a:solidFill>
              </a:rPr>
              <a:t>7- Self-Confidence</a:t>
            </a:r>
            <a:endParaRPr lang="en-US" sz="2200" b="1">
              <a:solidFill>
                <a:srgbClr val="006866"/>
              </a:solidFill>
            </a:endParaRPr>
          </a:p>
          <a:p>
            <a:pPr indent="457200" fontAlgn="base">
              <a:spcBef>
                <a:spcPct val="0"/>
              </a:spcBef>
              <a:spcAft>
                <a:spcPct val="0"/>
              </a:spcAft>
            </a:pPr>
            <a:r>
              <a:rPr lang="en-US" sz="2200" b="1">
                <a:solidFill>
                  <a:srgbClr val="000000"/>
                </a:solidFill>
              </a:rPr>
              <a:t>A good leader has confidence in himself whenever he initiates any course.  Self-confidence is essential to motivate the followers to boost up their moral.</a:t>
            </a:r>
            <a:endParaRPr lang="en-US" sz="2200" b="1" u="sng">
              <a:solidFill>
                <a:srgbClr val="000000"/>
              </a:solidFill>
            </a:endParaRPr>
          </a:p>
          <a:p>
            <a:pPr indent="457200" fontAlgn="base">
              <a:spcBef>
                <a:spcPct val="0"/>
              </a:spcBef>
              <a:spcAft>
                <a:spcPct val="0"/>
              </a:spcAft>
            </a:pPr>
            <a:r>
              <a:rPr lang="en-US" sz="2200" b="1" u="sng">
                <a:solidFill>
                  <a:srgbClr val="006866"/>
                </a:solidFill>
              </a:rPr>
              <a:t>8- Human Relation Attitudes</a:t>
            </a:r>
            <a:endParaRPr lang="en-US" sz="2200" b="1">
              <a:solidFill>
                <a:srgbClr val="006866"/>
              </a:solidFill>
            </a:endParaRPr>
          </a:p>
          <a:p>
            <a:pPr indent="457200" fontAlgn="base">
              <a:spcBef>
                <a:spcPct val="0"/>
              </a:spcBef>
              <a:spcAft>
                <a:spcPct val="0"/>
              </a:spcAft>
            </a:pPr>
            <a:r>
              <a:rPr lang="en-US" sz="2200" b="1">
                <a:solidFill>
                  <a:srgbClr val="000000"/>
                </a:solidFill>
              </a:rPr>
              <a:t>A successful leader possesses the human relations attitude.  He always tries to develop social understanding with other people.</a:t>
            </a:r>
          </a:p>
        </p:txBody>
      </p:sp>
    </p:spTree>
    <p:extLst>
      <p:ext uri="{BB962C8B-B14F-4D97-AF65-F5344CB8AC3E}">
        <p14:creationId xmlns:p14="http://schemas.microsoft.com/office/powerpoint/2010/main" val="325496358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7490" name="Rectangle 2"/>
          <p:cNvSpPr>
            <a:spLocks noChangeArrowheads="1"/>
          </p:cNvSpPr>
          <p:nvPr/>
        </p:nvSpPr>
        <p:spPr bwMode="auto">
          <a:xfrm>
            <a:off x="107950" y="333375"/>
            <a:ext cx="8353425"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CC3300"/>
                </a:solidFill>
              </a:rPr>
              <a:t>QUALITIES OF A GOOD LEADER</a:t>
            </a:r>
            <a:endParaRPr lang="en-US" sz="2200" b="1">
              <a:solidFill>
                <a:srgbClr val="CC3300"/>
              </a:solidFill>
            </a:endParaRPr>
          </a:p>
          <a:p>
            <a:pPr indent="457200" fontAlgn="base">
              <a:spcBef>
                <a:spcPct val="0"/>
              </a:spcBef>
              <a:spcAft>
                <a:spcPct val="0"/>
              </a:spcAft>
            </a:pPr>
            <a:r>
              <a:rPr lang="en-US" sz="2200" b="1">
                <a:solidFill>
                  <a:srgbClr val="000000"/>
                </a:solidFill>
              </a:rPr>
              <a:t>Some of the important qualities of an effective leader are under:</a:t>
            </a:r>
            <a:endParaRPr lang="en-US" sz="2200" b="1" u="sng">
              <a:solidFill>
                <a:srgbClr val="000000"/>
              </a:solidFill>
            </a:endParaRPr>
          </a:p>
          <a:p>
            <a:pPr indent="457200" fontAlgn="base">
              <a:spcBef>
                <a:spcPct val="0"/>
              </a:spcBef>
              <a:spcAft>
                <a:spcPct val="0"/>
              </a:spcAft>
            </a:pPr>
            <a:r>
              <a:rPr lang="en-US" sz="2200" b="1" u="sng">
                <a:solidFill>
                  <a:srgbClr val="000066"/>
                </a:solidFill>
              </a:rPr>
              <a:t>1- Intelligence</a:t>
            </a:r>
            <a:endParaRPr lang="en-US" sz="2200" b="1">
              <a:solidFill>
                <a:srgbClr val="000066"/>
              </a:solidFill>
            </a:endParaRPr>
          </a:p>
          <a:p>
            <a:pPr indent="457200" fontAlgn="base">
              <a:spcBef>
                <a:spcPct val="0"/>
              </a:spcBef>
              <a:spcAft>
                <a:spcPct val="0"/>
              </a:spcAft>
            </a:pPr>
            <a:r>
              <a:rPr lang="en-US" sz="2200" b="1">
                <a:solidFill>
                  <a:srgbClr val="000000"/>
                </a:solidFill>
              </a:rPr>
              <a:t>Leaders generally have somewhat higher level of intelligence than the average people. Intelligence is generally expressed in terms of mutual ability to think scientifically, and analyze a accurately the problems before a person.</a:t>
            </a:r>
            <a:endParaRPr lang="en-US" sz="2200" b="1" u="sng">
              <a:solidFill>
                <a:srgbClr val="000000"/>
              </a:solidFill>
            </a:endParaRPr>
          </a:p>
          <a:p>
            <a:pPr indent="457200" fontAlgn="base">
              <a:spcBef>
                <a:spcPct val="0"/>
              </a:spcBef>
              <a:spcAft>
                <a:spcPct val="0"/>
              </a:spcAft>
            </a:pPr>
            <a:r>
              <a:rPr lang="en-US" sz="2200" b="1" u="sng">
                <a:solidFill>
                  <a:srgbClr val="000066"/>
                </a:solidFill>
              </a:rPr>
              <a:t>2- Physical Features</a:t>
            </a:r>
            <a:endParaRPr lang="en-US" sz="2200" b="1">
              <a:solidFill>
                <a:srgbClr val="000066"/>
              </a:solidFill>
            </a:endParaRPr>
          </a:p>
          <a:p>
            <a:pPr indent="457200" fontAlgn="base">
              <a:spcBef>
                <a:spcPct val="0"/>
              </a:spcBef>
              <a:spcAft>
                <a:spcPct val="0"/>
              </a:spcAft>
            </a:pPr>
            <a:r>
              <a:rPr lang="en-US" sz="2200" b="1">
                <a:solidFill>
                  <a:srgbClr val="000000"/>
                </a:solidFill>
              </a:rPr>
              <a:t>Physical characteristics and level of maturity determine personality of an individual which is an important factor in determining success of leadership.</a:t>
            </a:r>
          </a:p>
          <a:p>
            <a:pPr indent="457200" fontAlgn="base">
              <a:spcBef>
                <a:spcPct val="0"/>
              </a:spcBef>
              <a:spcAft>
                <a:spcPct val="0"/>
              </a:spcAft>
            </a:pPr>
            <a:r>
              <a:rPr lang="en-US" sz="2200" b="1">
                <a:solidFill>
                  <a:srgbClr val="000000"/>
                </a:solidFill>
              </a:rPr>
              <a:t>Height, weight, physique, health and Appearance of an individual are important for leadership to some extent.</a:t>
            </a:r>
            <a:endParaRPr lang="en-US" sz="2200" b="1" u="sng">
              <a:solidFill>
                <a:srgbClr val="000000"/>
              </a:solidFill>
            </a:endParaRPr>
          </a:p>
          <a:p>
            <a:pPr indent="457200" fontAlgn="base">
              <a:spcBef>
                <a:spcPct val="0"/>
              </a:spcBef>
              <a:spcAft>
                <a:spcPct val="0"/>
              </a:spcAft>
            </a:pPr>
            <a:r>
              <a:rPr lang="en-US" sz="2200" b="1" u="sng">
                <a:solidFill>
                  <a:srgbClr val="000066"/>
                </a:solidFill>
              </a:rPr>
              <a:t>3- Maturity</a:t>
            </a:r>
            <a:endParaRPr lang="en-US" sz="2200" b="1">
              <a:solidFill>
                <a:srgbClr val="000066"/>
              </a:solidFill>
            </a:endParaRPr>
          </a:p>
          <a:p>
            <a:pPr indent="457200" fontAlgn="base">
              <a:spcBef>
                <a:spcPct val="0"/>
              </a:spcBef>
              <a:spcAft>
                <a:spcPct val="0"/>
              </a:spcAft>
            </a:pPr>
            <a:r>
              <a:rPr lang="en-US" sz="2200" b="1">
                <a:solidFill>
                  <a:srgbClr val="000000"/>
                </a:solidFill>
              </a:rPr>
              <a:t>A leader should possess a high level of emotional stability and cool temperament.  He needs a high degree of tolerance.  He must have an open mind to absorb new ideas as and when necessary.</a:t>
            </a:r>
          </a:p>
        </p:txBody>
      </p:sp>
    </p:spTree>
    <p:extLst>
      <p:ext uri="{BB962C8B-B14F-4D97-AF65-F5344CB8AC3E}">
        <p14:creationId xmlns:p14="http://schemas.microsoft.com/office/powerpoint/2010/main" val="90369758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8514" name="Rectangle 2"/>
          <p:cNvSpPr>
            <a:spLocks noChangeArrowheads="1"/>
          </p:cNvSpPr>
          <p:nvPr/>
        </p:nvSpPr>
        <p:spPr bwMode="auto">
          <a:xfrm>
            <a:off x="107950" y="404813"/>
            <a:ext cx="8353425"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000066"/>
                </a:solidFill>
              </a:rPr>
              <a:t>4- Vision and Foresight</a:t>
            </a:r>
            <a:endParaRPr lang="en-US" sz="2200" b="1">
              <a:solidFill>
                <a:srgbClr val="000066"/>
              </a:solidFill>
            </a:endParaRPr>
          </a:p>
          <a:p>
            <a:pPr indent="457200" fontAlgn="base">
              <a:spcBef>
                <a:spcPct val="0"/>
              </a:spcBef>
              <a:spcAft>
                <a:spcPct val="0"/>
              </a:spcAft>
            </a:pPr>
            <a:r>
              <a:rPr lang="en-US" sz="2200" b="1">
                <a:solidFill>
                  <a:srgbClr val="000000"/>
                </a:solidFill>
              </a:rPr>
              <a:t>A leader should be able to visualize events well in advance.  He should have a high degree of imagination, breadth and determination.</a:t>
            </a:r>
            <a:endParaRPr lang="en-US" sz="2200" b="1" u="sng">
              <a:solidFill>
                <a:srgbClr val="000000"/>
              </a:solidFill>
            </a:endParaRPr>
          </a:p>
          <a:p>
            <a:pPr indent="457200" fontAlgn="base">
              <a:spcBef>
                <a:spcPct val="0"/>
              </a:spcBef>
              <a:spcAft>
                <a:spcPct val="0"/>
              </a:spcAft>
            </a:pPr>
            <a:r>
              <a:rPr lang="en-US" sz="2200" b="1" u="sng">
                <a:solidFill>
                  <a:srgbClr val="000066"/>
                </a:solidFill>
              </a:rPr>
              <a:t>5- Inner Motivation</a:t>
            </a:r>
            <a:endParaRPr lang="en-US" sz="2200" b="1">
              <a:solidFill>
                <a:srgbClr val="000066"/>
              </a:solidFill>
            </a:endParaRPr>
          </a:p>
          <a:p>
            <a:pPr indent="457200" fontAlgn="base">
              <a:spcBef>
                <a:spcPct val="0"/>
              </a:spcBef>
              <a:spcAft>
                <a:spcPct val="0"/>
              </a:spcAft>
            </a:pPr>
            <a:r>
              <a:rPr lang="en-US" sz="2200" b="1">
                <a:solidFill>
                  <a:srgbClr val="000000"/>
                </a:solidFill>
              </a:rPr>
              <a:t>Leader have a strong personal motivation to accomplish something. To initiate suitable action in proper time is the main task of a leader.  This initiative is due to strong inner motivation.</a:t>
            </a:r>
            <a:endParaRPr lang="en-US" sz="2200" b="1" u="sng">
              <a:solidFill>
                <a:srgbClr val="000000"/>
              </a:solidFill>
            </a:endParaRPr>
          </a:p>
          <a:p>
            <a:pPr indent="457200" fontAlgn="base">
              <a:spcBef>
                <a:spcPct val="0"/>
              </a:spcBef>
              <a:spcAft>
                <a:spcPct val="0"/>
              </a:spcAft>
            </a:pPr>
            <a:r>
              <a:rPr lang="en-US" sz="2200" b="1" u="sng">
                <a:solidFill>
                  <a:srgbClr val="000066"/>
                </a:solidFill>
              </a:rPr>
              <a:t>6- Open Mind</a:t>
            </a:r>
            <a:endParaRPr lang="en-US" sz="2200" b="1">
              <a:solidFill>
                <a:srgbClr val="000066"/>
              </a:solidFill>
            </a:endParaRPr>
          </a:p>
          <a:p>
            <a:pPr indent="457200" fontAlgn="base">
              <a:spcBef>
                <a:spcPct val="0"/>
              </a:spcBef>
              <a:spcAft>
                <a:spcPct val="0"/>
              </a:spcAft>
            </a:pPr>
            <a:r>
              <a:rPr lang="en-US" sz="2200" b="1">
                <a:solidFill>
                  <a:srgbClr val="000000"/>
                </a:solidFill>
              </a:rPr>
              <a:t>A leader should be ready to absorb and adopt new ideas as may be demanded by the situation. He should prepared to accommodate other's view points and alter his decision, if need be. Flexibility is another name for open mindedness which makes the leader more identified with the group. </a:t>
            </a:r>
            <a:endParaRPr lang="en-US" sz="2200" b="1" u="sng">
              <a:solidFill>
                <a:srgbClr val="000000"/>
              </a:solidFill>
            </a:endParaRPr>
          </a:p>
          <a:p>
            <a:pPr indent="457200" fontAlgn="base">
              <a:spcBef>
                <a:spcPct val="0"/>
              </a:spcBef>
              <a:spcAft>
                <a:spcPct val="0"/>
              </a:spcAft>
            </a:pPr>
            <a:r>
              <a:rPr lang="en-US" sz="2200" b="1" u="sng">
                <a:solidFill>
                  <a:srgbClr val="000066"/>
                </a:solidFill>
              </a:rPr>
              <a:t>7- Acceptance of Responsibility</a:t>
            </a:r>
            <a:endParaRPr lang="en-US" sz="2200" b="1">
              <a:solidFill>
                <a:srgbClr val="000066"/>
              </a:solidFill>
            </a:endParaRPr>
          </a:p>
          <a:p>
            <a:pPr indent="457200" fontAlgn="base">
              <a:spcBef>
                <a:spcPct val="0"/>
              </a:spcBef>
              <a:spcAft>
                <a:spcPct val="0"/>
              </a:spcAft>
            </a:pPr>
            <a:r>
              <a:rPr lang="en-US" sz="2200" b="1">
                <a:solidFill>
                  <a:srgbClr val="000000"/>
                </a:solidFill>
              </a:rPr>
              <a:t>A reliable leader is aware of the duties and obligations associated with the position he holds.</a:t>
            </a:r>
          </a:p>
        </p:txBody>
      </p:sp>
    </p:spTree>
    <p:extLst>
      <p:ext uri="{BB962C8B-B14F-4D97-AF65-F5344CB8AC3E}">
        <p14:creationId xmlns:p14="http://schemas.microsoft.com/office/powerpoint/2010/main" val="332102801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TotalTime>
  <Words>928</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تصميم افتراضي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KSU S155-S9</dc:creator>
  <cp:lastModifiedBy>KSU S155-S9</cp:lastModifiedBy>
  <cp:revision>4</cp:revision>
  <dcterms:created xsi:type="dcterms:W3CDTF">2015-02-02T08:37:04Z</dcterms:created>
  <dcterms:modified xsi:type="dcterms:W3CDTF">2015-02-16T10:09:46Z</dcterms:modified>
</cp:coreProperties>
</file>