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4109" r:id="rId1"/>
  </p:sldMasterIdLst>
  <p:notesMasterIdLst>
    <p:notesMasterId r:id="rId25"/>
  </p:notesMasterIdLst>
  <p:sldIdLst>
    <p:sldId id="386" r:id="rId2"/>
    <p:sldId id="419" r:id="rId3"/>
    <p:sldId id="398" r:id="rId4"/>
    <p:sldId id="413" r:id="rId5"/>
    <p:sldId id="399" r:id="rId6"/>
    <p:sldId id="412" r:id="rId7"/>
    <p:sldId id="400" r:id="rId8"/>
    <p:sldId id="401" r:id="rId9"/>
    <p:sldId id="414" r:id="rId10"/>
    <p:sldId id="402" r:id="rId11"/>
    <p:sldId id="415" r:id="rId12"/>
    <p:sldId id="403" r:id="rId13"/>
    <p:sldId id="404" r:id="rId14"/>
    <p:sldId id="405" r:id="rId15"/>
    <p:sldId id="417" r:id="rId16"/>
    <p:sldId id="418" r:id="rId17"/>
    <p:sldId id="406" r:id="rId18"/>
    <p:sldId id="407" r:id="rId19"/>
    <p:sldId id="408" r:id="rId20"/>
    <p:sldId id="409" r:id="rId21"/>
    <p:sldId id="410" r:id="rId22"/>
    <p:sldId id="411" r:id="rId23"/>
    <p:sldId id="420" r:id="rId24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EFFFFF"/>
    <a:srgbClr val="D9FFFF"/>
    <a:srgbClr val="E4E4E4"/>
    <a:srgbClr val="6E6A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14" autoAdjust="0"/>
    <p:restoredTop sz="94599" autoAdjust="0"/>
  </p:normalViewPr>
  <p:slideViewPr>
    <p:cSldViewPr>
      <p:cViewPr varScale="1">
        <p:scale>
          <a:sx n="104" d="100"/>
          <a:sy n="104" d="100"/>
        </p:scale>
        <p:origin x="876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523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1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5" Type="http://schemas.openxmlformats.org/officeDocument/2006/relationships/image" Target="../media/image28.wmf"/><Relationship Id="rId4" Type="http://schemas.openxmlformats.org/officeDocument/2006/relationships/image" Target="../media/image2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7" Type="http://schemas.openxmlformats.org/officeDocument/2006/relationships/image" Target="../media/image35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6" Type="http://schemas.openxmlformats.org/officeDocument/2006/relationships/image" Target="../media/image34.wmf"/><Relationship Id="rId5" Type="http://schemas.openxmlformats.org/officeDocument/2006/relationships/image" Target="../media/image33.wmf"/><Relationship Id="rId4" Type="http://schemas.openxmlformats.org/officeDocument/2006/relationships/image" Target="../media/image3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25855EF-583B-4F44-9E39-6AFDDFB8E64F}" type="datetimeFigureOut">
              <a:rPr lang="en-US"/>
              <a:pPr>
                <a:defRPr/>
              </a:pPr>
              <a:t>2/4/2020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84AE5E68-3A1C-4620-9043-086393F18D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fld id="{14169566-E083-4BEF-998D-E64847E844F2}" type="slidenum">
              <a:rPr lang="en-US" altLang="en-US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1</a:t>
            </a:fld>
            <a:endParaRPr lang="en-US" altLang="en-US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AE5E68-3A1C-4620-9043-086393F18DAB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94893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970588"/>
            <a:ext cx="12192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2700" y="6053138"/>
            <a:ext cx="29987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44838" y="6043613"/>
            <a:ext cx="9047162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149600" y="4038600"/>
            <a:ext cx="8636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149600" y="6050037"/>
            <a:ext cx="89408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50">
                <a:solidFill>
                  <a:srgbClr val="FFFFFF"/>
                </a:solidFill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101600" y="6069013"/>
            <a:ext cx="2743200" cy="685800"/>
          </a:xfrm>
        </p:spPr>
        <p:txBody>
          <a:bodyPr>
            <a:noAutofit/>
          </a:bodyPr>
          <a:lstStyle>
            <a:lvl1pPr algn="ctr">
              <a:defRPr sz="15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DB75B37-F2B6-454C-8EEB-FF67E838DD5D}" type="datetime8">
              <a:rPr lang="en-US"/>
              <a:pPr>
                <a:defRPr/>
              </a:pPr>
              <a:t>2/4/2020 1:33 PM</a:t>
            </a:fld>
            <a:endParaRPr lang="en-US" dirty="0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781300" y="236538"/>
            <a:ext cx="7823200" cy="365125"/>
          </a:xfrm>
        </p:spPr>
        <p:txBody>
          <a:bodyPr/>
          <a:lstStyle>
            <a:lvl1pPr algn="r">
              <a:defRPr>
                <a:solidFill>
                  <a:srgbClr val="444D26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0668000" y="228600"/>
            <a:ext cx="1117600" cy="381000"/>
          </a:xfrm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fld id="{FA9C906E-AC5A-43B8-81AC-334F5EA170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1718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DF2465-6E72-4097-A22C-9AA9E3669FDC}" type="datetime8">
              <a:rPr lang="en-US"/>
              <a:pPr>
                <a:defRPr/>
              </a:pPr>
              <a:t>2/4/2020 1:33 PM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DB711-2B84-44B7-8A5B-E4FD1B19AA53}" type="slidenum">
              <a:rPr lang="en-US" altLang="en-US"/>
              <a:pPr>
                <a:defRPr/>
              </a:pPr>
              <a:t>‹#›</a:t>
            </a:fld>
            <a:endParaRPr lang="en-US" altLang="en-US" sz="105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042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8128000" y="0"/>
            <a:ext cx="427038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189913" y="609600"/>
            <a:ext cx="3048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189913" y="0"/>
            <a:ext cx="3048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609603"/>
            <a:ext cx="27432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7416800" cy="55165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8737600" y="6248400"/>
            <a:ext cx="2946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991AC2-43AE-4D57-9A1B-32D51A0D537A}" type="datetime8">
              <a:rPr lang="en-US"/>
              <a:pPr>
                <a:defRPr/>
              </a:pPr>
              <a:t>2/4/2020 1:33 PM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248400"/>
            <a:ext cx="74310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074819" y="103981"/>
            <a:ext cx="533400" cy="3254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B7613E-60FA-45F0-BEFA-F798A0C37F94}" type="slidenum">
              <a:rPr lang="en-US" altLang="en-US"/>
              <a:pPr>
                <a:defRPr/>
              </a:pPr>
              <a:t>‹#›</a:t>
            </a:fld>
            <a:endParaRPr lang="en-US" altLang="en-US" sz="105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148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B6DC6-1CB3-4CC2-91FB-2214303D5C82}" type="datetime8">
              <a:rPr lang="en-US"/>
              <a:pPr>
                <a:defRPr/>
              </a:pPr>
              <a:t>2/4/2020 1:33 PM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E163727-AF9A-4553-9751-B027ED206A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3534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1524000"/>
            <a:ext cx="12192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600200"/>
            <a:ext cx="17272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28800" y="1600200"/>
            <a:ext cx="103632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2" y="2743200"/>
            <a:ext cx="9497484" cy="1673225"/>
          </a:xfrm>
        </p:spPr>
        <p:txBody>
          <a:bodyPr/>
          <a:lstStyle>
            <a:lvl1pPr>
              <a:buNone/>
              <a:defRPr sz="2100">
                <a:solidFill>
                  <a:schemeClr val="tx2"/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600200"/>
            <a:ext cx="10160000" cy="990600"/>
          </a:xfrm>
        </p:spPr>
        <p:txBody>
          <a:bodyPr/>
          <a:lstStyle>
            <a:lvl1pPr algn="l">
              <a:buNone/>
              <a:defRPr sz="3300" b="0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052123-4743-4E8D-8649-7BE50AB56451}" type="datetime8">
              <a:rPr lang="en-US"/>
              <a:pPr>
                <a:defRPr/>
              </a:pPr>
              <a:t>2/4/2020 1:33 PM</a:t>
            </a:fld>
            <a:endParaRPr lang="en-US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727200" cy="701675"/>
          </a:xfrm>
        </p:spPr>
        <p:txBody>
          <a:bodyPr>
            <a:noAutofit/>
          </a:bodyPr>
          <a:lstStyle>
            <a:lvl1pPr>
              <a:defRPr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139A531-69DF-4BC2-B97B-1261597A8B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439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812800" y="1589567"/>
            <a:ext cx="5181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459868" y="1589567"/>
            <a:ext cx="5181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FC6596B-8B17-4197-8EE6-29435432E584}" type="datetime8">
              <a:rPr lang="en-US"/>
              <a:pPr>
                <a:defRPr/>
              </a:pPr>
              <a:t>2/4/2020 1:33 PM</a:t>
            </a:fld>
            <a:endParaRPr lang="en-US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D118172-2016-454A-B23A-5CA1CAD323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584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273050"/>
            <a:ext cx="108712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812800" y="2438400"/>
            <a:ext cx="51816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400800" y="2438400"/>
            <a:ext cx="51816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812800" y="1752600"/>
            <a:ext cx="51816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15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6400800" y="1752600"/>
            <a:ext cx="51816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15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7E44313-1FA7-4CB9-9762-05B70EC48B0B}" type="datetime8">
              <a:rPr lang="en-US"/>
              <a:pPr>
                <a:defRPr/>
              </a:pPr>
              <a:t>2/4/2020 1:33 PM</a:t>
            </a:fld>
            <a:endParaRPr lang="en-US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53AFDA5-B6BB-4334-BBC6-39222941A2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160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55009-8C1B-4283-8B85-7599FB88D7D1}" type="datetime8">
              <a:rPr lang="en-US"/>
              <a:pPr>
                <a:defRPr/>
              </a:pPr>
              <a:t>2/4/2020 1:33 PM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084B79B-F98F-4E12-A069-893A2B0F16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2712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5F63E-21ED-4E42-8526-7D2EF2211F5F}" type="datetime8">
              <a:rPr lang="en-US"/>
              <a:pPr>
                <a:defRPr/>
              </a:pPr>
              <a:t>2/4/2020 1:33 PM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711200" cy="381000"/>
          </a:xfrm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fld id="{423FBAB4-95C3-4178-B761-BEF1649A58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3922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sm_book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3" y="1755775"/>
            <a:ext cx="2152650" cy="1689100"/>
          </a:xfrm>
          <a:prstGeom prst="rect">
            <a:avLst/>
          </a:prstGeom>
          <a:noFill/>
          <a:ln w="50800" cap="sq" cmpd="dbl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3050"/>
            <a:ext cx="10769600" cy="869950"/>
          </a:xfrm>
        </p:spPr>
        <p:txBody>
          <a:bodyPr/>
          <a:lstStyle>
            <a:lvl1pPr algn="l">
              <a:buNone/>
              <a:defRPr sz="33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149600" y="1752600"/>
            <a:ext cx="85344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48F15F-5811-43FE-BFD8-186E86BA7649}" type="datetime8">
              <a:rPr lang="en-US"/>
              <a:pPr>
                <a:defRPr/>
              </a:pPr>
              <a:t>2/4/2020 1:33 PM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D5F0F8A-7DF3-4A1E-834C-3FC3C08BC6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0071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-12700" y="4572000"/>
            <a:ext cx="12192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12700" y="4664075"/>
            <a:ext cx="1951038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58988" y="4654550"/>
            <a:ext cx="1013301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 bwMode="white">
          <a:xfrm>
            <a:off x="1930400" y="0"/>
            <a:ext cx="133350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33600" y="5486400"/>
            <a:ext cx="9753600" cy="685800"/>
          </a:xfrm>
        </p:spPr>
        <p:txBody>
          <a:bodyPr/>
          <a:lstStyle>
            <a:lvl1pPr marL="0" indent="0">
              <a:buFontTx/>
              <a:buNone/>
              <a:defRPr sz="1275"/>
            </a:lvl1pPr>
            <a:lvl2pPr>
              <a:buFontTx/>
              <a:buNone/>
              <a:defRPr sz="900"/>
            </a:lvl2pPr>
            <a:lvl3pPr>
              <a:buFontTx/>
              <a:buNone/>
              <a:defRPr sz="750"/>
            </a:lvl3pPr>
            <a:lvl4pPr>
              <a:buFontTx/>
              <a:buNone/>
              <a:defRPr sz="675"/>
            </a:lvl4pPr>
            <a:lvl5pPr>
              <a:buFontTx/>
              <a:buNone/>
              <a:defRPr sz="675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4648200"/>
            <a:ext cx="9753600" cy="685800"/>
          </a:xfrm>
        </p:spPr>
        <p:txBody>
          <a:bodyPr/>
          <a:lstStyle>
            <a:lvl1pPr algn="l">
              <a:buNone/>
              <a:defRPr sz="21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80768" y="0"/>
            <a:ext cx="10111232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8331200" y="6248400"/>
            <a:ext cx="3556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9DFD1C4-A040-4976-A64F-AA6E72787632}" type="datetime8">
              <a:rPr lang="en-US"/>
              <a:pPr>
                <a:defRPr/>
              </a:pPr>
              <a:t>2/4/2020 1:33 PM</a:t>
            </a:fld>
            <a:endParaRPr lang="en-US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930400" cy="663575"/>
          </a:xfrm>
        </p:spPr>
        <p:txBody>
          <a:bodyPr/>
          <a:lstStyle>
            <a:lvl1pPr>
              <a:defRPr sz="21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1E3FC05-7825-48FD-8498-D4F77E6662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2133600" y="6248400"/>
            <a:ext cx="6096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43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812800" y="228600"/>
            <a:ext cx="10871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817563" y="1600200"/>
            <a:ext cx="108712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128000" y="6248400"/>
            <a:ext cx="3556000" cy="365125"/>
          </a:xfrm>
          <a:prstGeom prst="rect">
            <a:avLst/>
          </a:prstGeom>
        </p:spPr>
        <p:txBody>
          <a:bodyPr vert="horz" anchor="ctr" anchorCtr="0"/>
          <a:lstStyle>
            <a:lvl1pPr algn="l" defTabSz="685800" eaLnBrk="1" fontAlgn="auto" hangingPunct="1">
              <a:spcBef>
                <a:spcPts val="0"/>
              </a:spcBef>
              <a:spcAft>
                <a:spcPts val="0"/>
              </a:spcAft>
              <a:defRPr sz="1050">
                <a:solidFill>
                  <a:srgbClr val="444D26"/>
                </a:solidFill>
                <a:latin typeface="+mn-lt"/>
              </a:defRPr>
            </a:lvl1pPr>
          </a:lstStyle>
          <a:p>
            <a:pPr>
              <a:defRPr/>
            </a:pPr>
            <a:fld id="{7E2EE98B-64C6-4881-B2E6-BD1B4A331996}" type="datetime8">
              <a:rPr lang="en-US"/>
              <a:pPr>
                <a:defRPr/>
              </a:pPr>
              <a:t>2/4/2020 1:33 PM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12800" y="6248400"/>
            <a:ext cx="7227888" cy="365125"/>
          </a:xfrm>
          <a:prstGeom prst="rect">
            <a:avLst/>
          </a:prstGeom>
        </p:spPr>
        <p:txBody>
          <a:bodyPr vert="horz" anchor="ctr"/>
          <a:lstStyle>
            <a:lvl1pPr algn="r" defTabSz="685800" eaLnBrk="1" fontAlgn="auto" hangingPunct="1">
              <a:spcBef>
                <a:spcPts val="0"/>
              </a:spcBef>
              <a:spcAft>
                <a:spcPts val="0"/>
              </a:spcAft>
              <a:defRPr sz="1050">
                <a:solidFill>
                  <a:srgbClr val="444D26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12192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7112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87400" y="1279525"/>
            <a:ext cx="1140460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7112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defTabSz="685800" eaLnBrk="1" hangingPunct="1">
              <a:defRPr sz="900" b="1">
                <a:solidFill>
                  <a:srgbClr val="444D26"/>
                </a:solidFill>
              </a:defRPr>
            </a:lvl1pPr>
          </a:lstStyle>
          <a:p>
            <a:pPr>
              <a:defRPr/>
            </a:pPr>
            <a:fld id="{14A061E1-A014-47B6-A0FA-3F03F884C3D1}" type="slidenum">
              <a:rPr lang="en-US" altLang="en-US"/>
              <a:pPr>
                <a:defRPr/>
              </a:pPr>
              <a:t>‹#›</a:t>
            </a:fld>
            <a:endParaRPr lang="en-US" altLang="en-US" sz="105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4" r:id="rId1"/>
    <p:sldLayoutId id="2147484175" r:id="rId2"/>
    <p:sldLayoutId id="2147484176" r:id="rId3"/>
    <p:sldLayoutId id="2147484177" r:id="rId4"/>
    <p:sldLayoutId id="2147484178" r:id="rId5"/>
    <p:sldLayoutId id="2147484179" r:id="rId6"/>
    <p:sldLayoutId id="2147484180" r:id="rId7"/>
    <p:sldLayoutId id="2147484181" r:id="rId8"/>
    <p:sldLayoutId id="2147484182" r:id="rId9"/>
    <p:sldLayoutId id="2147484173" r:id="rId10"/>
    <p:sldLayoutId id="2147484183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w Cen MT" panose="020B0602020104020603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w Cen MT" panose="020B0602020104020603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w Cen MT" panose="020B0602020104020603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w Cen MT" panose="020B0602020104020603" pitchFamily="34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w Cen MT" panose="020B0602020104020603" pitchFamily="34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w Cen MT" panose="020B0602020104020603" pitchFamily="34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w Cen MT" panose="020B0602020104020603" pitchFamily="34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w Cen MT" panose="020B0602020104020603" pitchFamily="34" charset="0"/>
        </a:defRPr>
      </a:lvl9pPr>
    </p:titleStyle>
    <p:bodyStyle>
      <a:lvl1pPr marL="238125" indent="-238125" algn="l" rtl="0" eaLnBrk="0" fontAlgn="base" hangingPunct="0">
        <a:spcBef>
          <a:spcPts val="525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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79425" indent="-204788" algn="l" rtl="0" eaLnBrk="0" fontAlgn="base" hangingPunct="0">
        <a:spcBef>
          <a:spcPts val="413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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7145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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indent="-171450" algn="l" rtl="0" eaLnBrk="0" fontAlgn="base" hangingPunct="0">
        <a:spcBef>
          <a:spcPts val="300"/>
        </a:spcBef>
        <a:spcAft>
          <a:spcPct val="0"/>
        </a:spcAft>
        <a:buClr>
          <a:srgbClr val="E7BC29"/>
        </a:buClr>
        <a:buSzPct val="75000"/>
        <a:buFont typeface="Wingdings" panose="05000000000000000000" pitchFamily="2" charset="2"/>
        <a:buChar char="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171450" algn="l" rtl="0" eaLnBrk="0" fontAlgn="base" hangingPunct="0">
        <a:spcBef>
          <a:spcPts val="300"/>
        </a:spcBef>
        <a:spcAft>
          <a:spcPct val="0"/>
        </a:spcAft>
        <a:buClr>
          <a:srgbClr val="D092A7"/>
        </a:buClr>
        <a:buSzPct val="65000"/>
        <a:buFont typeface="Wingdings" panose="05000000000000000000" pitchFamily="2" charset="2"/>
        <a:buChar char="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577340" indent="-17145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sz="135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17145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35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988820" indent="-17145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35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7145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35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13" Type="http://schemas.openxmlformats.org/officeDocument/2006/relationships/oleObject" Target="../embeddings/oleObject19.bin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12" Type="http://schemas.openxmlformats.org/officeDocument/2006/relationships/image" Target="../media/image33.wmf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35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30.wmf"/><Relationship Id="rId11" Type="http://schemas.openxmlformats.org/officeDocument/2006/relationships/oleObject" Target="../embeddings/oleObject18.bin"/><Relationship Id="rId5" Type="http://schemas.openxmlformats.org/officeDocument/2006/relationships/oleObject" Target="../embeddings/oleObject15.bin"/><Relationship Id="rId15" Type="http://schemas.openxmlformats.org/officeDocument/2006/relationships/oleObject" Target="../embeddings/oleObject20.bin"/><Relationship Id="rId10" Type="http://schemas.openxmlformats.org/officeDocument/2006/relationships/image" Target="../media/image32.wmf"/><Relationship Id="rId4" Type="http://schemas.openxmlformats.org/officeDocument/2006/relationships/image" Target="../media/image29.wmf"/><Relationship Id="rId9" Type="http://schemas.openxmlformats.org/officeDocument/2006/relationships/oleObject" Target="../embeddings/oleObject17.bin"/><Relationship Id="rId14" Type="http://schemas.openxmlformats.org/officeDocument/2006/relationships/image" Target="../media/image34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39.wmf"/><Relationship Id="rId4" Type="http://schemas.openxmlformats.org/officeDocument/2006/relationships/oleObject" Target="../embeddings/oleObject21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54.w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9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8.wmf"/><Relationship Id="rId4" Type="http://schemas.openxmlformats.org/officeDocument/2006/relationships/image" Target="../media/image5.wmf"/><Relationship Id="rId9" Type="http://schemas.openxmlformats.org/officeDocument/2006/relationships/oleObject" Target="../embeddings/oleObject4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4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12" Type="http://schemas.openxmlformats.org/officeDocument/2006/relationships/image" Target="../media/image2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5.wmf"/><Relationship Id="rId11" Type="http://schemas.openxmlformats.org/officeDocument/2006/relationships/oleObject" Target="../embeddings/oleObject13.bin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27.wmf"/><Relationship Id="rId4" Type="http://schemas.openxmlformats.org/officeDocument/2006/relationships/image" Target="../media/image24.wmf"/><Relationship Id="rId9" Type="http://schemas.openxmlformats.org/officeDocument/2006/relationships/oleObject" Target="../embeddings/oleObject1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ChangeArrowheads="1"/>
          </p:cNvSpPr>
          <p:nvPr/>
        </p:nvSpPr>
        <p:spPr bwMode="auto">
          <a:xfrm>
            <a:off x="263525" y="6234113"/>
            <a:ext cx="22494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C00000"/>
                </a:solidFill>
              </a:rPr>
              <a:t>CHEM 109</a:t>
            </a:r>
          </a:p>
        </p:txBody>
      </p:sp>
      <p:sp>
        <p:nvSpPr>
          <p:cNvPr id="13315" name="TextBox 3"/>
          <p:cNvSpPr txBox="1">
            <a:spLocks noChangeArrowheads="1"/>
          </p:cNvSpPr>
          <p:nvPr/>
        </p:nvSpPr>
        <p:spPr bwMode="auto">
          <a:xfrm>
            <a:off x="3143250" y="6165850"/>
            <a:ext cx="44656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/>
            <a:r>
              <a:rPr lang="en-US" altLang="en-US" sz="3600" b="1">
                <a:solidFill>
                  <a:srgbClr val="FF0000"/>
                </a:solidFill>
              </a:rPr>
              <a:t>CHAPTER 8: AMINES</a:t>
            </a:r>
          </a:p>
        </p:txBody>
      </p:sp>
      <p:sp>
        <p:nvSpPr>
          <p:cNvPr id="8" name="Rectangle 2"/>
          <p:cNvSpPr txBox="1">
            <a:spLocks/>
          </p:cNvSpPr>
          <p:nvPr/>
        </p:nvSpPr>
        <p:spPr bwMode="auto">
          <a:xfrm>
            <a:off x="2279650" y="1484313"/>
            <a:ext cx="7539038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0" indent="0" algn="l" rtl="0" eaLnBrk="0" fontAlgn="base" hangingPunct="0">
              <a:spcBef>
                <a:spcPts val="525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None/>
              <a:defRPr sz="19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342900" indent="0" algn="ctr" rtl="0" eaLnBrk="0" fontAlgn="base" hangingPunct="0">
              <a:spcBef>
                <a:spcPts val="413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None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None/>
              <a:defRPr sz="17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E7BC29"/>
              </a:buClr>
              <a:buSzPct val="75000"/>
              <a:buFont typeface="Wingdings" panose="05000000000000000000" pitchFamily="2" charset="2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D092A7"/>
              </a:buClr>
              <a:buSzPct val="65000"/>
              <a:buFont typeface="Wingdings" panose="05000000000000000000" pitchFamily="2" charset="2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sz="13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sz="13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sz="13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sz="13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600"/>
              </a:spcAft>
              <a:defRPr/>
            </a:pPr>
            <a:endParaRPr lang="en-US" altLang="en-US" sz="300" smtClean="0">
              <a:latin typeface="+mj-lt"/>
            </a:endParaRPr>
          </a:p>
          <a:p>
            <a:pPr algn="ctr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en-US" sz="3600" b="1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Fundamentals of Organic</a:t>
            </a:r>
            <a:r>
              <a:rPr lang="en-US" altLang="en-US" sz="3600" b="1" smtClean="0">
                <a:solidFill>
                  <a:srgbClr val="FF0000"/>
                </a:solidFill>
                <a:latin typeface="+mj-lt"/>
              </a:rPr>
              <a:t> Chemistry</a:t>
            </a:r>
          </a:p>
          <a:p>
            <a:pPr algn="ctr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en-US" sz="3200" b="1" smtClean="0">
                <a:solidFill>
                  <a:srgbClr val="0033CC"/>
                </a:solidFill>
                <a:latin typeface="+mj-lt"/>
              </a:rPr>
              <a:t>CHEM 109</a:t>
            </a:r>
          </a:p>
          <a:p>
            <a:pPr algn="ctr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en-US" sz="2400" b="1" i="1" smtClean="0">
                <a:solidFill>
                  <a:srgbClr val="FF0000"/>
                </a:solidFill>
                <a:latin typeface="+mj-lt"/>
              </a:rPr>
              <a:t>For Students of Health Colleges</a:t>
            </a:r>
          </a:p>
          <a:p>
            <a:pPr algn="ctr"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en-US" sz="2000" b="1" smtClean="0">
                <a:solidFill>
                  <a:srgbClr val="0033CC"/>
                </a:solidFill>
                <a:latin typeface="+mj-lt"/>
              </a:rPr>
              <a:t>Credit hrs.: (2+1) </a:t>
            </a:r>
            <a:endParaRPr lang="en-US" altLang="en-US" sz="2000" smtClean="0">
              <a:solidFill>
                <a:srgbClr val="0033CC"/>
              </a:solidFill>
              <a:latin typeface="+mj-lt"/>
            </a:endParaRPr>
          </a:p>
          <a:p>
            <a:pPr algn="ctr"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en-US" sz="2800" b="1" i="1" smtClean="0">
                <a:solidFill>
                  <a:srgbClr val="00B050"/>
                </a:solidFill>
                <a:latin typeface="+mj-lt"/>
              </a:rPr>
              <a:t>King Saud University</a:t>
            </a:r>
            <a:endParaRPr lang="en-US" altLang="en-US" sz="2800" b="1" smtClean="0">
              <a:solidFill>
                <a:srgbClr val="00B050"/>
              </a:solidFill>
              <a:latin typeface="+mj-lt"/>
            </a:endParaRPr>
          </a:p>
          <a:p>
            <a:pPr algn="ctr"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en-US" sz="2400" b="1" smtClean="0">
                <a:solidFill>
                  <a:srgbClr val="00B050"/>
                </a:solidFill>
                <a:latin typeface="+mj-lt"/>
              </a:rPr>
              <a:t>College of Science, Chemistry Department</a:t>
            </a:r>
            <a:endParaRPr lang="en-US" altLang="en-US" sz="2400" dirty="0">
              <a:solidFill>
                <a:srgbClr val="00B05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fld id="{36298D8C-0539-4410-A4EF-5659FF2AEB93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536575" y="1566863"/>
            <a:ext cx="109442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just">
              <a:buFont typeface="Courier New" panose="02070309020205020404" pitchFamily="49" charset="0"/>
              <a:buChar char="o"/>
              <a:defRPr/>
            </a:pPr>
            <a:r>
              <a:rPr lang="en-US" sz="2000" b="1" dirty="0">
                <a:solidFill>
                  <a:srgbClr val="00B050"/>
                </a:solidFill>
                <a:latin typeface="+mj-lt"/>
              </a:rPr>
              <a:t>Aromatic amines </a:t>
            </a:r>
            <a:r>
              <a:rPr lang="en-US" sz="2000" dirty="0">
                <a:latin typeface="+mj-lt"/>
              </a:rPr>
              <a:t>are named as derivatives of aniline.</a:t>
            </a: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547872" y="1909763"/>
            <a:ext cx="109442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just"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latin typeface="+mj-lt"/>
              </a:rPr>
              <a:t>In the CA system, aniline is called </a:t>
            </a:r>
            <a:r>
              <a:rPr lang="en-US" sz="2000" dirty="0" err="1">
                <a:latin typeface="+mj-lt"/>
              </a:rPr>
              <a:t>benzenamine</a:t>
            </a:r>
            <a:r>
              <a:rPr lang="en-US" sz="2000" dirty="0">
                <a:latin typeface="+mj-lt"/>
              </a:rPr>
              <a:t>.</a:t>
            </a:r>
          </a:p>
        </p:txBody>
      </p:sp>
      <p:sp>
        <p:nvSpPr>
          <p:cNvPr id="19463" name="Title 7"/>
          <p:cNvSpPr>
            <a:spLocks noGrp="1"/>
          </p:cNvSpPr>
          <p:nvPr>
            <p:ph type="title"/>
          </p:nvPr>
        </p:nvSpPr>
        <p:spPr>
          <a:xfrm>
            <a:off x="7097713" y="333375"/>
            <a:ext cx="5095875" cy="639763"/>
          </a:xfrm>
        </p:spPr>
        <p:txBody>
          <a:bodyPr/>
          <a:lstStyle/>
          <a:p>
            <a:r>
              <a:rPr lang="en-US" altLang="en-US" sz="3200" b="1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Nomenclature of Amines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30200" y="620713"/>
            <a:ext cx="29892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just"/>
            <a:r>
              <a:rPr lang="en-US" altLang="en-US" sz="2800" b="1" dirty="0">
                <a:solidFill>
                  <a:srgbClr val="0033CC"/>
                </a:solidFill>
              </a:rPr>
              <a:t>IUPAC Names</a:t>
            </a:r>
            <a:endParaRPr lang="en-US" altLang="en-US" sz="2800" dirty="0">
              <a:solidFill>
                <a:srgbClr val="0033CC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5514376"/>
              </p:ext>
            </p:extLst>
          </p:nvPr>
        </p:nvGraphicFramePr>
        <p:xfrm>
          <a:off x="1020142" y="2551111"/>
          <a:ext cx="1084263" cy="169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5" name="CS ChemDraw Drawing" r:id="rId3" imgW="1085040" imgH="1699200" progId="ChemDraw.Document.6.0">
                  <p:embed/>
                </p:oleObj>
              </mc:Choice>
              <mc:Fallback>
                <p:oleObj name="CS ChemDraw Drawing" r:id="rId3" imgW="1085040" imgH="169920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20142" y="2551111"/>
                        <a:ext cx="1084263" cy="1698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8870908"/>
              </p:ext>
            </p:extLst>
          </p:nvPr>
        </p:nvGraphicFramePr>
        <p:xfrm>
          <a:off x="2639616" y="2389188"/>
          <a:ext cx="1697037" cy="202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6" name="CS ChemDraw Drawing" r:id="rId5" imgW="1697400" imgH="2023200" progId="ChemDraw.Document.6.0">
                  <p:embed/>
                </p:oleObj>
              </mc:Choice>
              <mc:Fallback>
                <p:oleObj name="CS ChemDraw Drawing" r:id="rId5" imgW="1697400" imgH="202320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639616" y="2389188"/>
                        <a:ext cx="1697037" cy="2022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6613262"/>
              </p:ext>
            </p:extLst>
          </p:nvPr>
        </p:nvGraphicFramePr>
        <p:xfrm>
          <a:off x="4871864" y="2665413"/>
          <a:ext cx="1874837" cy="174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7" name="CS ChemDraw Drawing" r:id="rId7" imgW="1875240" imgH="1746720" progId="ChemDraw.Document.6.0">
                  <p:embed/>
                </p:oleObj>
              </mc:Choice>
              <mc:Fallback>
                <p:oleObj name="CS ChemDraw Drawing" r:id="rId7" imgW="1875240" imgH="174672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871864" y="2665413"/>
                        <a:ext cx="1874837" cy="1746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0532456"/>
              </p:ext>
            </p:extLst>
          </p:nvPr>
        </p:nvGraphicFramePr>
        <p:xfrm>
          <a:off x="7752184" y="2351087"/>
          <a:ext cx="2447925" cy="209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8" name="CS ChemDraw Drawing" r:id="rId9" imgW="2447280" imgH="2099160" progId="ChemDraw.Document.6.0">
                  <p:embed/>
                </p:oleObj>
              </mc:Choice>
              <mc:Fallback>
                <p:oleObj name="CS ChemDraw Drawing" r:id="rId9" imgW="2447280" imgH="209916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752184" y="2351087"/>
                        <a:ext cx="2447925" cy="2098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7139026"/>
              </p:ext>
            </p:extLst>
          </p:nvPr>
        </p:nvGraphicFramePr>
        <p:xfrm>
          <a:off x="3667715" y="4941168"/>
          <a:ext cx="1174750" cy="146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9" name="CS ChemDraw Drawing" r:id="rId11" imgW="1173960" imgH="1461240" progId="ChemDraw.Document.6.0">
                  <p:embed/>
                </p:oleObj>
              </mc:Choice>
              <mc:Fallback>
                <p:oleObj name="CS ChemDraw Drawing" r:id="rId11" imgW="1173960" imgH="146124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667715" y="4941168"/>
                        <a:ext cx="1174750" cy="1460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7516205"/>
              </p:ext>
            </p:extLst>
          </p:nvPr>
        </p:nvGraphicFramePr>
        <p:xfrm>
          <a:off x="857949" y="4581128"/>
          <a:ext cx="1323975" cy="196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0" name="CS ChemDraw Drawing" r:id="rId13" imgW="1323360" imgH="1965240" progId="ChemDraw.Document.6.0">
                  <p:embed/>
                </p:oleObj>
              </mc:Choice>
              <mc:Fallback>
                <p:oleObj name="CS ChemDraw Drawing" r:id="rId13" imgW="1323360" imgH="196524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857949" y="4581128"/>
                        <a:ext cx="1323975" cy="1965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0798970"/>
              </p:ext>
            </p:extLst>
          </p:nvPr>
        </p:nvGraphicFramePr>
        <p:xfrm>
          <a:off x="6139394" y="4666852"/>
          <a:ext cx="922337" cy="179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1" name="CS ChemDraw Drawing" r:id="rId15" imgW="921960" imgH="1794600" progId="ChemDraw.Document.6.0">
                  <p:embed/>
                </p:oleObj>
              </mc:Choice>
              <mc:Fallback>
                <p:oleObj name="CS ChemDraw Drawing" r:id="rId15" imgW="921960" imgH="179460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139394" y="4666852"/>
                        <a:ext cx="922337" cy="1793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-24049" y="1203623"/>
            <a:ext cx="711200" cy="381000"/>
          </a:xfrm>
        </p:spPr>
        <p:txBody>
          <a:bodyPr/>
          <a:lstStyle/>
          <a:p>
            <a:pPr>
              <a:defRPr/>
            </a:pPr>
            <a:fld id="{423FBAB4-95C3-4178-B761-BEF1649A5860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  <p:sp>
        <p:nvSpPr>
          <p:cNvPr id="3" name="Title 7"/>
          <p:cNvSpPr txBox="1">
            <a:spLocks/>
          </p:cNvSpPr>
          <p:nvPr/>
        </p:nvSpPr>
        <p:spPr>
          <a:xfrm>
            <a:off x="520700" y="447675"/>
            <a:ext cx="10960100" cy="63976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w Cen MT" panose="020B0602020104020603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w Cen MT" panose="020B0602020104020603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w Cen MT" panose="020B0602020104020603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w Cen MT" panose="020B0602020104020603" pitchFamily="34" charset="0"/>
              </a:defRPr>
            </a:lvl5pPr>
            <a:lvl6pPr marL="342900" algn="l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w Cen MT" panose="020B0602020104020603" pitchFamily="34" charset="0"/>
              </a:defRPr>
            </a:lvl6pPr>
            <a:lvl7pPr marL="685800" algn="l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w Cen MT" panose="020B0602020104020603" pitchFamily="34" charset="0"/>
              </a:defRPr>
            </a:lvl7pPr>
            <a:lvl8pPr marL="1028700" algn="l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w Cen MT" panose="020B0602020104020603" pitchFamily="34" charset="0"/>
              </a:defRPr>
            </a:lvl8pPr>
            <a:lvl9pPr marL="1371600" algn="l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w Cen MT" panose="020B0602020104020603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Structure and Bonding in Amines</a:t>
            </a:r>
            <a:endParaRPr lang="en-US" altLang="en-US" sz="3200" b="1" dirty="0" smtClean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09040" y="1700808"/>
            <a:ext cx="108619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dirty="0"/>
              <a:t>Bonding to N is similar to that in </a:t>
            </a:r>
            <a:r>
              <a:rPr lang="en-US" altLang="en-US" sz="2400" dirty="0" smtClean="0"/>
              <a:t>ammonia: N </a:t>
            </a:r>
            <a:r>
              <a:rPr lang="en-US" altLang="en-US" sz="2400" dirty="0"/>
              <a:t>is </a:t>
            </a:r>
            <a:r>
              <a:rPr lang="en-US" altLang="en-US" sz="2400" i="1" dirty="0" smtClean="0"/>
              <a:t>sp</a:t>
            </a:r>
            <a:r>
              <a:rPr lang="en-US" altLang="en-US" sz="2400" baseline="30000" dirty="0" smtClean="0"/>
              <a:t>3</a:t>
            </a:r>
            <a:r>
              <a:rPr lang="en-US" altLang="en-US" sz="2400" dirty="0" smtClean="0"/>
              <a:t>-hybridized C–N–C </a:t>
            </a:r>
            <a:r>
              <a:rPr lang="en-US" altLang="en-US" sz="2400" dirty="0"/>
              <a:t>bond angles are close to 109° tetrahedral value 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184" y="2924944"/>
            <a:ext cx="6235700" cy="257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7807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fld id="{718437DA-F1A8-4325-AC36-ABD3AE33E43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20483" name="Title 7"/>
          <p:cNvSpPr>
            <a:spLocks noGrp="1"/>
          </p:cNvSpPr>
          <p:nvPr>
            <p:ph type="title"/>
          </p:nvPr>
        </p:nvSpPr>
        <p:spPr>
          <a:xfrm>
            <a:off x="6096000" y="247650"/>
            <a:ext cx="6176963" cy="639763"/>
          </a:xfrm>
        </p:spPr>
        <p:txBody>
          <a:bodyPr/>
          <a:lstStyle/>
          <a:p>
            <a:pPr algn="ctr"/>
            <a:r>
              <a:rPr lang="en-US" altLang="en-US" sz="3200" b="1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Physical Properties of Amines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016000" y="1628775"/>
            <a:ext cx="108410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  <a:defRPr/>
            </a:pPr>
            <a:r>
              <a:rPr lang="en-US" sz="2000" b="1" dirty="0">
                <a:solidFill>
                  <a:srgbClr val="FF0000"/>
                </a:solidFill>
                <a:latin typeface="+mj-lt"/>
                <a:ea typeface="Calibri" pitchFamily="34" charset="0"/>
                <a:cs typeface="Calibri" pitchFamily="34" charset="0"/>
              </a:rPr>
              <a:t>Methylamine and ethylamine are gases</a:t>
            </a:r>
            <a:r>
              <a:rPr lang="en-US" sz="2000" b="1" dirty="0">
                <a:latin typeface="+mj-lt"/>
                <a:ea typeface="Calibri" pitchFamily="34" charset="0"/>
                <a:cs typeface="Calibri" pitchFamily="34" charset="0"/>
              </a:rPr>
              <a:t>, </a:t>
            </a:r>
            <a:r>
              <a:rPr lang="en-US" sz="2000" dirty="0">
                <a:latin typeface="+mj-lt"/>
                <a:ea typeface="Calibri" pitchFamily="34" charset="0"/>
                <a:cs typeface="Calibri" pitchFamily="34" charset="0"/>
              </a:rPr>
              <a:t>but primary amines with three or more carbons are liquids.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016000" y="2060575"/>
            <a:ext cx="108410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  <a:defRPr/>
            </a:pPr>
            <a:r>
              <a:rPr lang="en-US" sz="2000" b="1" dirty="0">
                <a:solidFill>
                  <a:srgbClr val="FF0000"/>
                </a:solidFill>
                <a:latin typeface="+mj-lt"/>
                <a:ea typeface="Calibri" pitchFamily="34" charset="0"/>
                <a:cs typeface="Calibri" pitchFamily="34" charset="0"/>
              </a:rPr>
              <a:t>Primary amines </a:t>
            </a:r>
            <a:r>
              <a:rPr lang="en-US" sz="2000" dirty="0">
                <a:latin typeface="+mj-lt"/>
                <a:ea typeface="Calibri" pitchFamily="34" charset="0"/>
                <a:cs typeface="Calibri" pitchFamily="34" charset="0"/>
              </a:rPr>
              <a:t>boil well above alkanes with comparable molecular weights, but below comparable alcohols. 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992313" y="2667000"/>
            <a:ext cx="9240837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Aft>
                <a:spcPts val="600"/>
              </a:spcAft>
              <a:defRPr/>
            </a:pPr>
            <a:r>
              <a:rPr lang="en-US" sz="2000" i="1" dirty="0">
                <a:solidFill>
                  <a:srgbClr val="00B050"/>
                </a:solidFill>
                <a:latin typeface="+mj-lt"/>
                <a:ea typeface="Calibri" pitchFamily="34" charset="0"/>
                <a:cs typeface="Calibri" pitchFamily="34" charset="0"/>
              </a:rPr>
              <a:t>Intermolecular N-H· · ·N hydrogen bonds </a:t>
            </a:r>
            <a:r>
              <a:rPr lang="en-US" sz="2000" i="1" dirty="0">
                <a:latin typeface="+mj-lt"/>
                <a:ea typeface="Calibri" pitchFamily="34" charset="0"/>
                <a:cs typeface="Calibri" pitchFamily="34" charset="0"/>
              </a:rPr>
              <a:t>are important and raise the boiling points of primary and secondary amines but are not as strong as the </a:t>
            </a:r>
            <a:r>
              <a:rPr lang="en-US" sz="2000" b="1" i="1" dirty="0">
                <a:solidFill>
                  <a:srgbClr val="0070C0"/>
                </a:solidFill>
                <a:latin typeface="+mj-lt"/>
                <a:ea typeface="Calibri" pitchFamily="34" charset="0"/>
                <a:cs typeface="Calibri" pitchFamily="34" charset="0"/>
              </a:rPr>
              <a:t>O-H · · · · O </a:t>
            </a:r>
            <a:r>
              <a:rPr lang="en-US" sz="2000" i="1" dirty="0">
                <a:latin typeface="+mj-lt"/>
                <a:ea typeface="Calibri" pitchFamily="34" charset="0"/>
                <a:cs typeface="Calibri" pitchFamily="34" charset="0"/>
              </a:rPr>
              <a:t>bonds of alcohols.</a:t>
            </a:r>
          </a:p>
          <a:p>
            <a:pPr algn="just">
              <a:spcAft>
                <a:spcPts val="600"/>
              </a:spcAft>
              <a:defRPr/>
            </a:pPr>
            <a:r>
              <a:rPr lang="en-US" sz="2000" i="1" dirty="0">
                <a:latin typeface="+mj-lt"/>
                <a:ea typeface="Calibri" pitchFamily="34" charset="0"/>
                <a:cs typeface="Calibri" pitchFamily="34" charset="0"/>
              </a:rPr>
              <a:t>The reason for this is that nitrogen is not as electronegative as oxygen.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39"/>
          <a:stretch>
            <a:fillRect/>
          </a:stretch>
        </p:blipFill>
        <p:spPr bwMode="auto">
          <a:xfrm>
            <a:off x="3181350" y="3860800"/>
            <a:ext cx="6134100" cy="137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016000" y="5300663"/>
            <a:ext cx="10464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  <a:defRPr/>
            </a:pPr>
            <a:r>
              <a:rPr lang="en-US" sz="2000" b="1" dirty="0">
                <a:solidFill>
                  <a:srgbClr val="00B050"/>
                </a:solidFill>
                <a:latin typeface="+mj-lt"/>
                <a:cs typeface="Times New Roman" pitchFamily="18" charset="0"/>
              </a:rPr>
              <a:t>Tertiary amines </a:t>
            </a:r>
            <a:r>
              <a:rPr lang="en-US" sz="2000" dirty="0">
                <a:latin typeface="+mj-lt"/>
                <a:cs typeface="Times New Roman" pitchFamily="18" charset="0"/>
              </a:rPr>
              <a:t>are also polar compounds, but because hydrogen is not bonded to nitrogen, these amines are </a:t>
            </a:r>
            <a:r>
              <a:rPr lang="en-US" sz="2000" u="sng" dirty="0">
                <a:solidFill>
                  <a:srgbClr val="00B0F0"/>
                </a:solidFill>
                <a:latin typeface="+mj-lt"/>
                <a:cs typeface="Times New Roman" pitchFamily="18" charset="0"/>
              </a:rPr>
              <a:t>incapable</a:t>
            </a:r>
            <a:r>
              <a:rPr lang="en-US" sz="2000" dirty="0">
                <a:latin typeface="+mj-lt"/>
                <a:cs typeface="Times New Roman" pitchFamily="18" charset="0"/>
              </a:rPr>
              <a:t> of </a:t>
            </a:r>
            <a:r>
              <a:rPr lang="en-US" sz="20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intermolecular hydrogen bonding</a:t>
            </a:r>
            <a:r>
              <a:rPr lang="en-US" sz="2000" dirty="0">
                <a:latin typeface="+mj-lt"/>
                <a:cs typeface="Times New Roman" pitchFamily="18" charset="0"/>
              </a:rPr>
              <a:t>. </a:t>
            </a:r>
            <a:endParaRPr lang="en-US" sz="2000" dirty="0">
              <a:latin typeface="+mj-lt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57338" y="6002338"/>
            <a:ext cx="88868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2000" i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Their boiling points are Lower</a:t>
            </a:r>
            <a:r>
              <a:rPr lang="en-US" sz="2000" i="1" dirty="0">
                <a:latin typeface="+mj-lt"/>
                <a:cs typeface="Times New Roman" pitchFamily="18" charset="0"/>
              </a:rPr>
              <a:t> than </a:t>
            </a:r>
            <a:r>
              <a:rPr lang="en-US" sz="2000" i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primary</a:t>
            </a:r>
            <a:r>
              <a:rPr lang="en-US" sz="2000" i="1" dirty="0">
                <a:latin typeface="+mj-lt"/>
                <a:cs typeface="Times New Roman" pitchFamily="18" charset="0"/>
              </a:rPr>
              <a:t> and </a:t>
            </a:r>
            <a:r>
              <a:rPr lang="en-US" sz="2000" i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secondary amines </a:t>
            </a:r>
            <a:r>
              <a:rPr lang="en-US" sz="2000" i="1" dirty="0">
                <a:latin typeface="+mj-lt"/>
                <a:cs typeface="Times New Roman" pitchFamily="18" charset="0"/>
              </a:rPr>
              <a:t>of identical </a:t>
            </a:r>
            <a:r>
              <a:rPr lang="en-US" sz="2000" i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molecular weights and </a:t>
            </a:r>
            <a:r>
              <a:rPr lang="en-US" sz="2000" i="1" dirty="0">
                <a:solidFill>
                  <a:srgbClr val="7030A0"/>
                </a:solidFill>
                <a:latin typeface="+mj-lt"/>
                <a:cs typeface="Times New Roman" pitchFamily="18" charset="0"/>
              </a:rPr>
              <a:t>Higher</a:t>
            </a:r>
            <a:r>
              <a:rPr lang="en-US" sz="2000" i="1" dirty="0">
                <a:latin typeface="+mj-lt"/>
                <a:cs typeface="Times New Roman" pitchFamily="18" charset="0"/>
              </a:rPr>
              <a:t> than those of </a:t>
            </a:r>
            <a:r>
              <a:rPr lang="en-US" sz="2000" i="1" dirty="0">
                <a:solidFill>
                  <a:srgbClr val="7030A0"/>
                </a:solidFill>
                <a:latin typeface="+mj-lt"/>
                <a:cs typeface="Times New Roman" pitchFamily="18" charset="0"/>
              </a:rPr>
              <a:t>alkanes</a:t>
            </a:r>
            <a:r>
              <a:rPr lang="en-US" sz="2000" i="1" dirty="0">
                <a:latin typeface="+mj-lt"/>
                <a:cs typeface="Times New Roman" pitchFamily="18" charset="0"/>
              </a:rPr>
              <a:t> of similar </a:t>
            </a:r>
            <a:r>
              <a:rPr lang="en-US" sz="2000" i="1" dirty="0">
                <a:solidFill>
                  <a:srgbClr val="7030A0"/>
                </a:solidFill>
                <a:latin typeface="+mj-lt"/>
                <a:cs typeface="Times New Roman" pitchFamily="18" charset="0"/>
              </a:rPr>
              <a:t>molecular weight</a:t>
            </a:r>
            <a:r>
              <a:rPr lang="en-US" sz="2000" i="1" dirty="0">
                <a:latin typeface="+mj-lt"/>
                <a:cs typeface="Times New Roman" pitchFamily="18" charset="0"/>
              </a:rPr>
              <a:t>.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330200" y="620713"/>
            <a:ext cx="21653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just"/>
            <a:r>
              <a:rPr lang="en-US" altLang="en-US" sz="2800" b="1">
                <a:solidFill>
                  <a:srgbClr val="0033CC"/>
                </a:solidFill>
              </a:rPr>
              <a:t>Boiling Point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4" grpId="0"/>
      <p:bldP spid="15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fld id="{4596F001-A5E4-4390-B26C-7692611887F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711200" y="1708150"/>
            <a:ext cx="110982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  <a:defRPr/>
            </a:pPr>
            <a:r>
              <a:rPr lang="en-US" sz="2000" b="1" dirty="0">
                <a:latin typeface="+mj-lt"/>
                <a:ea typeface="Calibri" pitchFamily="34" charset="0"/>
                <a:cs typeface="Calibri" pitchFamily="34" charset="0"/>
              </a:rPr>
              <a:t>All </a:t>
            </a:r>
            <a:r>
              <a:rPr lang="en-US" sz="2000" b="1" dirty="0">
                <a:solidFill>
                  <a:srgbClr val="FF0000"/>
                </a:solidFill>
                <a:latin typeface="+mj-lt"/>
                <a:ea typeface="Calibri" pitchFamily="34" charset="0"/>
                <a:cs typeface="Calibri" pitchFamily="34" charset="0"/>
              </a:rPr>
              <a:t>three classes of amines </a:t>
            </a:r>
            <a:r>
              <a:rPr lang="en-US" sz="2000" dirty="0">
                <a:latin typeface="+mj-lt"/>
                <a:ea typeface="Calibri" pitchFamily="34" charset="0"/>
                <a:cs typeface="Calibri" pitchFamily="34" charset="0"/>
              </a:rPr>
              <a:t>can form hydrogen bonds with the -OH group of water (that is, O-H· · ·N). 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711200" y="2174875"/>
            <a:ext cx="110982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  <a:defRPr/>
            </a:pPr>
            <a:r>
              <a:rPr lang="en-US" sz="2000" b="1" dirty="0">
                <a:solidFill>
                  <a:srgbClr val="FF0000"/>
                </a:solidFill>
                <a:latin typeface="+mj-lt"/>
                <a:ea typeface="Calibri" pitchFamily="34" charset="0"/>
                <a:cs typeface="Calibri" pitchFamily="34" charset="0"/>
              </a:rPr>
              <a:t>Primary and secondary amines </a:t>
            </a:r>
            <a:r>
              <a:rPr lang="en-US" sz="2000" dirty="0">
                <a:latin typeface="+mj-lt"/>
                <a:ea typeface="Calibri" pitchFamily="34" charset="0"/>
                <a:cs typeface="Calibri" pitchFamily="34" charset="0"/>
              </a:rPr>
              <a:t>can also form hydrogen bonds with the oxygen atom in water: N-H· · ·O. 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711200" y="2676525"/>
            <a:ext cx="110982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  <a:defRPr/>
            </a:pPr>
            <a:r>
              <a:rPr lang="en-US" sz="20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Amines </a:t>
            </a:r>
            <a:r>
              <a:rPr lang="en-US" sz="2000" dirty="0">
                <a:latin typeface="+mj-lt"/>
                <a:cs typeface="Times New Roman" pitchFamily="18" charset="0"/>
              </a:rPr>
              <a:t>with up to six carbons show appreciable solubility in water. </a:t>
            </a:r>
          </a:p>
        </p:txBody>
      </p:sp>
      <p:sp>
        <p:nvSpPr>
          <p:cNvPr id="21510" name="Title 7"/>
          <p:cNvSpPr>
            <a:spLocks noGrp="1"/>
          </p:cNvSpPr>
          <p:nvPr>
            <p:ph type="title"/>
          </p:nvPr>
        </p:nvSpPr>
        <p:spPr>
          <a:xfrm>
            <a:off x="6096000" y="247650"/>
            <a:ext cx="6176963" cy="639763"/>
          </a:xfrm>
        </p:spPr>
        <p:txBody>
          <a:bodyPr/>
          <a:lstStyle/>
          <a:p>
            <a:pPr algn="ctr"/>
            <a:r>
              <a:rPr lang="en-US" altLang="en-US" sz="3200" b="1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Physical Properties of Amines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330200" y="620713"/>
            <a:ext cx="29575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just"/>
            <a:r>
              <a:rPr lang="en-US" altLang="en-US" sz="2800" b="1">
                <a:solidFill>
                  <a:srgbClr val="0033CC"/>
                </a:solidFill>
              </a:rPr>
              <a:t>Solubility in Water</a:t>
            </a: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760" y="3573016"/>
            <a:ext cx="4178300" cy="157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fld id="{2179FA78-4EE1-4CF7-A86F-1171156600F8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22531" name="Title 7"/>
          <p:cNvSpPr>
            <a:spLocks noGrp="1"/>
          </p:cNvSpPr>
          <p:nvPr>
            <p:ph type="title"/>
          </p:nvPr>
        </p:nvSpPr>
        <p:spPr>
          <a:xfrm>
            <a:off x="520700" y="447675"/>
            <a:ext cx="10960100" cy="639763"/>
          </a:xfrm>
        </p:spPr>
        <p:txBody>
          <a:bodyPr/>
          <a:lstStyle/>
          <a:p>
            <a:r>
              <a:rPr lang="en-US" altLang="en-US" sz="3200" b="1" dirty="0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 Basicity of Amines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34988" y="1628775"/>
            <a:ext cx="1094581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  <a:defRPr/>
            </a:pPr>
            <a:r>
              <a:rPr lang="en-US" sz="2000" b="1" dirty="0">
                <a:latin typeface="+mj-lt"/>
                <a:ea typeface="Calibri" pitchFamily="34" charset="0"/>
                <a:cs typeface="Calibri" pitchFamily="34" charset="0"/>
              </a:rPr>
              <a:t>The </a:t>
            </a:r>
            <a:r>
              <a:rPr lang="en-US" sz="2000" b="1" dirty="0">
                <a:solidFill>
                  <a:srgbClr val="FF0000"/>
                </a:solidFill>
                <a:latin typeface="+mj-lt"/>
                <a:ea typeface="Calibri" pitchFamily="34" charset="0"/>
                <a:cs typeface="Calibri" pitchFamily="34" charset="0"/>
              </a:rPr>
              <a:t>unshared pair of electrons </a:t>
            </a:r>
            <a:r>
              <a:rPr lang="en-US" sz="2000" dirty="0">
                <a:latin typeface="+mj-lt"/>
                <a:ea typeface="Calibri" pitchFamily="34" charset="0"/>
                <a:cs typeface="Calibri" pitchFamily="34" charset="0"/>
              </a:rPr>
              <a:t>on the nitrogen atom dominates the chemistry of amines</a:t>
            </a:r>
            <a:r>
              <a:rPr lang="en-US" sz="2000" dirty="0" smtClean="0">
                <a:latin typeface="+mj-lt"/>
                <a:ea typeface="Calibri" pitchFamily="34" charset="0"/>
                <a:cs typeface="Calibri" pitchFamily="34" charset="0"/>
              </a:rPr>
              <a:t>.</a:t>
            </a:r>
          </a:p>
          <a:p>
            <a:pPr marL="342900" indent="-342900" algn="just"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ea typeface="Calibri" pitchFamily="34" charset="0"/>
                <a:cs typeface="Calibri" pitchFamily="34" charset="0"/>
              </a:rPr>
              <a:t>Because of this electron pair, </a:t>
            </a:r>
            <a:r>
              <a:rPr lang="en-US" sz="2000" b="1" dirty="0">
                <a:solidFill>
                  <a:srgbClr val="FF0000"/>
                </a:solidFill>
                <a:ea typeface="Calibri" pitchFamily="34" charset="0"/>
                <a:cs typeface="Calibri" pitchFamily="34" charset="0"/>
              </a:rPr>
              <a:t>amines are both basic and nucleophilic</a:t>
            </a:r>
            <a:r>
              <a:rPr lang="en-US" sz="2000" b="1" dirty="0" smtClean="0">
                <a:ea typeface="Calibri" pitchFamily="34" charset="0"/>
                <a:cs typeface="Calibri" pitchFamily="34" charset="0"/>
              </a:rPr>
              <a:t>.</a:t>
            </a:r>
          </a:p>
          <a:p>
            <a:pPr marL="342900" indent="-342900" algn="just"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ea typeface="Calibri" pitchFamily="34" charset="0"/>
                <a:cs typeface="Calibri" pitchFamily="34" charset="0"/>
              </a:rPr>
              <a:t>Aqueous solutions of amines are basic because of the following equilibrium</a:t>
            </a:r>
            <a:r>
              <a:rPr lang="en-US" sz="2000" dirty="0" smtClean="0">
                <a:ea typeface="Calibri" pitchFamily="34" charset="0"/>
                <a:cs typeface="Calibri" pitchFamily="34" charset="0"/>
              </a:rPr>
              <a:t>:</a:t>
            </a:r>
            <a:endParaRPr lang="en-US" sz="2000" dirty="0">
              <a:ea typeface="Calibri" pitchFamily="34" charset="0"/>
              <a:cs typeface="Calibri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11200" y="4138164"/>
            <a:ext cx="8352928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80000"/>
              </a:lnSpc>
              <a:buFont typeface="Courier New" panose="02070309020205020404" pitchFamily="49" charset="0"/>
              <a:buChar char="o"/>
            </a:pPr>
            <a:r>
              <a:rPr lang="en-US" altLang="en-US" sz="2000" dirty="0">
                <a:latin typeface="+mj-lt"/>
              </a:rPr>
              <a:t>The most convenient way to measure the basicity of an amine (RNH</a:t>
            </a:r>
            <a:r>
              <a:rPr lang="en-US" altLang="en-US" sz="2000" baseline="-25000" dirty="0">
                <a:latin typeface="+mj-lt"/>
              </a:rPr>
              <a:t>2</a:t>
            </a:r>
            <a:r>
              <a:rPr lang="en-US" altLang="en-US" sz="2000" dirty="0">
                <a:latin typeface="+mj-lt"/>
              </a:rPr>
              <a:t>) is to look at the acidity of the corresponding ammonium ion (RNH</a:t>
            </a:r>
            <a:r>
              <a:rPr lang="en-US" altLang="en-US" sz="2000" baseline="-25000" dirty="0">
                <a:latin typeface="+mj-lt"/>
              </a:rPr>
              <a:t>3</a:t>
            </a:r>
            <a:r>
              <a:rPr lang="en-US" altLang="en-US" sz="2000" baseline="30000" dirty="0">
                <a:latin typeface="+mj-lt"/>
              </a:rPr>
              <a:t>+</a:t>
            </a:r>
            <a:r>
              <a:rPr lang="en-US" altLang="en-US" sz="2000" dirty="0">
                <a:latin typeface="+mj-lt"/>
              </a:rPr>
              <a:t>)</a:t>
            </a: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63" y="4727236"/>
            <a:ext cx="2349500" cy="99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3910288"/>
              </p:ext>
            </p:extLst>
          </p:nvPr>
        </p:nvGraphicFramePr>
        <p:xfrm>
          <a:off x="1559496" y="2747129"/>
          <a:ext cx="6364287" cy="106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8" name="CS ChemDraw Drawing" r:id="rId4" imgW="6364440" imgH="1063800" progId="ChemDraw.Document.6.0">
                  <p:embed/>
                </p:oleObj>
              </mc:Choice>
              <mc:Fallback>
                <p:oleObj name="CS ChemDraw Drawing" r:id="rId4" imgW="6364440" imgH="106380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59496" y="2747129"/>
                        <a:ext cx="6364287" cy="1063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/>
        </p:nvSpPr>
        <p:spPr>
          <a:xfrm>
            <a:off x="711200" y="5881322"/>
            <a:ext cx="50468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altLang="en-US" sz="2000" dirty="0">
                <a:latin typeface="+mj-lt"/>
              </a:rPr>
              <a:t>Typical amines have </a:t>
            </a:r>
            <a:r>
              <a:rPr lang="en-US" altLang="en-US" sz="2000" i="1" dirty="0">
                <a:latin typeface="+mj-lt"/>
              </a:rPr>
              <a:t>K</a:t>
            </a:r>
            <a:r>
              <a:rPr lang="en-US" altLang="en-US" sz="2000" baseline="-25000" dirty="0">
                <a:latin typeface="+mj-lt"/>
              </a:rPr>
              <a:t>b</a:t>
            </a:r>
            <a:r>
              <a:rPr lang="en-US" altLang="en-US" sz="2000" dirty="0">
                <a:latin typeface="+mj-lt"/>
              </a:rPr>
              <a:t> values = 10</a:t>
            </a:r>
            <a:r>
              <a:rPr lang="en-US" altLang="en-US" sz="2000" baseline="30000" dirty="0">
                <a:latin typeface="+mj-lt"/>
              </a:rPr>
              <a:t>-3</a:t>
            </a:r>
            <a:r>
              <a:rPr lang="en-US" altLang="en-US" sz="2000" dirty="0">
                <a:latin typeface="+mj-lt"/>
              </a:rPr>
              <a:t> to 10</a:t>
            </a:r>
            <a:r>
              <a:rPr lang="en-US" altLang="en-US" sz="2000" baseline="30000" dirty="0">
                <a:latin typeface="+mj-lt"/>
              </a:rPr>
              <a:t>-4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86626" y="5041045"/>
            <a:ext cx="2392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p</a:t>
            </a:r>
            <a:r>
              <a:rPr lang="en-US" sz="2400" i="1" dirty="0" err="1" smtClean="0"/>
              <a:t>K</a:t>
            </a:r>
            <a:r>
              <a:rPr lang="en-US" sz="2400" baseline="-25000" dirty="0" err="1" smtClean="0"/>
              <a:t>b</a:t>
            </a:r>
            <a:r>
              <a:rPr lang="en-US" sz="2400" dirty="0" smtClean="0"/>
              <a:t> = - log </a:t>
            </a:r>
            <a:r>
              <a:rPr lang="en-US" sz="2400" i="1" dirty="0" smtClean="0"/>
              <a:t>K</a:t>
            </a:r>
            <a:r>
              <a:rPr lang="en-US" sz="2400" baseline="-25000" dirty="0" smtClean="0"/>
              <a:t>b</a:t>
            </a:r>
            <a:endParaRPr lang="en-US" sz="2400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0" y="1221484"/>
            <a:ext cx="711200" cy="381000"/>
          </a:xfrm>
        </p:spPr>
        <p:txBody>
          <a:bodyPr/>
          <a:lstStyle/>
          <a:p>
            <a:pPr>
              <a:defRPr/>
            </a:pPr>
            <a:fld id="{423FBAB4-95C3-4178-B761-BEF1649A5860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911424" y="3375393"/>
            <a:ext cx="6415087" cy="7842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30188" indent="-230188" algn="just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solidFill>
                  <a:srgbClr val="0070C0"/>
                </a:solidFill>
                <a:latin typeface="+mj-lt"/>
                <a:cs typeface="Calibri" pitchFamily="34" charset="0"/>
              </a:rPr>
              <a:t>Electron-donating groups increase the basicity of amines.</a:t>
            </a:r>
          </a:p>
          <a:p>
            <a:pPr marL="230188" indent="-230188" algn="just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solidFill>
                  <a:srgbClr val="0070C0"/>
                </a:solidFill>
                <a:latin typeface="+mj-lt"/>
                <a:cs typeface="Calibri" pitchFamily="34" charset="0"/>
              </a:rPr>
              <a:t>Electron-withdrawing groups decrease their basicity.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703" y="4353749"/>
            <a:ext cx="5903913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911424" y="5733256"/>
            <a:ext cx="6309420" cy="3428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rgbClr val="0070C0"/>
                </a:solidFill>
                <a:latin typeface="+mj-lt"/>
              </a:rPr>
              <a:t>Amines are stronger bases than alcohols, ethers, or water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2361221"/>
              </p:ext>
            </p:extLst>
          </p:nvPr>
        </p:nvGraphicFramePr>
        <p:xfrm>
          <a:off x="3569655" y="1685792"/>
          <a:ext cx="468052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0260">
                  <a:extLst>
                    <a:ext uri="{9D8B030D-6E8A-4147-A177-3AD203B41FA5}">
                      <a16:colId xmlns:a16="http://schemas.microsoft.com/office/drawing/2014/main" val="1222094727"/>
                    </a:ext>
                  </a:extLst>
                </a:gridCol>
                <a:gridCol w="2340260">
                  <a:extLst>
                    <a:ext uri="{9D8B030D-6E8A-4147-A177-3AD203B41FA5}">
                      <a16:colId xmlns:a16="http://schemas.microsoft.com/office/drawing/2014/main" val="33731348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baseline="0" dirty="0" smtClean="0">
                          <a:solidFill>
                            <a:srgbClr val="0070C0"/>
                          </a:solidFill>
                        </a:rPr>
                        <a:t>K</a:t>
                      </a:r>
                      <a:r>
                        <a:rPr lang="en-US" baseline="-25000" dirty="0" smtClean="0">
                          <a:solidFill>
                            <a:srgbClr val="0070C0"/>
                          </a:solidFill>
                        </a:rPr>
                        <a:t>b</a:t>
                      </a:r>
                      <a:endParaRPr lang="en-US" baseline="-250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32913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Aliphatic amines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dirty="0" smtClean="0"/>
                        <a:t>10</a:t>
                      </a:r>
                      <a:r>
                        <a:rPr lang="en-US" altLang="en-US" baseline="30000" dirty="0" smtClean="0"/>
                        <a:t>-3</a:t>
                      </a:r>
                      <a:r>
                        <a:rPr lang="en-US" altLang="en-US" dirty="0" smtClean="0"/>
                        <a:t> – 10</a:t>
                      </a:r>
                      <a:r>
                        <a:rPr lang="en-US" altLang="en-US" baseline="30000" dirty="0" smtClean="0"/>
                        <a:t>-4</a:t>
                      </a:r>
                      <a:endParaRPr lang="en-US" altLang="en-US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65413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Ammonia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dirty="0" smtClean="0"/>
                        <a:t>1.8 x 10</a:t>
                      </a:r>
                      <a:r>
                        <a:rPr lang="en-US" altLang="en-US" baseline="30000" dirty="0" smtClean="0"/>
                        <a:t>-5</a:t>
                      </a:r>
                      <a:endParaRPr lang="en-US" altLang="en-US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67064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Aniline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en-US" dirty="0" smtClean="0"/>
                        <a:t>10</a:t>
                      </a:r>
                      <a:r>
                        <a:rPr lang="en-US" altLang="en-US" baseline="30000" dirty="0" smtClean="0"/>
                        <a:t>-9</a:t>
                      </a:r>
                      <a:r>
                        <a:rPr lang="en-US" altLang="en-US" dirty="0" smtClean="0"/>
                        <a:t> or less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0616889"/>
                  </a:ext>
                </a:extLst>
              </a:tr>
            </a:tbl>
          </a:graphicData>
        </a:graphic>
      </p:graphicFrame>
      <p:sp>
        <p:nvSpPr>
          <p:cNvPr id="8" name="Title 7"/>
          <p:cNvSpPr txBox="1">
            <a:spLocks/>
          </p:cNvSpPr>
          <p:nvPr/>
        </p:nvSpPr>
        <p:spPr>
          <a:xfrm>
            <a:off x="520700" y="447675"/>
            <a:ext cx="5143252" cy="63976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w Cen MT" panose="020B0602020104020603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w Cen MT" panose="020B0602020104020603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w Cen MT" panose="020B0602020104020603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w Cen MT" panose="020B0602020104020603" pitchFamily="34" charset="0"/>
              </a:defRPr>
            </a:lvl5pPr>
            <a:lvl6pPr marL="342900" algn="l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w Cen MT" panose="020B0602020104020603" pitchFamily="34" charset="0"/>
              </a:defRPr>
            </a:lvl6pPr>
            <a:lvl7pPr marL="685800" algn="l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w Cen MT" panose="020B0602020104020603" pitchFamily="34" charset="0"/>
              </a:defRPr>
            </a:lvl7pPr>
            <a:lvl8pPr marL="1028700" algn="l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w Cen MT" panose="020B0602020104020603" pitchFamily="34" charset="0"/>
              </a:defRPr>
            </a:lvl8pPr>
            <a:lvl9pPr marL="1371600" algn="l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w Cen MT" panose="020B0602020104020603" pitchFamily="34" charset="0"/>
              </a:defRPr>
            </a:lvl9pPr>
          </a:lstStyle>
          <a:p>
            <a:r>
              <a:rPr lang="en-US" altLang="en-US" sz="3200" b="1" dirty="0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 Basicity of Amines</a:t>
            </a:r>
          </a:p>
        </p:txBody>
      </p:sp>
    </p:spTree>
    <p:extLst>
      <p:ext uri="{BB962C8B-B14F-4D97-AF65-F5344CB8AC3E}">
        <p14:creationId xmlns:p14="http://schemas.microsoft.com/office/powerpoint/2010/main" val="1992776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0" y="1201576"/>
            <a:ext cx="711200" cy="381000"/>
          </a:xfrm>
        </p:spPr>
        <p:txBody>
          <a:bodyPr/>
          <a:lstStyle/>
          <a:p>
            <a:pPr>
              <a:defRPr/>
            </a:pPr>
            <a:fld id="{423FBAB4-95C3-4178-B761-BEF1649A5860}" type="slidenum">
              <a:rPr lang="en-US" altLang="en-US" smtClean="0"/>
              <a:pPr>
                <a:defRPr/>
              </a:pPr>
              <a:t>16</a:t>
            </a:fld>
            <a:endParaRPr lang="en-US" alt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9731947"/>
              </p:ext>
            </p:extLst>
          </p:nvPr>
        </p:nvGraphicFramePr>
        <p:xfrm>
          <a:off x="1127448" y="1628800"/>
          <a:ext cx="9361040" cy="4949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256">
                  <a:extLst>
                    <a:ext uri="{9D8B030D-6E8A-4147-A177-3AD203B41FA5}">
                      <a16:colId xmlns:a16="http://schemas.microsoft.com/office/drawing/2014/main" val="3598572336"/>
                    </a:ext>
                  </a:extLst>
                </a:gridCol>
                <a:gridCol w="2453752">
                  <a:extLst>
                    <a:ext uri="{9D8B030D-6E8A-4147-A177-3AD203B41FA5}">
                      <a16:colId xmlns:a16="http://schemas.microsoft.com/office/drawing/2014/main" val="2755180778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3393897008"/>
                    </a:ext>
                  </a:extLst>
                </a:gridCol>
                <a:gridCol w="2730824">
                  <a:extLst>
                    <a:ext uri="{9D8B030D-6E8A-4147-A177-3AD203B41FA5}">
                      <a16:colId xmlns:a16="http://schemas.microsoft.com/office/drawing/2014/main" val="1820603331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endParaRPr lang="en-US" sz="1600" dirty="0" smtClean="0">
                        <a:solidFill>
                          <a:srgbClr val="0033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0033CC"/>
                          </a:solidFill>
                        </a:rPr>
                        <a:t>Structure</a:t>
                      </a:r>
                      <a:endParaRPr lang="en-US" sz="1800" dirty="0">
                        <a:solidFill>
                          <a:srgbClr val="0033CC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0033CC"/>
                          </a:solidFill>
                        </a:rPr>
                        <a:t>Basicity</a:t>
                      </a:r>
                      <a:endParaRPr lang="en-US" sz="1800" dirty="0">
                        <a:solidFill>
                          <a:srgbClr val="0033CC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0033CC"/>
                          </a:solidFill>
                        </a:rPr>
                        <a:t>Acidity</a:t>
                      </a:r>
                      <a:r>
                        <a:rPr lang="en-US" sz="1800" baseline="0" dirty="0" smtClean="0">
                          <a:solidFill>
                            <a:srgbClr val="0033CC"/>
                          </a:solidFill>
                        </a:rPr>
                        <a:t> of conjugate acid</a:t>
                      </a:r>
                      <a:endParaRPr lang="en-US" sz="1800" dirty="0">
                        <a:solidFill>
                          <a:srgbClr val="0033CC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4958997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compound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 err="1" smtClean="0"/>
                        <a:t>pK</a:t>
                      </a:r>
                      <a:r>
                        <a:rPr lang="en-US" sz="1800" i="1" baseline="-25000" dirty="0" err="1" smtClean="0"/>
                        <a:t>b</a:t>
                      </a:r>
                      <a:endParaRPr lang="en-US" sz="1800" i="1" baseline="-250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 err="1" smtClean="0"/>
                        <a:t>pK</a:t>
                      </a:r>
                      <a:r>
                        <a:rPr lang="en-US" sz="1800" i="1" baseline="-25000" dirty="0" err="1" smtClean="0"/>
                        <a:t>a</a:t>
                      </a:r>
                      <a:endParaRPr lang="en-US" sz="1800" i="1" baseline="-250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0335830"/>
                  </a:ext>
                </a:extLst>
              </a:tr>
              <a:tr h="24078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Ammonia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NH</a:t>
                      </a:r>
                      <a:r>
                        <a:rPr lang="en-US" sz="1400" baseline="-25000" dirty="0" smtClean="0"/>
                        <a:t>3</a:t>
                      </a:r>
                      <a:endParaRPr lang="en-US" sz="1400" baseline="-250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1800" dirty="0" smtClean="0"/>
                        <a:t>4.7</a:t>
                      </a:r>
                      <a:endParaRPr lang="en-US" sz="1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9.3</a:t>
                      </a:r>
                      <a:endParaRPr lang="en-US" sz="1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7698793"/>
                  </a:ext>
                </a:extLst>
              </a:tr>
              <a:tr h="19353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Primary Amines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2069307"/>
                  </a:ext>
                </a:extLst>
              </a:tr>
              <a:tr h="21829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Methylamine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Frutiger-Roman"/>
                        </a:rPr>
                        <a:t>CH</a:t>
                      </a:r>
                      <a:r>
                        <a:rPr lang="en-US" sz="1400" b="0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Frutiger-Roman"/>
                        </a:rPr>
                        <a:t>3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Frutiger-Roman"/>
                        </a:rPr>
                        <a:t>NH</a:t>
                      </a:r>
                      <a:r>
                        <a:rPr lang="en-US" sz="1400" b="0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Frutiger-Roman"/>
                        </a:rPr>
                        <a:t>2</a:t>
                      </a:r>
                      <a:endParaRPr lang="en-US" sz="1400" b="0" i="0" u="none" strike="noStrike" baseline="-25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887270"/>
                  </a:ext>
                </a:extLst>
              </a:tr>
              <a:tr h="21143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Ethylamine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Frutiger-Roman"/>
                        </a:rPr>
                        <a:t>CH</a:t>
                      </a:r>
                      <a:r>
                        <a:rPr lang="en-US" sz="1400" b="0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Frutiger-Roman"/>
                        </a:rPr>
                        <a:t>3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Frutiger-Roman"/>
                        </a:rPr>
                        <a:t>CH</a:t>
                      </a:r>
                      <a:r>
                        <a:rPr lang="en-US" sz="1400" b="0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Frutiger-Roman"/>
                        </a:rPr>
                        <a:t>2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Frutiger-Roman"/>
                        </a:rPr>
                        <a:t>NH</a:t>
                      </a:r>
                      <a:r>
                        <a:rPr lang="en-US" sz="1400" b="0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Frutiger-Roman"/>
                        </a:rPr>
                        <a:t>2</a:t>
                      </a:r>
                      <a:endParaRPr lang="en-US" sz="1400" b="0" i="0" u="none" strike="noStrike" baseline="-25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9759903"/>
                  </a:ext>
                </a:extLst>
              </a:tr>
              <a:tr h="20457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Isopropylamine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Frutiger-Roman"/>
                        </a:rPr>
                        <a:t>(CH</a:t>
                      </a:r>
                      <a:r>
                        <a:rPr lang="en-US" sz="1400" b="0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Frutiger-Roman"/>
                        </a:rPr>
                        <a:t>3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Frutiger-Roman"/>
                        </a:rPr>
                        <a:t>)</a:t>
                      </a:r>
                      <a:r>
                        <a:rPr lang="en-US" sz="1400" b="0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Frutiger-Roman"/>
                        </a:rPr>
                        <a:t>2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Frutiger-Roman"/>
                        </a:rPr>
                        <a:t>CHNH</a:t>
                      </a:r>
                      <a:r>
                        <a:rPr lang="en-US" sz="1400" b="0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Frutiger-Roman"/>
                        </a:rPr>
                        <a:t>2</a:t>
                      </a:r>
                      <a:endParaRPr lang="en-US" sz="1400" b="0" i="0" u="none" strike="noStrike" baseline="-25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767011"/>
                  </a:ext>
                </a:extLst>
              </a:tr>
              <a:tr h="19771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tert-Butylamine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Frutiger-Roman"/>
                        </a:rPr>
                        <a:t>(CH</a:t>
                      </a:r>
                      <a:r>
                        <a:rPr lang="en-US" sz="1400" b="0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Frutiger-Roman"/>
                        </a:rPr>
                        <a:t>3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Frutiger-Roman"/>
                        </a:rPr>
                        <a:t>)</a:t>
                      </a:r>
                      <a:r>
                        <a:rPr lang="en-US" sz="1400" b="0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Frutiger-Roman"/>
                        </a:rPr>
                        <a:t>3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Frutiger-Roman"/>
                        </a:rPr>
                        <a:t>CNH</a:t>
                      </a:r>
                      <a:r>
                        <a:rPr lang="en-US" sz="1400" b="0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Frutiger-Roman"/>
                        </a:rPr>
                        <a:t>2</a:t>
                      </a:r>
                      <a:endParaRPr lang="en-US" sz="1400" b="0" i="0" u="none" strike="noStrike" baseline="-25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8241288"/>
                  </a:ext>
                </a:extLst>
              </a:tr>
              <a:tr h="19085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Aniline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Frutiger-Roman"/>
                        </a:rPr>
                        <a:t>C</a:t>
                      </a:r>
                      <a:r>
                        <a:rPr lang="en-US" sz="1400" b="0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Frutiger-Roman"/>
                        </a:rPr>
                        <a:t>6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Frutiger-Roman"/>
                        </a:rPr>
                        <a:t>H</a:t>
                      </a:r>
                      <a:r>
                        <a:rPr lang="en-US" sz="1400" b="0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Frutiger-Roman"/>
                        </a:rPr>
                        <a:t>5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Frutiger-Roman"/>
                        </a:rPr>
                        <a:t>NH</a:t>
                      </a:r>
                      <a:r>
                        <a:rPr lang="en-US" sz="1400" b="0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Frutiger-Roman"/>
                        </a:rPr>
                        <a:t>2</a:t>
                      </a:r>
                      <a:endParaRPr lang="en-US" sz="1400" b="0" i="0" u="none" strike="noStrike" baseline="-25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9692088"/>
                  </a:ext>
                </a:extLst>
              </a:tr>
              <a:tr h="25599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Secondary amines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6370629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Dimethylamine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Frutiger-Roman"/>
                        </a:rPr>
                        <a:t>(CH3)2NH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4719022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Diethylamine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Frutiger-Roman"/>
                        </a:rPr>
                        <a:t>(CH3CH2)2NH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0148158"/>
                  </a:ext>
                </a:extLst>
              </a:tr>
              <a:tr h="20916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N-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Methylaniline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Frutiger-Roman"/>
                        </a:rPr>
                        <a:t>C6H5NHCH3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0770968"/>
                  </a:ext>
                </a:extLst>
              </a:tr>
              <a:tr h="27431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Tertiary amines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3686509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Trimethylamine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Frutiger-Roman"/>
                        </a:rPr>
                        <a:t>(CH3)3N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18817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Triethylamine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Frutiger-Roman"/>
                        </a:rPr>
                        <a:t>(CH3CH2)3N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7215437"/>
                  </a:ext>
                </a:extLst>
              </a:tr>
              <a:tr h="27037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N,N-Dimethylaniline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Frutiger-Roman"/>
                        </a:rPr>
                        <a:t>C6H5N(CH3)2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6804625"/>
                  </a:ext>
                </a:extLst>
              </a:tr>
            </a:tbl>
          </a:graphicData>
        </a:graphic>
      </p:graphicFrame>
      <p:sp>
        <p:nvSpPr>
          <p:cNvPr id="4" name="Title 7"/>
          <p:cNvSpPr txBox="1">
            <a:spLocks/>
          </p:cNvSpPr>
          <p:nvPr/>
        </p:nvSpPr>
        <p:spPr>
          <a:xfrm>
            <a:off x="520700" y="447675"/>
            <a:ext cx="5143252" cy="63976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w Cen MT" panose="020B0602020104020603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w Cen MT" panose="020B0602020104020603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w Cen MT" panose="020B0602020104020603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w Cen MT" panose="020B0602020104020603" pitchFamily="34" charset="0"/>
              </a:defRPr>
            </a:lvl5pPr>
            <a:lvl6pPr marL="342900" algn="l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w Cen MT" panose="020B0602020104020603" pitchFamily="34" charset="0"/>
              </a:defRPr>
            </a:lvl6pPr>
            <a:lvl7pPr marL="685800" algn="l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w Cen MT" panose="020B0602020104020603" pitchFamily="34" charset="0"/>
              </a:defRPr>
            </a:lvl7pPr>
            <a:lvl8pPr marL="1028700" algn="l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w Cen MT" panose="020B0602020104020603" pitchFamily="34" charset="0"/>
              </a:defRPr>
            </a:lvl8pPr>
            <a:lvl9pPr marL="1371600" algn="l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w Cen MT" panose="020B0602020104020603" pitchFamily="34" charset="0"/>
              </a:defRPr>
            </a:lvl9pPr>
          </a:lstStyle>
          <a:p>
            <a:r>
              <a:rPr lang="en-US" altLang="en-US" sz="3200" b="1" dirty="0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 Basicity of Amines</a:t>
            </a:r>
          </a:p>
        </p:txBody>
      </p:sp>
    </p:spTree>
    <p:extLst>
      <p:ext uri="{BB962C8B-B14F-4D97-AF65-F5344CB8AC3E}">
        <p14:creationId xmlns:p14="http://schemas.microsoft.com/office/powerpoint/2010/main" val="281549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fld id="{93ECB2CF-3DDA-4BE4-A60E-068D076A20DF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23555" name="Title 7"/>
          <p:cNvSpPr>
            <a:spLocks noGrp="1"/>
          </p:cNvSpPr>
          <p:nvPr>
            <p:ph type="title"/>
          </p:nvPr>
        </p:nvSpPr>
        <p:spPr>
          <a:xfrm>
            <a:off x="520700" y="447675"/>
            <a:ext cx="10960100" cy="639763"/>
          </a:xfrm>
        </p:spPr>
        <p:txBody>
          <a:bodyPr/>
          <a:lstStyle/>
          <a:p>
            <a:r>
              <a:rPr lang="en-US" altLang="en-US" sz="3200" b="1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 Basicity of Amines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34988" y="1557338"/>
            <a:ext cx="109458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  <a:defRPr/>
            </a:pPr>
            <a:r>
              <a:rPr lang="en-US" sz="2000" b="1" dirty="0">
                <a:solidFill>
                  <a:srgbClr val="FF0000"/>
                </a:solidFill>
                <a:latin typeface="+mj-lt"/>
                <a:ea typeface="Calibri" pitchFamily="34" charset="0"/>
                <a:cs typeface="Calibri" pitchFamily="34" charset="0"/>
              </a:rPr>
              <a:t>Aromatic amines are much weaker than aliphatic amines or ammonia.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68375" y="1949450"/>
            <a:ext cx="78962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  <a:defRPr/>
            </a:pPr>
            <a:r>
              <a:rPr lang="en-US" sz="2000" b="1" dirty="0">
                <a:solidFill>
                  <a:srgbClr val="00B050"/>
                </a:solidFill>
                <a:latin typeface="+mj-lt"/>
                <a:ea typeface="Calibri" pitchFamily="34" charset="0"/>
                <a:cs typeface="Calibri" pitchFamily="34" charset="0"/>
              </a:rPr>
              <a:t>Example: </a:t>
            </a:r>
            <a:r>
              <a:rPr lang="en-US" sz="2000" dirty="0">
                <a:latin typeface="+mj-lt"/>
                <a:ea typeface="Calibri" pitchFamily="34" charset="0"/>
                <a:cs typeface="Calibri" pitchFamily="34" charset="0"/>
              </a:rPr>
              <a:t>aniline is less basic than </a:t>
            </a:r>
            <a:r>
              <a:rPr lang="en-US" sz="2000" dirty="0" err="1">
                <a:latin typeface="+mj-lt"/>
                <a:ea typeface="Calibri" pitchFamily="34" charset="0"/>
                <a:cs typeface="Calibri" pitchFamily="34" charset="0"/>
              </a:rPr>
              <a:t>cyclohexylamine</a:t>
            </a:r>
            <a:r>
              <a:rPr lang="en-US" sz="2000" dirty="0">
                <a:latin typeface="+mj-lt"/>
                <a:ea typeface="Calibri" pitchFamily="34" charset="0"/>
                <a:cs typeface="Calibri" pitchFamily="34" charset="0"/>
              </a:rPr>
              <a:t>.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257300" y="3297238"/>
            <a:ext cx="9956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2000" i="1" dirty="0">
                <a:solidFill>
                  <a:srgbClr val="0033CC"/>
                </a:solidFill>
                <a:latin typeface="+mj-lt"/>
                <a:ea typeface="Calibri" pitchFamily="34" charset="0"/>
                <a:cs typeface="Calibri" pitchFamily="34" charset="0"/>
              </a:rPr>
              <a:t>The reason is the resonance delocalization of the unshared electron pair that is possible in aniline, but not in </a:t>
            </a:r>
            <a:r>
              <a:rPr lang="en-US" sz="2000" i="1" dirty="0" err="1">
                <a:solidFill>
                  <a:srgbClr val="0033CC"/>
                </a:solidFill>
                <a:latin typeface="+mj-lt"/>
                <a:ea typeface="Calibri" pitchFamily="34" charset="0"/>
                <a:cs typeface="Calibri" pitchFamily="34" charset="0"/>
              </a:rPr>
              <a:t>cyclohexylamine</a:t>
            </a:r>
            <a:r>
              <a:rPr lang="en-US" sz="2000" i="1" dirty="0">
                <a:solidFill>
                  <a:srgbClr val="0033CC"/>
                </a:solidFill>
                <a:latin typeface="+mj-lt"/>
                <a:ea typeface="Calibri" pitchFamily="34" charset="0"/>
                <a:cs typeface="Calibri" pitchFamily="34" charset="0"/>
              </a:rPr>
              <a:t>: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63" t="42001" r="21973" b="18159"/>
          <a:stretch>
            <a:fillRect/>
          </a:stretch>
        </p:blipFill>
        <p:spPr bwMode="auto">
          <a:xfrm>
            <a:off x="4683125" y="2327275"/>
            <a:ext cx="2649538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2" t="26122" r="11916" b="13531"/>
          <a:stretch>
            <a:fillRect/>
          </a:stretch>
        </p:blipFill>
        <p:spPr bwMode="auto">
          <a:xfrm>
            <a:off x="3780631" y="3901405"/>
            <a:ext cx="4910138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12"/>
          <a:stretch>
            <a:fillRect/>
          </a:stretch>
        </p:blipFill>
        <p:spPr bwMode="auto">
          <a:xfrm>
            <a:off x="4032250" y="5747791"/>
            <a:ext cx="4406900" cy="81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fld id="{29DF6A42-A5AA-4F2A-B2E8-ED3273B8C432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24579" name="Title 7"/>
          <p:cNvSpPr>
            <a:spLocks noGrp="1"/>
          </p:cNvSpPr>
          <p:nvPr>
            <p:ph type="title"/>
          </p:nvPr>
        </p:nvSpPr>
        <p:spPr>
          <a:xfrm>
            <a:off x="355600" y="471488"/>
            <a:ext cx="4737100" cy="641350"/>
          </a:xfrm>
        </p:spPr>
        <p:txBody>
          <a:bodyPr/>
          <a:lstStyle/>
          <a:p>
            <a:pPr algn="ctr"/>
            <a:r>
              <a:rPr lang="en-US" altLang="en-US" sz="3200" b="1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Preparation of Amines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534988" y="1874838"/>
            <a:ext cx="109458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  <a:defRPr/>
            </a:pPr>
            <a:r>
              <a:rPr lang="en-US" sz="2000" b="1" dirty="0">
                <a:solidFill>
                  <a:srgbClr val="FF0000"/>
                </a:solidFill>
                <a:latin typeface="+mj-lt"/>
              </a:rPr>
              <a:t>Ammonia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dirty="0">
                <a:latin typeface="+mj-lt"/>
              </a:rPr>
              <a:t>reacts with alkyl halides to give amines via a two-step process.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534988" y="3965575"/>
            <a:ext cx="109458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  <a:defRPr/>
            </a:pPr>
            <a:r>
              <a:rPr lang="en-US" sz="2000" b="1" dirty="0">
                <a:solidFill>
                  <a:srgbClr val="FF0000"/>
                </a:solidFill>
                <a:latin typeface="+mj-lt"/>
              </a:rPr>
              <a:t>Primary, secondary, and tertiary amines </a:t>
            </a:r>
            <a:r>
              <a:rPr lang="en-US" sz="2000" dirty="0">
                <a:latin typeface="+mj-lt"/>
              </a:rPr>
              <a:t>can be similarly alkylated.</a:t>
            </a:r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588" y="3228975"/>
            <a:ext cx="558482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039813" y="2316163"/>
            <a:ext cx="104409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  <a:defRPr/>
            </a:pPr>
            <a:r>
              <a:rPr lang="en-US" sz="2000" i="1" dirty="0">
                <a:solidFill>
                  <a:srgbClr val="00B050"/>
                </a:solidFill>
                <a:latin typeface="+mj-lt"/>
              </a:rPr>
              <a:t>The first step </a:t>
            </a:r>
            <a:r>
              <a:rPr lang="en-US" sz="2000" i="1" dirty="0">
                <a:latin typeface="+mj-lt"/>
              </a:rPr>
              <a:t>is a nucleophilic substitution reaction.</a:t>
            </a:r>
          </a:p>
          <a:p>
            <a:pPr marL="342900" indent="-342900" algn="just">
              <a:buFont typeface="Wingdings" panose="05000000000000000000" pitchFamily="2" charset="2"/>
              <a:buChar char="§"/>
              <a:defRPr/>
            </a:pPr>
            <a:r>
              <a:rPr lang="en-US" sz="2000" i="1" dirty="0">
                <a:solidFill>
                  <a:srgbClr val="00B050"/>
                </a:solidFill>
                <a:latin typeface="+mj-lt"/>
              </a:rPr>
              <a:t>The free amine </a:t>
            </a:r>
            <a:r>
              <a:rPr lang="en-US" sz="2000" i="1" dirty="0">
                <a:latin typeface="+mj-lt"/>
              </a:rPr>
              <a:t>can then be obtained from its salt by treatment with a strong base</a:t>
            </a:r>
          </a:p>
        </p:txBody>
      </p:sp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69" t="72594" r="30836" b="3897"/>
          <a:stretch>
            <a:fillRect/>
          </a:stretch>
        </p:blipFill>
        <p:spPr bwMode="auto">
          <a:xfrm>
            <a:off x="7777163" y="5984875"/>
            <a:ext cx="266382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41" t="15894" r="22931" b="61128"/>
          <a:stretch>
            <a:fillRect/>
          </a:stretch>
        </p:blipFill>
        <p:spPr bwMode="auto">
          <a:xfrm>
            <a:off x="1753394" y="4365625"/>
            <a:ext cx="3862388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43" t="44884" r="24010" b="32977"/>
          <a:stretch>
            <a:fillRect/>
          </a:stretch>
        </p:blipFill>
        <p:spPr bwMode="auto">
          <a:xfrm>
            <a:off x="4784725" y="5265738"/>
            <a:ext cx="338455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itle 7"/>
          <p:cNvSpPr txBox="1">
            <a:spLocks/>
          </p:cNvSpPr>
          <p:nvPr/>
        </p:nvSpPr>
        <p:spPr>
          <a:xfrm>
            <a:off x="365125" y="1539875"/>
            <a:ext cx="3570635" cy="3952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anchor="b"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400" b="1" dirty="0" smtClean="0">
                <a:solidFill>
                  <a:srgbClr val="0033CC"/>
                </a:solidFill>
                <a:cs typeface="Segoe UI" panose="020B0502040204020203" pitchFamily="34" charset="0"/>
              </a:rPr>
              <a:t>1) Alkylation of Ammonia</a:t>
            </a:r>
            <a:endParaRPr lang="en-US" sz="2400" b="1" dirty="0">
              <a:solidFill>
                <a:srgbClr val="0033CC"/>
              </a:solidFill>
              <a:cs typeface="Segoe UI" panose="020B05020402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fld id="{37CA0FDE-DE87-4A45-8BBD-42A1EEAB403F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877888" y="2073275"/>
            <a:ext cx="107743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latin typeface="+mj-lt"/>
              </a:rPr>
              <a:t>The best route to </a:t>
            </a:r>
            <a:r>
              <a:rPr lang="en-US" sz="2000" b="1" dirty="0">
                <a:solidFill>
                  <a:srgbClr val="FF0000"/>
                </a:solidFill>
                <a:latin typeface="+mj-lt"/>
              </a:rPr>
              <a:t>aromatic primary amines </a:t>
            </a:r>
            <a:r>
              <a:rPr lang="en-US" sz="2000" dirty="0">
                <a:latin typeface="+mj-lt"/>
              </a:rPr>
              <a:t>is by reduction of the corresponding nitro compounds.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8" t="50000" r="17633" b="8936"/>
          <a:stretch>
            <a:fillRect/>
          </a:stretch>
        </p:blipFill>
        <p:spPr bwMode="auto">
          <a:xfrm>
            <a:off x="3848100" y="2757488"/>
            <a:ext cx="43957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itle 7"/>
          <p:cNvSpPr txBox="1">
            <a:spLocks/>
          </p:cNvSpPr>
          <p:nvPr/>
        </p:nvSpPr>
        <p:spPr>
          <a:xfrm>
            <a:off x="520700" y="3654425"/>
            <a:ext cx="3127375" cy="3952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anchor="b"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400" b="1" dirty="0">
                <a:solidFill>
                  <a:srgbClr val="0033CC"/>
                </a:solidFill>
                <a:cs typeface="Segoe UI" panose="020B0502040204020203" pitchFamily="34" charset="0"/>
              </a:rPr>
              <a:t>3) Reduction of Nitriles</a:t>
            </a: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963613" y="4132263"/>
            <a:ext cx="107743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  <a:defRPr/>
            </a:pPr>
            <a:r>
              <a:rPr lang="en-US" sz="2000" b="1" dirty="0">
                <a:solidFill>
                  <a:srgbClr val="FF0000"/>
                </a:solidFill>
                <a:latin typeface="+mj-lt"/>
              </a:rPr>
              <a:t>Reduction of nitriles </a:t>
            </a:r>
            <a:r>
              <a:rPr lang="en-US" sz="2000" dirty="0">
                <a:latin typeface="+mj-lt"/>
              </a:rPr>
              <a:t>(cyanides) gives primary amines.</a:t>
            </a: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71" t="46593" r="9367" b="22952"/>
          <a:stretch>
            <a:fillRect/>
          </a:stretch>
        </p:blipFill>
        <p:spPr bwMode="auto">
          <a:xfrm>
            <a:off x="4419600" y="4573588"/>
            <a:ext cx="29083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itle 7"/>
          <p:cNvSpPr txBox="1">
            <a:spLocks/>
          </p:cNvSpPr>
          <p:nvPr/>
        </p:nvSpPr>
        <p:spPr>
          <a:xfrm>
            <a:off x="520700" y="5183188"/>
            <a:ext cx="3327400" cy="3937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anchor="b"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400" b="1" dirty="0">
                <a:solidFill>
                  <a:srgbClr val="0033CC"/>
                </a:solidFill>
                <a:cs typeface="Segoe UI" panose="020B0502040204020203" pitchFamily="34" charset="0"/>
              </a:rPr>
              <a:t>4) Reduction of Amides</a:t>
            </a: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877888" y="5613400"/>
            <a:ext cx="109458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  <a:defRPr/>
            </a:pPr>
            <a:r>
              <a:rPr lang="en-US" sz="2000" b="1" dirty="0">
                <a:solidFill>
                  <a:srgbClr val="FF0000"/>
                </a:solidFill>
                <a:latin typeface="+mj-lt"/>
              </a:rPr>
              <a:t>Amides</a:t>
            </a:r>
            <a:r>
              <a:rPr lang="en-US" sz="2000" dirty="0">
                <a:latin typeface="+mj-lt"/>
              </a:rPr>
              <a:t> can be reduced to amines with lithium aluminum hydride.</a:t>
            </a:r>
          </a:p>
        </p:txBody>
      </p:sp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43639" r="20311" b="6371"/>
          <a:stretch>
            <a:fillRect/>
          </a:stretch>
        </p:blipFill>
        <p:spPr bwMode="auto">
          <a:xfrm>
            <a:off x="4095750" y="6043613"/>
            <a:ext cx="3919538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itle 7"/>
          <p:cNvSpPr txBox="1">
            <a:spLocks/>
          </p:cNvSpPr>
          <p:nvPr/>
        </p:nvSpPr>
        <p:spPr>
          <a:xfrm>
            <a:off x="520700" y="1606550"/>
            <a:ext cx="3898900" cy="3952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anchor="b"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400" b="1" dirty="0">
                <a:solidFill>
                  <a:srgbClr val="0033CC"/>
                </a:solidFill>
                <a:cs typeface="Segoe UI" panose="020B0502040204020203" pitchFamily="34" charset="0"/>
              </a:rPr>
              <a:t>2) Reduction of Nitro Groups</a:t>
            </a:r>
          </a:p>
        </p:txBody>
      </p:sp>
      <p:sp>
        <p:nvSpPr>
          <p:cNvPr id="25612" name="Title 7"/>
          <p:cNvSpPr>
            <a:spLocks noGrp="1"/>
          </p:cNvSpPr>
          <p:nvPr>
            <p:ph type="title"/>
          </p:nvPr>
        </p:nvSpPr>
        <p:spPr>
          <a:xfrm>
            <a:off x="355600" y="471488"/>
            <a:ext cx="4737100" cy="641350"/>
          </a:xfrm>
        </p:spPr>
        <p:txBody>
          <a:bodyPr/>
          <a:lstStyle/>
          <a:p>
            <a:pPr algn="ctr"/>
            <a:r>
              <a:rPr lang="en-US" altLang="en-US" sz="3200" b="1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Preparation of Amines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3" grpId="0" animBg="1"/>
      <p:bldP spid="26" grpId="0"/>
      <p:bldP spid="28" grpId="0" animBg="1"/>
      <p:bldP spid="29" grpId="0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82663" y="333375"/>
            <a:ext cx="5400675" cy="762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4400" b="1" dirty="0">
                <a:solidFill>
                  <a:srgbClr val="FF0000"/>
                </a:solidFill>
                <a:ea typeface="+mn-ea"/>
                <a:cs typeface="+mn-cs"/>
              </a:rPr>
              <a:t>Learning Objectives</a:t>
            </a:r>
          </a:p>
        </p:txBody>
      </p:sp>
      <p:sp>
        <p:nvSpPr>
          <p:cNvPr id="7171" name="Rectangle 9"/>
          <p:cNvSpPr>
            <a:spLocks noChangeArrowheads="1"/>
          </p:cNvSpPr>
          <p:nvPr/>
        </p:nvSpPr>
        <p:spPr bwMode="auto">
          <a:xfrm>
            <a:off x="551384" y="1556792"/>
            <a:ext cx="11017250" cy="363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None/>
              <a:defRPr/>
            </a:pPr>
            <a:r>
              <a:rPr lang="en-US" sz="3600" b="1" dirty="0">
                <a:solidFill>
                  <a:srgbClr val="FF0000"/>
                </a:solidFill>
                <a:latin typeface="+mj-lt"/>
              </a:rPr>
              <a:t>At the end of this chapter, students will able to:</a:t>
            </a:r>
          </a:p>
          <a:p>
            <a:pPr marL="690563" indent="-458788" algn="just" eaLnBrk="1" hangingPunct="1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q"/>
              <a:defRPr/>
            </a:pPr>
            <a:r>
              <a:rPr lang="en-US" altLang="en-US" dirty="0" smtClean="0">
                <a:latin typeface="+mj-lt"/>
                <a:cs typeface="Times New Roman" pitchFamily="18" charset="0"/>
              </a:rPr>
              <a:t>Recognize </a:t>
            </a:r>
            <a:r>
              <a:rPr lang="en-US" altLang="en-US" dirty="0">
                <a:latin typeface="+mj-lt"/>
                <a:cs typeface="Times New Roman" pitchFamily="18" charset="0"/>
              </a:rPr>
              <a:t>and name </a:t>
            </a:r>
            <a:r>
              <a:rPr lang="en-US" altLang="en-US" dirty="0" smtClean="0">
                <a:latin typeface="+mj-lt"/>
                <a:cs typeface="Times New Roman" pitchFamily="18" charset="0"/>
              </a:rPr>
              <a:t>amines.</a:t>
            </a:r>
            <a:endParaRPr lang="en-US" altLang="en-US" dirty="0">
              <a:latin typeface="+mj-lt"/>
              <a:cs typeface="Times New Roman" pitchFamily="18" charset="0"/>
            </a:endParaRPr>
          </a:p>
          <a:p>
            <a:pPr marL="690563" indent="-458788" algn="just" eaLnBrk="1" hangingPunct="1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q"/>
              <a:defRPr/>
            </a:pPr>
            <a:r>
              <a:rPr lang="en-US" altLang="en-US" dirty="0" smtClean="0">
                <a:latin typeface="+mj-lt"/>
                <a:cs typeface="Times New Roman" pitchFamily="18" charset="0"/>
              </a:rPr>
              <a:t>Predict </a:t>
            </a:r>
            <a:r>
              <a:rPr lang="en-US" altLang="en-US" dirty="0">
                <a:latin typeface="+mj-lt"/>
                <a:cs typeface="Times New Roman" pitchFamily="18" charset="0"/>
              </a:rPr>
              <a:t>the reactivity of amines as bases and nucleophiles</a:t>
            </a:r>
          </a:p>
          <a:p>
            <a:pPr marL="690563" indent="-458788" algn="just" eaLnBrk="1" hangingPunct="1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q"/>
              <a:defRPr/>
            </a:pPr>
            <a:r>
              <a:rPr lang="en-US" altLang="en-US" dirty="0" smtClean="0">
                <a:latin typeface="+mj-lt"/>
                <a:cs typeface="Times New Roman" pitchFamily="18" charset="0"/>
              </a:rPr>
              <a:t>Recognize </a:t>
            </a:r>
            <a:r>
              <a:rPr lang="en-US" altLang="en-US" dirty="0">
                <a:latin typeface="+mj-lt"/>
                <a:cs typeface="Times New Roman" pitchFamily="18" charset="0"/>
              </a:rPr>
              <a:t>the basic properties (structure, physical and chemical properties) of </a:t>
            </a:r>
            <a:r>
              <a:rPr lang="en-US" altLang="en-US" dirty="0" smtClean="0">
                <a:latin typeface="+mj-lt"/>
                <a:cs typeface="Times New Roman" pitchFamily="18" charset="0"/>
              </a:rPr>
              <a:t>amines.</a:t>
            </a:r>
            <a:endParaRPr lang="en-US" altLang="en-US" dirty="0">
              <a:latin typeface="+mj-lt"/>
              <a:cs typeface="Times New Roman" pitchFamily="18" charset="0"/>
            </a:endParaRPr>
          </a:p>
          <a:p>
            <a:pPr marL="690563" indent="-458788" algn="just" eaLnBrk="1" hangingPunct="1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q"/>
              <a:defRPr/>
            </a:pPr>
            <a:r>
              <a:rPr lang="en-US" altLang="en-US" dirty="0" smtClean="0">
                <a:latin typeface="+mj-lt"/>
                <a:cs typeface="Times New Roman" pitchFamily="18" charset="0"/>
              </a:rPr>
              <a:t>know </a:t>
            </a:r>
            <a:r>
              <a:rPr lang="en-US" altLang="en-US" dirty="0">
                <a:latin typeface="+mj-lt"/>
                <a:cs typeface="Times New Roman" pitchFamily="18" charset="0"/>
              </a:rPr>
              <a:t>the different methods </a:t>
            </a:r>
            <a:r>
              <a:rPr lang="en-US" altLang="en-US" dirty="0" smtClean="0">
                <a:latin typeface="+mj-lt"/>
                <a:cs typeface="Times New Roman" pitchFamily="18" charset="0"/>
              </a:rPr>
              <a:t>for the preparation of amines.</a:t>
            </a:r>
          </a:p>
          <a:p>
            <a:pPr marL="690563" indent="-458788" algn="just" eaLnBrk="1" hangingPunct="1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q"/>
              <a:defRPr/>
            </a:pPr>
            <a:r>
              <a:rPr lang="en-US" altLang="en-US" dirty="0" smtClean="0">
                <a:latin typeface="+mj-lt"/>
                <a:cs typeface="Times New Roman" pitchFamily="18" charset="0"/>
              </a:rPr>
              <a:t>Know </a:t>
            </a:r>
            <a:r>
              <a:rPr lang="en-US" altLang="en-US" dirty="0">
                <a:latin typeface="+mj-lt"/>
                <a:cs typeface="Times New Roman" pitchFamily="18" charset="0"/>
              </a:rPr>
              <a:t>the chemical reactions of </a:t>
            </a:r>
            <a:r>
              <a:rPr lang="en-US" altLang="en-US" dirty="0" smtClean="0">
                <a:latin typeface="+mj-lt"/>
                <a:cs typeface="Times New Roman" pitchFamily="18" charset="0"/>
              </a:rPr>
              <a:t>amines. </a:t>
            </a:r>
            <a:endParaRPr lang="en-US" altLang="en-US" dirty="0"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0897936"/>
      </p:ext>
    </p:extLst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fld id="{F9D73FEC-82CD-4B1B-88E3-5B1F964E1E81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27063" y="1598613"/>
            <a:ext cx="5397500" cy="4619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0033CC"/>
                </a:solidFill>
                <a:latin typeface="+mj-lt"/>
              </a:rPr>
              <a:t>1) Reactions with Acids: Salt Formation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915988" y="2092325"/>
            <a:ext cx="107362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2000" dirty="0">
                <a:latin typeface="+mj-lt"/>
              </a:rPr>
              <a:t>Amines react with strong acids to form </a:t>
            </a:r>
            <a:r>
              <a:rPr lang="en-US" sz="2000" dirty="0" err="1">
                <a:solidFill>
                  <a:srgbClr val="7030A0"/>
                </a:solidFill>
                <a:latin typeface="+mj-lt"/>
              </a:rPr>
              <a:t>alkylammonium</a:t>
            </a:r>
            <a:r>
              <a:rPr lang="en-US" sz="2000" dirty="0">
                <a:solidFill>
                  <a:srgbClr val="7030A0"/>
                </a:solidFill>
                <a:latin typeface="+mj-lt"/>
              </a:rPr>
              <a:t> salts.</a:t>
            </a:r>
          </a:p>
        </p:txBody>
      </p:sp>
      <p:pic>
        <p:nvPicPr>
          <p:cNvPr id="7" name="Picture 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61" t="48904" r="31921" b="15923"/>
          <a:stretch>
            <a:fillRect/>
          </a:stretch>
        </p:blipFill>
        <p:spPr bwMode="auto">
          <a:xfrm>
            <a:off x="5005388" y="2532063"/>
            <a:ext cx="3341687" cy="68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627063" y="3284538"/>
            <a:ext cx="5829300" cy="4619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0033CC"/>
                </a:solidFill>
                <a:latin typeface="+mj-lt"/>
              </a:rPr>
              <a:t>2) Acylation of Amines: Amides Formation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915988" y="3821113"/>
            <a:ext cx="9575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2000" dirty="0">
                <a:solidFill>
                  <a:srgbClr val="00B050"/>
                </a:solidFill>
                <a:latin typeface="+mj-lt"/>
              </a:rPr>
              <a:t>Primary and secondary amines </a:t>
            </a:r>
            <a:r>
              <a:rPr lang="en-US" sz="2000" dirty="0">
                <a:latin typeface="+mj-lt"/>
              </a:rPr>
              <a:t>react with acyl halides to form amides.</a:t>
            </a:r>
          </a:p>
        </p:txBody>
      </p:sp>
      <p:pic>
        <p:nvPicPr>
          <p:cNvPr id="11" name="Picture 3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3" t="45996" r="23517" b="2437"/>
          <a:stretch>
            <a:fillRect/>
          </a:stretch>
        </p:blipFill>
        <p:spPr bwMode="auto">
          <a:xfrm>
            <a:off x="4224338" y="4365625"/>
            <a:ext cx="4435475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3" name="Title 7"/>
          <p:cNvSpPr>
            <a:spLocks noGrp="1"/>
          </p:cNvSpPr>
          <p:nvPr>
            <p:ph type="title"/>
          </p:nvPr>
        </p:nvSpPr>
        <p:spPr>
          <a:xfrm>
            <a:off x="520700" y="447675"/>
            <a:ext cx="10960100" cy="639763"/>
          </a:xfrm>
        </p:spPr>
        <p:txBody>
          <a:bodyPr/>
          <a:lstStyle/>
          <a:p>
            <a:r>
              <a:rPr lang="en-US" altLang="en-US" sz="3200" b="1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Reactions of Amines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8" grpId="0" animBg="1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fld id="{8A9BFA6B-F291-4B3B-8C61-57304B81E7D5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27651" name="Title 7"/>
          <p:cNvSpPr>
            <a:spLocks noGrp="1"/>
          </p:cNvSpPr>
          <p:nvPr>
            <p:ph type="title"/>
          </p:nvPr>
        </p:nvSpPr>
        <p:spPr>
          <a:xfrm>
            <a:off x="520700" y="447675"/>
            <a:ext cx="10960100" cy="639763"/>
          </a:xfrm>
        </p:spPr>
        <p:txBody>
          <a:bodyPr/>
          <a:lstStyle/>
          <a:p>
            <a:r>
              <a:rPr lang="en-US" altLang="en-US" sz="3200" b="1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Reactions of Amines</a:t>
            </a: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627063" y="1673225"/>
            <a:ext cx="2732087" cy="4603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0033CC"/>
                </a:solidFill>
                <a:latin typeface="+mj-lt"/>
              </a:rPr>
              <a:t>3) Imines Formation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987425" y="2098675"/>
            <a:ext cx="104933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2000" b="1" dirty="0">
                <a:solidFill>
                  <a:srgbClr val="00B050"/>
                </a:solidFill>
                <a:latin typeface="+mj-lt"/>
              </a:rPr>
              <a:t>Primary amines, R-NH</a:t>
            </a:r>
            <a:r>
              <a:rPr lang="en-US" sz="2000" b="1" baseline="-25000" dirty="0">
                <a:solidFill>
                  <a:srgbClr val="00B050"/>
                </a:solidFill>
                <a:latin typeface="+mj-lt"/>
              </a:rPr>
              <a:t>2</a:t>
            </a:r>
            <a:r>
              <a:rPr lang="en-US" sz="2000" b="1" dirty="0">
                <a:solidFill>
                  <a:srgbClr val="00B050"/>
                </a:solidFill>
                <a:latin typeface="+mj-lt"/>
              </a:rPr>
              <a:t> or ArNH</a:t>
            </a:r>
            <a:r>
              <a:rPr lang="en-US" sz="2000" b="1" baseline="-25000" dirty="0">
                <a:solidFill>
                  <a:srgbClr val="00B050"/>
                </a:solidFill>
                <a:latin typeface="+mj-lt"/>
              </a:rPr>
              <a:t>2</a:t>
            </a:r>
            <a:r>
              <a:rPr lang="en-US" sz="2000" b="1" dirty="0">
                <a:latin typeface="+mj-lt"/>
              </a:rPr>
              <a:t>, </a:t>
            </a:r>
            <a:r>
              <a:rPr lang="en-US" sz="2000" dirty="0">
                <a:latin typeface="+mj-lt"/>
              </a:rPr>
              <a:t>undergo nucleophilic addition with aldehydes or ketones in an acidic buffer to give substituted imines.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" t="9306" r="4527" b="6168"/>
          <a:stretch>
            <a:fillRect/>
          </a:stretch>
        </p:blipFill>
        <p:spPr bwMode="auto">
          <a:xfrm>
            <a:off x="3965575" y="3038475"/>
            <a:ext cx="4537075" cy="84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Rectangle 1"/>
          <p:cNvSpPr>
            <a:spLocks noChangeArrowheads="1"/>
          </p:cNvSpPr>
          <p:nvPr/>
        </p:nvSpPr>
        <p:spPr bwMode="auto">
          <a:xfrm>
            <a:off x="411163" y="4099648"/>
            <a:ext cx="3884612" cy="4619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0033CC"/>
                </a:solidFill>
                <a:latin typeface="+mj-lt"/>
              </a:rPr>
              <a:t>4) Aromatic </a:t>
            </a:r>
            <a:r>
              <a:rPr lang="en-US" sz="2400" b="1" dirty="0" err="1">
                <a:solidFill>
                  <a:srgbClr val="0033CC"/>
                </a:solidFill>
                <a:latin typeface="+mj-lt"/>
              </a:rPr>
              <a:t>Diazonium</a:t>
            </a:r>
            <a:r>
              <a:rPr lang="en-US" sz="2400" b="1" dirty="0">
                <a:solidFill>
                  <a:srgbClr val="0033CC"/>
                </a:solidFill>
                <a:latin typeface="+mj-lt"/>
              </a:rPr>
              <a:t> Salts</a:t>
            </a:r>
          </a:p>
        </p:txBody>
      </p:sp>
      <p:sp>
        <p:nvSpPr>
          <p:cNvPr id="60" name="Rectangle 59"/>
          <p:cNvSpPr/>
          <p:nvPr/>
        </p:nvSpPr>
        <p:spPr>
          <a:xfrm>
            <a:off x="771525" y="4575898"/>
            <a:ext cx="10493375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latin typeface="+mj-lt"/>
              </a:rPr>
              <a:t>Primary aromatic </a:t>
            </a:r>
            <a:r>
              <a:rPr lang="en-US" sz="2000" dirty="0" smtClean="0">
                <a:latin typeface="+mj-lt"/>
              </a:rPr>
              <a:t>amines </a:t>
            </a:r>
            <a:r>
              <a:rPr lang="en-US" sz="2000" dirty="0">
                <a:latin typeface="+mj-lt"/>
              </a:rPr>
              <a:t>react with nitrous acid at 0ºC to yield </a:t>
            </a:r>
            <a:r>
              <a:rPr lang="en-US" sz="2000" dirty="0" err="1">
                <a:latin typeface="+mj-lt"/>
              </a:rPr>
              <a:t>aryldiazonium</a:t>
            </a:r>
            <a:r>
              <a:rPr lang="en-US" sz="2000" dirty="0">
                <a:latin typeface="+mj-lt"/>
              </a:rPr>
              <a:t> ions.</a:t>
            </a:r>
          </a:p>
          <a:p>
            <a:pPr marL="346075" algn="just">
              <a:defRPr/>
            </a:pPr>
            <a:r>
              <a:rPr lang="en-US" sz="2000" i="1" dirty="0">
                <a:latin typeface="+mj-lt"/>
              </a:rPr>
              <a:t>The process is called </a:t>
            </a:r>
            <a:r>
              <a:rPr lang="en-US" sz="2000" b="1" i="1" dirty="0">
                <a:solidFill>
                  <a:srgbClr val="00B050"/>
                </a:solidFill>
                <a:latin typeface="+mj-lt"/>
              </a:rPr>
              <a:t>diazotization</a:t>
            </a:r>
            <a:r>
              <a:rPr lang="en-US" sz="2000" dirty="0">
                <a:latin typeface="+mj-lt"/>
              </a:rPr>
              <a:t>.</a:t>
            </a:r>
          </a:p>
        </p:txBody>
      </p:sp>
      <p:pic>
        <p:nvPicPr>
          <p:cNvPr id="6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9" t="50000" r="14207" b="3122"/>
          <a:stretch>
            <a:fillRect/>
          </a:stretch>
        </p:blipFill>
        <p:spPr bwMode="auto">
          <a:xfrm>
            <a:off x="3533775" y="5523635"/>
            <a:ext cx="4968875" cy="100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9" grpId="0" animBg="1"/>
      <p:bldP spid="6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fld id="{0935831D-B962-48CB-A17A-3EF2DA01F258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28675" name="Title 7"/>
          <p:cNvSpPr>
            <a:spLocks noGrp="1"/>
          </p:cNvSpPr>
          <p:nvPr>
            <p:ph type="title"/>
          </p:nvPr>
        </p:nvSpPr>
        <p:spPr>
          <a:xfrm>
            <a:off x="520700" y="447675"/>
            <a:ext cx="10960100" cy="639763"/>
          </a:xfrm>
        </p:spPr>
        <p:txBody>
          <a:bodyPr/>
          <a:lstStyle/>
          <a:p>
            <a:r>
              <a:rPr lang="en-US" altLang="en-US" sz="3200" b="1" dirty="0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Reactions of Amines</a:t>
            </a: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627063" y="1651000"/>
            <a:ext cx="3956050" cy="4619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0033CC"/>
                </a:solidFill>
              </a:rPr>
              <a:t>5) Aromatic </a:t>
            </a:r>
            <a:r>
              <a:rPr lang="en-US" sz="2400" b="1" dirty="0" err="1">
                <a:solidFill>
                  <a:srgbClr val="0033CC"/>
                </a:solidFill>
              </a:rPr>
              <a:t>Diazonium</a:t>
            </a:r>
            <a:r>
              <a:rPr lang="en-US" sz="2400" b="1" dirty="0">
                <a:solidFill>
                  <a:srgbClr val="0033CC"/>
                </a:solidFill>
              </a:rPr>
              <a:t> Salts</a:t>
            </a: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882650" y="2182813"/>
            <a:ext cx="10769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latin typeface="+mj-lt"/>
              </a:rPr>
              <a:t>They are useful in synthesis because the </a:t>
            </a:r>
            <a:r>
              <a:rPr lang="en-US" sz="2000" dirty="0" err="1">
                <a:latin typeface="+mj-lt"/>
              </a:rPr>
              <a:t>diazonio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groum</a:t>
            </a:r>
            <a:r>
              <a:rPr lang="en-US" sz="2000" dirty="0">
                <a:latin typeface="+mj-lt"/>
              </a:rPr>
              <a:t> (-N</a:t>
            </a:r>
            <a:r>
              <a:rPr lang="en-US" sz="2000" baseline="-25000" dirty="0">
                <a:latin typeface="+mj-lt"/>
              </a:rPr>
              <a:t>2</a:t>
            </a:r>
            <a:r>
              <a:rPr lang="en-US" sz="2000" baseline="30000" dirty="0">
                <a:latin typeface="+mj-lt"/>
              </a:rPr>
              <a:t>+</a:t>
            </a:r>
            <a:r>
              <a:rPr lang="en-US" sz="2000" dirty="0">
                <a:latin typeface="+mj-lt"/>
              </a:rPr>
              <a:t>) can be </a:t>
            </a:r>
            <a:r>
              <a:rPr lang="en-US" sz="2000" dirty="0">
                <a:solidFill>
                  <a:srgbClr val="FF0000"/>
                </a:solidFill>
                <a:latin typeface="+mj-lt"/>
              </a:rPr>
              <a:t>replaced by nucleophiles</a:t>
            </a:r>
            <a:r>
              <a:rPr lang="en-US" sz="2000" dirty="0">
                <a:latin typeface="+mj-lt"/>
              </a:rPr>
              <a:t>; the other product is nitrogen gas.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439816" y="296068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7521379"/>
              </p:ext>
            </p:extLst>
          </p:nvPr>
        </p:nvGraphicFramePr>
        <p:xfrm>
          <a:off x="2639616" y="2927341"/>
          <a:ext cx="6280763" cy="37684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7" name="ChemSketch" r:id="rId3" imgW="5138928" imgH="3081528" progId="ACD.ChemSketch.20">
                  <p:embed/>
                </p:oleObj>
              </mc:Choice>
              <mc:Fallback>
                <p:oleObj name="ChemSketch" r:id="rId3" imgW="5138928" imgH="3081528" progId="ACD.ChemSketch.20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9616" y="2927341"/>
                        <a:ext cx="6280763" cy="376845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79376" y="404664"/>
            <a:ext cx="4321175" cy="762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4400" b="1" dirty="0" smtClean="0">
                <a:solidFill>
                  <a:srgbClr val="FF0000"/>
                </a:solidFill>
                <a:ea typeface="+mn-ea"/>
                <a:cs typeface="+mn-cs"/>
              </a:rPr>
              <a:t>Uses of </a:t>
            </a:r>
            <a:r>
              <a:rPr lang="en-US" altLang="en-US" sz="4400" b="1" dirty="0">
                <a:solidFill>
                  <a:srgbClr val="FF0000"/>
                </a:solidFill>
                <a:ea typeface="+mn-ea"/>
                <a:cs typeface="+mn-cs"/>
              </a:rPr>
              <a:t>Amines</a:t>
            </a:r>
          </a:p>
        </p:txBody>
      </p:sp>
      <p:sp>
        <p:nvSpPr>
          <p:cNvPr id="7171" name="Rectangle 9"/>
          <p:cNvSpPr>
            <a:spLocks noChangeArrowheads="1"/>
          </p:cNvSpPr>
          <p:nvPr/>
        </p:nvSpPr>
        <p:spPr bwMode="auto">
          <a:xfrm>
            <a:off x="479376" y="2598296"/>
            <a:ext cx="10801226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marL="342900" indent="-342900" algn="just" eaLnBrk="1" hangingPunct="1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Courier New" panose="02070309020205020404" pitchFamily="49" charset="0"/>
              <a:buChar char="o"/>
              <a:defRPr/>
            </a:pPr>
            <a:r>
              <a:rPr lang="en-US" altLang="en-US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Amines</a:t>
            </a:r>
            <a:r>
              <a:rPr lang="en-US" altLang="en-US" dirty="0">
                <a:latin typeface="+mj-lt"/>
                <a:cs typeface="Times New Roman" pitchFamily="18" charset="0"/>
              </a:rPr>
              <a:t> are largely used in pharmaceutical industry. </a:t>
            </a:r>
            <a:endParaRPr lang="en-US" altLang="en-US" dirty="0" smtClean="0">
              <a:latin typeface="+mj-lt"/>
              <a:cs typeface="Times New Roman" pitchFamily="18" charset="0"/>
            </a:endParaRPr>
          </a:p>
          <a:p>
            <a:pPr marL="342900" indent="-342900" algn="just" eaLnBrk="1" hangingPunct="1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Courier New" panose="02070309020205020404" pitchFamily="49" charset="0"/>
              <a:buChar char="o"/>
              <a:defRPr/>
            </a:pPr>
            <a:r>
              <a:rPr lang="en-US" altLang="en-US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Morphine</a:t>
            </a:r>
            <a:r>
              <a:rPr lang="en-US" altLang="en-US" dirty="0" smtClean="0">
                <a:latin typeface="+mj-lt"/>
                <a:cs typeface="Times New Roman" pitchFamily="18" charset="0"/>
              </a:rPr>
              <a:t> </a:t>
            </a:r>
            <a:r>
              <a:rPr lang="en-US" altLang="en-US" dirty="0">
                <a:latin typeface="+mj-lt"/>
                <a:cs typeface="Times New Roman" pitchFamily="18" charset="0"/>
              </a:rPr>
              <a:t>and </a:t>
            </a:r>
            <a:r>
              <a:rPr lang="en-US" altLang="en-US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Demerol </a:t>
            </a:r>
            <a:r>
              <a:rPr lang="en-US" altLang="en-US" dirty="0">
                <a:latin typeface="+mj-lt"/>
                <a:cs typeface="Times New Roman" pitchFamily="18" charset="0"/>
              </a:rPr>
              <a:t>are used as analgesics that are pain killers. </a:t>
            </a:r>
            <a:endParaRPr lang="en-US" altLang="en-US" dirty="0" smtClean="0">
              <a:latin typeface="+mj-lt"/>
              <a:cs typeface="Times New Roman" pitchFamily="18" charset="0"/>
            </a:endParaRPr>
          </a:p>
          <a:p>
            <a:pPr marL="342900" indent="-342900" algn="just" eaLnBrk="1" hangingPunct="1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Courier New" panose="02070309020205020404" pitchFamily="49" charset="0"/>
              <a:buChar char="o"/>
              <a:defRPr/>
            </a:pPr>
            <a:r>
              <a:rPr lang="en-US" altLang="en-US" dirty="0" err="1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Novocaine</a:t>
            </a:r>
            <a:r>
              <a:rPr lang="en-US" altLang="en-US" dirty="0" smtClean="0">
                <a:latin typeface="+mj-lt"/>
                <a:cs typeface="Times New Roman" pitchFamily="18" charset="0"/>
              </a:rPr>
              <a:t> </a:t>
            </a:r>
            <a:r>
              <a:rPr lang="en-US" altLang="en-US" dirty="0">
                <a:latin typeface="+mj-lt"/>
                <a:cs typeface="Times New Roman" pitchFamily="18" charset="0"/>
              </a:rPr>
              <a:t>is used as anesthetic and Ephedra is a very common decongestant. </a:t>
            </a:r>
            <a:endParaRPr lang="en-US" altLang="en-US" dirty="0" smtClean="0">
              <a:latin typeface="+mj-lt"/>
              <a:cs typeface="Times New Roman" pitchFamily="18" charset="0"/>
            </a:endParaRPr>
          </a:p>
          <a:p>
            <a:pPr marL="342900" indent="-342900" algn="just" eaLnBrk="1" hangingPunct="1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Courier New" panose="02070309020205020404" pitchFamily="49" charset="0"/>
              <a:buChar char="o"/>
              <a:defRPr/>
            </a:pPr>
            <a:r>
              <a:rPr lang="en-US" altLang="en-US" dirty="0" smtClean="0">
                <a:latin typeface="+mj-lt"/>
                <a:cs typeface="Times New Roman" pitchFamily="18" charset="0"/>
              </a:rPr>
              <a:t>We </a:t>
            </a:r>
            <a:r>
              <a:rPr lang="en-US" altLang="en-US" dirty="0">
                <a:latin typeface="+mj-lt"/>
                <a:cs typeface="Times New Roman" pitchFamily="18" charset="0"/>
              </a:rPr>
              <a:t>use </a:t>
            </a:r>
            <a:r>
              <a:rPr lang="en-US" altLang="en-US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tetramethyl</a:t>
            </a:r>
            <a:r>
              <a:rPr lang="en-US" altLang="en-US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ammonium iodide </a:t>
            </a:r>
            <a:r>
              <a:rPr lang="en-US" altLang="en-US" dirty="0">
                <a:latin typeface="+mj-lt"/>
                <a:cs typeface="Times New Roman" pitchFamily="18" charset="0"/>
              </a:rPr>
              <a:t>for disinfecting drinking water. </a:t>
            </a:r>
            <a:endParaRPr lang="en-US" altLang="en-US" dirty="0" smtClean="0">
              <a:latin typeface="+mj-lt"/>
              <a:cs typeface="Times New Roman" pitchFamily="18" charset="0"/>
            </a:endParaRPr>
          </a:p>
          <a:p>
            <a:pPr marL="342900" indent="-342900" algn="just" eaLnBrk="1" hangingPunct="1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Courier New" panose="02070309020205020404" pitchFamily="49" charset="0"/>
              <a:buChar char="o"/>
              <a:defRPr/>
            </a:pPr>
            <a:r>
              <a:rPr lang="en-US" altLang="en-US" dirty="0" smtClean="0">
                <a:latin typeface="+mj-lt"/>
                <a:cs typeface="Times New Roman" pitchFamily="18" charset="0"/>
              </a:rPr>
              <a:t>They </a:t>
            </a:r>
            <a:r>
              <a:rPr lang="en-US" altLang="en-US" dirty="0">
                <a:latin typeface="+mj-lt"/>
                <a:cs typeface="Times New Roman" pitchFamily="18" charset="0"/>
              </a:rPr>
              <a:t>find large applications in man-made dyes. </a:t>
            </a:r>
            <a:endParaRPr lang="en-US" altLang="en-US" dirty="0" smtClean="0"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2882038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fld id="{16D2474B-EBB7-4B44-B069-D4C7E1D844F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15363" name="Title 7"/>
          <p:cNvSpPr>
            <a:spLocks noGrp="1"/>
          </p:cNvSpPr>
          <p:nvPr>
            <p:ph type="title"/>
          </p:nvPr>
        </p:nvSpPr>
        <p:spPr>
          <a:xfrm>
            <a:off x="520700" y="447675"/>
            <a:ext cx="10960100" cy="639763"/>
          </a:xfrm>
        </p:spPr>
        <p:txBody>
          <a:bodyPr/>
          <a:lstStyle/>
          <a:p>
            <a:r>
              <a:rPr lang="en-US" altLang="en-US" sz="3200" b="1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Structure and Classification of Amines 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34988" y="1638300"/>
            <a:ext cx="111172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  <a:defRPr/>
            </a:pPr>
            <a:r>
              <a:rPr lang="en-US" sz="20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Amines</a:t>
            </a:r>
            <a:r>
              <a:rPr lang="en-US" sz="2000" b="1" dirty="0">
                <a:latin typeface="+mj-lt"/>
                <a:cs typeface="Times New Roman" pitchFamily="18" charset="0"/>
              </a:rPr>
              <a:t> </a:t>
            </a:r>
            <a:r>
              <a:rPr lang="en-US" sz="2000" dirty="0">
                <a:latin typeface="+mj-lt"/>
                <a:cs typeface="Times New Roman" pitchFamily="18" charset="0"/>
              </a:rPr>
              <a:t>are compounds that derived from </a:t>
            </a:r>
            <a:r>
              <a:rPr lang="en-US" sz="20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ammonia</a:t>
            </a:r>
            <a:r>
              <a:rPr lang="en-US" sz="2000" dirty="0">
                <a:latin typeface="+mj-lt"/>
                <a:cs typeface="Times New Roman" pitchFamily="18" charset="0"/>
              </a:rPr>
              <a:t> by replacement of one, two, or three hydrogens by alkyl or aryl groups. 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4598147"/>
              </p:ext>
            </p:extLst>
          </p:nvPr>
        </p:nvGraphicFramePr>
        <p:xfrm>
          <a:off x="1855264" y="2546591"/>
          <a:ext cx="1008112" cy="9128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2" name="CS ChemDraw Drawing" r:id="rId3" imgW="806400" imgH="730800" progId="ChemDraw.Document.6.0">
                  <p:embed/>
                </p:oleObj>
              </mc:Choice>
              <mc:Fallback>
                <p:oleObj name="CS ChemDraw Drawing" r:id="rId3" imgW="806400" imgH="73080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55264" y="2546591"/>
                        <a:ext cx="1008112" cy="9128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855264" y="3459449"/>
            <a:ext cx="13199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Ammonia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01292" y="2623312"/>
            <a:ext cx="5544616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sz="2400" dirty="0">
                <a:solidFill>
                  <a:srgbClr val="0033CC"/>
                </a:solidFill>
              </a:rPr>
              <a:t>Nitrogen atom with a lone pair of electrons, making amines both basic and nucleophilic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4353534"/>
              </p:ext>
            </p:extLst>
          </p:nvPr>
        </p:nvGraphicFramePr>
        <p:xfrm>
          <a:off x="9864783" y="4438860"/>
          <a:ext cx="1381125" cy="2138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3" name="CS ChemDraw Drawing" r:id="rId5" imgW="1380600" imgH="2138040" progId="ChemDraw.Document.6.0">
                  <p:embed/>
                </p:oleObj>
              </mc:Choice>
              <mc:Fallback>
                <p:oleObj name="CS ChemDraw Drawing" r:id="rId5" imgW="1380600" imgH="213804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864783" y="4438860"/>
                        <a:ext cx="1381125" cy="2138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9578849"/>
              </p:ext>
            </p:extLst>
          </p:nvPr>
        </p:nvGraphicFramePr>
        <p:xfrm>
          <a:off x="3687566" y="2512406"/>
          <a:ext cx="1530350" cy="1235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4" name="CS ChemDraw Drawing" r:id="rId7" imgW="1530360" imgH="1234440" progId="ChemDraw.Document.6.0">
                  <p:embed/>
                </p:oleObj>
              </mc:Choice>
              <mc:Fallback>
                <p:oleObj name="CS ChemDraw Drawing" r:id="rId7" imgW="1530360" imgH="123444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687566" y="2512406"/>
                        <a:ext cx="1530350" cy="1235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/>
          <p:cNvSpPr/>
          <p:nvPr/>
        </p:nvSpPr>
        <p:spPr>
          <a:xfrm>
            <a:off x="534988" y="4181084"/>
            <a:ext cx="111315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altLang="en-US" sz="2000" dirty="0" smtClean="0">
                <a:solidFill>
                  <a:srgbClr val="FF0000"/>
                </a:solidFill>
              </a:rPr>
              <a:t>Amines</a:t>
            </a:r>
            <a:r>
              <a:rPr lang="en-US" altLang="en-US" sz="2000" dirty="0" smtClean="0">
                <a:solidFill>
                  <a:srgbClr val="0033CC"/>
                </a:solidFill>
              </a:rPr>
              <a:t> </a:t>
            </a:r>
            <a:r>
              <a:rPr lang="en-US" altLang="en-US" sz="2000" dirty="0" smtClean="0"/>
              <a:t>occur naturally in plants </a:t>
            </a:r>
            <a:r>
              <a:rPr lang="en-US" altLang="en-US" sz="2000" dirty="0"/>
              <a:t>and </a:t>
            </a:r>
            <a:r>
              <a:rPr lang="en-US" altLang="en-US" sz="2000" dirty="0" smtClean="0"/>
              <a:t>animals.</a:t>
            </a:r>
            <a:endParaRPr lang="en-US" altLang="en-US" sz="2000" dirty="0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1319725"/>
              </p:ext>
            </p:extLst>
          </p:nvPr>
        </p:nvGraphicFramePr>
        <p:xfrm>
          <a:off x="7201949" y="4719774"/>
          <a:ext cx="1682750" cy="166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5" name="CS ChemDraw Drawing" r:id="rId9" imgW="1683360" imgH="1660680" progId="ChemDraw.Document.6.0">
                  <p:embed/>
                </p:oleObj>
              </mc:Choice>
              <mc:Fallback>
                <p:oleObj name="CS ChemDraw Drawing" r:id="rId9" imgW="1683360" imgH="166068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201949" y="4719774"/>
                        <a:ext cx="1682750" cy="1660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1448130"/>
              </p:ext>
            </p:extLst>
          </p:nvPr>
        </p:nvGraphicFramePr>
        <p:xfrm>
          <a:off x="3916862" y="4751565"/>
          <a:ext cx="2540000" cy="165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6" name="CS ChemDraw Drawing" r:id="rId11" imgW="2540520" imgH="1652400" progId="ChemDraw.Document.6.0">
                  <p:embed/>
                </p:oleObj>
              </mc:Choice>
              <mc:Fallback>
                <p:oleObj name="CS ChemDraw Drawing" r:id="rId11" imgW="2540520" imgH="165240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916862" y="4751565"/>
                        <a:ext cx="2540000" cy="1652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3FBAB4-95C3-4178-B761-BEF1649A5860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07368" y="1772816"/>
            <a:ext cx="111172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  <a:defRPr/>
            </a:pPr>
            <a:r>
              <a:rPr lang="en-US" sz="24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Aliphatic amines </a:t>
            </a:r>
            <a:r>
              <a:rPr lang="en-US" sz="2400" dirty="0">
                <a:latin typeface="+mj-lt"/>
                <a:cs typeface="Times New Roman" pitchFamily="18" charset="0"/>
              </a:rPr>
              <a:t>contain </a:t>
            </a:r>
            <a:r>
              <a:rPr lang="en-US" sz="2400" i="1" dirty="0">
                <a:latin typeface="+mj-lt"/>
                <a:cs typeface="Times New Roman" pitchFamily="18" charset="0"/>
              </a:rPr>
              <a:t>only alkyl </a:t>
            </a:r>
            <a:r>
              <a:rPr lang="en-US" sz="2400" dirty="0">
                <a:latin typeface="+mj-lt"/>
                <a:cs typeface="Times New Roman" pitchFamily="18" charset="0"/>
              </a:rPr>
              <a:t>groups bonded directly to the nitrogen atom.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08" t="5756" r="2769" b="13669"/>
          <a:stretch>
            <a:fillRect/>
          </a:stretch>
        </p:blipFill>
        <p:spPr bwMode="auto">
          <a:xfrm>
            <a:off x="3647728" y="2492896"/>
            <a:ext cx="4811964" cy="1204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66104" y="4127622"/>
            <a:ext cx="1139053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  <a:defRPr/>
            </a:pPr>
            <a:r>
              <a:rPr lang="en-US" sz="24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Aromatic amines </a:t>
            </a:r>
            <a:r>
              <a:rPr lang="en-US" sz="2400" dirty="0">
                <a:latin typeface="+mj-lt"/>
                <a:cs typeface="Times New Roman" pitchFamily="18" charset="0"/>
              </a:rPr>
              <a:t>are those in which one or more aryl groups are bonded directly to nitrogen.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15"/>
          <a:stretch>
            <a:fillRect/>
          </a:stretch>
        </p:blipFill>
        <p:spPr bwMode="auto">
          <a:xfrm>
            <a:off x="4500274" y="5066330"/>
            <a:ext cx="3322194" cy="1182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7"/>
          <p:cNvSpPr txBox="1">
            <a:spLocks/>
          </p:cNvSpPr>
          <p:nvPr/>
        </p:nvSpPr>
        <p:spPr>
          <a:xfrm>
            <a:off x="520700" y="447675"/>
            <a:ext cx="10960100" cy="63976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w Cen MT" panose="020B0602020104020603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w Cen MT" panose="020B0602020104020603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w Cen MT" panose="020B0602020104020603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w Cen MT" panose="020B0602020104020603" pitchFamily="34" charset="0"/>
              </a:defRPr>
            </a:lvl5pPr>
            <a:lvl6pPr marL="342900" algn="l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w Cen MT" panose="020B0602020104020603" pitchFamily="34" charset="0"/>
              </a:defRPr>
            </a:lvl6pPr>
            <a:lvl7pPr marL="685800" algn="l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w Cen MT" panose="020B0602020104020603" pitchFamily="34" charset="0"/>
              </a:defRPr>
            </a:lvl7pPr>
            <a:lvl8pPr marL="1028700" algn="l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w Cen MT" panose="020B0602020104020603" pitchFamily="34" charset="0"/>
              </a:defRPr>
            </a:lvl8pPr>
            <a:lvl9pPr marL="1371600" algn="l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w Cen MT" panose="020B0602020104020603" pitchFamily="34" charset="0"/>
              </a:defRPr>
            </a:lvl9pPr>
          </a:lstStyle>
          <a:p>
            <a:r>
              <a:rPr lang="en-US" altLang="en-US" sz="3200" b="1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Structure and Classification of Amines </a:t>
            </a:r>
          </a:p>
        </p:txBody>
      </p:sp>
    </p:spTree>
    <p:extLst>
      <p:ext uri="{BB962C8B-B14F-4D97-AF65-F5344CB8AC3E}">
        <p14:creationId xmlns:p14="http://schemas.microsoft.com/office/powerpoint/2010/main" val="541158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fld id="{35415D75-F26E-4D44-AF06-A52853B271D5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16387" name="Title 7"/>
          <p:cNvSpPr>
            <a:spLocks noGrp="1"/>
          </p:cNvSpPr>
          <p:nvPr>
            <p:ph type="title"/>
          </p:nvPr>
        </p:nvSpPr>
        <p:spPr>
          <a:xfrm>
            <a:off x="520700" y="447675"/>
            <a:ext cx="10960100" cy="639763"/>
          </a:xfrm>
        </p:spPr>
        <p:txBody>
          <a:bodyPr/>
          <a:lstStyle/>
          <a:p>
            <a:r>
              <a:rPr lang="en-US" altLang="en-US" sz="3200" b="1" dirty="0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Classification and Structure of Amines</a:t>
            </a: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520700" y="1644650"/>
            <a:ext cx="112331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latin typeface="+mj-lt"/>
              </a:rPr>
              <a:t>The relation between </a:t>
            </a:r>
            <a:r>
              <a:rPr lang="en-US" sz="2000" b="1" dirty="0">
                <a:solidFill>
                  <a:srgbClr val="FF0000"/>
                </a:solidFill>
                <a:latin typeface="+mj-lt"/>
              </a:rPr>
              <a:t>ammonia and amines </a:t>
            </a:r>
            <a:r>
              <a:rPr lang="en-US" sz="2000" dirty="0">
                <a:latin typeface="+mj-lt"/>
              </a:rPr>
              <a:t>is illustrated by the following structures:</a:t>
            </a:r>
          </a:p>
        </p:txBody>
      </p:sp>
      <p:pic>
        <p:nvPicPr>
          <p:cNvPr id="13" name="Picture 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5" t="15585" r="7043" b="9200"/>
          <a:stretch>
            <a:fillRect/>
          </a:stretch>
        </p:blipFill>
        <p:spPr bwMode="auto">
          <a:xfrm>
            <a:off x="3709988" y="2219325"/>
            <a:ext cx="5014912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520700" y="3273425"/>
            <a:ext cx="111315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  <a:defRPr/>
            </a:pPr>
            <a:r>
              <a:rPr lang="en-US" sz="2000" b="1" dirty="0">
                <a:solidFill>
                  <a:srgbClr val="FF0000"/>
                </a:solidFill>
                <a:latin typeface="+mj-lt"/>
              </a:rPr>
              <a:t>Amines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dirty="0">
                <a:latin typeface="+mj-lt"/>
              </a:rPr>
              <a:t>are classified as </a:t>
            </a:r>
            <a:r>
              <a:rPr lang="en-US" sz="2000" b="1" dirty="0">
                <a:solidFill>
                  <a:srgbClr val="00B050"/>
                </a:solidFill>
                <a:latin typeface="+mj-lt"/>
              </a:rPr>
              <a:t>primary</a:t>
            </a:r>
            <a:r>
              <a:rPr lang="en-US" sz="2000" b="1" dirty="0">
                <a:latin typeface="+mj-lt"/>
              </a:rPr>
              <a:t>, </a:t>
            </a:r>
            <a:r>
              <a:rPr lang="en-US" sz="2000" b="1" dirty="0">
                <a:solidFill>
                  <a:srgbClr val="00B050"/>
                </a:solidFill>
                <a:latin typeface="+mj-lt"/>
              </a:rPr>
              <a:t>secondary</a:t>
            </a:r>
            <a:r>
              <a:rPr lang="en-US" sz="2000" b="1" dirty="0">
                <a:latin typeface="+mj-lt"/>
              </a:rPr>
              <a:t>, or </a:t>
            </a:r>
            <a:r>
              <a:rPr lang="en-US" sz="2000" b="1" dirty="0">
                <a:solidFill>
                  <a:srgbClr val="00B050"/>
                </a:solidFill>
                <a:latin typeface="+mj-lt"/>
              </a:rPr>
              <a:t>tertiary</a:t>
            </a:r>
            <a:r>
              <a:rPr lang="en-US" sz="2000" b="1" dirty="0">
                <a:latin typeface="+mj-lt"/>
              </a:rPr>
              <a:t>, </a:t>
            </a:r>
            <a:r>
              <a:rPr lang="en-US" sz="2000" i="1" dirty="0">
                <a:solidFill>
                  <a:srgbClr val="7030A0"/>
                </a:solidFill>
                <a:latin typeface="+mj-lt"/>
              </a:rPr>
              <a:t>depending on whether one, two, or three organic groups are attached to the nitrogen</a:t>
            </a:r>
            <a:r>
              <a:rPr lang="en-US" sz="2000" i="1" dirty="0">
                <a:latin typeface="+mj-lt"/>
              </a:rPr>
              <a:t>.</a:t>
            </a:r>
            <a:endParaRPr lang="en-US" sz="2000" i="1" dirty="0">
              <a:solidFill>
                <a:srgbClr val="00B050"/>
              </a:solidFill>
              <a:latin typeface="+mj-lt"/>
            </a:endParaRPr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" t="6335" r="4221" b="-2"/>
          <a:stretch>
            <a:fillRect/>
          </a:stretch>
        </p:blipFill>
        <p:spPr bwMode="auto">
          <a:xfrm>
            <a:off x="4994275" y="4367213"/>
            <a:ext cx="2447925" cy="121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520700" y="4124325"/>
            <a:ext cx="109458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just">
              <a:buFont typeface="Courier New" panose="02070309020205020404" pitchFamily="49" charset="0"/>
              <a:buChar char="o"/>
            </a:pPr>
            <a:r>
              <a:rPr lang="en-US" altLang="en-US" sz="2000" b="1">
                <a:solidFill>
                  <a:srgbClr val="FF0000"/>
                </a:solidFill>
              </a:rPr>
              <a:t>NOTE:</a:t>
            </a:r>
            <a:endParaRPr lang="en-US" altLang="en-US" sz="2000" b="1" i="1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084263" y="5827713"/>
            <a:ext cx="101171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30188" indent="-230188" algn="just">
              <a:buFont typeface="Wingdings" panose="05000000000000000000" pitchFamily="2" charset="2"/>
              <a:buChar char="§"/>
              <a:defRPr/>
            </a:pPr>
            <a:r>
              <a:rPr lang="en-US" i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t</a:t>
            </a:r>
            <a:r>
              <a:rPr lang="en-US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-butyl alcohol</a:t>
            </a:r>
            <a:r>
              <a:rPr lang="en-US" dirty="0">
                <a:latin typeface="+mj-lt"/>
                <a:cs typeface="Times New Roman" pitchFamily="18" charset="0"/>
              </a:rPr>
              <a:t> is a </a:t>
            </a:r>
            <a:r>
              <a:rPr lang="en-US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tertiary alcohol</a:t>
            </a:r>
            <a:r>
              <a:rPr lang="en-US" dirty="0">
                <a:latin typeface="+mj-lt"/>
                <a:cs typeface="Times New Roman" pitchFamily="18" charset="0"/>
              </a:rPr>
              <a:t> (because three carbons are attached to the </a:t>
            </a:r>
            <a:r>
              <a:rPr lang="en-US" dirty="0" err="1">
                <a:latin typeface="+mj-lt"/>
                <a:cs typeface="Times New Roman" pitchFamily="18" charset="0"/>
              </a:rPr>
              <a:t>carbinol</a:t>
            </a:r>
            <a:r>
              <a:rPr lang="en-US" dirty="0">
                <a:latin typeface="+mj-lt"/>
                <a:cs typeface="Times New Roman" pitchFamily="18" charset="0"/>
              </a:rPr>
              <a:t> carbon).</a:t>
            </a: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084263" y="6227763"/>
            <a:ext cx="101171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30188" indent="-230188" algn="just">
              <a:buFont typeface="Wingdings" panose="05000000000000000000" pitchFamily="2" charset="2"/>
              <a:buChar char="§"/>
              <a:defRPr/>
            </a:pPr>
            <a:r>
              <a:rPr lang="en-US" i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t</a:t>
            </a:r>
            <a:r>
              <a:rPr lang="en-US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-butyl amine</a:t>
            </a:r>
            <a:r>
              <a:rPr lang="en-US" dirty="0">
                <a:latin typeface="+mj-lt"/>
                <a:cs typeface="Times New Roman" pitchFamily="18" charset="0"/>
              </a:rPr>
              <a:t> is a </a:t>
            </a:r>
            <a:r>
              <a:rPr lang="en-US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primary amine </a:t>
            </a:r>
            <a:r>
              <a:rPr lang="en-US" dirty="0">
                <a:latin typeface="+mj-lt"/>
                <a:cs typeface="Times New Roman" pitchFamily="18" charset="0"/>
              </a:rPr>
              <a:t>(because only one carbon is attached directly to the nitrogen atom).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7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44045" y="1207751"/>
            <a:ext cx="711200" cy="381000"/>
          </a:xfrm>
        </p:spPr>
        <p:txBody>
          <a:bodyPr/>
          <a:lstStyle/>
          <a:p>
            <a:pPr>
              <a:defRPr/>
            </a:pPr>
            <a:fld id="{423FBAB4-95C3-4178-B761-BEF1649A5860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520700" y="1628399"/>
            <a:ext cx="43854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altLang="en-US" sz="2400" b="1" dirty="0">
                <a:solidFill>
                  <a:srgbClr val="FF0000"/>
                </a:solidFill>
              </a:rPr>
              <a:t>Quaternary Ammonium </a:t>
            </a:r>
            <a:r>
              <a:rPr lang="en-US" altLang="en-US" sz="2400" b="1" dirty="0" smtClean="0">
                <a:solidFill>
                  <a:srgbClr val="FF0000"/>
                </a:solidFill>
              </a:rPr>
              <a:t>Ions: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" name="Title 7"/>
          <p:cNvSpPr txBox="1">
            <a:spLocks/>
          </p:cNvSpPr>
          <p:nvPr/>
        </p:nvSpPr>
        <p:spPr>
          <a:xfrm>
            <a:off x="520700" y="447675"/>
            <a:ext cx="10960100" cy="63976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w Cen MT" panose="020B0602020104020603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w Cen MT" panose="020B0602020104020603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w Cen MT" panose="020B0602020104020603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w Cen MT" panose="020B0602020104020603" pitchFamily="34" charset="0"/>
              </a:defRPr>
            </a:lvl5pPr>
            <a:lvl6pPr marL="342900" algn="l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w Cen MT" panose="020B0602020104020603" pitchFamily="34" charset="0"/>
              </a:defRPr>
            </a:lvl6pPr>
            <a:lvl7pPr marL="685800" algn="l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w Cen MT" panose="020B0602020104020603" pitchFamily="34" charset="0"/>
              </a:defRPr>
            </a:lvl7pPr>
            <a:lvl8pPr marL="1028700" algn="l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w Cen MT" panose="020B0602020104020603" pitchFamily="34" charset="0"/>
              </a:defRPr>
            </a:lvl8pPr>
            <a:lvl9pPr marL="1371600" algn="l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w Cen MT" panose="020B0602020104020603" pitchFamily="34" charset="0"/>
              </a:defRPr>
            </a:lvl9pPr>
          </a:lstStyle>
          <a:p>
            <a:r>
              <a:rPr lang="en-US" altLang="en-US" sz="3200" b="1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Classification and Structure of Amines</a:t>
            </a:r>
            <a:endParaRPr lang="en-US" altLang="en-US" sz="3200" b="1" dirty="0" smtClean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71031" y="2090064"/>
            <a:ext cx="1013732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en-US" sz="2000" dirty="0"/>
              <a:t>A nitrogen atom with four attached groups is positively charged</a:t>
            </a:r>
          </a:p>
          <a:p>
            <a:pPr>
              <a:spcAft>
                <a:spcPts val="600"/>
              </a:spcAft>
            </a:pPr>
            <a:r>
              <a:rPr lang="en-US" altLang="en-US" sz="2000" dirty="0"/>
              <a:t>Compounds are quaternary ammonium salts</a:t>
            </a:r>
          </a:p>
        </p:txBody>
      </p:sp>
      <p:graphicFrame>
        <p:nvGraphicFramePr>
          <p:cNvPr id="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8328919"/>
              </p:ext>
            </p:extLst>
          </p:nvPr>
        </p:nvGraphicFramePr>
        <p:xfrm>
          <a:off x="9338024" y="2160878"/>
          <a:ext cx="1509488" cy="15117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1" name="CS ChemDraw Drawing" r:id="rId3" imgW="934560" imgH="937080" progId="ChemDraw.Document.5.0">
                  <p:embed/>
                </p:oleObj>
              </mc:Choice>
              <mc:Fallback>
                <p:oleObj name="CS ChemDraw Drawing" r:id="rId3" imgW="934560" imgH="937080" progId="ChemDraw.Document.5.0">
                  <p:embed/>
                  <p:pic>
                    <p:nvPicPr>
                      <p:cNvPr id="3175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38024" y="2160878"/>
                        <a:ext cx="1509488" cy="15117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135560" y="2986236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991544" y="4379311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7696218"/>
              </p:ext>
            </p:extLst>
          </p:nvPr>
        </p:nvGraphicFramePr>
        <p:xfrm>
          <a:off x="1749039" y="4998152"/>
          <a:ext cx="5989218" cy="17928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2" name="ChemSketch" r:id="rId5" imgW="5882640" imgH="1764792" progId="ACD.ChemSketch.20">
                  <p:embed/>
                </p:oleObj>
              </mc:Choice>
              <mc:Fallback>
                <p:oleObj name="ChemSketch" r:id="rId5" imgW="5882640" imgH="1764792" progId="ACD.ChemSketch.20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9039" y="4998152"/>
                        <a:ext cx="5989218" cy="179288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1271464" y="261747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8330097"/>
              </p:ext>
            </p:extLst>
          </p:nvPr>
        </p:nvGraphicFramePr>
        <p:xfrm>
          <a:off x="1500064" y="3265135"/>
          <a:ext cx="58674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3" name="ChemSketch" r:id="rId7" imgW="5870448" imgH="1139952" progId="ACD.ChemSketch.20">
                  <p:embed/>
                </p:oleObj>
              </mc:Choice>
              <mc:Fallback>
                <p:oleObj name="ChemSketch" r:id="rId7" imgW="5870448" imgH="1139952" progId="ACD.ChemSketch.20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0064" y="3265135"/>
                        <a:ext cx="5867400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55245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fld id="{02066938-6CFA-417B-A861-93C6CCAA22AB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17411" name="Title 7"/>
          <p:cNvSpPr>
            <a:spLocks noGrp="1"/>
          </p:cNvSpPr>
          <p:nvPr>
            <p:ph type="title"/>
          </p:nvPr>
        </p:nvSpPr>
        <p:spPr>
          <a:xfrm>
            <a:off x="727568" y="395067"/>
            <a:ext cx="5095875" cy="639763"/>
          </a:xfrm>
        </p:spPr>
        <p:txBody>
          <a:bodyPr/>
          <a:lstStyle/>
          <a:p>
            <a:r>
              <a:rPr lang="en-US" altLang="en-US" sz="3200" b="1" dirty="0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Nomenclature of Amines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11200" y="1490883"/>
            <a:ext cx="29892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just"/>
            <a:r>
              <a:rPr lang="en-US" altLang="en-US" sz="2800" b="1" dirty="0">
                <a:solidFill>
                  <a:srgbClr val="0033CC"/>
                </a:solidFill>
              </a:rPr>
              <a:t>Common Names</a:t>
            </a:r>
            <a:endParaRPr lang="en-US" altLang="en-US" sz="2800" dirty="0">
              <a:solidFill>
                <a:srgbClr val="0033CC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753892" y="1999057"/>
            <a:ext cx="10490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2000" b="1" dirty="0">
                <a:solidFill>
                  <a:srgbClr val="FF0000"/>
                </a:solidFill>
                <a:latin typeface="+mj-lt"/>
              </a:rPr>
              <a:t>Amines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dirty="0">
                <a:latin typeface="+mj-lt"/>
              </a:rPr>
              <a:t>are named by specifying the alkyl groups attached to the nitrogen and adding the suffix </a:t>
            </a:r>
            <a:r>
              <a:rPr lang="en-US" sz="2000" i="1" dirty="0">
                <a:latin typeface="+mj-lt"/>
              </a:rPr>
              <a:t>–amine (</a:t>
            </a:r>
            <a:r>
              <a:rPr lang="en-US" sz="2000" i="1" dirty="0" err="1">
                <a:solidFill>
                  <a:srgbClr val="00B050"/>
                </a:solidFill>
                <a:latin typeface="+mj-lt"/>
              </a:rPr>
              <a:t>Alkylamine</a:t>
            </a:r>
            <a:r>
              <a:rPr lang="en-US" sz="2000" i="1" dirty="0">
                <a:latin typeface="+mj-lt"/>
              </a:rPr>
              <a:t>)</a:t>
            </a:r>
            <a:r>
              <a:rPr lang="en-US" sz="2000" dirty="0">
                <a:latin typeface="+mj-lt"/>
              </a:rPr>
              <a:t>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50" t="42781" r="24597" b="8189"/>
          <a:stretch>
            <a:fillRect/>
          </a:stretch>
        </p:blipFill>
        <p:spPr bwMode="auto">
          <a:xfrm>
            <a:off x="1533245" y="2912985"/>
            <a:ext cx="4337330" cy="75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295" y="4035773"/>
            <a:ext cx="5780637" cy="977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568" y="5377640"/>
            <a:ext cx="3443288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216" y="3055845"/>
            <a:ext cx="3309274" cy="121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fld id="{33CE5440-BDFE-4BF6-B68E-860D62AC47A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708025" y="1722438"/>
            <a:ext cx="109442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latin typeface="+mj-lt"/>
              </a:rPr>
              <a:t>The amino group, -NH</a:t>
            </a:r>
            <a:r>
              <a:rPr lang="en-US" sz="2000" baseline="-25000" dirty="0">
                <a:latin typeface="+mj-lt"/>
              </a:rPr>
              <a:t>2</a:t>
            </a:r>
            <a:r>
              <a:rPr lang="en-US" sz="2000" dirty="0">
                <a:latin typeface="+mj-lt"/>
              </a:rPr>
              <a:t>, is named </a:t>
            </a:r>
            <a:r>
              <a:rPr lang="en-US" sz="2000" b="1" dirty="0">
                <a:solidFill>
                  <a:srgbClr val="00B050"/>
                </a:solidFill>
                <a:latin typeface="+mj-lt"/>
              </a:rPr>
              <a:t>as a substituent</a:t>
            </a:r>
            <a:r>
              <a:rPr lang="en-US" sz="2000" b="1" dirty="0">
                <a:latin typeface="+mj-lt"/>
              </a:rPr>
              <a:t>.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2" t="36768" r="43385" b="4646"/>
          <a:stretch>
            <a:fillRect/>
          </a:stretch>
        </p:blipFill>
        <p:spPr bwMode="auto">
          <a:xfrm>
            <a:off x="4845050" y="2224088"/>
            <a:ext cx="2668588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0" t="42195" r="13934" b="5913"/>
          <a:stretch>
            <a:fillRect/>
          </a:stretch>
        </p:blipFill>
        <p:spPr bwMode="auto">
          <a:xfrm>
            <a:off x="839416" y="3861593"/>
            <a:ext cx="4371975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708025" y="3227388"/>
            <a:ext cx="10944225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latin typeface="+mj-lt"/>
              </a:rPr>
              <a:t>Amines can be named as </a:t>
            </a:r>
            <a:r>
              <a:rPr lang="en-US" sz="2000" b="1" dirty="0" err="1">
                <a:solidFill>
                  <a:srgbClr val="00B050"/>
                </a:solidFill>
                <a:latin typeface="+mj-lt"/>
              </a:rPr>
              <a:t>alkanamines</a:t>
            </a:r>
            <a:r>
              <a:rPr lang="en-US" sz="2000" b="1" dirty="0">
                <a:latin typeface="+mj-lt"/>
              </a:rPr>
              <a:t>.</a:t>
            </a:r>
          </a:p>
        </p:txBody>
      </p:sp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7" t="39745" r="10033" b="6444"/>
          <a:stretch>
            <a:fillRect/>
          </a:stretch>
        </p:blipFill>
        <p:spPr bwMode="auto">
          <a:xfrm>
            <a:off x="3759200" y="5426075"/>
            <a:ext cx="50927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712788" y="4921250"/>
            <a:ext cx="109394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latin typeface="+mj-lt"/>
              </a:rPr>
              <a:t>When </a:t>
            </a:r>
            <a:r>
              <a:rPr lang="en-US" sz="2000" b="1" dirty="0">
                <a:solidFill>
                  <a:srgbClr val="00B050"/>
                </a:solidFill>
                <a:latin typeface="+mj-lt"/>
              </a:rPr>
              <a:t>other functional groups </a:t>
            </a:r>
            <a:r>
              <a:rPr lang="en-US" sz="2000" dirty="0">
                <a:latin typeface="+mj-lt"/>
              </a:rPr>
              <a:t>are present, the amino group, -NH</a:t>
            </a:r>
            <a:r>
              <a:rPr lang="en-US" sz="2000" baseline="-25000" dirty="0">
                <a:latin typeface="+mj-lt"/>
              </a:rPr>
              <a:t>2</a:t>
            </a:r>
            <a:r>
              <a:rPr lang="en-US" sz="2000" dirty="0">
                <a:latin typeface="+mj-lt"/>
              </a:rPr>
              <a:t>, is named as a substituent.</a:t>
            </a:r>
          </a:p>
        </p:txBody>
      </p:sp>
      <p:sp>
        <p:nvSpPr>
          <p:cNvPr id="18441" name="Title 7"/>
          <p:cNvSpPr>
            <a:spLocks noGrp="1"/>
          </p:cNvSpPr>
          <p:nvPr>
            <p:ph type="title"/>
          </p:nvPr>
        </p:nvSpPr>
        <p:spPr>
          <a:xfrm>
            <a:off x="7097713" y="333375"/>
            <a:ext cx="5095875" cy="639763"/>
          </a:xfrm>
        </p:spPr>
        <p:txBody>
          <a:bodyPr/>
          <a:lstStyle/>
          <a:p>
            <a:r>
              <a:rPr lang="en-US" altLang="en-US" sz="3200" b="1" dirty="0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Nomenclature of Amines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330200" y="620713"/>
            <a:ext cx="29892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just"/>
            <a:r>
              <a:rPr lang="en-US" altLang="en-US" sz="2800" b="1">
                <a:solidFill>
                  <a:srgbClr val="0033CC"/>
                </a:solidFill>
              </a:rPr>
              <a:t>IUPAC Names</a:t>
            </a:r>
            <a:endParaRPr lang="en-US" altLang="en-US" sz="280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4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3FBAB4-95C3-4178-B761-BEF1649A5860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8363633"/>
              </p:ext>
            </p:extLst>
          </p:nvPr>
        </p:nvGraphicFramePr>
        <p:xfrm>
          <a:off x="1451091" y="2689012"/>
          <a:ext cx="1620365" cy="7478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1" name="ChemSketch" r:id="rId3" imgW="1481328" imgH="688848" progId="ACD.ChemSketch.20">
                  <p:embed/>
                </p:oleObj>
              </mc:Choice>
              <mc:Fallback>
                <p:oleObj name="ChemSketch" r:id="rId3" imgW="1481328" imgH="688848" progId="ACD.ChemSketch.20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1091" y="2689012"/>
                        <a:ext cx="1620365" cy="74786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1630675" y="3557881"/>
            <a:ext cx="15275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3-Hexanamine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4423498"/>
              </p:ext>
            </p:extLst>
          </p:nvPr>
        </p:nvGraphicFramePr>
        <p:xfrm>
          <a:off x="7083947" y="2506923"/>
          <a:ext cx="1800200" cy="9924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2" name="ChemSketch" r:id="rId5" imgW="1481328" imgH="816864" progId="ACD.ChemSketch.20">
                  <p:embed/>
                </p:oleObj>
              </mc:Choice>
              <mc:Fallback>
                <p:oleObj name="ChemSketch" r:id="rId5" imgW="1481328" imgH="816864" progId="ACD.ChemSketch.20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3947" y="2506923"/>
                        <a:ext cx="1800200" cy="99241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6912326" y="3505405"/>
            <a:ext cx="24157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N-Methyl-3-hexanamine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2452717"/>
              </p:ext>
            </p:extLst>
          </p:nvPr>
        </p:nvGraphicFramePr>
        <p:xfrm>
          <a:off x="1559496" y="4648182"/>
          <a:ext cx="1669893" cy="11988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3" name="ChemSketch" r:id="rId7" imgW="1481328" imgH="1069848" progId="ACD.ChemSketch.20">
                  <p:embed/>
                </p:oleObj>
              </mc:Choice>
              <mc:Fallback>
                <p:oleObj name="ChemSketch" r:id="rId7" imgW="1481328" imgH="1069848" progId="ACD.ChemSketch.20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9496" y="4648182"/>
                        <a:ext cx="1669893" cy="119889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/>
        </p:nvSpPr>
        <p:spPr>
          <a:xfrm>
            <a:off x="1127448" y="5869892"/>
            <a:ext cx="31261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N-Ethyl-N-methyl-3-hexanamine</a:t>
            </a: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4439943"/>
              </p:ext>
            </p:extLst>
          </p:nvPr>
        </p:nvGraphicFramePr>
        <p:xfrm>
          <a:off x="5603083" y="4560502"/>
          <a:ext cx="1669894" cy="11988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4" name="ChemSketch" r:id="rId9" imgW="1481328" imgH="1069848" progId="ACD.ChemSketch.20">
                  <p:embed/>
                </p:oleObj>
              </mc:Choice>
              <mc:Fallback>
                <p:oleObj name="ChemSketch" r:id="rId9" imgW="1481328" imgH="1069848" progId="ACD.ChemSketch.20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3083" y="4560502"/>
                        <a:ext cx="1669894" cy="119889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/>
          <p:cNvSpPr/>
          <p:nvPr/>
        </p:nvSpPr>
        <p:spPr>
          <a:xfrm>
            <a:off x="4882174" y="5784829"/>
            <a:ext cx="33733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N-Ethyl-N-isopropyl-3-hexanamine</a:t>
            </a:r>
            <a:endParaRPr lang="en-US" dirty="0"/>
          </a:p>
        </p:txBody>
      </p:sp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2644837"/>
              </p:ext>
            </p:extLst>
          </p:nvPr>
        </p:nvGraphicFramePr>
        <p:xfrm>
          <a:off x="9328116" y="4527521"/>
          <a:ext cx="2114550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5" name="ChemSketch" r:id="rId11" imgW="2118360" imgH="1136904" progId="ACD.ChemSketch.20">
                  <p:embed/>
                </p:oleObj>
              </mc:Choice>
              <mc:Fallback>
                <p:oleObj name="ChemSketch" r:id="rId11" imgW="2118360" imgH="1136904" progId="ACD.ChemSketch.20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28116" y="4527521"/>
                        <a:ext cx="2114550" cy="1133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/>
          <p:cNvSpPr/>
          <p:nvPr/>
        </p:nvSpPr>
        <p:spPr>
          <a:xfrm>
            <a:off x="8884147" y="5685226"/>
            <a:ext cx="30024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N-butyl-N-ethyl-3-hexanamine</a:t>
            </a:r>
          </a:p>
        </p:txBody>
      </p:sp>
      <p:sp>
        <p:nvSpPr>
          <p:cNvPr id="19" name="Title 7"/>
          <p:cNvSpPr txBox="1">
            <a:spLocks/>
          </p:cNvSpPr>
          <p:nvPr/>
        </p:nvSpPr>
        <p:spPr>
          <a:xfrm>
            <a:off x="6438030" y="334588"/>
            <a:ext cx="5095875" cy="63976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w Cen MT" panose="020B0602020104020603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w Cen MT" panose="020B0602020104020603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w Cen MT" panose="020B0602020104020603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w Cen MT" panose="020B0602020104020603" pitchFamily="34" charset="0"/>
              </a:defRPr>
            </a:lvl5pPr>
            <a:lvl6pPr marL="342900" algn="l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w Cen MT" panose="020B0602020104020603" pitchFamily="34" charset="0"/>
              </a:defRPr>
            </a:lvl6pPr>
            <a:lvl7pPr marL="685800" algn="l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w Cen MT" panose="020B0602020104020603" pitchFamily="34" charset="0"/>
              </a:defRPr>
            </a:lvl7pPr>
            <a:lvl8pPr marL="1028700" algn="l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w Cen MT" panose="020B0602020104020603" pitchFamily="34" charset="0"/>
              </a:defRPr>
            </a:lvl8pPr>
            <a:lvl9pPr marL="1371600" algn="l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w Cen MT" panose="020B0602020104020603" pitchFamily="34" charset="0"/>
              </a:defRPr>
            </a:lvl9pPr>
          </a:lstStyle>
          <a:p>
            <a:r>
              <a:rPr lang="en-US" altLang="en-US" sz="3200" b="1" dirty="0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Nomenclature of Amines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31219" y="1658888"/>
            <a:ext cx="97572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33CC"/>
                </a:solidFill>
              </a:rPr>
              <a:t>When different alkyl groups are attached to the nitrogen; they are named in alphabetical order</a:t>
            </a:r>
            <a:endParaRPr lang="en-US" sz="2400" dirty="0">
              <a:solidFill>
                <a:srgbClr val="0033CC"/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330200" y="620713"/>
            <a:ext cx="29892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just"/>
            <a:r>
              <a:rPr lang="en-US" altLang="en-US" sz="2800" b="1" dirty="0">
                <a:solidFill>
                  <a:srgbClr val="0033CC"/>
                </a:solidFill>
              </a:rPr>
              <a:t>IUPAC Names</a:t>
            </a:r>
            <a:endParaRPr lang="en-US" altLang="en-US" sz="280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164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Student presentation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AcademicPresentation2</Template>
  <TotalTime>0</TotalTime>
  <Words>1190</Words>
  <Application>Microsoft Office PowerPoint</Application>
  <PresentationFormat>Widescreen</PresentationFormat>
  <Paragraphs>204</Paragraphs>
  <Slides>23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6" baseType="lpstr">
      <vt:lpstr>MS PGothic</vt:lpstr>
      <vt:lpstr>Arial</vt:lpstr>
      <vt:lpstr>Calibri</vt:lpstr>
      <vt:lpstr>Courier New</vt:lpstr>
      <vt:lpstr>Frutiger-Roman</vt:lpstr>
      <vt:lpstr>Segoe UI</vt:lpstr>
      <vt:lpstr>Times New Roman</vt:lpstr>
      <vt:lpstr>Tw Cen MT</vt:lpstr>
      <vt:lpstr>Wingdings</vt:lpstr>
      <vt:lpstr>Wingdings 2</vt:lpstr>
      <vt:lpstr>1_Student presentation</vt:lpstr>
      <vt:lpstr>CS ChemDraw Drawing</vt:lpstr>
      <vt:lpstr>ChemSketch</vt:lpstr>
      <vt:lpstr>PowerPoint Presentation</vt:lpstr>
      <vt:lpstr>Learning Objectives</vt:lpstr>
      <vt:lpstr>Structure and Classification of Amines </vt:lpstr>
      <vt:lpstr>PowerPoint Presentation</vt:lpstr>
      <vt:lpstr>Classification and Structure of Amines</vt:lpstr>
      <vt:lpstr>PowerPoint Presentation</vt:lpstr>
      <vt:lpstr>Nomenclature of Amines</vt:lpstr>
      <vt:lpstr>Nomenclature of Amines</vt:lpstr>
      <vt:lpstr>PowerPoint Presentation</vt:lpstr>
      <vt:lpstr>Nomenclature of Amines</vt:lpstr>
      <vt:lpstr>PowerPoint Presentation</vt:lpstr>
      <vt:lpstr>Physical Properties of Amines</vt:lpstr>
      <vt:lpstr>Physical Properties of Amines</vt:lpstr>
      <vt:lpstr>The Basicity of Amines</vt:lpstr>
      <vt:lpstr>PowerPoint Presentation</vt:lpstr>
      <vt:lpstr>PowerPoint Presentation</vt:lpstr>
      <vt:lpstr>The Basicity of Amines</vt:lpstr>
      <vt:lpstr>Preparation of Amines</vt:lpstr>
      <vt:lpstr>Preparation of Amines</vt:lpstr>
      <vt:lpstr>Reactions of Amines</vt:lpstr>
      <vt:lpstr>Reactions of Amines</vt:lpstr>
      <vt:lpstr>Reactions of Amines</vt:lpstr>
      <vt:lpstr>Uses of Amines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2014-02-04T19:43:31Z</dcterms:created>
  <dcterms:modified xsi:type="dcterms:W3CDTF">2020-02-04T10:41:46Z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TC101671251033</vt:lpwstr>
  </property>
</Properties>
</file>