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80" r:id="rId3"/>
    <p:sldId id="281" r:id="rId4"/>
    <p:sldId id="282" r:id="rId5"/>
    <p:sldId id="283" r:id="rId6"/>
    <p:sldId id="288" r:id="rId7"/>
    <p:sldId id="285" r:id="rId8"/>
    <p:sldId id="286" r:id="rId9"/>
    <p:sldId id="287" r:id="rId10"/>
    <p:sldId id="289" r:id="rId11"/>
    <p:sldId id="290" r:id="rId12"/>
    <p:sldId id="291" r:id="rId13"/>
    <p:sldId id="292" r:id="rId14"/>
    <p:sldId id="293" r:id="rId15"/>
    <p:sldId id="294" r:id="rId16"/>
    <p:sldId id="277" r:id="rId17"/>
    <p:sldId id="29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0D2"/>
    <a:srgbClr val="8F62B2"/>
    <a:srgbClr val="570092"/>
    <a:srgbClr val="929292"/>
    <a:srgbClr val="542378"/>
    <a:srgbClr val="8F62B1"/>
    <a:srgbClr val="8D60AF"/>
    <a:srgbClr val="939393"/>
    <a:srgbClr val="A6A6A6"/>
    <a:srgbClr val="8E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hadah\Documents\KSU\practical%20-KSU\BCH302\Ghada%20alamro\Pre-lab\DN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Effect of temperature on the absorbance of DNA [hyperchromic ]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native DNA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Sheet1!$D$2:$D$11</c:f>
              <c:numCache>
                <c:formatCode>General</c:formatCode>
                <c:ptCount val="10"/>
                <c:pt idx="0">
                  <c:v>240</c:v>
                </c:pt>
                <c:pt idx="1">
                  <c:v>245</c:v>
                </c:pt>
                <c:pt idx="2">
                  <c:v>250</c:v>
                </c:pt>
                <c:pt idx="3">
                  <c:v>255</c:v>
                </c:pt>
                <c:pt idx="4">
                  <c:v>260</c:v>
                </c:pt>
                <c:pt idx="5">
                  <c:v>265</c:v>
                </c:pt>
                <c:pt idx="6">
                  <c:v>270</c:v>
                </c:pt>
                <c:pt idx="7">
                  <c:v>275</c:v>
                </c:pt>
                <c:pt idx="8">
                  <c:v>280</c:v>
                </c:pt>
                <c:pt idx="9">
                  <c:v>285</c:v>
                </c:pt>
              </c:numCache>
            </c:numRef>
          </c:xVal>
          <c:yVal>
            <c:numRef>
              <c:f>Sheet1!$E$2:$E$11</c:f>
              <c:numCache>
                <c:formatCode>General</c:formatCode>
                <c:ptCount val="10"/>
                <c:pt idx="0">
                  <c:v>0.72699999999999998</c:v>
                </c:pt>
                <c:pt idx="1">
                  <c:v>0.81899999999999995</c:v>
                </c:pt>
                <c:pt idx="2">
                  <c:v>0.92900000000000005</c:v>
                </c:pt>
                <c:pt idx="3">
                  <c:v>1.0029999999999999</c:v>
                </c:pt>
                <c:pt idx="4">
                  <c:v>1.0109999999999999</c:v>
                </c:pt>
                <c:pt idx="5">
                  <c:v>0.93600000000000005</c:v>
                </c:pt>
                <c:pt idx="6">
                  <c:v>0.82499999999999996</c:v>
                </c:pt>
                <c:pt idx="7">
                  <c:v>0.69</c:v>
                </c:pt>
                <c:pt idx="8">
                  <c:v>0.54200000000000004</c:v>
                </c:pt>
                <c:pt idx="9">
                  <c:v>0.38500000000000001</c:v>
                </c:pt>
              </c:numCache>
            </c:numRef>
          </c:yVal>
          <c:smooth val="1"/>
        </c:ser>
        <c:ser>
          <c:idx val="1"/>
          <c:order val="1"/>
          <c:tx>
            <c:v>denatured DNA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Sheet1!$D$2:$D$11</c:f>
              <c:numCache>
                <c:formatCode>General</c:formatCode>
                <c:ptCount val="10"/>
                <c:pt idx="0">
                  <c:v>240</c:v>
                </c:pt>
                <c:pt idx="1">
                  <c:v>245</c:v>
                </c:pt>
                <c:pt idx="2">
                  <c:v>250</c:v>
                </c:pt>
                <c:pt idx="3">
                  <c:v>255</c:v>
                </c:pt>
                <c:pt idx="4">
                  <c:v>260</c:v>
                </c:pt>
                <c:pt idx="5">
                  <c:v>265</c:v>
                </c:pt>
                <c:pt idx="6">
                  <c:v>270</c:v>
                </c:pt>
                <c:pt idx="7">
                  <c:v>275</c:v>
                </c:pt>
                <c:pt idx="8">
                  <c:v>280</c:v>
                </c:pt>
                <c:pt idx="9">
                  <c:v>285</c:v>
                </c:pt>
              </c:numCache>
            </c:numRef>
          </c:xVal>
          <c:yVal>
            <c:numRef>
              <c:f>Sheet1!$F$2:$F$11</c:f>
              <c:numCache>
                <c:formatCode>General</c:formatCode>
                <c:ptCount val="10"/>
                <c:pt idx="0">
                  <c:v>0.91700000000000004</c:v>
                </c:pt>
                <c:pt idx="1">
                  <c:v>1.0780000000000001</c:v>
                </c:pt>
                <c:pt idx="2">
                  <c:v>1.2450000000000001</c:v>
                </c:pt>
                <c:pt idx="3">
                  <c:v>1.3660000000000001</c:v>
                </c:pt>
                <c:pt idx="4">
                  <c:v>1.39</c:v>
                </c:pt>
                <c:pt idx="5">
                  <c:v>1.3149999999999999</c:v>
                </c:pt>
                <c:pt idx="6">
                  <c:v>1.17</c:v>
                </c:pt>
                <c:pt idx="7">
                  <c:v>0.97299999999999998</c:v>
                </c:pt>
                <c:pt idx="8">
                  <c:v>0.74199999999999999</c:v>
                </c:pt>
                <c:pt idx="9">
                  <c:v>0.503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324088"/>
        <c:axId val="330324480"/>
      </c:scatterChart>
      <c:valAx>
        <c:axId val="330324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chemeClr val="tx1"/>
                    </a:solidFill>
                  </a:rPr>
                  <a:t>Wavelenghth (nm)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324480"/>
        <c:crosses val="autoZero"/>
        <c:crossBetween val="midCat"/>
      </c:valAx>
      <c:valAx>
        <c:axId val="3303244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chemeClr val="tx1"/>
                    </a:solidFill>
                  </a:rPr>
                  <a:t>Absorbance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3240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9602A-52EB-49C1-BDE6-AF74D4AE31F0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94D3C-CB68-4073-B6F4-BBD4965481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4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A050A-16D4-4942-932B-07C67544512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E8901-FAF8-49CC-8DD5-1D6F904C24E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27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Heating only can’t brake</a:t>
            </a:r>
            <a:r>
              <a:rPr lang="en-GB" baseline="0" dirty="0" smtClean="0"/>
              <a:t> the </a:t>
            </a:r>
            <a:r>
              <a:rPr lang="en-GB" baseline="0" dirty="0" err="1" smtClean="0"/>
              <a:t>glycosidic</a:t>
            </a:r>
            <a:r>
              <a:rPr lang="en-GB" baseline="0" dirty="0" smtClean="0"/>
              <a:t> bond,  there is should be an acid to act 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Sucrose is non-reducing :</a:t>
            </a:r>
          </a:p>
          <a:p>
            <a:r>
              <a:rPr lang="en-GB" dirty="0" smtClean="0"/>
              <a:t>http://upload.wikimedia.org/wikipedia/commons/1/1c/Reducing_or_non_reducing_sugar.jpg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96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274A9-1BB4-40AD-892D-FF6AB75FF67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5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8883-428A-4D08-ABF7-E497D2DFEAEA}" type="datetime1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9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52A7-6E58-4BAB-BF76-1D0407B9E9F2}" type="datetime1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12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15E86-FFB3-40A9-861E-B02402148741}" type="datetime1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2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A594F-7ED2-410F-A3A5-3C501A925989}" type="datetime1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5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693-5485-4745-9C30-42C9D0550F9B}" type="datetime1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87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604C-1D3A-41B6-8DDB-30CA83410966}" type="datetime1">
              <a:rPr lang="en-GB" smtClean="0"/>
              <a:t>15/04/2017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2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33CCB-6A09-4023-A136-455748526118}" type="datetime1">
              <a:rPr lang="en-GB" smtClean="0"/>
              <a:t>15/04/2017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5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7CC-BA2F-4499-825A-59612123C274}" type="datetime1">
              <a:rPr lang="en-GB" smtClean="0"/>
              <a:t>15/04/2017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83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E6441-70AC-4436-8879-16C2DEFFFC79}" type="datetime1">
              <a:rPr lang="en-GB" smtClean="0"/>
              <a:t>15/04/2017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65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79C0-8A0A-432D-B397-033A366A45B0}" type="datetime1">
              <a:rPr lang="en-GB" smtClean="0"/>
              <a:t>15/04/2017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4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8E67-3050-4B09-A01D-08EEF5A8DB77}" type="datetime1">
              <a:rPr lang="en-GB" smtClean="0"/>
              <a:t>15/04/2017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43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D2769-0292-4B69-B4AF-54A7509C82F8}" type="datetime1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028D-1F15-4850-8A34-92A1EBB36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3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2655070"/>
            <a:ext cx="7137105" cy="1371598"/>
          </a:xfrm>
          <a:prstGeom prst="rect">
            <a:avLst/>
          </a:prstGeom>
          <a:solidFill>
            <a:srgbClr val="93939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/>
          <p:cNvSpPr/>
          <p:nvPr/>
        </p:nvSpPr>
        <p:spPr>
          <a:xfrm>
            <a:off x="7312542" y="2655070"/>
            <a:ext cx="1831458" cy="1371598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10241" y="2907532"/>
            <a:ext cx="6108101" cy="1029803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en-US" sz="3300" b="1" dirty="0">
                <a:ln w="9525">
                  <a:solidFill>
                    <a:srgbClr val="7F7F7F"/>
                  </a:solidFill>
                  <a:prstDash val="solid"/>
                </a:ln>
                <a:solidFill>
                  <a:sysClr val="window" lastClr="FFFFFF"/>
                </a:solidFill>
                <a:effectLst>
                  <a:outerShdw blurRad="12700" dist="38100" dir="2700000" algn="tl" rotWithShape="0">
                    <a:srgbClr val="7F7F7F">
                      <a:lumMod val="50000"/>
                    </a:srgbClr>
                  </a:outerShdw>
                </a:effectLst>
                <a:latin typeface="Calibri" panose="020F0502020204030204" pitchFamily="34" charset="0"/>
              </a:rPr>
              <a:t>Spectral Characterization of DNA</a:t>
            </a:r>
            <a:r>
              <a:rPr lang="ar-SA" sz="3300" b="1" dirty="0">
                <a:ln w="9525">
                  <a:solidFill>
                    <a:srgbClr val="7F7F7F"/>
                  </a:solidFill>
                  <a:prstDash val="solid"/>
                </a:ln>
                <a:solidFill>
                  <a:sysClr val="window" lastClr="FFFFFF"/>
                </a:solidFill>
                <a:effectLst>
                  <a:outerShdw blurRad="12700" dist="38100" dir="2700000" algn="tl" rotWithShape="0">
                    <a:srgbClr val="7F7F7F">
                      <a:lumMod val="50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ar-SA" sz="3300" b="1" dirty="0">
                <a:ln w="9525">
                  <a:solidFill>
                    <a:srgbClr val="7F7F7F"/>
                  </a:solidFill>
                  <a:prstDash val="solid"/>
                </a:ln>
                <a:solidFill>
                  <a:sysClr val="window" lastClr="FFFFFF"/>
                </a:solidFill>
                <a:effectLst>
                  <a:outerShdw blurRad="12700" dist="38100" dir="2700000" algn="tl" rotWithShape="0">
                    <a:srgbClr val="7F7F7F">
                      <a:lumMod val="50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GB" sz="3300" b="1" dirty="0">
              <a:ln w="9525">
                <a:solidFill>
                  <a:srgbClr val="7F7F7F"/>
                </a:solidFill>
                <a:prstDash val="solid"/>
              </a:ln>
              <a:solidFill>
                <a:sysClr val="window" lastClr="FFFFFF"/>
              </a:solidFill>
              <a:effectLst>
                <a:outerShdw blurRad="12700" dist="38100" dir="2700000" algn="tl" rotWithShape="0">
                  <a:srgbClr val="7F7F7F">
                    <a:lumMod val="50000"/>
                  </a:srgbClr>
                </a:outerShdw>
              </a:effectLst>
              <a:latin typeface="Trebuchet MS" panose="020B0603020202020204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49294" y="5253670"/>
            <a:ext cx="6108101" cy="8382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spcBef>
                <a:spcPts val="750"/>
              </a:spcBef>
              <a:defRPr/>
            </a:pPr>
            <a:r>
              <a:rPr lang="en-GB" sz="1200" dirty="0">
                <a:solidFill>
                  <a:srgbClr val="570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BCH302 [Practical]</a:t>
            </a:r>
          </a:p>
        </p:txBody>
      </p:sp>
    </p:spTree>
    <p:extLst>
      <p:ext uri="{BB962C8B-B14F-4D97-AF65-F5344CB8AC3E}">
        <p14:creationId xmlns:p14="http://schemas.microsoft.com/office/powerpoint/2010/main" val="177508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10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Types of bonds in DNA:</a:t>
            </a:r>
            <a:endParaRPr lang="en-GB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661" y="1260608"/>
            <a:ext cx="8865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2" defTabSz="685800">
              <a:defRPr/>
            </a:pPr>
            <a:endParaRPr lang="en-GB" kern="0" dirty="0">
              <a:solidFill>
                <a:srgbClr val="D17DF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endParaRPr lang="en-US" b="1" kern="0" dirty="0">
              <a:ln w="0"/>
              <a:solidFill>
                <a:srgbClr val="54237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b="1" kern="0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backbone of the DNA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(sugars and phosphate) is held by </a:t>
            </a:r>
            <a:r>
              <a:rPr lang="en-GB" b="1" u="sng" kern="0" dirty="0">
                <a:solidFill>
                  <a:srgbClr val="7D00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covalent bond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“phosphodiester bond”.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endParaRPr lang="en-GB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b="1" kern="0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bases in the two strands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linked </a:t>
            </a:r>
            <a:r>
              <a:rPr lang="en-GB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togather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GB" b="1" u="sng" kern="0" dirty="0">
                <a:solidFill>
                  <a:srgbClr val="7D00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en-GB" b="1" u="sng" kern="0" dirty="0" smtClean="0">
                <a:solidFill>
                  <a:srgbClr val="7D00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bond</a:t>
            </a:r>
            <a:r>
              <a:rPr lang="en-GB" b="1" kern="0" dirty="0">
                <a:solidFill>
                  <a:srgbClr val="7D00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(and </a:t>
            </a:r>
            <a:r>
              <a:rPr lang="en-GB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hydrophobic effect between the complementary bases</a:t>
            </a:r>
            <a:r>
              <a:rPr lang="en-GB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endParaRPr lang="en-US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7"/>
          <a:stretch/>
        </p:blipFill>
        <p:spPr>
          <a:xfrm>
            <a:off x="5305424" y="3295506"/>
            <a:ext cx="2546498" cy="306084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4599499" y="5001672"/>
            <a:ext cx="877376" cy="0"/>
          </a:xfrm>
          <a:prstGeom prst="straightConnector1">
            <a:avLst/>
          </a:prstGeom>
          <a:ln>
            <a:solidFill>
              <a:srgbClr val="7D00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768110" y="4851631"/>
            <a:ext cx="227007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Held by covalent bond </a:t>
            </a: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578673" y="5893910"/>
            <a:ext cx="0" cy="358780"/>
          </a:xfrm>
          <a:prstGeom prst="straightConnector1">
            <a:avLst/>
          </a:prstGeom>
          <a:ln>
            <a:solidFill>
              <a:srgbClr val="7D00D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11888" y="6265341"/>
            <a:ext cx="159705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5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bond</a:t>
            </a:r>
            <a:endParaRPr lang="en-GB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11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Denaturation of DNA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61" y="1729206"/>
            <a:ext cx="88653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Denaturation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process by which nucleic acids, such as DNA, </a:t>
            </a:r>
            <a:r>
              <a:rPr lang="en-US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 their three-dimensional structures</a:t>
            </a:r>
            <a:r>
              <a:rPr lang="en-US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consequently their primary functions. </a:t>
            </a:r>
            <a:endParaRPr lang="en-US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endParaRPr lang="en-US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different substances or environmental conditions can denature nucleic acids, such as</a:t>
            </a:r>
            <a:r>
              <a:rPr lang="en-US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endParaRPr lang="en-US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 defTabSz="685800">
              <a:buFont typeface="+mj-lt"/>
              <a:buAutoNum type="arabicPeriod"/>
              <a:defRPr/>
            </a:pPr>
            <a:r>
              <a:rPr lang="en-US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smtClean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acids, organic solvent.</a:t>
            </a:r>
          </a:p>
          <a:p>
            <a:pPr marL="385763" indent="-385763" defTabSz="685800">
              <a:buFont typeface="+mj-lt"/>
              <a:buAutoNum type="arabicPeriod"/>
              <a:defRPr/>
            </a:pPr>
            <a:r>
              <a:rPr lang="en-US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smtClean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Heating</a:t>
            </a:r>
            <a:r>
              <a:rPr lang="en-US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85763" indent="-385763" defTabSz="685800">
              <a:buFont typeface="+mj-lt"/>
              <a:buAutoNum type="arabicPeriod"/>
              <a:defRPr/>
            </a:pPr>
            <a:r>
              <a:rPr lang="en-US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Exposure to Radiation/ UV light.</a:t>
            </a:r>
          </a:p>
          <a:p>
            <a:pPr marL="257175" indent="-257175">
              <a:buFont typeface="Arial"/>
              <a:buChar char="•"/>
            </a:pPr>
            <a:endParaRPr lang="en-US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F05-1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581" y="3693466"/>
            <a:ext cx="3855632" cy="266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12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Optical density of DNA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61" y="1729206"/>
            <a:ext cx="8865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 acid have </a:t>
            </a:r>
            <a:r>
              <a:rPr lang="en-GB" sz="2000" b="1" kern="0" dirty="0">
                <a:solidFill>
                  <a:srgbClr val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maximum absorbance at </a:t>
            </a:r>
            <a:r>
              <a:rPr lang="en-GB" sz="2000" b="1" kern="0" dirty="0" smtClean="0">
                <a:solidFill>
                  <a:srgbClr val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260 nm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It absorbs at this wavelength because of the </a:t>
            </a:r>
            <a:r>
              <a:rPr lang="en-GB" sz="2000" b="1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nitrogenous bases 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G, C and T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DNA.</a:t>
            </a:r>
          </a:p>
          <a:p>
            <a:pPr marL="257175" indent="-257175">
              <a:buFont typeface="Arial"/>
              <a:buChar char="•"/>
            </a:pPr>
            <a:endParaRPr lang="en-US" sz="20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DNA-absorption-spectrum2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7" t="2651" r="2172" b="5386"/>
          <a:stretch/>
        </p:blipFill>
        <p:spPr>
          <a:xfrm>
            <a:off x="4187702" y="2995695"/>
            <a:ext cx="3235595" cy="33606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98977" y="6437142"/>
            <a:ext cx="1213043" cy="25391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algn="ctr" defTabSz="685800">
              <a:defRPr/>
            </a:pPr>
            <a:r>
              <a:rPr lang="en-US" sz="105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 length (nm)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332984" y="4423651"/>
            <a:ext cx="1045295" cy="25391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F7F7F"/>
            </a:solidFill>
            <a:prstDash val="solid"/>
          </a:ln>
          <a:effectLst/>
        </p:spPr>
        <p:txBody>
          <a:bodyPr wrap="square" rtlCol="0" anchor="ctr">
            <a:spAutoFit/>
          </a:bodyPr>
          <a:lstStyle/>
          <a:p>
            <a:pPr algn="ctr" defTabSz="685800">
              <a:defRPr/>
            </a:pPr>
            <a:r>
              <a:rPr lang="en-US" sz="105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Absorbance</a:t>
            </a:r>
          </a:p>
        </p:txBody>
      </p:sp>
    </p:spTree>
    <p:extLst>
      <p:ext uri="{BB962C8B-B14F-4D97-AF65-F5344CB8AC3E}">
        <p14:creationId xmlns:p14="http://schemas.microsoft.com/office/powerpoint/2010/main" val="8030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13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Hyperchromicity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61" y="1532196"/>
            <a:ext cx="79319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 </a:t>
            </a:r>
            <a:r>
              <a:rPr lang="en-GB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GB" sz="1600" kern="0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of absorbance </a:t>
            </a:r>
            <a:r>
              <a:rPr lang="en-GB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(optical density) of a material.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endParaRPr lang="en-GB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16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hyperchromicity</a:t>
            </a:r>
            <a:r>
              <a:rPr lang="en-GB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DNA that occurs when the </a:t>
            </a:r>
            <a:r>
              <a:rPr lang="en-GB" sz="1600" b="1" u="sng" kern="0" dirty="0">
                <a:solidFill>
                  <a:srgbClr val="8F62B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 duplex is denatured.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endParaRPr lang="en-GB" sz="16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 DNA denatures [e.g. by heat ], it's strands separate, allowing more light to be absorbed by the </a:t>
            </a:r>
            <a:r>
              <a:rPr lang="en-GB" sz="1600" kern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non-stacked bases</a:t>
            </a:r>
            <a:r>
              <a:rPr lang="en-GB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[single DNA strands].</a:t>
            </a:r>
          </a:p>
          <a:p>
            <a:pPr marL="257175" indent="-257175">
              <a:buFont typeface="Arial"/>
              <a:buChar char="•"/>
            </a:pPr>
            <a:endParaRPr lang="en-US" sz="1600" b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GB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GB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GB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denaturation of DNA the bases become exposed to the surface and able to absorb more light at 260 nm.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action is calling the </a:t>
            </a:r>
            <a:r>
              <a:rPr lang="en-GB" sz="1600" b="1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hyperchromic</a:t>
            </a:r>
            <a:r>
              <a:rPr lang="en-GB" sz="16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effect</a:t>
            </a:r>
            <a:r>
              <a:rPr lang="en-GB" sz="16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16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1600" kern="0" dirty="0">
              <a:solidFill>
                <a:srgbClr val="570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1600" kern="0" dirty="0">
              <a:solidFill>
                <a:srgbClr val="570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1600" kern="0" dirty="0" smtClean="0">
              <a:solidFill>
                <a:srgbClr val="570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1600" kern="0" dirty="0">
              <a:solidFill>
                <a:srgbClr val="570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1600" kern="0" dirty="0">
              <a:solidFill>
                <a:srgbClr val="570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1600" kern="0" dirty="0">
              <a:solidFill>
                <a:srgbClr val="570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1600" kern="0" dirty="0">
              <a:solidFill>
                <a:srgbClr val="570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GB" sz="1600" kern="0" dirty="0">
              <a:solidFill>
                <a:srgbClr val="570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1600" u="sng" kern="0" dirty="0">
                <a:solidFill>
                  <a:srgbClr val="570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pPr lvl="0">
              <a:defRPr/>
            </a:pPr>
            <a:r>
              <a:rPr lang="en-GB" sz="1600" kern="0" dirty="0">
                <a:solidFill>
                  <a:srgbClr val="570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opposite, a decrease of absorbance is called </a:t>
            </a:r>
            <a:r>
              <a:rPr lang="en-GB" sz="1600" u="sng" kern="0" dirty="0" err="1">
                <a:solidFill>
                  <a:srgbClr val="570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hypochromicity</a:t>
            </a:r>
            <a:endParaRPr lang="en-US" sz="16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cem1s9_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5"/>
          <a:stretch/>
        </p:blipFill>
        <p:spPr>
          <a:xfrm>
            <a:off x="8232694" y="1532196"/>
            <a:ext cx="861300" cy="2297684"/>
          </a:xfrm>
          <a:prstGeom prst="rect">
            <a:avLst/>
          </a:prstGeom>
        </p:spPr>
      </p:pic>
      <p:pic>
        <p:nvPicPr>
          <p:cNvPr id="15" name="Picture 14" descr="cem1s9_3.jp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5" b="29299"/>
          <a:stretch/>
        </p:blipFill>
        <p:spPr>
          <a:xfrm>
            <a:off x="8232694" y="3801304"/>
            <a:ext cx="911306" cy="1561271"/>
          </a:xfrm>
          <a:prstGeom prst="rect">
            <a:avLst/>
          </a:prstGeom>
        </p:spPr>
      </p:pic>
      <p:pic>
        <p:nvPicPr>
          <p:cNvPr id="1026" name="Picture 2" descr="http://nptel.ac.in/courses/102103047/module2/lec7/images/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4303587"/>
            <a:ext cx="480060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9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14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2740795"/>
            <a:ext cx="7137105" cy="1371598"/>
          </a:xfrm>
          <a:prstGeom prst="rect">
            <a:avLst/>
          </a:prstGeom>
          <a:solidFill>
            <a:srgbClr val="93939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Rectangle 6"/>
          <p:cNvSpPr/>
          <p:nvPr/>
        </p:nvSpPr>
        <p:spPr>
          <a:xfrm>
            <a:off x="7312542" y="2740797"/>
            <a:ext cx="1831458" cy="1371598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/>
          <p:cNvSpPr/>
          <p:nvPr/>
        </p:nvSpPr>
        <p:spPr>
          <a:xfrm>
            <a:off x="1930763" y="3003373"/>
            <a:ext cx="32755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Practical part</a:t>
            </a:r>
          </a:p>
        </p:txBody>
      </p:sp>
    </p:spTree>
    <p:extLst>
      <p:ext uri="{BB962C8B-B14F-4D97-AF65-F5344CB8AC3E}">
        <p14:creationId xmlns:p14="http://schemas.microsoft.com/office/powerpoint/2010/main" val="38823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69086" y="621370"/>
            <a:ext cx="7820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Experiment 1 : </a:t>
            </a:r>
            <a:r>
              <a:rPr lang="en-GB" sz="2800" b="1" kern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Spectral </a:t>
            </a:r>
            <a:r>
              <a:rPr lang="en-GB" sz="28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characterization of </a:t>
            </a:r>
            <a:r>
              <a:rPr lang="en-GB" sz="2800" b="1" kern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DNA</a:t>
            </a:r>
            <a:endParaRPr lang="en-GB" sz="2800" b="1" kern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  <a:p>
            <a:pPr lvl="0">
              <a:defRPr/>
            </a:pPr>
            <a:endParaRPr lang="en-US" sz="2800" b="1" kern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15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97661" y="1555037"/>
            <a:ext cx="88748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GB" sz="1600" b="1" dirty="0" smtClean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GB" sz="1600" b="1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wave length that represent the maximum absorbance for DNA (the optimum wave length for DNA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57168" indent="-257168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the effect of temperature on the absorbance of DNA  or [</a:t>
            </a:r>
            <a:r>
              <a:rPr lang="en-GB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hyperchromic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effect].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b="1" dirty="0" smtClean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Principle:</a:t>
            </a:r>
            <a:br>
              <a:rPr lang="en-GB" sz="1600" b="1" dirty="0" smtClean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600" dirty="0" smtClean="0">
              <a:solidFill>
                <a:srgbClr val="7D00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en-GB" sz="1600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GB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double helix of DNA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bound together mainly by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bonds and hydrophobic effect between the complementary bases.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in solution is heated above its melting temperature (usually more than 80 °C),  the double-stranded DNA unwinds to form single-stranded DNA. </a:t>
            </a:r>
          </a:p>
          <a:p>
            <a:pPr>
              <a:buClr>
                <a:srgbClr val="C00000"/>
              </a:buClr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en-GB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2-In single stranded DNA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bases become unstacked and can thus absorb more light. </a:t>
            </a:r>
          </a:p>
          <a:p>
            <a:pPr>
              <a:buClr>
                <a:srgbClr val="C00000"/>
              </a:buClr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their native state, the bases of DNA absorb light at the 260 nm wavelength region.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bases become unstacked, </a:t>
            </a:r>
            <a:r>
              <a:rPr lang="en-GB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wavelength of maximum absorbance does not change, but the amount absorbed increases by 30-40%. </a:t>
            </a:r>
          </a:p>
          <a:p>
            <a:pPr>
              <a:buClr>
                <a:srgbClr val="C00000"/>
              </a:buClr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028D-1F15-4850-8A34-92A1EBB36BD9}" type="slidenum">
              <a:rPr lang="en-GB" smtClean="0"/>
              <a:t>16</a:t>
            </a:fld>
            <a:endParaRPr lang="en-GB"/>
          </a:p>
        </p:txBody>
      </p:sp>
      <p:pic>
        <p:nvPicPr>
          <p:cNvPr id="8" name="Picture 4" descr="http://www.nptel.ac.in/courses/102103047/module2/lec7/images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27" y="1279705"/>
            <a:ext cx="7029611" cy="329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086475"/>
            <a:ext cx="7711263" cy="518337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02648" y="6086475"/>
            <a:ext cx="1225403" cy="518337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0190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Rectangle 4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TextBox 8"/>
          <p:cNvSpPr txBox="1"/>
          <p:nvPr/>
        </p:nvSpPr>
        <p:spPr>
          <a:xfrm>
            <a:off x="97661" y="614277"/>
            <a:ext cx="74961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8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Experiment 1 : </a:t>
            </a:r>
            <a:r>
              <a:rPr lang="en-GB" sz="2800" b="1" kern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Spectral characterization of DNA</a:t>
            </a:r>
          </a:p>
          <a:p>
            <a:pPr lvl="0">
              <a:defRPr/>
            </a:pPr>
            <a:endParaRPr lang="en-US" sz="2800" b="1" kern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  <a:p>
            <a:pPr lvl="0">
              <a:defRPr/>
            </a:pPr>
            <a:endParaRPr lang="en-US" sz="2800" b="1" kern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15583" y="6247431"/>
            <a:ext cx="2057400" cy="365125"/>
          </a:xfrm>
        </p:spPr>
        <p:txBody>
          <a:bodyPr/>
          <a:lstStyle/>
          <a:p>
            <a:fld id="{1EC6028D-1F15-4850-8A34-92A1EBB36BD9}" type="slidenum">
              <a:rPr lang="en-GB" smtClean="0"/>
              <a:t>17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7661" y="1235583"/>
            <a:ext cx="917307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b="1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n-GB" sz="1400" b="1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b="1" dirty="0" smtClean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1400" b="1" dirty="0" smtClean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1400" b="1" dirty="0">
              <a:solidFill>
                <a:srgbClr val="7D00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54" indent="-385754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absorbance at the following wavelengths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:(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240,245,250,255,260,265,270,275 and 280 nm). Using distal water as a blank.</a:t>
            </a:r>
          </a:p>
          <a:p>
            <a:pPr marL="385754" indent="-385754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tube and put it in boiling water bath for 15 min. </a:t>
            </a:r>
          </a:p>
          <a:p>
            <a:pPr marL="385754" indent="-385754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the absorbance at same wave lengths.</a:t>
            </a:r>
          </a:p>
          <a:p>
            <a:pPr marL="385754" indent="-385754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absorption spectra of the native DNA solution and the denatured DNA against wavelengths.</a:t>
            </a:r>
          </a:p>
          <a:p>
            <a:pPr marL="385754" indent="-385754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GB" sz="1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600" b="1" dirty="0" smtClean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GB" sz="1400" b="1" dirty="0" smtClean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1400" b="1" dirty="0">
              <a:solidFill>
                <a:srgbClr val="7D00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4659774"/>
              </p:ext>
            </p:extLst>
          </p:nvPr>
        </p:nvGraphicFramePr>
        <p:xfrm>
          <a:off x="972151" y="3683309"/>
          <a:ext cx="4568942" cy="3038167"/>
        </p:xfrm>
        <a:graphic>
          <a:graphicData uri="http://schemas.openxmlformats.org/drawingml/2006/table">
            <a:tbl>
              <a:tblPr rtl="1" firstRow="1">
                <a:tableStyleId>{9DCAF9ED-07DC-4A11-8D7F-57B35C25682E}</a:tableStyleId>
              </a:tblPr>
              <a:tblGrid>
                <a:gridCol w="1522604"/>
                <a:gridCol w="1523169"/>
                <a:gridCol w="1523169"/>
              </a:tblGrid>
              <a:tr h="5374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Absorbance of heated DNA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Absorbance of isolated DNA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Wave </a:t>
                      </a:r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 (nm)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8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x-none" sz="80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US" sz="11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734" marR="49734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489498"/>
              </p:ext>
            </p:extLst>
          </p:nvPr>
        </p:nvGraphicFramePr>
        <p:xfrm>
          <a:off x="5638754" y="3823008"/>
          <a:ext cx="3429000" cy="2606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98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2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DNA = [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D00D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eoxyribo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D00D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n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ucleic 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D00D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a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cid</a:t>
            </a:r>
            <a:r>
              <a:rPr lang="en-GB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]</a:t>
            </a:r>
            <a:endParaRPr lang="en-GB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pic>
        <p:nvPicPr>
          <p:cNvPr id="12" name="Picture 5" descr="Cell-chromosomes-and-DNA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1"/>
          <a:stretch/>
        </p:blipFill>
        <p:spPr>
          <a:xfrm>
            <a:off x="188299" y="1838325"/>
            <a:ext cx="8436046" cy="4470179"/>
          </a:xfrm>
          <a:prstGeom prst="rect">
            <a:avLst/>
          </a:prstGeom>
          <a:noFill/>
          <a:ln>
            <a:solidFill>
              <a:sysClr val="window" lastClr="FFFFFF">
                <a:lumMod val="50000"/>
                <a:lumOff val="50000"/>
              </a:sysClr>
            </a:solidFill>
          </a:ln>
        </p:spPr>
      </p:pic>
    </p:spTree>
    <p:extLst>
      <p:ext uri="{BB962C8B-B14F-4D97-AF65-F5344CB8AC3E}">
        <p14:creationId xmlns:p14="http://schemas.microsoft.com/office/powerpoint/2010/main" val="14200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3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 What DNA made up of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61" y="1699724"/>
            <a:ext cx="89811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 is made of </a:t>
            </a: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polynucleotide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chains which run in </a:t>
            </a: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opposite direction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”antiparallel 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 has a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helical structure</a:t>
            </a:r>
            <a:r>
              <a:rPr lang="en-US" b="1" dirty="0" smtClean="0">
                <a:solidFill>
                  <a:srgbClr val="5423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b="1" dirty="0" smtClean="0">
                <a:solidFill>
                  <a:srgbClr val="5423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5423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r>
              <a:rPr lang="en-US" b="1" dirty="0">
                <a:solidFill>
                  <a:srgbClr val="5423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polynucleotide chain of DNA consists of monomer units of </a:t>
            </a:r>
            <a:r>
              <a:rPr lang="en-US" dirty="0">
                <a:solidFill>
                  <a:srgbClr val="00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nucleotides.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monomer unit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(nucleotide) consists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3 main components that are:</a:t>
            </a:r>
          </a:p>
          <a:p>
            <a:pPr marL="569357" lvl="1" indent="-342900">
              <a:buFont typeface="+mj-lt"/>
              <a:buAutoNum type="arabicPeriod"/>
            </a:pP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entose sugar</a:t>
            </a: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69357" lvl="1" indent="-342900">
              <a:buFont typeface="+mj-lt"/>
              <a:buAutoNum type="arabicPeriod"/>
            </a:pP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hosphate</a:t>
            </a: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69357" lvl="1" indent="-342900">
              <a:buFont typeface="+mj-lt"/>
              <a:buAutoNum type="arabicPeriod"/>
            </a:pP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itrogenous </a:t>
            </a:r>
            <a:r>
              <a:rPr lang="en-US" dirty="0">
                <a:solidFill>
                  <a:srgbClr val="542378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base.</a:t>
            </a:r>
          </a:p>
          <a:p>
            <a:pPr marL="257175" indent="-257175"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endParaRPr lang="en-US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" t="39344" r="73040" b="26844"/>
          <a:stretch/>
        </p:blipFill>
        <p:spPr bwMode="auto">
          <a:xfrm>
            <a:off x="4724400" y="3955523"/>
            <a:ext cx="3457575" cy="2546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1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4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DNA double helical </a:t>
            </a:r>
            <a:r>
              <a:rPr lang="en-GB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structure: </a:t>
            </a:r>
            <a:endParaRPr lang="en-GB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52442" y="3581014"/>
            <a:ext cx="26629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[antiparallel]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" y="1862138"/>
            <a:ext cx="4471987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5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Nucleotide </a:t>
            </a:r>
            <a:r>
              <a:rPr lang="en-GB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(DNA building block):</a:t>
            </a:r>
            <a:endParaRPr lang="en-GB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cs typeface="Aparajita" pitchFamily="34" charset="0"/>
            </a:endParaRPr>
          </a:p>
        </p:txBody>
      </p:sp>
      <p:pic>
        <p:nvPicPr>
          <p:cNvPr id="12" name="Picture 11" descr="91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9"/>
          <a:stretch/>
        </p:blipFill>
        <p:spPr>
          <a:xfrm>
            <a:off x="4640412" y="2048604"/>
            <a:ext cx="2953394" cy="3595065"/>
          </a:xfrm>
          <a:prstGeom prst="rect">
            <a:avLst/>
          </a:prstGeom>
        </p:spPr>
      </p:pic>
      <p:sp>
        <p:nvSpPr>
          <p:cNvPr id="13" name="Frame 12"/>
          <p:cNvSpPr/>
          <p:nvPr/>
        </p:nvSpPr>
        <p:spPr>
          <a:xfrm>
            <a:off x="5868325" y="4694177"/>
            <a:ext cx="1442246" cy="873209"/>
          </a:xfrm>
          <a:prstGeom prst="frame">
            <a:avLst>
              <a:gd name="adj1" fmla="val 0"/>
            </a:avLst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srgbClr val="7D00D2"/>
              </a:solidFill>
              <a:latin typeface="Trebuchet MS" panose="020B0603020202020204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819948" y="5373072"/>
            <a:ext cx="2048377" cy="1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5" name="Picture 14" descr="image00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3" t="3347" r="19340"/>
          <a:stretch/>
        </p:blipFill>
        <p:spPr>
          <a:xfrm>
            <a:off x="771970" y="2268014"/>
            <a:ext cx="2973201" cy="349728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079635" y="5908849"/>
            <a:ext cx="2357873" cy="261779"/>
          </a:xfrm>
          <a:prstGeom prst="rect">
            <a:avLst/>
          </a:prstGeom>
          <a:gradFill rotWithShape="1">
            <a:gsLst>
              <a:gs pos="0">
                <a:srgbClr val="542378">
                  <a:tint val="94000"/>
                  <a:satMod val="103000"/>
                  <a:lumMod val="102000"/>
                </a:srgbClr>
              </a:gs>
              <a:gs pos="50000">
                <a:srgbClr val="542378">
                  <a:shade val="100000"/>
                  <a:satMod val="110000"/>
                  <a:lumMod val="100000"/>
                </a:srgbClr>
              </a:gs>
              <a:gs pos="100000">
                <a:srgbClr val="542378">
                  <a:shade val="78000"/>
                  <a:satMod val="120000"/>
                  <a:lumMod val="99000"/>
                </a:srgbClr>
              </a:gs>
            </a:gsLst>
            <a:lin ang="5400000" scaled="0"/>
          </a:gradFill>
          <a:ln w="9525" cap="flat" cmpd="sng" algn="ctr">
            <a:solidFill>
              <a:srgbClr val="542378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r>
              <a:rPr lang="en-US" sz="1350" kern="0" dirty="0">
                <a:solidFill>
                  <a:prstClr val="white"/>
                </a:solidFill>
                <a:latin typeface="Trebuchet MS" panose="020B0603020202020204"/>
              </a:rPr>
              <a:t>Monomer</a:t>
            </a:r>
          </a:p>
        </p:txBody>
      </p:sp>
    </p:spTree>
    <p:extLst>
      <p:ext uri="{BB962C8B-B14F-4D97-AF65-F5344CB8AC3E}">
        <p14:creationId xmlns:p14="http://schemas.microsoft.com/office/powerpoint/2010/main" val="27617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6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DNA 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structure: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61" y="1657410"/>
            <a:ext cx="8932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685800">
              <a:buFont typeface="+mj-lt"/>
              <a:buAutoNum type="arabicPeriod"/>
              <a:defRPr/>
            </a:pPr>
            <a:r>
              <a:rPr lang="en-US" sz="2000" b="1" kern="0" dirty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Deoxyribose sugar</a:t>
            </a:r>
            <a:r>
              <a:rPr lang="en-US" sz="2000" b="1" kern="0" dirty="0" smtClean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defTabSz="685800">
              <a:buFont typeface="+mj-lt"/>
              <a:buAutoNum type="arabicPeriod"/>
              <a:defRPr/>
            </a:pPr>
            <a:endParaRPr lang="en-US" sz="2000" kern="0" dirty="0">
              <a:ln w="0"/>
              <a:solidFill>
                <a:srgbClr val="542378"/>
              </a:solidFill>
              <a:effectLst>
                <a:glow rad="63500">
                  <a:srgbClr val="D17DF9">
                    <a:satMod val="175000"/>
                    <a:alpha val="40000"/>
                  </a:srgb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monosaccharide 5-Carbon Sugar, Its name indicates that it is a </a:t>
            </a:r>
            <a:r>
              <a:rPr lang="en-US" sz="2000" b="1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deoxy sugar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meaning that 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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smtClean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en-US" sz="2000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derived from the sugar ribose by loss of an oxygen atom ].</a:t>
            </a:r>
          </a:p>
          <a:p>
            <a:pPr marL="257175" indent="-257175">
              <a:buFont typeface="Arial"/>
              <a:buChar char="•"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0512" defTabSz="685800">
              <a:defRPr/>
            </a:pPr>
            <a:endParaRPr lang="en-GB" sz="2000" b="1" kern="0" dirty="0">
              <a:solidFill>
                <a:srgbClr val="D17DF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endParaRPr lang="en-US" sz="20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Fg10_09b_revised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1" r="56625" b="25089"/>
          <a:stretch/>
        </p:blipFill>
        <p:spPr>
          <a:xfrm>
            <a:off x="3054956" y="3507223"/>
            <a:ext cx="2698143" cy="27722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76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7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DNA 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structure: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61" y="1539309"/>
            <a:ext cx="8932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685800">
              <a:buAutoNum type="arabicPeriod" startAt="2"/>
              <a:defRPr/>
            </a:pPr>
            <a:r>
              <a:rPr lang="en-US" sz="2000" b="1" kern="0" dirty="0" smtClean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Phosphate </a:t>
            </a:r>
            <a:r>
              <a:rPr lang="en-US" sz="2000" b="1" kern="0" dirty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en-US" sz="2000" b="1" kern="0" dirty="0" smtClean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685800">
              <a:defRPr/>
            </a:pPr>
            <a:endParaRPr lang="en-US" sz="2000" b="1" kern="0" dirty="0">
              <a:ln w="0"/>
              <a:solidFill>
                <a:srgbClr val="54237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sugars are joined together by phosphate groups that form </a:t>
            </a:r>
            <a:r>
              <a:rPr lang="en-GB" sz="2000" b="1" kern="0" dirty="0">
                <a:solidFill>
                  <a:srgbClr val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phosphodiester bonds 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the </a:t>
            </a:r>
            <a:r>
              <a:rPr lang="en-GB" sz="2000" b="1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2000" b="1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fifth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carbon atoms of adjacent sugar rings.</a:t>
            </a:r>
          </a:p>
          <a:p>
            <a:pPr marL="257175" indent="-257175">
              <a:buFont typeface="Arial"/>
              <a:buChar char="•"/>
            </a:pP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endParaRPr lang="en-GB" sz="1600" kern="0" dirty="0">
              <a:solidFill>
                <a:srgbClr val="D17DF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0512" defTabSz="685800">
              <a:defRPr/>
            </a:pPr>
            <a:endParaRPr lang="en-GB" sz="1600" b="1" kern="0" dirty="0">
              <a:solidFill>
                <a:srgbClr val="D17DF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endParaRPr lang="en-US" sz="16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6" descr="910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0" t="39324" r="4191" b="25512"/>
          <a:stretch/>
        </p:blipFill>
        <p:spPr>
          <a:xfrm>
            <a:off x="4438644" y="3510076"/>
            <a:ext cx="3273594" cy="260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8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DNA 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structure: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61" y="1316325"/>
            <a:ext cx="8932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685800">
              <a:buAutoNum type="arabicPeriod" startAt="3"/>
              <a:defRPr/>
            </a:pPr>
            <a:r>
              <a:rPr lang="en-US" sz="2000" b="1" kern="0" dirty="0" smtClean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Nitrogenous </a:t>
            </a:r>
            <a:r>
              <a:rPr lang="en-US" sz="2000" b="1" kern="0" dirty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bases</a:t>
            </a:r>
            <a:r>
              <a:rPr lang="en-US" sz="2000" b="1" kern="0" dirty="0" smtClean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685800">
              <a:defRPr/>
            </a:pPr>
            <a:endParaRPr lang="en-US" sz="2000" b="1" kern="0" dirty="0">
              <a:ln w="0"/>
              <a:solidFill>
                <a:srgbClr val="54237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nitrogen-containing organic molecule having the chemical properties of a base</a:t>
            </a:r>
            <a:r>
              <a:rPr lang="en-GB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endParaRPr lang="en-GB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20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classified as the derivatives of two parent compounds:</a:t>
            </a:r>
          </a:p>
          <a:p>
            <a:pPr marL="676275" indent="-385763" defTabSz="685800">
              <a:buFont typeface="+mj-lt"/>
              <a:buAutoNum type="arabicPeriod"/>
              <a:defRPr/>
            </a:pPr>
            <a:r>
              <a:rPr lang="en-GB" sz="2000" kern="0" dirty="0" smtClean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Purine: [ </a:t>
            </a:r>
            <a:r>
              <a:rPr lang="en-GB" sz="2000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Adenine, Guanine ]</a:t>
            </a:r>
          </a:p>
          <a:p>
            <a:pPr marL="676275" indent="-385763" defTabSz="685800">
              <a:buAutoNum type="arabicPeriod" startAt="2"/>
              <a:defRPr/>
            </a:pPr>
            <a:r>
              <a:rPr lang="en-GB" sz="2000" kern="0" dirty="0" smtClean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Pyrimidine : </a:t>
            </a:r>
            <a:r>
              <a:rPr lang="en-GB" sz="2000" kern="0" dirty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Cytosine, Thymine </a:t>
            </a:r>
            <a:r>
              <a:rPr lang="en-GB" sz="2000" kern="0" dirty="0" smtClean="0">
                <a:solidFill>
                  <a:srgbClr val="D17DF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676275" indent="-385763" defTabSz="685800">
              <a:buAutoNum type="arabicPeriod" startAt="2"/>
              <a:defRPr/>
            </a:pPr>
            <a:endParaRPr lang="en-GB" sz="2000" kern="0" dirty="0">
              <a:solidFill>
                <a:srgbClr val="D17DF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0512" defTabSz="685800">
              <a:defRPr/>
            </a:pPr>
            <a:endParaRPr lang="en-GB" sz="2000" b="1" kern="0" dirty="0">
              <a:solidFill>
                <a:srgbClr val="D17DF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endParaRPr lang="en-US" sz="20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9" y="4371976"/>
            <a:ext cx="3918098" cy="2166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75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AD8E1-0E69-4021-AE29-EAFD11900042}" type="slidenum">
              <a:rPr lang="en-GB" smtClean="0"/>
              <a:t>9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0" y="479130"/>
            <a:ext cx="7711263" cy="925032"/>
          </a:xfrm>
          <a:prstGeom prst="rect">
            <a:avLst/>
          </a:prstGeom>
          <a:solidFill>
            <a:srgbClr val="92929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0" name="Rectangle 9"/>
          <p:cNvSpPr/>
          <p:nvPr/>
        </p:nvSpPr>
        <p:spPr>
          <a:xfrm>
            <a:off x="7918597" y="479130"/>
            <a:ext cx="1225403" cy="972879"/>
          </a:xfrm>
          <a:prstGeom prst="rect">
            <a:avLst/>
          </a:prstGeom>
          <a:solidFill>
            <a:srgbClr val="7D00D2"/>
          </a:solidFill>
          <a:ln>
            <a:solidFill>
              <a:srgbClr val="7D00D2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TextBox 10"/>
          <p:cNvSpPr txBox="1"/>
          <p:nvPr/>
        </p:nvSpPr>
        <p:spPr>
          <a:xfrm>
            <a:off x="97661" y="614277"/>
            <a:ext cx="7496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DNA </a:t>
            </a:r>
            <a:r>
              <a:rPr lang="en-GB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cs typeface="Aparajita" pitchFamily="34" charset="0"/>
              </a:rPr>
              <a:t>structure: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661" y="1260608"/>
            <a:ext cx="89320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2" defTabSz="685800">
              <a:defRPr/>
            </a:pPr>
            <a:endParaRPr lang="en-GB" sz="2000" kern="0" dirty="0">
              <a:solidFill>
                <a:srgbClr val="D17DF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685800">
              <a:buAutoNum type="arabicPeriod" startAt="4"/>
              <a:defRPr/>
            </a:pPr>
            <a:r>
              <a:rPr lang="en-US" sz="2000" b="1" kern="0" dirty="0" smtClean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Hydrogen </a:t>
            </a:r>
            <a:r>
              <a:rPr lang="en-US" sz="2000" b="1" kern="0" dirty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bond</a:t>
            </a:r>
            <a:r>
              <a:rPr lang="en-US" sz="2000" b="1" kern="0" dirty="0" smtClean="0">
                <a:ln w="0"/>
                <a:solidFill>
                  <a:srgbClr val="54237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685800">
              <a:defRPr/>
            </a:pPr>
            <a:endParaRPr lang="en-US" sz="2000" b="1" kern="0" dirty="0">
              <a:ln w="0"/>
              <a:solidFill>
                <a:srgbClr val="54237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000" kern="0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H-bonds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 between base pairs of the </a:t>
            </a:r>
            <a:r>
              <a:rPr lang="en-GB" sz="2000" u="sng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antiparallel strands. </a:t>
            </a: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base in the first strand forms an H-bond only with a </a:t>
            </a:r>
            <a:r>
              <a:rPr lang="en-GB" sz="2000" kern="0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base 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strand. </a:t>
            </a: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two bases form a base-pair (</a:t>
            </a:r>
            <a:r>
              <a:rPr lang="en-GB" sz="2000" kern="0" dirty="0">
                <a:solidFill>
                  <a:srgbClr val="7D00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H-bond interaction that keeps strands together and form double helical structure</a:t>
            </a: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342900" indent="-342900" defTabSz="685800"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Sugars and phosphates are located outside of the double helical structure.</a:t>
            </a:r>
          </a:p>
          <a:p>
            <a:pPr marL="290512" defTabSz="685800">
              <a:defRPr/>
            </a:pPr>
            <a:endParaRPr lang="en-GB" sz="2000" b="1" kern="0" dirty="0">
              <a:solidFill>
                <a:srgbClr val="D17DF9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Arial"/>
              <a:buChar char="•"/>
            </a:pPr>
            <a:endParaRPr lang="en-US" sz="20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cem1s9_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235" r="38367" b="4492"/>
          <a:stretch/>
        </p:blipFill>
        <p:spPr>
          <a:xfrm>
            <a:off x="5372100" y="4158345"/>
            <a:ext cx="2422979" cy="25631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11-06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2354"/>
          <a:stretch/>
        </p:blipFill>
        <p:spPr>
          <a:xfrm>
            <a:off x="809625" y="4522916"/>
            <a:ext cx="3733801" cy="1810830"/>
          </a:xfrm>
          <a:prstGeom prst="rect">
            <a:avLst/>
          </a:prstGeom>
          <a:ln>
            <a:solidFill>
              <a:srgbClr val="542378"/>
            </a:solidFill>
          </a:ln>
        </p:spPr>
      </p:pic>
    </p:spTree>
    <p:extLst>
      <p:ext uri="{BB962C8B-B14F-4D97-AF65-F5344CB8AC3E}">
        <p14:creationId xmlns:p14="http://schemas.microsoft.com/office/powerpoint/2010/main" val="16944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9933F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1259</TotalTime>
  <Words>561</Words>
  <Application>Microsoft Office PowerPoint</Application>
  <PresentationFormat>On-screen Show (4:3)</PresentationFormat>
  <Paragraphs>147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Aparajita</vt:lpstr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Ghadah a</dc:creator>
  <cp:lastModifiedBy>Ghadah a</cp:lastModifiedBy>
  <cp:revision>46</cp:revision>
  <dcterms:created xsi:type="dcterms:W3CDTF">2015-02-02T06:41:37Z</dcterms:created>
  <dcterms:modified xsi:type="dcterms:W3CDTF">2017-04-15T10:47:09Z</dcterms:modified>
</cp:coreProperties>
</file>