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7"/>
  </p:notesMasterIdLst>
  <p:sldIdLst>
    <p:sldId id="256" r:id="rId7"/>
    <p:sldId id="258" r:id="rId8"/>
    <p:sldId id="259" r:id="rId9"/>
    <p:sldId id="279" r:id="rId10"/>
    <p:sldId id="265" r:id="rId11"/>
    <p:sldId id="274" r:id="rId12"/>
    <p:sldId id="277" r:id="rId13"/>
    <p:sldId id="283" r:id="rId14"/>
    <p:sldId id="267" r:id="rId15"/>
    <p:sldId id="266" r:id="rId16"/>
    <p:sldId id="268" r:id="rId17"/>
    <p:sldId id="269" r:id="rId18"/>
    <p:sldId id="276" r:id="rId19"/>
    <p:sldId id="275" r:id="rId20"/>
    <p:sldId id="271" r:id="rId21"/>
    <p:sldId id="272" r:id="rId22"/>
    <p:sldId id="273" r:id="rId23"/>
    <p:sldId id="280" r:id="rId24"/>
    <p:sldId id="281" r:id="rId25"/>
    <p:sldId id="28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41" autoAdjust="0"/>
    <p:restoredTop sz="94677"/>
  </p:normalViewPr>
  <p:slideViewPr>
    <p:cSldViewPr snapToGrid="0">
      <p:cViewPr varScale="1">
        <p:scale>
          <a:sx n="70" d="100"/>
          <a:sy n="70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B9AD5B-797D-4C43-855C-3B02B95B3C40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x-none"/>
        </a:p>
      </dgm:t>
    </dgm:pt>
    <dgm:pt modelId="{8CB10269-E0CB-44A6-8230-360A6F62C10E}">
      <dgm:prSet phldrT="[Text]"/>
      <dgm:spPr/>
      <dgm:t>
        <a:bodyPr/>
        <a:lstStyle/>
        <a:p>
          <a:pPr rtl="1"/>
          <a:r>
            <a:rPr lang="en-US" dirty="0" smtClean="0"/>
            <a:t>Immunodeficiency's</a:t>
          </a:r>
          <a:endParaRPr lang="x-none" dirty="0"/>
        </a:p>
      </dgm:t>
    </dgm:pt>
    <dgm:pt modelId="{31A4062C-65BA-45AD-BE66-080AC2E2C069}" type="parTrans" cxnId="{34DA6641-690C-46F8-9BD5-40A4A9BE658B}">
      <dgm:prSet/>
      <dgm:spPr/>
      <dgm:t>
        <a:bodyPr/>
        <a:lstStyle/>
        <a:p>
          <a:pPr rtl="1"/>
          <a:endParaRPr lang="x-none"/>
        </a:p>
      </dgm:t>
    </dgm:pt>
    <dgm:pt modelId="{D48CF3A8-8257-495A-A68A-B07150AD388A}" type="sibTrans" cxnId="{34DA6641-690C-46F8-9BD5-40A4A9BE658B}">
      <dgm:prSet/>
      <dgm:spPr/>
      <dgm:t>
        <a:bodyPr/>
        <a:lstStyle/>
        <a:p>
          <a:pPr rtl="1"/>
          <a:endParaRPr lang="x-none"/>
        </a:p>
      </dgm:t>
    </dgm:pt>
    <dgm:pt modelId="{B477F9DA-61AD-42F4-995C-8B1ECFEE5077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rgbClr val="FFFF00"/>
              </a:solidFill>
            </a:rPr>
            <a:t>Acquired:</a:t>
          </a:r>
        </a:p>
        <a:p>
          <a:pPr rtl="1"/>
          <a:r>
            <a:rPr lang="en-US" sz="2000" dirty="0" smtClean="0"/>
            <a:t>May be caused by drugs, (e.g., cancer chemotherapeutic agents and drugs given to transplant patients), irradiation, or certain infectious diseases (e.g., HIV)</a:t>
          </a:r>
          <a:endParaRPr lang="x-none" sz="2000" dirty="0"/>
        </a:p>
      </dgm:t>
    </dgm:pt>
    <dgm:pt modelId="{EB80DAA7-0E22-4D61-8253-CB141182CDF9}" type="parTrans" cxnId="{FA79ED6B-A12D-484B-AC3A-45E2E3127B3D}">
      <dgm:prSet/>
      <dgm:spPr/>
      <dgm:t>
        <a:bodyPr/>
        <a:lstStyle/>
        <a:p>
          <a:pPr rtl="1"/>
          <a:endParaRPr lang="x-none"/>
        </a:p>
      </dgm:t>
    </dgm:pt>
    <dgm:pt modelId="{36B1F6CA-33B3-4D25-A50A-8BD4E4AD36EC}" type="sibTrans" cxnId="{FA79ED6B-A12D-484B-AC3A-45E2E3127B3D}">
      <dgm:prSet/>
      <dgm:spPr/>
      <dgm:t>
        <a:bodyPr/>
        <a:lstStyle/>
        <a:p>
          <a:pPr rtl="1"/>
          <a:endParaRPr lang="x-none"/>
        </a:p>
      </dgm:t>
    </dgm:pt>
    <dgm:pt modelId="{332271F7-EB61-4061-9A20-BB618372B5F4}">
      <dgm:prSet phldrT="[Text]" custT="1"/>
      <dgm:spPr/>
      <dgm:t>
        <a:bodyPr/>
        <a:lstStyle/>
        <a:p>
          <a:pPr rtl="1"/>
          <a:r>
            <a:rPr lang="en-US" sz="2000" b="1" dirty="0" smtClean="0">
              <a:solidFill>
                <a:srgbClr val="FFFF00"/>
              </a:solidFill>
            </a:rPr>
            <a:t>Inherited:</a:t>
          </a:r>
        </a:p>
        <a:p>
          <a:pPr rtl="1"/>
          <a:r>
            <a:rPr lang="en-US" sz="2000" dirty="0" smtClean="0"/>
            <a:t>Can be the result of deficiencies in antibody production, or any of immunological cells. </a:t>
          </a:r>
          <a:endParaRPr lang="x-none" sz="2000" dirty="0"/>
        </a:p>
      </dgm:t>
    </dgm:pt>
    <dgm:pt modelId="{E4DB1602-DD8F-4DDF-A635-38F4E18DC652}" type="parTrans" cxnId="{79232E18-9FEA-4BDD-A596-4266CD28893A}">
      <dgm:prSet/>
      <dgm:spPr/>
      <dgm:t>
        <a:bodyPr/>
        <a:lstStyle/>
        <a:p>
          <a:pPr rtl="1"/>
          <a:endParaRPr lang="x-none"/>
        </a:p>
      </dgm:t>
    </dgm:pt>
    <dgm:pt modelId="{17A35126-62B4-4B04-801C-4A3D12361A34}" type="sibTrans" cxnId="{79232E18-9FEA-4BDD-A596-4266CD28893A}">
      <dgm:prSet/>
      <dgm:spPr/>
      <dgm:t>
        <a:bodyPr/>
        <a:lstStyle/>
        <a:p>
          <a:pPr rtl="1"/>
          <a:endParaRPr lang="x-none"/>
        </a:p>
      </dgm:t>
    </dgm:pt>
    <dgm:pt modelId="{B5F6C589-39CA-4FA4-B7EC-D25019388409}">
      <dgm:prSet/>
      <dgm:spPr/>
      <dgm:t>
        <a:bodyPr/>
        <a:lstStyle/>
        <a:p>
          <a:pPr rtl="1"/>
          <a:endParaRPr lang="x-none" dirty="0"/>
        </a:p>
      </dgm:t>
    </dgm:pt>
    <dgm:pt modelId="{BA482A17-DD9C-4B8B-A419-7E75696B3456}" type="parTrans" cxnId="{CCD31E6C-82D0-4CED-9F03-787942ED9A58}">
      <dgm:prSet/>
      <dgm:spPr/>
      <dgm:t>
        <a:bodyPr/>
        <a:lstStyle/>
        <a:p>
          <a:pPr rtl="1"/>
          <a:endParaRPr lang="x-none"/>
        </a:p>
      </dgm:t>
    </dgm:pt>
    <dgm:pt modelId="{79E28366-62D6-49F6-A979-C5DFEF66CD95}" type="sibTrans" cxnId="{CCD31E6C-82D0-4CED-9F03-787942ED9A58}">
      <dgm:prSet/>
      <dgm:spPr/>
      <dgm:t>
        <a:bodyPr/>
        <a:lstStyle/>
        <a:p>
          <a:pPr rtl="1"/>
          <a:endParaRPr lang="x-none"/>
        </a:p>
      </dgm:t>
    </dgm:pt>
    <dgm:pt modelId="{0466B19B-5962-4A29-87A5-890F0A032266}">
      <dgm:prSet/>
      <dgm:spPr/>
      <dgm:t>
        <a:bodyPr/>
        <a:lstStyle/>
        <a:p>
          <a:pPr rtl="1"/>
          <a:endParaRPr lang="x-none" dirty="0"/>
        </a:p>
      </dgm:t>
    </dgm:pt>
    <dgm:pt modelId="{F21D1FCA-537B-403F-89E6-E209D8E3B001}" type="parTrans" cxnId="{30B1FB28-395E-441F-8368-9E0D69CE5905}">
      <dgm:prSet/>
      <dgm:spPr/>
      <dgm:t>
        <a:bodyPr/>
        <a:lstStyle/>
        <a:p>
          <a:pPr rtl="1"/>
          <a:endParaRPr lang="x-none"/>
        </a:p>
      </dgm:t>
    </dgm:pt>
    <dgm:pt modelId="{EC3B4B4F-5EB8-432F-B277-8F463A019A2A}" type="sibTrans" cxnId="{30B1FB28-395E-441F-8368-9E0D69CE5905}">
      <dgm:prSet/>
      <dgm:spPr/>
      <dgm:t>
        <a:bodyPr/>
        <a:lstStyle/>
        <a:p>
          <a:pPr rtl="1"/>
          <a:endParaRPr lang="x-none"/>
        </a:p>
      </dgm:t>
    </dgm:pt>
    <dgm:pt modelId="{17CAAD06-9CE4-4B9D-B980-0A038A04FE3C}">
      <dgm:prSet/>
      <dgm:spPr/>
      <dgm:t>
        <a:bodyPr/>
        <a:lstStyle/>
        <a:p>
          <a:pPr rtl="1"/>
          <a:endParaRPr lang="x-none" dirty="0"/>
        </a:p>
      </dgm:t>
    </dgm:pt>
    <dgm:pt modelId="{9FFEE07B-8AD2-4B37-92C2-011257769A5A}" type="parTrans" cxnId="{92DA2224-C6FE-4DAC-AF9E-E75DC7E7E94F}">
      <dgm:prSet/>
      <dgm:spPr/>
      <dgm:t>
        <a:bodyPr/>
        <a:lstStyle/>
        <a:p>
          <a:pPr rtl="1"/>
          <a:endParaRPr lang="x-none"/>
        </a:p>
      </dgm:t>
    </dgm:pt>
    <dgm:pt modelId="{55371055-4C97-4489-AFB6-8BE6E96FA08C}" type="sibTrans" cxnId="{92DA2224-C6FE-4DAC-AF9E-E75DC7E7E94F}">
      <dgm:prSet/>
      <dgm:spPr/>
      <dgm:t>
        <a:bodyPr/>
        <a:lstStyle/>
        <a:p>
          <a:pPr rtl="1"/>
          <a:endParaRPr lang="x-none"/>
        </a:p>
      </dgm:t>
    </dgm:pt>
    <dgm:pt modelId="{EB64FF71-8AD9-4C49-AF44-EBB64354BD71}" type="pres">
      <dgm:prSet presAssocID="{83B9AD5B-797D-4C43-855C-3B02B95B3C40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pPr rtl="1"/>
          <a:endParaRPr lang="x-none"/>
        </a:p>
      </dgm:t>
    </dgm:pt>
    <dgm:pt modelId="{BBB4F41D-0BA4-469F-9383-FB695EC6A1AC}" type="pres">
      <dgm:prSet presAssocID="{8CB10269-E0CB-44A6-8230-360A6F62C10E}" presName="centerShape" presStyleLbl="node0" presStyleIdx="0" presStyleCnt="1" custScaleX="174752" custScaleY="33384" custLinFactNeighborX="-816" custLinFactNeighborY="-46260"/>
      <dgm:spPr/>
      <dgm:t>
        <a:bodyPr/>
        <a:lstStyle/>
        <a:p>
          <a:pPr rtl="1"/>
          <a:endParaRPr lang="x-none"/>
        </a:p>
      </dgm:t>
    </dgm:pt>
    <dgm:pt modelId="{182DA427-1FEF-43A0-A9F0-EB75D0EE927E}" type="pres">
      <dgm:prSet presAssocID="{EB80DAA7-0E22-4D61-8253-CB141182CDF9}" presName="parTrans" presStyleLbl="bgSibTrans2D1" presStyleIdx="0" presStyleCnt="2"/>
      <dgm:spPr/>
      <dgm:t>
        <a:bodyPr/>
        <a:lstStyle/>
        <a:p>
          <a:pPr rtl="1"/>
          <a:endParaRPr lang="x-none"/>
        </a:p>
      </dgm:t>
    </dgm:pt>
    <dgm:pt modelId="{DE964552-D449-429A-9329-4C77B9BFC990}" type="pres">
      <dgm:prSet presAssocID="{B477F9DA-61AD-42F4-995C-8B1ECFEE5077}" presName="node" presStyleLbl="node1" presStyleIdx="0" presStyleCnt="2" custScaleX="164174" custScaleY="163811" custRadScaleRad="89577" custRadScaleInc="-57542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  <dgm:pt modelId="{A136202C-6EA4-4FBF-AA51-8B8AF0DD2766}" type="pres">
      <dgm:prSet presAssocID="{E4DB1602-DD8F-4DDF-A635-38F4E18DC652}" presName="parTrans" presStyleLbl="bgSibTrans2D1" presStyleIdx="1" presStyleCnt="2"/>
      <dgm:spPr/>
      <dgm:t>
        <a:bodyPr/>
        <a:lstStyle/>
        <a:p>
          <a:pPr rtl="1"/>
          <a:endParaRPr lang="x-none"/>
        </a:p>
      </dgm:t>
    </dgm:pt>
    <dgm:pt modelId="{9E0D4BB3-5CB6-4927-A180-E68515001F56}" type="pres">
      <dgm:prSet presAssocID="{332271F7-EB61-4061-9A20-BB618372B5F4}" presName="node" presStyleLbl="node1" presStyleIdx="1" presStyleCnt="2" custScaleX="158059" custScaleY="164223" custRadScaleRad="89792" custRadScaleInc="65822">
        <dgm:presLayoutVars>
          <dgm:bulletEnabled val="1"/>
        </dgm:presLayoutVars>
      </dgm:prSet>
      <dgm:spPr/>
      <dgm:t>
        <a:bodyPr/>
        <a:lstStyle/>
        <a:p>
          <a:pPr rtl="1"/>
          <a:endParaRPr lang="x-none"/>
        </a:p>
      </dgm:t>
    </dgm:pt>
  </dgm:ptLst>
  <dgm:cxnLst>
    <dgm:cxn modelId="{92DA2224-C6FE-4DAC-AF9E-E75DC7E7E94F}" srcId="{83B9AD5B-797D-4C43-855C-3B02B95B3C40}" destId="{17CAAD06-9CE4-4B9D-B980-0A038A04FE3C}" srcOrd="1" destOrd="0" parTransId="{9FFEE07B-8AD2-4B37-92C2-011257769A5A}" sibTransId="{55371055-4C97-4489-AFB6-8BE6E96FA08C}"/>
    <dgm:cxn modelId="{8280293E-A6BE-E446-BC69-51FF66CC9D6E}" type="presOf" srcId="{E4DB1602-DD8F-4DDF-A635-38F4E18DC652}" destId="{A136202C-6EA4-4FBF-AA51-8B8AF0DD2766}" srcOrd="0" destOrd="0" presId="urn:microsoft.com/office/officeart/2005/8/layout/radial4"/>
    <dgm:cxn modelId="{A0684B1E-CC77-9D49-8AB9-9878B7B8D09C}" type="presOf" srcId="{8CB10269-E0CB-44A6-8230-360A6F62C10E}" destId="{BBB4F41D-0BA4-469F-9383-FB695EC6A1AC}" srcOrd="0" destOrd="0" presId="urn:microsoft.com/office/officeart/2005/8/layout/radial4"/>
    <dgm:cxn modelId="{CCD31E6C-82D0-4CED-9F03-787942ED9A58}" srcId="{83B9AD5B-797D-4C43-855C-3B02B95B3C40}" destId="{B5F6C589-39CA-4FA4-B7EC-D25019388409}" srcOrd="3" destOrd="0" parTransId="{BA482A17-DD9C-4B8B-A419-7E75696B3456}" sibTransId="{79E28366-62D6-49F6-A979-C5DFEF66CD95}"/>
    <dgm:cxn modelId="{60EEA563-F800-2746-A0C4-11688315D41B}" type="presOf" srcId="{B477F9DA-61AD-42F4-995C-8B1ECFEE5077}" destId="{DE964552-D449-429A-9329-4C77B9BFC990}" srcOrd="0" destOrd="0" presId="urn:microsoft.com/office/officeart/2005/8/layout/radial4"/>
    <dgm:cxn modelId="{D920AF60-7C3E-1B4F-8E9C-9171F17D9A66}" type="presOf" srcId="{83B9AD5B-797D-4C43-855C-3B02B95B3C40}" destId="{EB64FF71-8AD9-4C49-AF44-EBB64354BD71}" srcOrd="0" destOrd="0" presId="urn:microsoft.com/office/officeart/2005/8/layout/radial4"/>
    <dgm:cxn modelId="{34DA6641-690C-46F8-9BD5-40A4A9BE658B}" srcId="{83B9AD5B-797D-4C43-855C-3B02B95B3C40}" destId="{8CB10269-E0CB-44A6-8230-360A6F62C10E}" srcOrd="0" destOrd="0" parTransId="{31A4062C-65BA-45AD-BE66-080AC2E2C069}" sibTransId="{D48CF3A8-8257-495A-A68A-B07150AD388A}"/>
    <dgm:cxn modelId="{79232E18-9FEA-4BDD-A596-4266CD28893A}" srcId="{8CB10269-E0CB-44A6-8230-360A6F62C10E}" destId="{332271F7-EB61-4061-9A20-BB618372B5F4}" srcOrd="1" destOrd="0" parTransId="{E4DB1602-DD8F-4DDF-A635-38F4E18DC652}" sibTransId="{17A35126-62B4-4B04-801C-4A3D12361A34}"/>
    <dgm:cxn modelId="{FA79ED6B-A12D-484B-AC3A-45E2E3127B3D}" srcId="{8CB10269-E0CB-44A6-8230-360A6F62C10E}" destId="{B477F9DA-61AD-42F4-995C-8B1ECFEE5077}" srcOrd="0" destOrd="0" parTransId="{EB80DAA7-0E22-4D61-8253-CB141182CDF9}" sibTransId="{36B1F6CA-33B3-4D25-A50A-8BD4E4AD36EC}"/>
    <dgm:cxn modelId="{0AA0D81D-A9D1-7E4E-909B-F68B3584661E}" type="presOf" srcId="{332271F7-EB61-4061-9A20-BB618372B5F4}" destId="{9E0D4BB3-5CB6-4927-A180-E68515001F56}" srcOrd="0" destOrd="0" presId="urn:microsoft.com/office/officeart/2005/8/layout/radial4"/>
    <dgm:cxn modelId="{9FBDDBA9-361E-264A-B69A-ECAD327555E9}" type="presOf" srcId="{EB80DAA7-0E22-4D61-8253-CB141182CDF9}" destId="{182DA427-1FEF-43A0-A9F0-EB75D0EE927E}" srcOrd="0" destOrd="0" presId="urn:microsoft.com/office/officeart/2005/8/layout/radial4"/>
    <dgm:cxn modelId="{30B1FB28-395E-441F-8368-9E0D69CE5905}" srcId="{83B9AD5B-797D-4C43-855C-3B02B95B3C40}" destId="{0466B19B-5962-4A29-87A5-890F0A032266}" srcOrd="2" destOrd="0" parTransId="{F21D1FCA-537B-403F-89E6-E209D8E3B001}" sibTransId="{EC3B4B4F-5EB8-432F-B277-8F463A019A2A}"/>
    <dgm:cxn modelId="{5DAAFAB5-EB96-3746-A215-6CA284710B35}" type="presParOf" srcId="{EB64FF71-8AD9-4C49-AF44-EBB64354BD71}" destId="{BBB4F41D-0BA4-469F-9383-FB695EC6A1AC}" srcOrd="0" destOrd="0" presId="urn:microsoft.com/office/officeart/2005/8/layout/radial4"/>
    <dgm:cxn modelId="{D5AE5518-6B89-AF4F-95AD-76479A7028C9}" type="presParOf" srcId="{EB64FF71-8AD9-4C49-AF44-EBB64354BD71}" destId="{182DA427-1FEF-43A0-A9F0-EB75D0EE927E}" srcOrd="1" destOrd="0" presId="urn:microsoft.com/office/officeart/2005/8/layout/radial4"/>
    <dgm:cxn modelId="{AB09C371-771C-8047-A4D5-F20C3BD7FAF3}" type="presParOf" srcId="{EB64FF71-8AD9-4C49-AF44-EBB64354BD71}" destId="{DE964552-D449-429A-9329-4C77B9BFC990}" srcOrd="2" destOrd="0" presId="urn:microsoft.com/office/officeart/2005/8/layout/radial4"/>
    <dgm:cxn modelId="{3462B393-676F-F041-B47B-A2D5D1FE0D64}" type="presParOf" srcId="{EB64FF71-8AD9-4C49-AF44-EBB64354BD71}" destId="{A136202C-6EA4-4FBF-AA51-8B8AF0DD2766}" srcOrd="3" destOrd="0" presId="urn:microsoft.com/office/officeart/2005/8/layout/radial4"/>
    <dgm:cxn modelId="{6F70ABFE-9913-5446-B335-837234BEA31D}" type="presParOf" srcId="{EB64FF71-8AD9-4C49-AF44-EBB64354BD71}" destId="{9E0D4BB3-5CB6-4927-A180-E68515001F56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B4F41D-0BA4-469F-9383-FB695EC6A1AC}">
      <dsp:nvSpPr>
        <dsp:cNvPr id="0" name=""/>
        <dsp:cNvSpPr/>
      </dsp:nvSpPr>
      <dsp:spPr>
        <a:xfrm>
          <a:off x="1500196" y="573192"/>
          <a:ext cx="3730083" cy="7125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 smtClean="0"/>
            <a:t>Immunodeficiency's</a:t>
          </a:r>
          <a:endParaRPr lang="x-none" sz="2500" kern="1200" dirty="0"/>
        </a:p>
      </dsp:txBody>
      <dsp:txXfrm>
        <a:off x="2046454" y="677547"/>
        <a:ext cx="2637567" cy="503871"/>
      </dsp:txXfrm>
    </dsp:sp>
    <dsp:sp modelId="{182DA427-1FEF-43A0-A9F0-EB75D0EE927E}">
      <dsp:nvSpPr>
        <dsp:cNvPr id="0" name=""/>
        <dsp:cNvSpPr/>
      </dsp:nvSpPr>
      <dsp:spPr>
        <a:xfrm rot="8104125">
          <a:off x="662098" y="2011221"/>
          <a:ext cx="2627810" cy="608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964552-D449-429A-9329-4C77B9BFC990}">
      <dsp:nvSpPr>
        <dsp:cNvPr id="0" name=""/>
        <dsp:cNvSpPr/>
      </dsp:nvSpPr>
      <dsp:spPr>
        <a:xfrm>
          <a:off x="-618722" y="1914655"/>
          <a:ext cx="3329081" cy="265737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Acquired: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May be caused by drugs, (e.g., cancer chemotherapeutic agents and drugs given to transplant patients), irradiation, or certain infectious diseases (e.g., HIV)</a:t>
          </a:r>
          <a:endParaRPr lang="x-none" sz="2000" kern="1200" dirty="0"/>
        </a:p>
      </dsp:txBody>
      <dsp:txXfrm>
        <a:off x="-540890" y="1992487"/>
        <a:ext cx="3173417" cy="2501712"/>
      </dsp:txXfrm>
    </dsp:sp>
    <dsp:sp modelId="{A136202C-6EA4-4FBF-AA51-8B8AF0DD2766}">
      <dsp:nvSpPr>
        <dsp:cNvPr id="0" name=""/>
        <dsp:cNvSpPr/>
      </dsp:nvSpPr>
      <dsp:spPr>
        <a:xfrm rot="2625731">
          <a:off x="3470557" y="2009210"/>
          <a:ext cx="2679397" cy="60833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0D4BB3-5CB6-4927-A180-E68515001F56}">
      <dsp:nvSpPr>
        <dsp:cNvPr id="0" name=""/>
        <dsp:cNvSpPr/>
      </dsp:nvSpPr>
      <dsp:spPr>
        <a:xfrm>
          <a:off x="4175268" y="1907972"/>
          <a:ext cx="3205082" cy="266405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Inherited: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Can be the result of deficiencies in antibody production, or any of immunological cells. </a:t>
          </a:r>
          <a:endParaRPr lang="x-none" sz="2000" kern="1200" dirty="0"/>
        </a:p>
      </dsp:txBody>
      <dsp:txXfrm>
        <a:off x="4253296" y="1986000"/>
        <a:ext cx="3049026" cy="25080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2A9EE1-BCAA-482F-A3ED-B3CB13CECCCB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CE0060-E1C1-42BE-9ADB-346D2B4166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532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buNone/>
            </a:pPr>
            <a:r>
              <a:rPr lang="en-US" sz="1200" b="1" dirty="0" smtClean="0">
                <a:solidFill>
                  <a:srgbClr val="0000FF"/>
                </a:solidFill>
                <a:cs typeface="Arial" charset="0"/>
              </a:rPr>
              <a:t>Immunity: </a:t>
            </a:r>
          </a:p>
          <a:p>
            <a:pPr>
              <a:lnSpc>
                <a:spcPct val="100000"/>
              </a:lnSpc>
            </a:pPr>
            <a:r>
              <a:rPr lang="en-US" sz="1200" dirty="0" smtClean="0"/>
              <a:t>Is a biological term that describes a state of having sufficient </a:t>
            </a:r>
            <a:r>
              <a:rPr lang="en-US" sz="1200" b="1" dirty="0" smtClean="0">
                <a:solidFill>
                  <a:srgbClr val="00B0F0"/>
                </a:solidFill>
              </a:rPr>
              <a:t>biological defenses </a:t>
            </a:r>
            <a:r>
              <a:rPr lang="en-US" sz="1200" dirty="0" smtClean="0"/>
              <a:t>to avoid infection, disease, or other unwanted biological invasion. </a:t>
            </a:r>
          </a:p>
          <a:p>
            <a:pPr>
              <a:lnSpc>
                <a:spcPct val="100000"/>
              </a:lnSpc>
            </a:pPr>
            <a:r>
              <a:rPr lang="en-US" sz="1200" dirty="0" smtClean="0"/>
              <a:t>In other words, it is nothing but the </a:t>
            </a:r>
            <a:r>
              <a:rPr lang="en-US" sz="1200" b="1" dirty="0" smtClean="0">
                <a:solidFill>
                  <a:srgbClr val="00B050"/>
                </a:solidFill>
              </a:rPr>
              <a:t>capability of the body to resist harmful microbes from entering the body.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06477-4DCD-634F-AE6B-B203612FB55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60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06477-4DCD-634F-AE6B-B203612FB55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Primary functions</a:t>
            </a:r>
            <a:r>
              <a:rPr lang="en-US" baseline="0" dirty="0" smtClean="0"/>
              <a:t> </a:t>
            </a:r>
            <a:r>
              <a:rPr lang="en-US" dirty="0" smtClean="0"/>
              <a:t>of immune system are</a:t>
            </a:r>
            <a:r>
              <a:rPr lang="en-US" baseline="0" dirty="0" smtClean="0"/>
              <a:t> to </a:t>
            </a:r>
            <a:r>
              <a:rPr lang="en-US" baseline="0" dirty="0" err="1" smtClean="0"/>
              <a:t>diffreniate</a:t>
            </a:r>
            <a:r>
              <a:rPr lang="en-US" baseline="0" dirty="0" smtClean="0"/>
              <a:t> between self and non self (something foreign) and destroy that which is non self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81CD-FDD1-4A97-A0C0-79C2DBC285A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547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https://www.youtube.com/watch?v=6uwVhn-APsQ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5C81CD-FDD1-4A97-A0C0-79C2DBC285A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982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3717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429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920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77F-6AAE-A24D-9C17-88AE072ACF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3962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06D4-4806-354E-AF7C-D3483D53C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741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BF65-6CB1-814F-812E-012FBEBE7F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8199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3296-7664-9F4E-B8BA-2B165E582B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17614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C891-C70B-F549-B821-7F0727100F5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66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19B-1756-694E-8F50-19939C4312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0073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A1DC-C33D-9F45-887A-EBD82C5924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3209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94C3-CA43-5E46-9162-9CF99CB168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795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824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433-79D0-7949-B18E-25C66FF659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8268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E955-0B71-2349-9198-12C4877D24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1843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CFC3-EE20-4F46-B13A-49083BEA8C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4798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77F-6AAE-A24D-9C17-88AE072ACF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7728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06D4-4806-354E-AF7C-D3483D53C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80770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BF65-6CB1-814F-812E-012FBEBE7F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0216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3296-7664-9F4E-B8BA-2B165E582B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242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C891-C70B-F549-B821-7F0727100F5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30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19B-1756-694E-8F50-19939C4312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701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A1DC-C33D-9F45-887A-EBD82C5924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302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9103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94C3-CA43-5E46-9162-9CF99CB168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0419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433-79D0-7949-B18E-25C66FF659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1534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E955-0B71-2349-9198-12C4877D24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5157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CFC3-EE20-4F46-B13A-49083BEA8C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342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77F-6AAE-A24D-9C17-88AE072ACF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5992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06D4-4806-354E-AF7C-D3483D53C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12177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BF65-6CB1-814F-812E-012FBEBE7F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6148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3296-7664-9F4E-B8BA-2B165E582B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9668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C891-C70B-F549-B821-7F0727100F5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589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19B-1756-694E-8F50-19939C4312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239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073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A1DC-C33D-9F45-887A-EBD82C5924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277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94C3-CA43-5E46-9162-9CF99CB168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4988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433-79D0-7949-B18E-25C66FF659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699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E955-0B71-2349-9198-12C4877D24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84526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CFC3-EE20-4F46-B13A-49083BEA8C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11488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77F-6AAE-A24D-9C17-88AE072ACF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28656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06D4-4806-354E-AF7C-D3483D53C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7486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BF65-6CB1-814F-812E-012FBEBE7F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9021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3296-7664-9F4E-B8BA-2B165E582B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495644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C891-C70B-F549-B821-7F0727100F5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592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8108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19B-1756-694E-8F50-19939C4312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53606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A1DC-C33D-9F45-887A-EBD82C5924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6865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94C3-CA43-5E46-9162-9CF99CB168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93799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433-79D0-7949-B18E-25C66FF659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400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E955-0B71-2349-9198-12C4877D24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9421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CFC3-EE20-4F46-B13A-49083BEA8C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502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DF77F-6AAE-A24D-9C17-88AE072ACFC7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8196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1706D4-4806-354E-AF7C-D3483D53C16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26567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FBF65-6CB1-814F-812E-012FBEBE7F72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9043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83296-7664-9F4E-B8BA-2B165E582B1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57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084814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2C891-C70B-F549-B821-7F0727100F53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42193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8A19B-1756-694E-8F50-19939C43123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799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3A1DC-C33D-9F45-887A-EBD82C592438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333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0D94C3-CA43-5E46-9162-9CF99CB168FF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87973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2B433-79D0-7949-B18E-25C66FF659A5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02886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6E955-0B71-2349-9198-12C4877D24CC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92854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2CFC3-EE20-4F46-B13A-49083BEA8C50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8641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93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182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781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7FAA2-9F9F-4BB7-8529-C830AFC0FC62}" type="datetimeFigureOut">
              <a:rPr lang="en-US" smtClean="0"/>
              <a:t>11/27/2017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B8794-4771-4BCC-A47E-6D1FF03DFF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464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F0FF7C-34D0-6046-97CB-51192C6182A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830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F0FF7C-34D0-6046-97CB-51192C6182A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806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F0FF7C-34D0-6046-97CB-51192C6182A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64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F0FF7C-34D0-6046-97CB-51192C6182A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488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dot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A2F0FF7C-34D0-6046-97CB-51192C6182A4}" type="datetime1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457200"/>
              <a:t>27/11/2017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DR AMAL ALSHAMMARY / CLS 414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2247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Abadi MT Condensed Extra Bold" charset="0"/>
                <a:ea typeface="Abadi MT Condensed Extra Bold" charset="0"/>
                <a:cs typeface="Abadi MT Condensed Extra Bold" charset="0"/>
              </a:rPr>
              <a:t>Basic Immunology</a:t>
            </a:r>
            <a:endParaRPr lang="en-US" dirty="0">
              <a:solidFill>
                <a:srgbClr val="FF0000"/>
              </a:solidFill>
              <a:latin typeface="Abadi MT Condensed Extra Bold" charset="0"/>
              <a:ea typeface="Abadi MT Condensed Extra Bold" charset="0"/>
              <a:cs typeface="Abadi MT Condensed Extra Bold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CLS 212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66722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89792" y="244734"/>
            <a:ext cx="8608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3366FF"/>
                </a:solidFill>
                <a:latin typeface="Times New Roman" pitchFamily="18" charset="0"/>
              </a:rPr>
              <a:t>Host Defenses</a:t>
            </a:r>
            <a:endParaRPr lang="en-US" sz="4000" b="1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0786" y="1544510"/>
          <a:ext cx="8400897" cy="4040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299"/>
                <a:gridCol w="2380356"/>
                <a:gridCol w="3220242"/>
              </a:tblGrid>
              <a:tr h="433076">
                <a:tc gridSpan="2">
                  <a:txBody>
                    <a:bodyPr/>
                    <a:lstStyle/>
                    <a:p>
                      <a:pPr algn="ctr"/>
                      <a:endParaRPr lang="en-US" sz="1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Innate (Nonspecific) Immunity</a:t>
                      </a:r>
                    </a:p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C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 smtClean="0"/>
                    </a:p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Adaptive (Acquired) Immunity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520126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800" b="1" u="sng" dirty="0" smtClean="0">
                          <a:solidFill>
                            <a:srgbClr val="000000"/>
                          </a:solidFill>
                        </a:rPr>
                        <a:t>First</a:t>
                      </a:r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 line of defense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rgbClr val="FF66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u="sng" dirty="0" smtClean="0"/>
                        <a:t>Second</a:t>
                      </a:r>
                      <a:r>
                        <a:rPr lang="en-US" sz="1800" b="1" dirty="0" smtClean="0"/>
                        <a:t> line of defense</a:t>
                      </a:r>
                    </a:p>
                    <a:p>
                      <a:pPr algn="ctr"/>
                      <a:endParaRPr lang="en-US" sz="1800" b="1" dirty="0"/>
                    </a:p>
                  </a:txBody>
                  <a:tcPr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u="sng" dirty="0" smtClean="0"/>
                        <a:t>Third</a:t>
                      </a:r>
                      <a:r>
                        <a:rPr lang="en-US" sz="1800" b="1" dirty="0" smtClean="0"/>
                        <a:t> line of defense</a:t>
                      </a:r>
                      <a:endParaRPr lang="en-US" sz="1800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303414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Physical / Mechanical factors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Chemical factors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Biological factors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Immune defensive cells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Inflammation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Fever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Antimicrobial substances</a:t>
                      </a:r>
                    </a:p>
                  </a:txBody>
                  <a:tcPr>
                    <a:solidFill>
                      <a:srgbClr val="FAFFC4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err="1" smtClean="0"/>
                        <a:t>Humoral</a:t>
                      </a:r>
                      <a:r>
                        <a:rPr lang="en-US" baseline="0" dirty="0" smtClean="0"/>
                        <a:t> immunity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/>
                        <a:t>Cellular immunity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19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747" y="201741"/>
            <a:ext cx="860872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US" altLang="en-US" sz="3500" b="1" dirty="0">
                <a:solidFill>
                  <a:srgbClr val="3366FF"/>
                </a:solidFill>
                <a:latin typeface="Times New Roman" pitchFamily="18" charset="0"/>
              </a:rPr>
              <a:t>Innate (Nonspecific) immunity</a:t>
            </a:r>
          </a:p>
          <a:p>
            <a:pPr lvl="1" algn="ctr" defTabSz="457200"/>
            <a:r>
              <a:rPr lang="en-US" altLang="en-US" sz="3500" b="1" i="1" u="sng" dirty="0">
                <a:solidFill>
                  <a:srgbClr val="FF0000"/>
                </a:solidFill>
                <a:latin typeface="Times New Roman" pitchFamily="18" charset="0"/>
              </a:rPr>
              <a:t>Firs</a:t>
            </a:r>
            <a:r>
              <a:rPr lang="en-US" altLang="en-US" sz="3500" b="1" i="1" dirty="0">
                <a:solidFill>
                  <a:srgbClr val="FF0000"/>
                </a:solidFill>
                <a:latin typeface="Times New Roman" pitchFamily="18" charset="0"/>
              </a:rPr>
              <a:t>t line of defense</a:t>
            </a:r>
            <a:r>
              <a:rPr lang="en-US" altLang="en-US" sz="35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>
                <a:solidFill>
                  <a:srgbClr val="3366FF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0786" y="1886168"/>
          <a:ext cx="8400897" cy="43567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0299"/>
                <a:gridCol w="2800299"/>
                <a:gridCol w="2800299"/>
              </a:tblGrid>
              <a:tr h="973459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A) Physical/Mechanical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B) Chemical</a:t>
                      </a:r>
                    </a:p>
                    <a:p>
                      <a:pPr algn="ctr"/>
                      <a:endParaRPr lang="en-US" sz="1800" b="1" dirty="0"/>
                    </a:p>
                  </a:txBody>
                  <a:tcPr>
                    <a:solidFill>
                      <a:srgbClr val="F0FFA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C) Biological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2725687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Skin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Mucous</a:t>
                      </a: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 membranes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Lacrimal apparatus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Saliva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Earwax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Hair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Epiglottis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Coughing &amp; sneezing</a:t>
                      </a:r>
                    </a:p>
                    <a:p>
                      <a:pPr marL="285750" marR="0" indent="-28575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Char char="•"/>
                        <a:tabLst/>
                        <a:defRPr/>
                      </a:pPr>
                      <a:r>
                        <a:rPr lang="en-US" altLang="en-US" sz="1800" dirty="0" smtClean="0">
                          <a:latin typeface="+mn-lt"/>
                          <a:cs typeface="Calibri"/>
                        </a:rPr>
                        <a:t>Vomiting &amp; diarrhea</a:t>
                      </a:r>
                      <a:endParaRPr lang="en-US" sz="1800" baseline="0" dirty="0" smtClean="0">
                        <a:latin typeface="Calibri"/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Urination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baseline="0" dirty="0" smtClean="0">
                          <a:latin typeface="Calibri"/>
                          <a:cs typeface="Calibri"/>
                        </a:rPr>
                        <a:t>Vaginal secretions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endParaRPr lang="en-US" sz="1800" baseline="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Sebum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Lysozyme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Perspiration salts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Gastric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Juice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Vaginal Fluid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Transferrins</a:t>
                      </a:r>
                      <a:endParaRPr lang="en-US" dirty="0" smtClean="0">
                        <a:latin typeface="Calibri"/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Mother’s milk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rgbClr val="F0E77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err="1" smtClean="0">
                          <a:latin typeface="Calibri"/>
                          <a:cs typeface="Calibri"/>
                        </a:rPr>
                        <a:t>Microbiota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75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747" y="201740"/>
            <a:ext cx="8608724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US" altLang="en-US" sz="3500" b="1" dirty="0">
                <a:solidFill>
                  <a:srgbClr val="3366FF"/>
                </a:solidFill>
                <a:latin typeface="Times New Roman" pitchFamily="18" charset="0"/>
              </a:rPr>
              <a:t>Innate (Nonspecific) immunity</a:t>
            </a:r>
          </a:p>
          <a:p>
            <a:pPr lvl="1" algn="ctr" defTabSz="457200"/>
            <a:r>
              <a:rPr lang="en-US" altLang="en-US" sz="3500" b="1" i="1" u="sng" dirty="0">
                <a:solidFill>
                  <a:srgbClr val="FF0000"/>
                </a:solidFill>
                <a:latin typeface="Times New Roman" pitchFamily="18" charset="0"/>
              </a:rPr>
              <a:t>Secon</a:t>
            </a:r>
            <a:r>
              <a:rPr lang="en-US" altLang="en-US" sz="3500" b="1" i="1" dirty="0">
                <a:solidFill>
                  <a:srgbClr val="FF0000"/>
                </a:solidFill>
                <a:latin typeface="Times New Roman" pitchFamily="18" charset="0"/>
              </a:rPr>
              <a:t>d line of defense</a:t>
            </a:r>
            <a:r>
              <a:rPr lang="en-US" altLang="en-US" sz="3500" i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altLang="en-US" sz="3500" b="1" dirty="0">
                <a:solidFill>
                  <a:srgbClr val="3366FF"/>
                </a:solidFill>
                <a:latin typeface="Times New Roman" pitchFamily="18" charset="0"/>
              </a:rPr>
              <a:t> </a:t>
            </a:r>
          </a:p>
          <a:p>
            <a:pPr lvl="1" algn="ctr" defTabSz="457200"/>
            <a:endParaRPr lang="en-US" altLang="en-US" sz="3500" b="1" dirty="0">
              <a:solidFill>
                <a:srgbClr val="3366FF"/>
              </a:solidFill>
              <a:latin typeface="Times New Roman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1900785" y="2311627"/>
          <a:ext cx="8400900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0225"/>
                <a:gridCol w="2100225"/>
                <a:gridCol w="2100225"/>
                <a:gridCol w="2100225"/>
              </a:tblGrid>
              <a:tr h="882295">
                <a:tc>
                  <a:txBody>
                    <a:bodyPr/>
                    <a:lstStyle/>
                    <a:p>
                      <a:pPr algn="ctr"/>
                      <a:endParaRPr lang="en-US" sz="18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A) Defensive cells</a:t>
                      </a:r>
                    </a:p>
                    <a:p>
                      <a:pPr algn="ctr"/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B) Inflammation</a:t>
                      </a:r>
                    </a:p>
                    <a:p>
                      <a:pPr algn="ctr"/>
                      <a:endParaRPr lang="en-US" sz="1800" b="1" dirty="0"/>
                    </a:p>
                  </a:txBody>
                  <a:tcPr>
                    <a:solidFill>
                      <a:srgbClr val="FAFFC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C) Fever</a:t>
                      </a:r>
                    </a:p>
                    <a:p>
                      <a:pPr algn="ctr"/>
                      <a:endParaRPr lang="en-US" sz="1800" b="1" dirty="0"/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b="1" dirty="0" smtClean="0"/>
                    </a:p>
                    <a:p>
                      <a:pPr algn="ctr"/>
                      <a:r>
                        <a:rPr lang="en-US" sz="1800" b="1" dirty="0" smtClean="0">
                          <a:solidFill>
                            <a:srgbClr val="000000"/>
                          </a:solidFill>
                        </a:rPr>
                        <a:t>D) Antimicrobial</a:t>
                      </a: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</a:rPr>
                        <a:t> substances</a:t>
                      </a:r>
                      <a:endParaRPr lang="en-US" sz="1800" b="1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1886315"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>
                          <a:latin typeface="Calibri"/>
                          <a:cs typeface="Calibri"/>
                        </a:rPr>
                        <a:t>Defensive myeloid cells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sz="1800" dirty="0" smtClean="0">
                          <a:latin typeface="+mn-lt"/>
                          <a:cs typeface="Calibri"/>
                        </a:rPr>
                        <a:t>Defensive lymphoid cells</a:t>
                      </a:r>
                      <a:endParaRPr lang="en-US" sz="1800" baseline="0" dirty="0" smtClean="0">
                        <a:latin typeface="Calibri"/>
                        <a:cs typeface="Calibri"/>
                      </a:endParaRPr>
                    </a:p>
                    <a:p>
                      <a:pPr marL="0" indent="0">
                        <a:buFont typeface="Arial"/>
                        <a:buNone/>
                      </a:pPr>
                      <a:endParaRPr lang="en-US" sz="1800" baseline="0" dirty="0" smtClean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Acute/Chronic response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Released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c</a:t>
                      </a:r>
                      <a:r>
                        <a:rPr lang="en-US" dirty="0" smtClean="0">
                          <a:latin typeface="Calibri"/>
                          <a:cs typeface="Calibri"/>
                        </a:rPr>
                        <a:t>hemicals</a:t>
                      </a:r>
                    </a:p>
                  </a:txBody>
                  <a:tcPr>
                    <a:solidFill>
                      <a:srgbClr val="F0FFA3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Temperature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Metabolism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dirty="0" smtClean="0">
                          <a:latin typeface="Calibri"/>
                          <a:cs typeface="Calibri"/>
                        </a:rPr>
                        <a:t>Complement</a:t>
                      </a: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 system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err="1" smtClean="0">
                          <a:latin typeface="Calibri"/>
                          <a:cs typeface="Calibri"/>
                        </a:rPr>
                        <a:t>Interferons</a:t>
                      </a:r>
                      <a:endParaRPr lang="en-US" baseline="0" dirty="0" smtClean="0">
                        <a:latin typeface="Calibri"/>
                        <a:cs typeface="Calibri"/>
                      </a:endParaRP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Iron-binding proteins</a:t>
                      </a:r>
                    </a:p>
                    <a:p>
                      <a:pPr marL="285750" indent="-285750">
                        <a:buFont typeface="Arial"/>
                        <a:buChar char="•"/>
                      </a:pPr>
                      <a:r>
                        <a:rPr lang="en-US" baseline="0" dirty="0" smtClean="0">
                          <a:latin typeface="Calibri"/>
                          <a:cs typeface="Calibri"/>
                        </a:rPr>
                        <a:t>Antimicrobial peptides</a:t>
                      </a:r>
                      <a:endParaRPr lang="en-US" dirty="0">
                        <a:latin typeface="Calibri"/>
                        <a:cs typeface="Calibri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05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" y="927463"/>
            <a:ext cx="11773653" cy="5090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2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1353800" y="450376"/>
            <a:ext cx="383215" cy="464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0121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747" y="201741"/>
            <a:ext cx="8608724" cy="6063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US" altLang="en-US" sz="4000" b="1" dirty="0">
                <a:solidFill>
                  <a:srgbClr val="3366FF"/>
                </a:solidFill>
                <a:latin typeface="Times New Roman" pitchFamily="18" charset="0"/>
              </a:rPr>
              <a:t>Blood elements</a:t>
            </a:r>
          </a:p>
          <a:p>
            <a:pPr lvl="1" defTabSz="457200">
              <a:lnSpc>
                <a:spcPct val="50000"/>
              </a:lnSpc>
            </a:pPr>
            <a:endParaRPr lang="en-US" altLang="en-US" sz="4000" b="1" dirty="0">
              <a:solidFill>
                <a:srgbClr val="3366FF"/>
              </a:solidFill>
              <a:latin typeface="Times New Roman" pitchFamily="18" charset="0"/>
            </a:endParaRPr>
          </a:p>
          <a:p>
            <a:pPr lvl="1" defTabSz="457200">
              <a:lnSpc>
                <a:spcPct val="50000"/>
              </a:lnSpc>
            </a:pPr>
            <a:endParaRPr lang="en-US" altLang="en-US" sz="4000" b="1" dirty="0">
              <a:solidFill>
                <a:srgbClr val="3366FF"/>
              </a:solidFill>
              <a:latin typeface="Times New Roman" pitchFamily="18" charset="0"/>
            </a:endParaRPr>
          </a:p>
          <a:p>
            <a:pPr lvl="1" defTabSz="457200">
              <a:lnSpc>
                <a:spcPct val="50000"/>
              </a:lnSpc>
            </a:pPr>
            <a:endParaRPr lang="en-US" altLang="en-US" sz="4000" b="1" dirty="0">
              <a:solidFill>
                <a:srgbClr val="3366FF"/>
              </a:solidFill>
              <a:latin typeface="Times New Roman" pitchFamily="18" charset="0"/>
            </a:endParaRPr>
          </a:p>
          <a:p>
            <a:pPr marL="800100" lvl="1" indent="-342900" defTabSz="457200">
              <a:buFont typeface="Arial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Blood consists of:</a:t>
            </a:r>
          </a:p>
          <a:p>
            <a:pPr lvl="1" defTabSz="457200"/>
            <a:endParaRPr lang="en-US" altLang="en-US" sz="2400" b="1" i="1" dirty="0">
              <a:solidFill>
                <a:srgbClr val="008000"/>
              </a:solidFill>
              <a:latin typeface="Times New Roman" pitchFamily="18" charset="0"/>
            </a:endParaRPr>
          </a:p>
          <a:p>
            <a:pPr lvl="1" defTabSz="457200"/>
            <a:r>
              <a:rPr lang="en-US" altLang="en-US" sz="2400" b="1" i="1" dirty="0">
                <a:solidFill>
                  <a:srgbClr val="008000"/>
                </a:solidFill>
                <a:latin typeface="Times New Roman" pitchFamily="18" charset="0"/>
              </a:rPr>
              <a:t>-   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Plasma (fluid).</a:t>
            </a:r>
          </a:p>
          <a:p>
            <a:pPr marL="800100" lvl="1" indent="-342900" defTabSz="457200">
              <a:buFontTx/>
              <a:buChar char="-"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Cells &amp; cell fragments suspended in plasma.</a:t>
            </a:r>
          </a:p>
          <a:p>
            <a:pPr marL="800100" lvl="1" indent="-342900" defTabSz="457200">
              <a:buFontTx/>
              <a:buChar char="-"/>
            </a:pP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800100" lvl="1" indent="-342900" defTabSz="457200">
              <a:buFont typeface="Arial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Blood cells:</a:t>
            </a:r>
          </a:p>
          <a:p>
            <a:pPr lvl="1" defTabSz="457200"/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800100" lvl="1" indent="-342900" defTabSz="457200">
              <a:buFontTx/>
              <a:buChar char="-"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Erythrocytes (red blood cells).</a:t>
            </a:r>
          </a:p>
          <a:p>
            <a:pPr marL="800100" lvl="1" indent="-342900" defTabSz="457200">
              <a:buFontTx/>
              <a:buChar char="-"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Leukocytes (white blood cells).</a:t>
            </a:r>
          </a:p>
          <a:p>
            <a:pPr marL="800100" lvl="1" indent="-342900" defTabSz="457200">
              <a:buFontTx/>
              <a:buChar char="-"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Thrombocytes (platelets).</a:t>
            </a:r>
          </a:p>
          <a:p>
            <a:pPr lvl="1" defTabSz="457200"/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 defTabSz="457200"/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43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51803" y="213064"/>
            <a:ext cx="38908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000" b="1" dirty="0">
                <a:solidFill>
                  <a:prstClr val="black"/>
                </a:solidFill>
                <a:latin typeface="Times New Roman"/>
                <a:cs typeface="Times New Roman"/>
              </a:rPr>
              <a:t>White blood cell count</a:t>
            </a:r>
          </a:p>
        </p:txBody>
      </p:sp>
      <p:pic>
        <p:nvPicPr>
          <p:cNvPr id="5" name="Picture 4" descr="figure_16_bp_pg441_1_unlabeled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00"/>
          <a:stretch/>
        </p:blipFill>
        <p:spPr>
          <a:xfrm>
            <a:off x="1790700" y="914401"/>
            <a:ext cx="8601456" cy="53112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28158" y="4739010"/>
            <a:ext cx="1250331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700" b="1" dirty="0">
                <a:solidFill>
                  <a:prstClr val="black"/>
                </a:solidFill>
                <a:latin typeface="Arial"/>
                <a:cs typeface="Arial"/>
              </a:rPr>
              <a:t>Red blood</a:t>
            </a:r>
          </a:p>
          <a:p>
            <a:pPr defTabSz="457200"/>
            <a:r>
              <a:rPr lang="en-US" sz="1700" b="1" dirty="0">
                <a:solidFill>
                  <a:prstClr val="black"/>
                </a:solidFill>
                <a:latin typeface="Arial"/>
                <a:cs typeface="Arial"/>
              </a:rPr>
              <a:t>cells </a:t>
            </a:r>
          </a:p>
        </p:txBody>
      </p:sp>
      <p:sp>
        <p:nvSpPr>
          <p:cNvPr id="7" name="Freeform 6"/>
          <p:cNvSpPr/>
          <p:nvPr/>
        </p:nvSpPr>
        <p:spPr>
          <a:xfrm>
            <a:off x="2917825" y="3324225"/>
            <a:ext cx="920750" cy="0"/>
          </a:xfrm>
          <a:custGeom>
            <a:avLst/>
            <a:gdLst>
              <a:gd name="connsiteX0" fmla="*/ 0 w 920750"/>
              <a:gd name="connsiteY0" fmla="*/ 0 h 0"/>
              <a:gd name="connsiteX1" fmla="*/ 920750 w 92075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20750">
                <a:moveTo>
                  <a:pt x="0" y="0"/>
                </a:moveTo>
                <a:lnTo>
                  <a:pt x="920750" y="0"/>
                </a:lnTo>
              </a:path>
            </a:pathLst>
          </a:custGeom>
          <a:ln w="190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809876" y="4067175"/>
            <a:ext cx="1025525" cy="165100"/>
          </a:xfrm>
          <a:custGeom>
            <a:avLst/>
            <a:gdLst>
              <a:gd name="connsiteX0" fmla="*/ 0 w 1025525"/>
              <a:gd name="connsiteY0" fmla="*/ 0 h 165100"/>
              <a:gd name="connsiteX1" fmla="*/ 1025525 w 1025525"/>
              <a:gd name="connsiteY1" fmla="*/ 165100 h 16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25525" h="165100">
                <a:moveTo>
                  <a:pt x="0" y="0"/>
                </a:moveTo>
                <a:lnTo>
                  <a:pt x="1025525" y="165100"/>
                </a:lnTo>
              </a:path>
            </a:pathLst>
          </a:custGeom>
          <a:ln w="190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3222625" y="4927600"/>
            <a:ext cx="622300" cy="0"/>
          </a:xfrm>
          <a:custGeom>
            <a:avLst/>
            <a:gdLst>
              <a:gd name="connsiteX0" fmla="*/ 622300 w 622300"/>
              <a:gd name="connsiteY0" fmla="*/ 0 h 0"/>
              <a:gd name="connsiteX1" fmla="*/ 0 w 62230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22300">
                <a:moveTo>
                  <a:pt x="622300" y="0"/>
                </a:moveTo>
                <a:lnTo>
                  <a:pt x="0" y="0"/>
                </a:lnTo>
              </a:path>
            </a:pathLst>
          </a:custGeom>
          <a:ln w="19050" cmpd="sng">
            <a:solidFill>
              <a:schemeClr val="tx1"/>
            </a:solidFill>
          </a:ln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3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19500" y="3112736"/>
            <a:ext cx="94822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700" b="1" dirty="0">
                <a:solidFill>
                  <a:prstClr val="black"/>
                </a:solidFill>
                <a:latin typeface="Arial"/>
                <a:cs typeface="Arial"/>
              </a:rPr>
              <a:t>Plasma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23818" y="3861924"/>
            <a:ext cx="132335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en-US" sz="1700" b="1" dirty="0">
                <a:solidFill>
                  <a:prstClr val="black"/>
                </a:solidFill>
                <a:latin typeface="Arial"/>
                <a:cs typeface="Arial"/>
              </a:rPr>
              <a:t>White</a:t>
            </a:r>
          </a:p>
          <a:p>
            <a:pPr defTabSz="457200"/>
            <a:r>
              <a:rPr lang="en-US" sz="1700" b="1" dirty="0">
                <a:solidFill>
                  <a:prstClr val="black"/>
                </a:solidFill>
                <a:latin typeface="Arial"/>
                <a:cs typeface="Arial"/>
              </a:rPr>
              <a:t>blood cells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902375" y="2403238"/>
            <a:ext cx="3728906" cy="1708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1750" b="1" dirty="0">
                <a:solidFill>
                  <a:prstClr val="black"/>
                </a:solidFill>
                <a:latin typeface="Arial"/>
                <a:cs typeface="Arial"/>
              </a:rPr>
              <a:t>5,000–10,000 WBCs </a:t>
            </a:r>
          </a:p>
          <a:p>
            <a:pPr algn="ctr" defTabSz="457200"/>
            <a:r>
              <a:rPr lang="en-US" sz="1750" b="1" dirty="0">
                <a:solidFill>
                  <a:prstClr val="black"/>
                </a:solidFill>
                <a:latin typeface="Arial"/>
                <a:cs typeface="Arial"/>
              </a:rPr>
              <a:t>per cubic millimeter (mm</a:t>
            </a:r>
            <a:r>
              <a:rPr lang="en-US" sz="1750" b="1" baseline="30000" dirty="0">
                <a:solidFill>
                  <a:prstClr val="black"/>
                </a:solidFill>
                <a:latin typeface="Arial"/>
                <a:cs typeface="Arial"/>
              </a:rPr>
              <a:t>3</a:t>
            </a:r>
            <a:r>
              <a:rPr lang="en-US" sz="1750" b="1" dirty="0">
                <a:solidFill>
                  <a:prstClr val="black"/>
                </a:solidFill>
                <a:latin typeface="Arial"/>
                <a:cs typeface="Arial"/>
              </a:rPr>
              <a:t>)</a:t>
            </a:r>
          </a:p>
          <a:p>
            <a:pPr algn="ctr" defTabSz="457200"/>
            <a:endParaRPr lang="en-US" sz="175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/>
            <a:r>
              <a:rPr lang="en-US" sz="1750" b="1" dirty="0">
                <a:solidFill>
                  <a:prstClr val="black"/>
                </a:solidFill>
                <a:latin typeface="Arial"/>
                <a:cs typeface="Arial"/>
              </a:rPr>
              <a:t>or </a:t>
            </a:r>
          </a:p>
          <a:p>
            <a:pPr algn="ctr" defTabSz="457200"/>
            <a:endParaRPr lang="en-US" sz="1750" b="1" dirty="0">
              <a:solidFill>
                <a:prstClr val="black"/>
              </a:solidFill>
              <a:latin typeface="Arial"/>
              <a:cs typeface="Arial"/>
            </a:endParaRPr>
          </a:p>
          <a:p>
            <a:pPr algn="ctr" defTabSz="457200"/>
            <a:r>
              <a:rPr lang="en-US" sz="1750" b="1" dirty="0">
                <a:solidFill>
                  <a:prstClr val="black"/>
                </a:solidFill>
                <a:latin typeface="Arial"/>
                <a:cs typeface="Arial"/>
              </a:rPr>
              <a:t>5.0–10.0 x 10</a:t>
            </a:r>
            <a:r>
              <a:rPr lang="en-US" sz="1750" b="1" baseline="30000" dirty="0">
                <a:solidFill>
                  <a:prstClr val="black"/>
                </a:solidFill>
                <a:latin typeface="Arial"/>
                <a:cs typeface="Arial"/>
              </a:rPr>
              <a:t>9</a:t>
            </a:r>
            <a:r>
              <a:rPr lang="en-US" sz="1750" b="1" dirty="0">
                <a:solidFill>
                  <a:prstClr val="black"/>
                </a:solidFill>
                <a:latin typeface="Arial"/>
                <a:cs typeface="Arial"/>
              </a:rPr>
              <a:t> WBCs per liter (L).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098237" y="1495594"/>
            <a:ext cx="3413499" cy="63094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57200"/>
            <a:r>
              <a:rPr lang="en-US" sz="1750" dirty="0">
                <a:solidFill>
                  <a:srgbClr val="F26522"/>
                </a:solidFill>
                <a:latin typeface="Arial Black"/>
                <a:cs typeface="Arial Black"/>
              </a:rPr>
              <a:t>White blood cell count for </a:t>
            </a:r>
          </a:p>
          <a:p>
            <a:pPr defTabSz="457200"/>
            <a:r>
              <a:rPr lang="en-US" sz="1750" dirty="0">
                <a:solidFill>
                  <a:srgbClr val="F26522"/>
                </a:solidFill>
                <a:latin typeface="Arial Black"/>
                <a:cs typeface="Arial Black"/>
              </a:rPr>
              <a:t>men and women: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6868" y="6234719"/>
            <a:ext cx="183826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000" dirty="0">
                <a:solidFill>
                  <a:prstClr val="black"/>
                </a:solidFill>
              </a:rPr>
              <a:t>© 2016 Pearson education, Ltd.</a:t>
            </a:r>
          </a:p>
        </p:txBody>
      </p:sp>
    </p:spTree>
    <p:extLst>
      <p:ext uri="{BB962C8B-B14F-4D97-AF65-F5344CB8AC3E}">
        <p14:creationId xmlns:p14="http://schemas.microsoft.com/office/powerpoint/2010/main" val="340605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03747" y="201740"/>
            <a:ext cx="8608724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 defTabSz="457200"/>
            <a:r>
              <a:rPr lang="en-US" altLang="en-US" sz="4000" b="1" dirty="0">
                <a:solidFill>
                  <a:srgbClr val="3366FF"/>
                </a:solidFill>
                <a:latin typeface="Times New Roman" pitchFamily="18" charset="0"/>
              </a:rPr>
              <a:t>Leukocytes</a:t>
            </a:r>
          </a:p>
          <a:p>
            <a:pPr lvl="1" defTabSz="457200"/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lvl="1" defTabSz="457200"/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800100" lvl="1" indent="-342900" defTabSz="457200">
              <a:buFont typeface="Arial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Leukocytes (white blood cells):</a:t>
            </a:r>
          </a:p>
          <a:p>
            <a:pPr lvl="1" defTabSz="457200"/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800100" lvl="1" indent="-342900" defTabSz="457200">
              <a:buFontTx/>
              <a:buChar char="-"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Are cells of the immune system that protect against infection</a:t>
            </a:r>
          </a:p>
          <a:p>
            <a:pPr lvl="1" defTabSz="457200"/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    &amp; disease.</a:t>
            </a:r>
          </a:p>
          <a:p>
            <a:pPr lvl="1" defTabSz="457200">
              <a:lnSpc>
                <a:spcPct val="50000"/>
              </a:lnSpc>
            </a:pP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800100" lvl="1" indent="-342900" defTabSz="457200">
              <a:buFontTx/>
              <a:buChar char="-"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All white blood cells are nucleated.</a:t>
            </a:r>
          </a:p>
          <a:p>
            <a:pPr lvl="1" defTabSz="457200">
              <a:lnSpc>
                <a:spcPct val="50000"/>
              </a:lnSpc>
            </a:pP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800100" lvl="1" indent="-342900" defTabSz="457200">
              <a:buFontTx/>
              <a:buChar char="-"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High leukocyte counts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(Leukocytosis)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may indicate bacterial infections, autoimmune disease or side effects from medications. </a:t>
            </a:r>
          </a:p>
          <a:p>
            <a:pPr lvl="1" defTabSz="457200">
              <a:lnSpc>
                <a:spcPct val="50000"/>
              </a:lnSpc>
            </a:pPr>
            <a:endParaRPr lang="en-US" altLang="en-US" sz="2400" dirty="0">
              <a:solidFill>
                <a:prstClr val="black"/>
              </a:solidFill>
              <a:latin typeface="Times New Roman" pitchFamily="18" charset="0"/>
            </a:endParaRPr>
          </a:p>
          <a:p>
            <a:pPr marL="800100" lvl="1" indent="-342900" defTabSz="457200">
              <a:buFontTx/>
              <a:buChar char="-"/>
            </a:pP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Low leukocyte counts </a:t>
            </a: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</a:rPr>
              <a:t>(Leukopenia)</a:t>
            </a:r>
            <a:r>
              <a:rPr lang="en-US" altLang="en-US" sz="2400" dirty="0">
                <a:solidFill>
                  <a:prstClr val="black"/>
                </a:solidFill>
                <a:latin typeface="Times New Roman" pitchFamily="18" charset="0"/>
              </a:rPr>
              <a:t> may indicate viral infections, pneumonia, autoimmune disease or cancers.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42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2B82"/>
                </a:solidFill>
              </a:rPr>
              <a:t>Antigens and Antibodies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sz="2800" b="1" i="1" dirty="0" smtClean="0">
                <a:solidFill>
                  <a:schemeClr val="accent3"/>
                </a:solidFill>
              </a:rPr>
              <a:t>Antigens: </a:t>
            </a:r>
            <a:r>
              <a:rPr lang="en-US" sz="2800" dirty="0" smtClean="0"/>
              <a:t>any agent (microorganism, molecule, protein…etc) that can stimulate the production of antibodies.</a:t>
            </a:r>
            <a:endParaRPr lang="en-US" sz="2800" b="1" i="1" dirty="0" smtClean="0">
              <a:solidFill>
                <a:schemeClr val="accent3"/>
              </a:solidFill>
            </a:endParaRPr>
          </a:p>
          <a:p>
            <a:pPr algn="l" rtl="0"/>
            <a:r>
              <a:rPr lang="en-US" sz="2800" b="1" i="1" dirty="0" smtClean="0">
                <a:solidFill>
                  <a:schemeClr val="accent3"/>
                </a:solidFill>
              </a:rPr>
              <a:t>Antibodies </a:t>
            </a:r>
            <a:r>
              <a:rPr lang="en-US" sz="2800" dirty="0" smtClean="0"/>
              <a:t>Specific </a:t>
            </a:r>
            <a:r>
              <a:rPr lang="en-US" sz="2800" dirty="0" err="1" smtClean="0"/>
              <a:t>glycoprotiens</a:t>
            </a:r>
            <a:r>
              <a:rPr lang="en-US" sz="2800" dirty="0" smtClean="0"/>
              <a:t> produced by </a:t>
            </a:r>
            <a:r>
              <a:rPr lang="en-US" sz="2800" b="1" i="1" dirty="0" smtClean="0">
                <a:solidFill>
                  <a:schemeClr val="accent1">
                    <a:lumMod val="75000"/>
                  </a:schemeClr>
                </a:solidFill>
              </a:rPr>
              <a:t>lymphocytes</a:t>
            </a:r>
            <a:r>
              <a:rPr lang="en-US" sz="2800" dirty="0" smtClean="0"/>
              <a:t> in response to the presence of an antigen.</a:t>
            </a:r>
          </a:p>
          <a:p>
            <a:pPr algn="l" rtl="0">
              <a:buFont typeface="Wingdings" pitchFamily="2" charset="2"/>
              <a:buChar char="Ø"/>
            </a:pPr>
            <a:r>
              <a:rPr lang="en-US" sz="2800" i="1" dirty="0" smtClean="0"/>
              <a:t>All antibodies are in a class of proteins called </a:t>
            </a:r>
            <a:r>
              <a:rPr lang="en-US" sz="2800" b="1" i="1" dirty="0" err="1" smtClean="0">
                <a:solidFill>
                  <a:srgbClr val="FF0000"/>
                </a:solidFill>
              </a:rPr>
              <a:t>Immunoglobulins</a:t>
            </a:r>
            <a:r>
              <a:rPr lang="en-US" sz="2800" b="1" i="1" dirty="0" smtClean="0">
                <a:solidFill>
                  <a:srgbClr val="FF0000"/>
                </a:solidFill>
              </a:rPr>
              <a:t>.</a:t>
            </a:r>
            <a:endParaRPr lang="en-US" sz="2800" dirty="0" smtClean="0"/>
          </a:p>
          <a:p>
            <a:pPr algn="l" rtl="0">
              <a:buFont typeface="Wingdings" pitchFamily="2" charset="2"/>
              <a:buChar char="Ø"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Each antibody is specific to the </a:t>
            </a:r>
          </a:p>
          <a:p>
            <a:pPr algn="l" rtl="0">
              <a:buNone/>
            </a:pPr>
            <a:r>
              <a:rPr lang="en-US" sz="2800" b="1" i="1" dirty="0" smtClean="0">
                <a:solidFill>
                  <a:schemeClr val="tx2">
                    <a:lumMod val="75000"/>
                  </a:schemeClr>
                </a:solidFill>
              </a:rPr>
              <a:t>antigen that stimulates its production.</a:t>
            </a:r>
          </a:p>
        </p:txBody>
      </p:sp>
      <p:pic>
        <p:nvPicPr>
          <p:cNvPr id="5" name="Picture 4" descr="imagesCA2STZS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09158" y="4403434"/>
            <a:ext cx="2673242" cy="2454566"/>
          </a:xfrm>
          <a:prstGeom prst="rect">
            <a:avLst/>
          </a:prstGeom>
        </p:spPr>
      </p:pic>
      <p:sp>
        <p:nvSpPr>
          <p:cNvPr id="6" name="5-Point Star 5"/>
          <p:cNvSpPr/>
          <p:nvPr/>
        </p:nvSpPr>
        <p:spPr>
          <a:xfrm>
            <a:off x="10398516" y="614149"/>
            <a:ext cx="383215" cy="464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/>
          <a:srcRect l="23567" t="27059" r="26937" b="19197"/>
          <a:stretch/>
        </p:blipFill>
        <p:spPr>
          <a:xfrm>
            <a:off x="6209732" y="1765278"/>
            <a:ext cx="5786650" cy="46085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4968" y="254421"/>
            <a:ext cx="931625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Primary vs. Secondary Immune Response</a:t>
            </a:r>
            <a:endParaRPr lang="x-none" sz="3600" b="1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825218"/>
              </p:ext>
            </p:extLst>
          </p:nvPr>
        </p:nvGraphicFramePr>
        <p:xfrm>
          <a:off x="122829" y="1992573"/>
          <a:ext cx="5977720" cy="4312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20872"/>
                <a:gridCol w="2756848"/>
              </a:tblGrid>
              <a:tr h="47194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Primary Response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Secondary Response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825910"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The initial immune response to a particular antigen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The second immune response to the same antigen 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79871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Takes approximately 10 to 14 days for antibodies to be produced.</a:t>
                      </a:r>
                    </a:p>
                    <a:p>
                      <a:pPr algn="l" rtl="0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SLOW RESPONSE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Takes less time</a:t>
                      </a:r>
                    </a:p>
                    <a:p>
                      <a:pPr algn="l"/>
                      <a:endParaRPr lang="en-US" sz="1800" dirty="0" smtClean="0"/>
                    </a:p>
                    <a:p>
                      <a:pPr algn="l"/>
                      <a:endParaRPr lang="en-US" sz="1800" dirty="0" smtClean="0"/>
                    </a:p>
                    <a:p>
                      <a:pPr algn="l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FAST RESPONSE</a:t>
                      </a:r>
                    </a:p>
                  </a:txBody>
                  <a:tcPr/>
                </a:tc>
              </a:tr>
              <a:tr h="1179871">
                <a:tc>
                  <a:txBody>
                    <a:bodyPr/>
                    <a:lstStyle/>
                    <a:p>
                      <a:pPr algn="l" rtl="0"/>
                      <a:r>
                        <a:rPr lang="en-US" sz="1800" dirty="0" smtClean="0"/>
                        <a:t>Result in the production of memory cells</a:t>
                      </a:r>
                    </a:p>
                    <a:p>
                      <a:pPr algn="l" rtl="0"/>
                      <a:endParaRPr lang="en-US" sz="1800" dirty="0" smtClean="0"/>
                    </a:p>
                    <a:p>
                      <a:pPr algn="l" rtl="0"/>
                      <a:endParaRPr lang="en-US" sz="1800" dirty="0" smtClean="0"/>
                    </a:p>
                    <a:p>
                      <a:pPr algn="l" rtl="0"/>
                      <a:r>
                        <a:rPr lang="en-US" sz="1800" b="1" dirty="0" smtClean="0">
                          <a:solidFill>
                            <a:srgbClr val="C00000"/>
                          </a:solidFill>
                        </a:rPr>
                        <a:t>NO memory</a:t>
                      </a:r>
                      <a:r>
                        <a:rPr lang="en-US" sz="1800" b="1" baseline="0" dirty="0" smtClean="0">
                          <a:solidFill>
                            <a:srgbClr val="C00000"/>
                          </a:solidFill>
                        </a:rPr>
                        <a:t> cell (stage of production)</a:t>
                      </a:r>
                      <a:endParaRPr lang="en-US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800" dirty="0" smtClean="0"/>
                        <a:t>Large quantities of antibodies  due to the presence of memory cell</a:t>
                      </a:r>
                    </a:p>
                    <a:p>
                      <a:pPr algn="l"/>
                      <a:endParaRPr lang="en-US" sz="1800" dirty="0" smtClean="0"/>
                    </a:p>
                    <a:p>
                      <a:pPr algn="l"/>
                      <a:r>
                        <a:rPr lang="en-US" b="1" dirty="0" smtClean="0">
                          <a:solidFill>
                            <a:srgbClr val="C00000"/>
                          </a:solidFill>
                        </a:rPr>
                        <a:t>Memory cell present</a:t>
                      </a:r>
                      <a:endParaRPr lang="en-US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5-Point Star 5"/>
          <p:cNvSpPr/>
          <p:nvPr/>
        </p:nvSpPr>
        <p:spPr>
          <a:xfrm>
            <a:off x="10398516" y="614149"/>
            <a:ext cx="383215" cy="464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0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8749" y="142751"/>
            <a:ext cx="1030298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3366FF"/>
                </a:solidFill>
                <a:latin typeface="Times New Roman"/>
                <a:cs typeface="Times New Roman"/>
              </a:rPr>
              <a:t>Terminology</a:t>
            </a:r>
          </a:p>
          <a:p>
            <a:pPr algn="ctr">
              <a:lnSpc>
                <a:spcPct val="50000"/>
              </a:lnSpc>
            </a:pPr>
            <a:endParaRPr lang="en-US" sz="2400" b="1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Immunology</a:t>
            </a:r>
          </a:p>
          <a:p>
            <a:r>
              <a:rPr lang="en-US" sz="2400" dirty="0">
                <a:latin typeface="Times New Roman"/>
                <a:cs typeface="Times New Roman"/>
              </a:rPr>
              <a:t>The branch of biomedical science, which covers the immune system physiological functions in health or disease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Immune system</a:t>
            </a:r>
          </a:p>
          <a:p>
            <a:r>
              <a:rPr lang="en-US" sz="2400" dirty="0">
                <a:latin typeface="Times New Roman"/>
                <a:cs typeface="Times New Roman"/>
              </a:rPr>
              <a:t>Organs, tissues, cells &amp; molecules involved in the defense mechanism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Immunity</a:t>
            </a:r>
          </a:p>
          <a:p>
            <a:r>
              <a:rPr lang="en-US" sz="2400" dirty="0">
                <a:latin typeface="Times New Roman"/>
                <a:cs typeface="Times New Roman"/>
              </a:rPr>
              <a:t>From the Latin word </a:t>
            </a:r>
            <a:r>
              <a:rPr lang="en-US" sz="2400" dirty="0" err="1">
                <a:latin typeface="Times New Roman"/>
                <a:cs typeface="Times New Roman"/>
              </a:rPr>
              <a:t>Immunis</a:t>
            </a:r>
            <a:r>
              <a:rPr lang="en-US" sz="2400" dirty="0">
                <a:latin typeface="Times New Roman"/>
                <a:cs typeface="Times New Roman"/>
              </a:rPr>
              <a:t>, meaning </a:t>
            </a:r>
            <a:r>
              <a:rPr lang="en-US" sz="2400" b="1" dirty="0">
                <a:latin typeface="Times New Roman"/>
                <a:cs typeface="Times New Roman"/>
              </a:rPr>
              <a:t>“free from burden”</a:t>
            </a:r>
            <a:r>
              <a:rPr lang="en-US" sz="2400" dirty="0">
                <a:latin typeface="Times New Roman"/>
                <a:cs typeface="Times New Roman"/>
              </a:rPr>
              <a:t>, which is the ability of an organism to protect itself from disease</a:t>
            </a:r>
          </a:p>
          <a:p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Innate immunity</a:t>
            </a:r>
          </a:p>
          <a:p>
            <a:r>
              <a:rPr lang="en-US" sz="2400" dirty="0">
                <a:latin typeface="Times New Roman"/>
                <a:cs typeface="Times New Roman"/>
              </a:rPr>
              <a:t>Natural defenses against any pathogen</a:t>
            </a:r>
          </a:p>
          <a:p>
            <a:endParaRPr lang="en-US" sz="2400" dirty="0"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Adaptive immunity</a:t>
            </a:r>
          </a:p>
          <a:p>
            <a:r>
              <a:rPr lang="en-US" sz="2400" dirty="0">
                <a:latin typeface="Times New Roman"/>
                <a:cs typeface="Times New Roman"/>
              </a:rPr>
              <a:t>Acquired defenses against a specific pathogen</a:t>
            </a:r>
          </a:p>
          <a:p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/>
              <a:t>2</a:t>
            </a:fld>
            <a:endParaRPr lang="en-US"/>
          </a:p>
        </p:txBody>
      </p:sp>
      <p:sp>
        <p:nvSpPr>
          <p:cNvPr id="3" name="5-Point Star 2"/>
          <p:cNvSpPr/>
          <p:nvPr/>
        </p:nvSpPr>
        <p:spPr>
          <a:xfrm>
            <a:off x="10398516" y="614149"/>
            <a:ext cx="383215" cy="464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1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596" y="0"/>
            <a:ext cx="8229600" cy="1143000"/>
          </a:xfrm>
        </p:spPr>
        <p:txBody>
          <a:bodyPr/>
          <a:lstStyle/>
          <a:p>
            <a:pPr rtl="0"/>
            <a:r>
              <a:rPr lang="en-US" b="1" dirty="0" err="1" smtClean="0">
                <a:solidFill>
                  <a:srgbClr val="00B050"/>
                </a:solidFill>
              </a:rPr>
              <a:t>Immunosuppression</a:t>
            </a:r>
            <a:endParaRPr lang="x-none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7546" y="1142985"/>
            <a:ext cx="11450472" cy="4983179"/>
          </a:xfrm>
        </p:spPr>
        <p:txBody>
          <a:bodyPr>
            <a:normAutofit/>
          </a:bodyPr>
          <a:lstStyle/>
          <a:p>
            <a:pPr algn="l" rtl="0"/>
            <a:r>
              <a:rPr lang="en-US" sz="2000" dirty="0"/>
              <a:t>If a persons immune system is functioning properly, that person is said to be an </a:t>
            </a:r>
            <a:r>
              <a:rPr lang="en-US" sz="2000" b="1" i="1" dirty="0" err="1">
                <a:solidFill>
                  <a:schemeClr val="accent3">
                    <a:lumMod val="75000"/>
                  </a:schemeClr>
                </a:solidFill>
              </a:rPr>
              <a:t>immunocompetent</a:t>
            </a:r>
            <a:r>
              <a:rPr lang="en-US" sz="2000" dirty="0"/>
              <a:t> person. If a persons immune system is not functioning properly, that person is said to be </a:t>
            </a:r>
            <a:r>
              <a:rPr lang="en-US" sz="2000" b="1" i="1" dirty="0" err="1">
                <a:solidFill>
                  <a:schemeClr val="accent3">
                    <a:lumMod val="75000"/>
                  </a:schemeClr>
                </a:solidFill>
              </a:rPr>
              <a:t>immunosuppressed</a:t>
            </a:r>
            <a:r>
              <a:rPr lang="en-US" sz="2000" dirty="0"/>
              <a:t>, </a:t>
            </a:r>
            <a:r>
              <a:rPr lang="en-US" sz="2000" i="1" dirty="0" err="1"/>
              <a:t>immunodepressed</a:t>
            </a:r>
            <a:r>
              <a:rPr lang="en-US" sz="2000" dirty="0"/>
              <a:t> or </a:t>
            </a:r>
            <a:r>
              <a:rPr lang="en-US" sz="2000" i="1" dirty="0" err="1"/>
              <a:t>immunocompromised</a:t>
            </a:r>
            <a:r>
              <a:rPr lang="en-US" sz="2000" dirty="0"/>
              <a:t>. </a:t>
            </a:r>
          </a:p>
          <a:p>
            <a:pPr algn="ctr" rtl="0">
              <a:buNone/>
            </a:pPr>
            <a:endParaRPr lang="en-US" sz="2000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2666976" y="2000240"/>
          <a:ext cx="6762776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5-Point Star 4"/>
          <p:cNvSpPr/>
          <p:nvPr/>
        </p:nvSpPr>
        <p:spPr>
          <a:xfrm>
            <a:off x="10398516" y="614149"/>
            <a:ext cx="383215" cy="464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2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8992" y="121902"/>
            <a:ext cx="100300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3366FF"/>
                </a:solidFill>
                <a:latin typeface="Times New Roman"/>
                <a:cs typeface="Times New Roman"/>
              </a:rPr>
              <a:t>Terminology</a:t>
            </a:r>
          </a:p>
          <a:p>
            <a:pPr>
              <a:lnSpc>
                <a:spcPct val="50000"/>
              </a:lnSpc>
            </a:pP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>
              <a:lnSpc>
                <a:spcPct val="50000"/>
              </a:lnSpc>
            </a:pP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Resistance</a:t>
            </a:r>
          </a:p>
          <a:p>
            <a:r>
              <a:rPr lang="en-US" sz="2000" dirty="0">
                <a:latin typeface="Times New Roman"/>
                <a:cs typeface="Times New Roman"/>
              </a:rPr>
              <a:t>The ability to ward off disease</a:t>
            </a:r>
          </a:p>
          <a:p>
            <a:endParaRPr lang="en-US" sz="24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342900" indent="-342900">
              <a:buFont typeface="Arial"/>
              <a:buChar char="•"/>
            </a:pPr>
            <a:r>
              <a:rPr lang="en-US" sz="2400" b="1" i="1" dirty="0">
                <a:solidFill>
                  <a:srgbClr val="FF0000"/>
                </a:solidFill>
                <a:latin typeface="Times New Roman"/>
                <a:cs typeface="Times New Roman"/>
              </a:rPr>
              <a:t>Susceptibility</a:t>
            </a:r>
          </a:p>
          <a:p>
            <a:r>
              <a:rPr lang="en-US" sz="2000" dirty="0">
                <a:latin typeface="Times New Roman"/>
                <a:cs typeface="Times New Roman"/>
              </a:rPr>
              <a:t>Vulnerability or lack of resistance</a:t>
            </a:r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/>
              <a:t>3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398516" y="614149"/>
            <a:ext cx="383215" cy="464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1013" y="3430369"/>
            <a:ext cx="1050800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altLang="en-US" sz="4000" b="1" dirty="0">
                <a:solidFill>
                  <a:srgbClr val="3366FF"/>
                </a:solidFill>
                <a:latin typeface="Times New Roman" pitchFamily="18" charset="0"/>
              </a:rPr>
              <a:t>Functions of the immune </a:t>
            </a:r>
          </a:p>
          <a:p>
            <a:pPr lvl="1" algn="ctr"/>
            <a:r>
              <a:rPr lang="en-US" altLang="en-US" sz="4000" b="1" dirty="0">
                <a:solidFill>
                  <a:srgbClr val="3366FF"/>
                </a:solidFill>
                <a:latin typeface="Times New Roman" pitchFamily="18" charset="0"/>
              </a:rPr>
              <a:t>system </a:t>
            </a:r>
          </a:p>
          <a:p>
            <a:pPr lvl="1">
              <a:lnSpc>
                <a:spcPct val="50000"/>
              </a:lnSpc>
            </a:pPr>
            <a:endParaRPr lang="en-US" altLang="en-US" sz="4000" b="1" dirty="0">
              <a:solidFill>
                <a:srgbClr val="3366FF"/>
              </a:solidFill>
              <a:latin typeface="Times New Roman" pitchFamily="18" charset="0"/>
            </a:endParaRPr>
          </a:p>
          <a:p>
            <a:pPr marL="800100" lvl="1" indent="-342900">
              <a:buFont typeface="Arial"/>
              <a:buChar char="•"/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The main functions of the immune system is:</a:t>
            </a:r>
          </a:p>
          <a:p>
            <a:pPr lvl="1"/>
            <a:endParaRPr lang="en-US" altLang="en-US" sz="2400" b="1" i="1" dirty="0">
              <a:solidFill>
                <a:srgbClr val="008000"/>
              </a:solidFill>
              <a:latin typeface="Times New Roman" pitchFamily="18" charset="0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altLang="en-US" sz="2400" b="1" u="sng" dirty="0">
                <a:latin typeface="Times New Roman" pitchFamily="18" charset="0"/>
              </a:rPr>
              <a:t>Protect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the body from infection &amp; disease.</a:t>
            </a:r>
            <a:endParaRPr lang="en-US" altLang="en-US" sz="2400" b="1" dirty="0">
              <a:latin typeface="Times New Roman" pitchFamily="18" charset="0"/>
            </a:endParaRPr>
          </a:p>
          <a:p>
            <a:pPr marL="800100" lvl="1" indent="-342900">
              <a:buFont typeface="Wingdings" charset="2"/>
              <a:buChar char="ü"/>
            </a:pPr>
            <a:r>
              <a:rPr lang="en-US" altLang="en-US" sz="2400" b="1" u="sng" dirty="0">
                <a:latin typeface="Times New Roman" pitchFamily="18" charset="0"/>
              </a:rPr>
              <a:t>Maintain</a:t>
            </a:r>
            <a:r>
              <a:rPr lang="en-US" altLang="en-US" sz="2400" b="1" dirty="0">
                <a:latin typeface="Times New Roman" pitchFamily="18" charset="0"/>
              </a:rPr>
              <a:t> </a:t>
            </a:r>
            <a:r>
              <a:rPr lang="en-US" altLang="en-US" sz="2400" dirty="0">
                <a:latin typeface="Times New Roman" pitchFamily="18" charset="0"/>
              </a:rPr>
              <a:t>the body's organs, tissues &amp; cells (</a:t>
            </a:r>
            <a:r>
              <a:rPr lang="en-US" altLang="en-US" sz="2400" b="1" dirty="0">
                <a:latin typeface="Times New Roman" pitchFamily="18" charset="0"/>
              </a:rPr>
              <a:t>homeostasis</a:t>
            </a:r>
            <a:r>
              <a:rPr lang="en-US" altLang="en-US" sz="2400" dirty="0" smtClean="0">
                <a:latin typeface="Times New Roman" pitchFamily="18" charset="0"/>
              </a:rPr>
              <a:t>).</a:t>
            </a:r>
            <a:endParaRPr lang="en-US" altLang="en-US" sz="2400" b="1" dirty="0">
              <a:latin typeface="Times New Roman" pitchFamily="18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-655093" y="3168890"/>
            <a:ext cx="13552227" cy="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2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Immune response 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cs typeface="Arial" panose="020B0604020202020204" pitchFamily="34" charset="0"/>
              </a:rPr>
              <a:t>The immune response is how your body recognizes and defends itself against bacteria, viruses, and substances that appear foreign and harmful.</a:t>
            </a:r>
          </a:p>
          <a:p>
            <a:endParaRPr lang="en-US" altLang="en-US" dirty="0">
              <a:cs typeface="Arial" panose="020B0604020202020204" pitchFamily="34" charset="0"/>
            </a:endParaRPr>
          </a:p>
          <a:p>
            <a:r>
              <a:rPr lang="en-US" altLang="en-US" dirty="0">
                <a:solidFill>
                  <a:schemeClr val="tx2"/>
                </a:solidFill>
                <a:cs typeface="Arial" panose="020B0604020202020204" pitchFamily="34" charset="0"/>
              </a:rPr>
              <a:t>To defend the body against these invaders, the immune system must be able to distinguish between</a:t>
            </a:r>
            <a:r>
              <a:rPr lang="en-US" altLang="en-US" dirty="0">
                <a:cs typeface="Arial" panose="020B0604020202020204" pitchFamily="34" charset="0"/>
              </a:rPr>
              <a:t>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>
                <a:cs typeface="Arial" panose="020B0604020202020204" pitchFamily="34" charset="0"/>
              </a:rPr>
              <a:t>What belongs in the body </a:t>
            </a:r>
            <a:r>
              <a:rPr lang="en-US" altLang="en-US" i="1" dirty="0">
                <a:solidFill>
                  <a:srgbClr val="00B050"/>
                </a:solidFill>
                <a:cs typeface="Arial" panose="020B0604020202020204" pitchFamily="34" charset="0"/>
              </a:rPr>
              <a:t>(self)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altLang="en-US" dirty="0">
                <a:cs typeface="Arial" panose="020B0604020202020204" pitchFamily="34" charset="0"/>
              </a:rPr>
              <a:t>What does not </a:t>
            </a:r>
            <a:r>
              <a:rPr lang="en-US" altLang="en-US" i="1" dirty="0">
                <a:solidFill>
                  <a:srgbClr val="00B050"/>
                </a:solidFill>
                <a:cs typeface="Arial" panose="020B0604020202020204" pitchFamily="34" charset="0"/>
              </a:rPr>
              <a:t>(</a:t>
            </a:r>
            <a:r>
              <a:rPr lang="en-US" altLang="en-US" i="1" dirty="0" err="1">
                <a:solidFill>
                  <a:srgbClr val="00B050"/>
                </a:solidFill>
                <a:cs typeface="Arial" panose="020B0604020202020204" pitchFamily="34" charset="0"/>
              </a:rPr>
              <a:t>nonself</a:t>
            </a:r>
            <a:r>
              <a:rPr lang="en-US" altLang="en-US" i="1" dirty="0">
                <a:solidFill>
                  <a:srgbClr val="00B050"/>
                </a:solidFill>
                <a:cs typeface="Arial" panose="020B0604020202020204" pitchFamily="34" charset="0"/>
              </a:rPr>
              <a:t> or foreign)</a:t>
            </a:r>
          </a:p>
          <a:p>
            <a:endParaRPr lang="en-US" dirty="0"/>
          </a:p>
        </p:txBody>
      </p:sp>
      <p:sp>
        <p:nvSpPr>
          <p:cNvPr id="4" name="5-Point Star 3"/>
          <p:cNvSpPr/>
          <p:nvPr/>
        </p:nvSpPr>
        <p:spPr>
          <a:xfrm>
            <a:off x="10398516" y="614149"/>
            <a:ext cx="383215" cy="464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877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03747" y="244734"/>
            <a:ext cx="8608724" cy="61001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3366FF"/>
                </a:solidFill>
                <a:latin typeface="Times New Roman" pitchFamily="18" charset="0"/>
              </a:rPr>
              <a:t>Immunity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914400" lvl="1" indent="-457200">
              <a:lnSpc>
                <a:spcPct val="90000"/>
              </a:lnSpc>
              <a:buAutoNum type="arabicPeriod"/>
            </a:pP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1.  Innate immunity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or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nonspecific”</a:t>
            </a:r>
            <a:endParaRPr lang="en-US" alt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endParaRPr lang="en-US" altLang="en-US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altLang="en-US" sz="2400" dirty="0">
                <a:latin typeface="Times New Roman" pitchFamily="18" charset="0"/>
              </a:rPr>
              <a:t>Defenses against </a:t>
            </a:r>
            <a:r>
              <a:rPr lang="en-US" altLang="en-US" sz="2400" b="1" u="sng" dirty="0">
                <a:latin typeface="Times New Roman" pitchFamily="18" charset="0"/>
              </a:rPr>
              <a:t>any pathogen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altLang="en-US" sz="2400" dirty="0">
                <a:latin typeface="Times New Roman" pitchFamily="18" charset="0"/>
              </a:rPr>
              <a:t>Refers to defenses that are </a:t>
            </a:r>
            <a:r>
              <a:rPr lang="en-US" altLang="en-US" sz="2400" b="1" u="sng" dirty="0">
                <a:latin typeface="Times New Roman" pitchFamily="18" charset="0"/>
              </a:rPr>
              <a:t>present at birth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altLang="en-US" sz="2400" b="1" u="sng" dirty="0">
                <a:latin typeface="Times New Roman" pitchFamily="18" charset="0"/>
              </a:rPr>
              <a:t>Rapid</a:t>
            </a:r>
            <a:r>
              <a:rPr lang="en-US" altLang="en-US" sz="2400" dirty="0">
                <a:latin typeface="Times New Roman" pitchFamily="18" charset="0"/>
              </a:rPr>
              <a:t> response.</a:t>
            </a:r>
          </a:p>
          <a:p>
            <a:pPr lvl="3">
              <a:lnSpc>
                <a:spcPct val="90000"/>
              </a:lnSpc>
            </a:pPr>
            <a:endParaRPr lang="en-US" altLang="en-US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2.  Adaptive immunity </a:t>
            </a: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or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</a:rPr>
              <a:t> “</a:t>
            </a:r>
            <a:r>
              <a:rPr lang="en-US" alt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specific ”</a:t>
            </a:r>
            <a:r>
              <a:rPr lang="en-US" altLang="en-US" sz="24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altLang="en-US" sz="2400" dirty="0">
              <a:solidFill>
                <a:srgbClr val="FF0000"/>
              </a:solidFill>
              <a:latin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sz="24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altLang="en-US" sz="2400" dirty="0">
                <a:latin typeface="Times New Roman" pitchFamily="18" charset="0"/>
              </a:rPr>
              <a:t>Defenses to </a:t>
            </a:r>
            <a:r>
              <a:rPr lang="en-US" altLang="en-US" sz="2400" b="1" u="sng" dirty="0">
                <a:latin typeface="Times New Roman" pitchFamily="18" charset="0"/>
              </a:rPr>
              <a:t>a specific pathogen</a:t>
            </a:r>
            <a:r>
              <a:rPr lang="en-US" altLang="en-US" sz="2400" dirty="0">
                <a:latin typeface="Times New Roman" pitchFamily="18" charset="0"/>
              </a:rPr>
              <a:t>.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altLang="en-US" sz="2400" b="1" u="sng" dirty="0">
                <a:latin typeface="Times New Roman" pitchFamily="18" charset="0"/>
              </a:rPr>
              <a:t>Acquired</a:t>
            </a:r>
            <a:r>
              <a:rPr lang="en-US" altLang="en-US" sz="2400" dirty="0">
                <a:latin typeface="Times New Roman" pitchFamily="18" charset="0"/>
              </a:rPr>
              <a:t> during the  lifetime of an organism.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altLang="en-US" sz="2400" b="1" u="sng" dirty="0">
                <a:latin typeface="Times New Roman" pitchFamily="18" charset="0"/>
              </a:rPr>
              <a:t>Slower </a:t>
            </a:r>
            <a:r>
              <a:rPr lang="en-US" altLang="en-US" sz="2400" dirty="0">
                <a:latin typeface="Times New Roman" pitchFamily="18" charset="0"/>
              </a:rPr>
              <a:t>to respond.</a:t>
            </a:r>
          </a:p>
          <a:p>
            <a:pPr marL="1257300" lvl="2" indent="-342900">
              <a:lnSpc>
                <a:spcPct val="90000"/>
              </a:lnSpc>
              <a:buFont typeface="Arial"/>
              <a:buChar char="•"/>
            </a:pPr>
            <a:r>
              <a:rPr lang="en-US" altLang="en-US" sz="2400" b="1" u="sng" dirty="0">
                <a:latin typeface="Times New Roman" pitchFamily="18" charset="0"/>
              </a:rPr>
              <a:t>Has memory</a:t>
            </a:r>
            <a:r>
              <a:rPr lang="en-US" altLang="en-US" sz="2400" dirty="0">
                <a:latin typeface="Times New Roman" pitchFamily="18" charset="0"/>
              </a:rPr>
              <a:t> component.</a:t>
            </a:r>
          </a:p>
          <a:p>
            <a:pPr>
              <a:lnSpc>
                <a:spcPct val="90000"/>
              </a:lnSpc>
            </a:pPr>
            <a:r>
              <a:rPr lang="en-US" altLang="en-US" sz="2400" dirty="0">
                <a:latin typeface="Times New Roman" pitchFamily="18" charset="0"/>
              </a:rPr>
              <a:t>                                         </a:t>
            </a:r>
          </a:p>
          <a:p>
            <a:endParaRPr lang="en-US" altLang="en-US" sz="2000" dirty="0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/>
              <a:t>5</a:t>
            </a:fld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10398516" y="614149"/>
            <a:ext cx="383215" cy="464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715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0"/>
            <a:ext cx="9597595" cy="68580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0398516" y="614149"/>
            <a:ext cx="383215" cy="464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228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>
            <a:off x="10398516" y="655093"/>
            <a:ext cx="383215" cy="464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331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69" y="525225"/>
            <a:ext cx="8311486" cy="5496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24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4938" y="244734"/>
            <a:ext cx="86087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b="1" dirty="0">
                <a:solidFill>
                  <a:srgbClr val="3366FF"/>
                </a:solidFill>
                <a:latin typeface="Times New Roman" pitchFamily="18" charset="0"/>
              </a:rPr>
              <a:t>Host Defenses</a:t>
            </a:r>
            <a:endParaRPr lang="en-US" sz="4000" b="1" dirty="0">
              <a:solidFill>
                <a:srgbClr val="3366FF"/>
              </a:solidFill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  <a:p>
            <a:endParaRPr lang="en-US" sz="20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6B6B0-B3FE-F446-B3F6-F4AF0F0D836E}" type="slidenum">
              <a:rPr lang="en-US" smtClean="0"/>
              <a:t>9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963" t="6784" b="5324"/>
          <a:stretch/>
        </p:blipFill>
        <p:spPr>
          <a:xfrm>
            <a:off x="2228112" y="1191068"/>
            <a:ext cx="7795504" cy="518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23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847</Words>
  <Application>Microsoft Office PowerPoint</Application>
  <PresentationFormat>Widescreen</PresentationFormat>
  <Paragraphs>219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20</vt:i4>
      </vt:variant>
    </vt:vector>
  </HeadingPairs>
  <TitlesOfParts>
    <vt:vector size="34" baseType="lpstr">
      <vt:lpstr>ＭＳ Ｐゴシック</vt:lpstr>
      <vt:lpstr>Abadi MT Condensed Extra Bold</vt:lpstr>
      <vt:lpstr>Arial</vt:lpstr>
      <vt:lpstr>Arial Black</vt:lpstr>
      <vt:lpstr>Calibri</vt:lpstr>
      <vt:lpstr>Calibri Light</vt:lpstr>
      <vt:lpstr>Times New Roman</vt:lpstr>
      <vt:lpstr>Wingdings</vt:lpstr>
      <vt:lpstr>Office Theme</vt:lpstr>
      <vt:lpstr>1_Office Theme</vt:lpstr>
      <vt:lpstr>2_Office Theme</vt:lpstr>
      <vt:lpstr>3_Office Theme</vt:lpstr>
      <vt:lpstr>4_Office Theme</vt:lpstr>
      <vt:lpstr>5_Office Theme</vt:lpstr>
      <vt:lpstr>Basic Immunology</vt:lpstr>
      <vt:lpstr>PowerPoint Presentation</vt:lpstr>
      <vt:lpstr>PowerPoint Presentation</vt:lpstr>
      <vt:lpstr>Immune response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Antigens and Antibodies </vt:lpstr>
      <vt:lpstr>PowerPoint Presentation</vt:lpstr>
      <vt:lpstr>Immunosuppression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Hala Aldahshan</dc:creator>
  <cp:lastModifiedBy>meyad alkarni</cp:lastModifiedBy>
  <cp:revision>20</cp:revision>
  <dcterms:created xsi:type="dcterms:W3CDTF">2017-10-30T09:37:37Z</dcterms:created>
  <dcterms:modified xsi:type="dcterms:W3CDTF">2017-11-26T22:58:16Z</dcterms:modified>
</cp:coreProperties>
</file>