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11" r:id="rId12"/>
    <p:sldId id="306" r:id="rId13"/>
    <p:sldId id="307" r:id="rId14"/>
    <p:sldId id="312" r:id="rId15"/>
    <p:sldId id="313" r:id="rId16"/>
    <p:sldId id="314" r:id="rId17"/>
    <p:sldId id="308" r:id="rId18"/>
    <p:sldId id="309" r:id="rId19"/>
    <p:sldId id="315" r:id="rId20"/>
    <p:sldId id="316" r:id="rId21"/>
    <p:sldId id="317" r:id="rId22"/>
    <p:sldId id="319" r:id="rId23"/>
    <p:sldId id="310" r:id="rId24"/>
  </p:sldIdLst>
  <p:sldSz cx="9144000" cy="6858000" type="screen4x3"/>
  <p:notesSz cx="6858000" cy="92964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660"/>
  </p:normalViewPr>
  <p:slideViewPr>
    <p:cSldViewPr>
      <p:cViewPr varScale="1">
        <p:scale>
          <a:sx n="69" d="100"/>
          <a:sy n="69" d="100"/>
        </p:scale>
        <p:origin x="6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pPr>
              <a:defRPr/>
            </a:pPr>
            <a:fld id="{6259F239-B925-409D-AD96-F6DDA3943D21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D9C962-05B1-4715-999F-6B28FF772C5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BEB4972-FE24-4EA5-9DA8-2CC0B54D7C11}" type="slidenum">
              <a:rPr lang="ar-SA" altLang="ar-SA" smtClean="0">
                <a:latin typeface="Arial" panose="020B0604020202020204" pitchFamily="34" charset="0"/>
              </a:rPr>
              <a:pPr/>
              <a:t>1</a:t>
            </a:fld>
            <a:endParaRPr lang="en-US" altLang="ar-SA" smtClean="0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 = input('enter the base of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traingular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')</a:t>
            </a:r>
          </a:p>
          <a:p>
            <a:pPr algn="l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 = input('enter the height of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traingular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')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D9C962-05B1-4715-999F-6B28FF772C59}" type="slidenum">
              <a:rPr lang="ar-SA" altLang="ar-SA" smtClean="0"/>
              <a:pPr>
                <a:defRPr/>
              </a:pPr>
              <a:t>7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48161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ar-SA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ar-SA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ar-SA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ar-SA" altLang="ar-SA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ar-SA" altLang="ar-SA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ar-SA" altLang="ar-SA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ar-SA" altLang="ar-SA" smtClean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F07F38F-E8C1-4E5D-B837-47FC3100BD74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27461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5BB3A-F1D7-4745-AE6E-662E5CA19E42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510604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C8BFD-90F9-4195-96F8-9AA8C40A1146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07781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A2617-5BD4-48B8-9B81-8717F522FC9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273893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EC990-7695-461A-8AC5-97065B02871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7812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46678-B026-4D20-A88C-59FEAC9312F8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795677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9CD2-5E2C-43D5-83D3-E9EC51511744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609480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38F3-4C22-4477-A28A-819A8392B10E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44173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86CE8-ECB6-40A9-9C2F-CDD7C837B6BC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720282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E6634-E6E0-4526-A7E4-0FB1CAC6FF7D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742687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B1154-8B46-4788-967A-0FEBB867B95C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6958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SA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SA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SA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SA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SA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SA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SA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61A6F4-2EBD-4084-90F4-050779A56065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462087"/>
          </a:xfrm>
        </p:spPr>
        <p:txBody>
          <a:bodyPr/>
          <a:lstStyle/>
          <a:p>
            <a:pPr rtl="0" eaLnBrk="1" hangingPunct="1"/>
            <a:r>
              <a:rPr lang="en-US" sz="4000" dirty="0" smtClean="0"/>
              <a:t>User </a:t>
            </a:r>
            <a:r>
              <a:rPr lang="en-US" sz="4000" dirty="0"/>
              <a:t>controlled input/output</a:t>
            </a:r>
            <a:endParaRPr lang="en-US" altLang="ar-SA" sz="40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2305050"/>
          </a:xfrm>
        </p:spPr>
        <p:txBody>
          <a:bodyPr/>
          <a:lstStyle/>
          <a:p>
            <a:pPr eaLnBrk="1" hangingPunct="1"/>
            <a:endParaRPr lang="en-US" altLang="ar-SA" sz="900" dirty="0" smtClean="0"/>
          </a:p>
          <a:p>
            <a:pPr rtl="0" eaLnBrk="1" hangingPunct="1"/>
            <a:r>
              <a:rPr lang="en-US" alt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Khalid F. </a:t>
            </a:r>
            <a:r>
              <a:rPr lang="en-US" altLang="ar-S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Alkahtani</a:t>
            </a:r>
            <a:endParaRPr lang="en-US" altLang="ar-S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eaLnBrk="1" hangingPunct="1"/>
            <a:r>
              <a:rPr lang="en-US" alt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209 </a:t>
            </a:r>
            <a:r>
              <a:rPr lang="en-US" alt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–Computer Programming</a:t>
            </a:r>
            <a:endParaRPr lang="en-US" altLang="ar-S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eaLnBrk="1" hangingPunct="1"/>
            <a:r>
              <a:rPr lang="en-US" alt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 Saud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745154"/>
            <a:ext cx="7772400" cy="4114800"/>
          </a:xfrm>
        </p:spPr>
        <p:txBody>
          <a:bodyPr/>
          <a:lstStyle/>
          <a:p>
            <a:pPr algn="l" rtl="0"/>
            <a:r>
              <a:rPr lang="en-US" dirty="0"/>
              <a:t>num2str (number to string) function</a:t>
            </a:r>
            <a:r>
              <a:rPr lang="en-US" dirty="0" smtClean="0"/>
              <a:t>.</a:t>
            </a:r>
          </a:p>
          <a:p>
            <a:pPr algn="l" rtl="0"/>
            <a:r>
              <a:rPr lang="en-US" b="1" dirty="0" err="1"/>
              <a:t>disp</a:t>
            </a:r>
            <a:r>
              <a:rPr lang="en-US" b="1" dirty="0"/>
              <a:t>(['The values in the x array are:' num2str(x</a:t>
            </a:r>
            <a:r>
              <a:rPr lang="en-US" b="1" dirty="0" smtClean="0"/>
              <a:t>)])</a:t>
            </a:r>
          </a:p>
          <a:p>
            <a:pPr algn="l" rtl="0"/>
            <a:r>
              <a:rPr lang="en-US" b="1" dirty="0" smtClean="0"/>
              <a:t>A = [</a:t>
            </a:r>
            <a:r>
              <a:rPr lang="en-US" b="1" dirty="0"/>
              <a:t>'</a:t>
            </a:r>
            <a:r>
              <a:rPr lang="en-US" b="1" dirty="0" smtClean="0"/>
              <a:t>The values in the x array are: </a:t>
            </a:r>
            <a:r>
              <a:rPr lang="en-US" b="1" dirty="0"/>
              <a:t>'</a:t>
            </a:r>
            <a:r>
              <a:rPr lang="en-US" b="1" dirty="0" smtClean="0"/>
              <a:t>num2str(x)]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10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73173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algn="l" rtl="0"/>
            <a:r>
              <a:rPr lang="en-US" dirty="0"/>
              <a:t>Formatted Output—The </a:t>
            </a:r>
            <a:r>
              <a:rPr lang="en-US" b="1" dirty="0" err="1"/>
              <a:t>fprintf</a:t>
            </a:r>
            <a:r>
              <a:rPr lang="en-US" dirty="0"/>
              <a:t> Function</a:t>
            </a:r>
          </a:p>
          <a:p>
            <a:pPr algn="l" rtl="0"/>
            <a:r>
              <a:rPr lang="en-US" b="1" dirty="0" err="1"/>
              <a:t>fprintf</a:t>
            </a:r>
            <a:r>
              <a:rPr lang="en-US" b="1" dirty="0"/>
              <a:t>(format-string, </a:t>
            </a:r>
            <a:r>
              <a:rPr lang="en-US" b="1" dirty="0" err="1"/>
              <a:t>var</a:t>
            </a:r>
            <a:r>
              <a:rPr lang="en-US" b="1" dirty="0"/>
              <a:t>,. . .)</a:t>
            </a:r>
          </a:p>
          <a:p>
            <a:pPr marL="0" indent="0" algn="l" rtl="0">
              <a:buNone/>
            </a:pPr>
            <a:r>
              <a:rPr lang="en-US" b="1" dirty="0"/>
              <a:t>cars = 5;</a:t>
            </a:r>
          </a:p>
          <a:p>
            <a:pPr marL="0" indent="0" algn="l" rtl="0">
              <a:buNone/>
            </a:pPr>
            <a:r>
              <a:rPr lang="en-US" b="1" dirty="0" err="1"/>
              <a:t>fprintf</a:t>
            </a:r>
            <a:r>
              <a:rPr lang="en-US" b="1" dirty="0"/>
              <a:t>('There are %f cars in the pasture', cars)</a:t>
            </a:r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11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67222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41" y="1916832"/>
            <a:ext cx="9139474" cy="396043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12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0073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551720"/>
            <a:ext cx="7772400" cy="4114800"/>
          </a:xfrm>
        </p:spPr>
        <p:txBody>
          <a:bodyPr/>
          <a:lstStyle/>
          <a:p>
            <a:pPr algn="l" rtl="0"/>
            <a:r>
              <a:rPr lang="en-US" b="1" dirty="0" smtClean="0"/>
              <a:t>cars </a:t>
            </a:r>
            <a:r>
              <a:rPr lang="en-US" b="1" dirty="0"/>
              <a:t>= 5;</a:t>
            </a:r>
          </a:p>
          <a:p>
            <a:pPr algn="l" rtl="0"/>
            <a:r>
              <a:rPr lang="en-US" b="1" dirty="0" err="1"/>
              <a:t>fprintf</a:t>
            </a:r>
            <a:r>
              <a:rPr lang="en-US" b="1" dirty="0"/>
              <a:t>('There are %f cars</a:t>
            </a:r>
            <a:r>
              <a:rPr lang="en-US" b="1" dirty="0" smtClean="0"/>
              <a:t> </a:t>
            </a:r>
            <a:r>
              <a:rPr lang="en-US" b="1" dirty="0"/>
              <a:t>in the pasture \n', cars</a:t>
            </a:r>
            <a:r>
              <a:rPr lang="en-US" b="1" dirty="0" smtClean="0"/>
              <a:t>)</a:t>
            </a:r>
            <a:endParaRPr lang="en-US" b="1" dirty="0"/>
          </a:p>
          <a:p>
            <a:pPr algn="l" rtl="0"/>
            <a:r>
              <a:rPr lang="en-US" b="1" dirty="0"/>
              <a:t>cars</a:t>
            </a:r>
            <a:r>
              <a:rPr lang="en-US" b="1" dirty="0" smtClean="0"/>
              <a:t> </a:t>
            </a:r>
            <a:r>
              <a:rPr lang="en-US" b="1" dirty="0"/>
              <a:t>= 6;</a:t>
            </a:r>
          </a:p>
          <a:p>
            <a:pPr algn="l" rtl="0"/>
            <a:r>
              <a:rPr lang="en-US" b="1" dirty="0" err="1"/>
              <a:t>fprintf</a:t>
            </a:r>
            <a:r>
              <a:rPr lang="en-US" b="1" dirty="0"/>
              <a:t>('There are %f cows in the pasture \n', cars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13</a:t>
            </a:fld>
            <a:endParaRPr lang="en-US" altLang="ar-S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5062582"/>
            <a:ext cx="5256584" cy="16322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261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Width and precision fields</a:t>
            </a:r>
          </a:p>
          <a:p>
            <a:pPr algn="l" rtl="0"/>
            <a:r>
              <a:rPr lang="en-US" b="1" dirty="0"/>
              <a:t>voltage = 3.5;</a:t>
            </a:r>
          </a:p>
          <a:p>
            <a:pPr algn="l" rtl="0"/>
            <a:r>
              <a:rPr lang="en-US" b="1" dirty="0" err="1"/>
              <a:t>fprintf</a:t>
            </a:r>
            <a:r>
              <a:rPr lang="en-US" b="1" dirty="0" smtClean="0"/>
              <a:t>(</a:t>
            </a:r>
            <a:r>
              <a:rPr lang="en-US" b="1" dirty="0"/>
              <a:t>'</a:t>
            </a:r>
            <a:r>
              <a:rPr lang="en-US" b="1" dirty="0" smtClean="0"/>
              <a:t>The </a:t>
            </a:r>
            <a:r>
              <a:rPr lang="en-US" b="1" dirty="0"/>
              <a:t>voltage is %8.2f millivolts \</a:t>
            </a:r>
            <a:r>
              <a:rPr lang="en-US" b="1" dirty="0" err="1"/>
              <a:t>n',voltage</a:t>
            </a:r>
            <a:r>
              <a:rPr lang="en-US" b="1" dirty="0" smtClean="0"/>
              <a:t>)</a:t>
            </a:r>
          </a:p>
          <a:p>
            <a:pPr algn="l" rtl="0"/>
            <a:r>
              <a:rPr lang="en-US" b="1" dirty="0"/>
              <a:t>x = 1:5;</a:t>
            </a:r>
          </a:p>
          <a:p>
            <a:pPr algn="l" rtl="0"/>
            <a:r>
              <a:rPr lang="en-US" b="1" dirty="0"/>
              <a:t> </a:t>
            </a:r>
            <a:r>
              <a:rPr lang="en-US" b="1" dirty="0" err="1"/>
              <a:t>fprintf</a:t>
            </a:r>
            <a:r>
              <a:rPr lang="en-US" b="1" dirty="0"/>
              <a:t>(‘%8.2f \</a:t>
            </a:r>
            <a:r>
              <a:rPr lang="en-US" b="1" dirty="0" err="1"/>
              <a:t>n',x</a:t>
            </a:r>
            <a:r>
              <a:rPr lang="en-US" b="1" dirty="0"/>
              <a:t>)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14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25179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feet = 1:3; inches = feet.*12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/>
              <a:t>table = [</a:t>
            </a:r>
            <a:r>
              <a:rPr lang="en-US" dirty="0" err="1"/>
              <a:t>feet;inches</a:t>
            </a:r>
            <a:r>
              <a:rPr lang="en-US" dirty="0" smtClean="0"/>
              <a:t>]</a:t>
            </a:r>
          </a:p>
          <a:p>
            <a:pPr algn="l" rtl="0"/>
            <a:r>
              <a:rPr lang="en-US" dirty="0" err="1"/>
              <a:t>fprintf</a:t>
            </a:r>
            <a:r>
              <a:rPr lang="en-US" dirty="0" smtClean="0"/>
              <a:t>(</a:t>
            </a:r>
            <a:r>
              <a:rPr lang="en-US" dirty="0"/>
              <a:t>'</a:t>
            </a:r>
            <a:r>
              <a:rPr lang="en-US" dirty="0" smtClean="0"/>
              <a:t>%</a:t>
            </a:r>
            <a:r>
              <a:rPr lang="en-US" dirty="0"/>
              <a:t>4.0f %7.2f \</a:t>
            </a:r>
            <a:r>
              <a:rPr lang="en-US" dirty="0" err="1"/>
              <a:t>n',table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 use the feet and inches matrices without combining them into the table </a:t>
            </a:r>
            <a:r>
              <a:rPr lang="en-US" dirty="0" smtClean="0"/>
              <a:t>matrix</a:t>
            </a:r>
          </a:p>
          <a:p>
            <a:pPr algn="l" rtl="0"/>
            <a:r>
              <a:rPr lang="en-US" dirty="0" err="1"/>
              <a:t>fprintf</a:t>
            </a:r>
            <a:r>
              <a:rPr lang="en-US" dirty="0"/>
              <a:t>(‘%4.0f %7.2f \n', feet, inches)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15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44668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</a:t>
            </a:r>
            <a:r>
              <a:rPr lang="en-US" b="1" dirty="0" err="1"/>
              <a:t>fprintf</a:t>
            </a:r>
            <a:r>
              <a:rPr lang="en-US" dirty="0"/>
              <a:t> </a:t>
            </a:r>
            <a:r>
              <a:rPr lang="en-US" dirty="0" smtClean="0"/>
              <a:t>function </a:t>
            </a:r>
            <a:r>
              <a:rPr lang="en-US" dirty="0"/>
              <a:t>can be used to send </a:t>
            </a:r>
            <a:r>
              <a:rPr lang="en-US" dirty="0" smtClean="0"/>
              <a:t>formatted </a:t>
            </a:r>
            <a:r>
              <a:rPr lang="en-US" dirty="0"/>
              <a:t>output to a </a:t>
            </a:r>
            <a:r>
              <a:rPr lang="en-US" dirty="0" smtClean="0"/>
              <a:t>file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err="1"/>
              <a:t>file_id</a:t>
            </a:r>
            <a:r>
              <a:rPr lang="en-US" dirty="0"/>
              <a:t> = </a:t>
            </a:r>
            <a:r>
              <a:rPr lang="en-US" b="1" dirty="0" err="1"/>
              <a:t>fopen</a:t>
            </a:r>
            <a:r>
              <a:rPr lang="en-US" dirty="0"/>
              <a:t>('my_output_file.txt', '</a:t>
            </a:r>
            <a:r>
              <a:rPr lang="en-US" dirty="0" err="1"/>
              <a:t>wt</a:t>
            </a:r>
            <a:r>
              <a:rPr lang="en-US" dirty="0" smtClean="0"/>
              <a:t>');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file_id</a:t>
            </a:r>
            <a:r>
              <a:rPr lang="en-US" dirty="0"/>
              <a:t>, 'Some example output is %4.2f \n', pi*1000)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16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841682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Formatted Output—The </a:t>
            </a:r>
            <a:r>
              <a:rPr lang="en-US" b="1" u="sng" dirty="0" err="1"/>
              <a:t>sprintf</a:t>
            </a:r>
            <a:r>
              <a:rPr lang="en-US" dirty="0"/>
              <a:t> </a:t>
            </a:r>
            <a:r>
              <a:rPr lang="en-US" dirty="0" smtClean="0"/>
              <a:t>Function</a:t>
            </a:r>
          </a:p>
          <a:p>
            <a:pPr algn="l" rtl="0"/>
            <a:r>
              <a:rPr lang="en-US" dirty="0"/>
              <a:t>The </a:t>
            </a:r>
            <a:r>
              <a:rPr lang="en-US" b="1" u="sng" dirty="0" err="1"/>
              <a:t>sprintf</a:t>
            </a:r>
            <a:r>
              <a:rPr lang="en-US" dirty="0"/>
              <a:t> function is similar to </a:t>
            </a:r>
            <a:r>
              <a:rPr lang="en-US" b="1" u="sng" dirty="0" err="1"/>
              <a:t>fprintf</a:t>
            </a:r>
            <a:r>
              <a:rPr lang="en-US" dirty="0"/>
              <a:t> , but instead of just sending the </a:t>
            </a:r>
            <a:r>
              <a:rPr lang="en-US" dirty="0" smtClean="0"/>
              <a:t>result of </a:t>
            </a:r>
            <a:r>
              <a:rPr lang="en-US" dirty="0"/>
              <a:t>the formatted string to the command window, </a:t>
            </a:r>
            <a:r>
              <a:rPr lang="en-US" dirty="0" err="1"/>
              <a:t>sprintf</a:t>
            </a:r>
            <a:r>
              <a:rPr lang="en-US" dirty="0"/>
              <a:t> assigns it a </a:t>
            </a:r>
            <a:r>
              <a:rPr lang="en-US" u="sng" dirty="0"/>
              <a:t>name</a:t>
            </a:r>
            <a:r>
              <a:rPr lang="en-US" dirty="0"/>
              <a:t> </a:t>
            </a:r>
            <a:r>
              <a:rPr lang="en-US" dirty="0" smtClean="0"/>
              <a:t>and sends </a:t>
            </a:r>
            <a:r>
              <a:rPr lang="en-US" dirty="0"/>
              <a:t>it to the command window.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17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3443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a = </a:t>
            </a:r>
            <a:r>
              <a:rPr lang="en-US" b="1" dirty="0" err="1"/>
              <a:t>sprintf</a:t>
            </a:r>
            <a:r>
              <a:rPr lang="en-US" b="1" dirty="0"/>
              <a:t>('Some example output is %4.2f \n', pi*1000</a:t>
            </a:r>
            <a:r>
              <a:rPr lang="en-US" b="1" dirty="0" smtClean="0"/>
              <a:t>)</a:t>
            </a:r>
          </a:p>
          <a:p>
            <a:pPr algn="l" rtl="0"/>
            <a:r>
              <a:rPr lang="en-US" dirty="0" smtClean="0"/>
              <a:t>Used as a </a:t>
            </a:r>
            <a:r>
              <a:rPr lang="en-US" dirty="0" err="1" smtClean="0"/>
              <a:t>notat</a:t>
            </a:r>
            <a:endParaRPr lang="en-US" dirty="0" smtClean="0"/>
          </a:p>
          <a:p>
            <a:pPr algn="l" rtl="0"/>
            <a:r>
              <a:rPr lang="en-US" dirty="0" smtClean="0"/>
              <a:t>Saved both </a:t>
            </a:r>
            <a:r>
              <a:rPr lang="en-US" dirty="0" err="1" smtClean="0"/>
              <a:t>number&amp;character</a:t>
            </a:r>
            <a:r>
              <a:rPr lang="en-US" dirty="0" smtClean="0"/>
              <a:t> in </a:t>
            </a:r>
            <a:r>
              <a:rPr lang="en-US" smtClean="0"/>
              <a:t>one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18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70934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Function </a:t>
            </a:r>
            <a:r>
              <a:rPr lang="en-US" b="1" dirty="0" smtClean="0"/>
              <a:t>table</a:t>
            </a:r>
          </a:p>
          <a:p>
            <a:pPr algn="l" rtl="0"/>
            <a:r>
              <a:rPr lang="en-US" dirty="0" smtClean="0"/>
              <a:t>Create output of both numbers and characters</a:t>
            </a:r>
          </a:p>
          <a:p>
            <a:pPr algn="l" rtl="0"/>
            <a:r>
              <a:rPr lang="en-US" dirty="0" smtClean="0"/>
              <a:t>g=[9.8;1.6]</a:t>
            </a:r>
          </a:p>
          <a:p>
            <a:pPr algn="l" rtl="0"/>
            <a:r>
              <a:rPr lang="en-US" dirty="0" smtClean="0"/>
              <a:t>d= 0.5*g*100^2</a:t>
            </a:r>
          </a:p>
          <a:p>
            <a:pPr algn="l" rtl="0"/>
            <a:r>
              <a:rPr lang="en-US" dirty="0" smtClean="0"/>
              <a:t>p=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smtClean="0"/>
              <a:t> ‘Earth’; ‘Moon’</a:t>
            </a:r>
            <a:r>
              <a:rPr lang="en-US" dirty="0" smtClean="0">
                <a:solidFill>
                  <a:srgbClr val="FF0000"/>
                </a:solidFill>
              </a:rPr>
              <a:t>}  *cell array</a:t>
            </a:r>
          </a:p>
          <a:p>
            <a:pPr algn="l" rtl="0"/>
            <a:r>
              <a:rPr lang="en-US" dirty="0" smtClean="0"/>
              <a:t>table(</a:t>
            </a:r>
            <a:r>
              <a:rPr lang="en-US" dirty="0" err="1" smtClean="0"/>
              <a:t>p,g,d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19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8713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Introduction</a:t>
            </a:r>
          </a:p>
          <a:p>
            <a:pPr algn="l" rtl="0"/>
            <a:r>
              <a:rPr lang="en-US" dirty="0" smtClean="0"/>
              <a:t>USER-DEFINED INPUT</a:t>
            </a:r>
          </a:p>
          <a:p>
            <a:pPr algn="l" rtl="0"/>
            <a:r>
              <a:rPr lang="en-US" dirty="0"/>
              <a:t>OUTPUT </a:t>
            </a:r>
            <a:r>
              <a:rPr lang="en-US" dirty="0" smtClean="0"/>
              <a:t>OPTIONS</a:t>
            </a:r>
          </a:p>
          <a:p>
            <a:pPr algn="l" rtl="0"/>
            <a:r>
              <a:rPr lang="en-US" dirty="0"/>
              <a:t>Display </a:t>
            </a:r>
            <a:r>
              <a:rPr lang="en-US" dirty="0" smtClean="0"/>
              <a:t>Function</a:t>
            </a:r>
          </a:p>
          <a:p>
            <a:pPr algn="l" rtl="0"/>
            <a:r>
              <a:rPr lang="en-US" dirty="0"/>
              <a:t>Formatted Output—The </a:t>
            </a:r>
            <a:r>
              <a:rPr lang="en-US" dirty="0" err="1"/>
              <a:t>fprintf</a:t>
            </a:r>
            <a:r>
              <a:rPr lang="en-US" dirty="0"/>
              <a:t> </a:t>
            </a:r>
            <a:r>
              <a:rPr lang="en-US" dirty="0" smtClean="0"/>
              <a:t>Function</a:t>
            </a:r>
          </a:p>
          <a:p>
            <a:pPr algn="l" rtl="0"/>
            <a:r>
              <a:rPr lang="en-US" dirty="0"/>
              <a:t>Formatted Output—The </a:t>
            </a:r>
            <a:r>
              <a:rPr lang="en-US" dirty="0" err="1"/>
              <a:t>sprintf</a:t>
            </a:r>
            <a:r>
              <a:rPr lang="en-US" dirty="0"/>
              <a:t> </a:t>
            </a:r>
            <a:r>
              <a:rPr lang="en-US" dirty="0" smtClean="0"/>
              <a:t>Function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2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9069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table(</a:t>
            </a:r>
            <a:r>
              <a:rPr lang="en-US" dirty="0" err="1"/>
              <a:t>p,g,d</a:t>
            </a:r>
            <a:r>
              <a:rPr lang="en-US" dirty="0"/>
              <a:t>, '</a:t>
            </a:r>
            <a:r>
              <a:rPr lang="en-US" dirty="0" err="1"/>
              <a:t>VariableNames</a:t>
            </a:r>
            <a:r>
              <a:rPr lang="en-US" dirty="0"/>
              <a:t>',{'Planet', 'g', 'Distance</a:t>
            </a:r>
            <a:r>
              <a:rPr lang="en-US" dirty="0" smtClean="0"/>
              <a:t>'})</a:t>
            </a:r>
          </a:p>
          <a:p>
            <a:pPr algn="l" rtl="0"/>
            <a:r>
              <a:rPr lang="en-US" dirty="0" err="1" smtClean="0"/>
              <a:t>disp</a:t>
            </a:r>
            <a:r>
              <a:rPr lang="en-US" dirty="0" smtClean="0"/>
              <a:t>(table(</a:t>
            </a:r>
            <a:r>
              <a:rPr lang="en-US" dirty="0" err="1" smtClean="0"/>
              <a:t>p,g,d</a:t>
            </a:r>
            <a:r>
              <a:rPr lang="en-US" dirty="0"/>
              <a:t>, '</a:t>
            </a:r>
            <a:r>
              <a:rPr lang="en-US" dirty="0" err="1"/>
              <a:t>VariableNames</a:t>
            </a:r>
            <a:r>
              <a:rPr lang="en-US" dirty="0"/>
              <a:t>',{'Planet', 'g', 'Distance</a:t>
            </a:r>
            <a:r>
              <a:rPr lang="en-US" dirty="0" smtClean="0"/>
              <a:t>'}))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20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44248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MATLAB offers </a:t>
            </a:r>
            <a:r>
              <a:rPr lang="en-US" sz="2800" dirty="0"/>
              <a:t>a technique for entering ordered pairs of  x - and  y -values graphically. </a:t>
            </a:r>
            <a:endParaRPr lang="en-US" sz="2800" dirty="0" smtClean="0"/>
          </a:p>
          <a:p>
            <a:pPr algn="l" rtl="0"/>
            <a:r>
              <a:rPr lang="en-US" sz="2800" dirty="0" smtClean="0"/>
              <a:t>The </a:t>
            </a:r>
            <a:r>
              <a:rPr lang="en-US" sz="2800" b="1" dirty="0" err="1" smtClean="0"/>
              <a:t>ginput</a:t>
            </a:r>
            <a:r>
              <a:rPr lang="en-US" sz="2800" dirty="0" smtClean="0"/>
              <a:t> command </a:t>
            </a:r>
            <a:r>
              <a:rPr lang="en-US" sz="2800" dirty="0"/>
              <a:t>allows the user to select points from a </a:t>
            </a:r>
            <a:r>
              <a:rPr lang="en-US" sz="2800" dirty="0" smtClean="0"/>
              <a:t>figure </a:t>
            </a:r>
            <a:r>
              <a:rPr lang="en-US" sz="2800" dirty="0"/>
              <a:t>window and converts the points into the appropriate  x - and  y -coordinates. </a:t>
            </a:r>
          </a:p>
          <a:p>
            <a:pPr algn="l" rtl="0"/>
            <a:r>
              <a:rPr lang="en-US" sz="2800" dirty="0"/>
              <a:t>[</a:t>
            </a:r>
            <a:r>
              <a:rPr lang="en-US" sz="2800" dirty="0" err="1"/>
              <a:t>x,y</a:t>
            </a:r>
            <a:r>
              <a:rPr lang="en-US" sz="2800" dirty="0"/>
              <a:t>] = </a:t>
            </a:r>
            <a:r>
              <a:rPr lang="en-US" sz="2800" dirty="0" err="1" smtClean="0"/>
              <a:t>ginput</a:t>
            </a:r>
            <a:r>
              <a:rPr lang="en-US" sz="2800" dirty="0" smtClean="0"/>
              <a:t> (</a:t>
            </a:r>
            <a:r>
              <a:rPr lang="en-US" sz="2800" dirty="0"/>
              <a:t>n</a:t>
            </a:r>
            <a:r>
              <a:rPr lang="en-US" sz="2800" dirty="0" smtClean="0"/>
              <a:t>), choose n points</a:t>
            </a:r>
          </a:p>
          <a:p>
            <a:pPr algn="l" rtl="0"/>
            <a:r>
              <a:rPr lang="en-US" sz="2800" dirty="0" smtClean="0"/>
              <a:t>or </a:t>
            </a:r>
            <a:r>
              <a:rPr lang="en-US" sz="2800" dirty="0"/>
              <a:t>[</a:t>
            </a:r>
            <a:r>
              <a:rPr lang="en-US" sz="2800" dirty="0" err="1"/>
              <a:t>x,y</a:t>
            </a:r>
            <a:r>
              <a:rPr lang="en-US" sz="2800" dirty="0"/>
              <a:t>] = </a:t>
            </a:r>
            <a:r>
              <a:rPr lang="en-US" sz="2800" dirty="0" err="1" smtClean="0"/>
              <a:t>ginput</a:t>
            </a:r>
            <a:r>
              <a:rPr lang="en-US" sz="2800" dirty="0" smtClean="0"/>
              <a:t>  choose any point and then press ”enter”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21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550636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s-ES" dirty="0" smtClean="0"/>
              <a:t>Ex.</a:t>
            </a:r>
          </a:p>
          <a:p>
            <a:pPr marL="0" indent="0" algn="l" rtl="0">
              <a:buNone/>
            </a:pPr>
            <a:r>
              <a:rPr lang="es-ES" dirty="0" smtClean="0"/>
              <a:t>x </a:t>
            </a:r>
            <a:r>
              <a:rPr lang="es-ES" dirty="0"/>
              <a:t>= 5:30; y = x.^2 - 40.*x + 400; </a:t>
            </a:r>
            <a:r>
              <a:rPr lang="es-ES" dirty="0" err="1"/>
              <a:t>plot</a:t>
            </a:r>
            <a:r>
              <a:rPr lang="es-ES" dirty="0"/>
              <a:t>(</a:t>
            </a:r>
            <a:r>
              <a:rPr lang="es-ES" dirty="0" err="1"/>
              <a:t>x,y</a:t>
            </a:r>
            <a:r>
              <a:rPr lang="es-ES" dirty="0"/>
              <a:t>) axis([5,30,-50,250])</a:t>
            </a:r>
          </a:p>
          <a:p>
            <a:pPr marL="0" indent="0" algn="l" rtl="0">
              <a:buNone/>
            </a:pPr>
            <a:endParaRPr lang="es-ES" dirty="0" smtClean="0"/>
          </a:p>
          <a:p>
            <a:pPr marL="0" indent="0" algn="l" rtl="0">
              <a:buNone/>
            </a:pPr>
            <a:r>
              <a:rPr lang="en-US" dirty="0"/>
              <a:t>[</a:t>
            </a:r>
            <a:r>
              <a:rPr lang="en-US" dirty="0" err="1"/>
              <a:t>x,y</a:t>
            </a:r>
            <a:r>
              <a:rPr lang="en-US" dirty="0"/>
              <a:t>] = </a:t>
            </a:r>
            <a:r>
              <a:rPr lang="en-US" dirty="0" err="1"/>
              <a:t>ginput</a:t>
            </a:r>
            <a:r>
              <a:rPr lang="en-US" dirty="0"/>
              <a:t>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22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277983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READING AND WRITING DATA FROM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/>
              <a:t>Importing </a:t>
            </a:r>
            <a:r>
              <a:rPr lang="en-US" sz="2800" b="1" dirty="0" smtClean="0"/>
              <a:t>Data</a:t>
            </a: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/>
              <a:t>doc </a:t>
            </a:r>
            <a:r>
              <a:rPr lang="en-US" sz="2800" dirty="0" err="1" smtClean="0"/>
              <a:t>fileformats</a:t>
            </a: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The Import </a:t>
            </a:r>
            <a:r>
              <a:rPr lang="en-US" sz="2800" dirty="0"/>
              <a:t>Wizard can be used for simple ASCII </a:t>
            </a:r>
            <a:r>
              <a:rPr lang="en-US" sz="2800" dirty="0" smtClean="0"/>
              <a:t>files </a:t>
            </a:r>
            <a:r>
              <a:rPr lang="en-US" sz="2800" dirty="0"/>
              <a:t>and for </a:t>
            </a:r>
            <a:r>
              <a:rPr lang="en-US" sz="2800" dirty="0" smtClean="0"/>
              <a:t>Excel spreadsheet files.</a:t>
            </a:r>
          </a:p>
          <a:p>
            <a:pPr algn="l" rtl="0"/>
            <a:r>
              <a:rPr lang="en-US" sz="2800" dirty="0" err="1" smtClean="0"/>
              <a:t>uiimport</a:t>
            </a:r>
            <a:r>
              <a:rPr lang="en-US" sz="2800" dirty="0"/>
              <a:t>('ex.xlsx')</a:t>
            </a:r>
          </a:p>
          <a:p>
            <a:pPr algn="l" rtl="0"/>
            <a:r>
              <a:rPr lang="en-US" sz="2800" b="1" dirty="0"/>
              <a:t>Exporting </a:t>
            </a:r>
            <a:r>
              <a:rPr lang="en-US" sz="2800" b="1" dirty="0" smtClean="0"/>
              <a:t>Data</a:t>
            </a:r>
          </a:p>
          <a:p>
            <a:pPr marL="0" indent="0" algn="l" rtl="0">
              <a:buNone/>
            </a:pPr>
            <a:r>
              <a:rPr lang="en-US" sz="2800" dirty="0" err="1" smtClean="0"/>
              <a:t>xlsread</a:t>
            </a:r>
            <a:r>
              <a:rPr lang="en-US" sz="2800" dirty="0" smtClean="0"/>
              <a:t>(‘</a:t>
            </a:r>
            <a:r>
              <a:rPr lang="en-US" sz="2800" dirty="0" err="1" smtClean="0"/>
              <a:t>filename.extension</a:t>
            </a:r>
            <a:r>
              <a:rPr lang="en-US" sz="2800" dirty="0" smtClean="0"/>
              <a:t>')</a:t>
            </a:r>
            <a:endParaRPr lang="en-US" sz="2800" dirty="0"/>
          </a:p>
          <a:p>
            <a:pPr marL="0" indent="0" algn="l" rtl="0">
              <a:buNone/>
            </a:pPr>
            <a:r>
              <a:rPr lang="en-US" sz="2800" b="1" dirty="0" smtClean="0"/>
              <a:t>p=</a:t>
            </a:r>
            <a:r>
              <a:rPr lang="en-US" sz="2800" b="1" dirty="0" err="1" smtClean="0"/>
              <a:t>xlsread</a:t>
            </a:r>
            <a:r>
              <a:rPr lang="en-US" sz="2800" b="1" dirty="0"/>
              <a:t>('ex.xlsx</a:t>
            </a:r>
            <a:r>
              <a:rPr lang="en-US" sz="2800" b="1" dirty="0" smtClean="0"/>
              <a:t>')</a:t>
            </a:r>
            <a:endParaRPr lang="en-US" sz="2800" b="1" dirty="0"/>
          </a:p>
          <a:p>
            <a:pPr marL="0" indent="0" algn="l" rtl="0">
              <a:buNone/>
            </a:pPr>
            <a:r>
              <a:rPr lang="en-US" sz="2800" b="1" dirty="0" err="1"/>
              <a:t>xlswrite</a:t>
            </a:r>
            <a:r>
              <a:rPr lang="en-US" sz="2800" b="1" dirty="0"/>
              <a:t>('exout.xls', 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23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57161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READING AND WRITING DATA FROM FILES</a:t>
            </a:r>
          </a:p>
          <a:p>
            <a:pPr algn="l" rtl="0"/>
            <a:r>
              <a:rPr lang="en-US" dirty="0" smtClean="0"/>
              <a:t>Importing Data</a:t>
            </a:r>
          </a:p>
          <a:p>
            <a:pPr algn="l" rtl="0"/>
            <a:r>
              <a:rPr lang="en-US" dirty="0"/>
              <a:t>Exporting </a:t>
            </a:r>
            <a:r>
              <a:rPr lang="en-US" dirty="0" smtClean="0"/>
              <a:t>Data</a:t>
            </a:r>
          </a:p>
          <a:p>
            <a:pPr algn="l" rtl="0"/>
            <a:r>
              <a:rPr lang="en-US" dirty="0"/>
              <a:t>DEBUGGING YOUR </a:t>
            </a:r>
            <a:r>
              <a:rPr lang="en-US" dirty="0" smtClean="0"/>
              <a:t>CODE</a:t>
            </a:r>
          </a:p>
          <a:p>
            <a:pPr algn="l" rtl="0"/>
            <a:r>
              <a:rPr lang="en-US" dirty="0"/>
              <a:t>Error </a:t>
            </a:r>
            <a:r>
              <a:rPr lang="en-US" dirty="0" smtClean="0"/>
              <a:t>Bar</a:t>
            </a:r>
          </a:p>
          <a:p>
            <a:pPr algn="l" rtl="0"/>
            <a:r>
              <a:rPr lang="en-US" dirty="0"/>
              <a:t>Debugging Toolbar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3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25047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Written </a:t>
            </a:r>
            <a:r>
              <a:rPr lang="en-US" dirty="0"/>
              <a:t>in the editing window, where the programmer and the user may be </a:t>
            </a:r>
            <a:r>
              <a:rPr lang="en-US" dirty="0" smtClean="0"/>
              <a:t>different people.</a:t>
            </a:r>
          </a:p>
          <a:p>
            <a:pPr algn="l" rtl="0"/>
            <a:r>
              <a:rPr lang="en-US" dirty="0"/>
              <a:t>The input command pauses the program and prompts the user for </a:t>
            </a:r>
            <a:r>
              <a:rPr lang="en-US" b="1" u="sng" dirty="0" smtClean="0"/>
              <a:t>input</a:t>
            </a:r>
            <a:r>
              <a:rPr lang="en-US" dirty="0" smtClean="0"/>
              <a:t>; the </a:t>
            </a:r>
            <a:r>
              <a:rPr lang="en-US" b="1" u="sng" dirty="0" err="1"/>
              <a:t>disp</a:t>
            </a:r>
            <a:r>
              <a:rPr lang="en-US" dirty="0"/>
              <a:t> and </a:t>
            </a:r>
            <a:r>
              <a:rPr lang="en-US" b="1" u="sng" dirty="0" err="1"/>
              <a:t>fprintf</a:t>
            </a:r>
            <a:r>
              <a:rPr lang="en-US" dirty="0"/>
              <a:t> commands provide output to the command window.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4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9987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USER-DEFINED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Create </a:t>
            </a:r>
            <a:r>
              <a:rPr lang="en-US" dirty="0"/>
              <a:t>more </a:t>
            </a:r>
            <a:r>
              <a:rPr lang="en-US" dirty="0" smtClean="0"/>
              <a:t>general programs </a:t>
            </a:r>
            <a:r>
              <a:rPr lang="en-US" dirty="0"/>
              <a:t>by allowing the user to input values of a matrix from the keyboard while the program is </a:t>
            </a:r>
            <a:r>
              <a:rPr lang="en-US" dirty="0" smtClean="0"/>
              <a:t>running </a:t>
            </a:r>
            <a:r>
              <a:rPr lang="en-US" dirty="0"/>
              <a:t>to enter a one- or two-dimensional matrix</a:t>
            </a:r>
            <a:r>
              <a:rPr lang="en-US" dirty="0" smtClean="0"/>
              <a:t>.</a:t>
            </a:r>
          </a:p>
          <a:p>
            <a:pPr algn="l" rtl="0"/>
            <a:r>
              <a:rPr lang="en-US" b="1" dirty="0"/>
              <a:t>z = input('Enter a </a:t>
            </a:r>
            <a:r>
              <a:rPr lang="en-US" b="1" dirty="0" smtClean="0"/>
              <a:t>value: ')</a:t>
            </a:r>
          </a:p>
          <a:p>
            <a:pPr algn="l" rtl="0"/>
            <a:r>
              <a:rPr lang="en-US" b="1" dirty="0"/>
              <a:t>z = input('Enter values for z in </a:t>
            </a:r>
            <a:r>
              <a:rPr lang="en-US" b="1" dirty="0" smtClean="0"/>
              <a:t>brackets: 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5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515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000" dirty="0"/>
              <a:t>Data entered with input does not need to be numeric </a:t>
            </a:r>
            <a:r>
              <a:rPr lang="en-US" sz="3000" dirty="0" smtClean="0"/>
              <a:t>information.</a:t>
            </a:r>
          </a:p>
          <a:p>
            <a:pPr algn="l" rtl="0"/>
            <a:r>
              <a:rPr lang="en-US" sz="3000" b="1" dirty="0"/>
              <a:t>x = input('Enter your name in single </a:t>
            </a:r>
            <a:r>
              <a:rPr lang="en-US" sz="3000" b="1" dirty="0" smtClean="0"/>
              <a:t>quotes ')</a:t>
            </a:r>
          </a:p>
          <a:p>
            <a:pPr algn="l" rtl="0"/>
            <a:r>
              <a:rPr lang="en-US" sz="3000" dirty="0"/>
              <a:t>An alternative form of the input command alerts the function to expect character input without the </a:t>
            </a:r>
            <a:r>
              <a:rPr lang="en-US" sz="3000" dirty="0" smtClean="0"/>
              <a:t>single quotes.</a:t>
            </a:r>
          </a:p>
          <a:p>
            <a:pPr algn="l" rtl="0"/>
            <a:r>
              <a:rPr lang="en-US" sz="3000" b="1" dirty="0"/>
              <a:t>x = input('Enter your </a:t>
            </a:r>
            <a:r>
              <a:rPr lang="en-US" sz="3000" b="1" dirty="0" smtClean="0"/>
              <a:t>name ', </a:t>
            </a:r>
            <a:r>
              <a:rPr lang="en-US" sz="3000" b="1" dirty="0"/>
              <a:t>'s')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6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25248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Create an M-fi le to calculate the area </a:t>
            </a:r>
            <a:r>
              <a:rPr lang="en-US" i="1" dirty="0"/>
              <a:t>A </a:t>
            </a:r>
            <a:r>
              <a:rPr lang="en-US" dirty="0"/>
              <a:t>of a triangle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Using function:</a:t>
            </a:r>
          </a:p>
          <a:p>
            <a:pPr marL="0" indent="0" algn="l" rtl="0">
              <a:buNone/>
            </a:pPr>
            <a:r>
              <a:rPr lang="en-US" b="1" dirty="0"/>
              <a:t>function </a:t>
            </a:r>
            <a:r>
              <a:rPr lang="en-US" b="1" dirty="0" err="1"/>
              <a:t>Triabgle_Area</a:t>
            </a:r>
            <a:r>
              <a:rPr lang="en-US" b="1" dirty="0"/>
              <a:t> =</a:t>
            </a:r>
            <a:r>
              <a:rPr lang="en-US" b="1" dirty="0" err="1"/>
              <a:t>TriAr</a:t>
            </a:r>
            <a:r>
              <a:rPr lang="en-US" b="1" dirty="0"/>
              <a:t>(</a:t>
            </a:r>
            <a:r>
              <a:rPr lang="en-US" b="1" dirty="0" err="1"/>
              <a:t>b,h</a:t>
            </a:r>
            <a:r>
              <a:rPr lang="en-US" b="1" dirty="0"/>
              <a:t>)</a:t>
            </a:r>
          </a:p>
          <a:p>
            <a:pPr marL="0" indent="0" algn="l" rtl="0">
              <a:buNone/>
            </a:pPr>
            <a:r>
              <a:rPr lang="en-US" b="1" dirty="0"/>
              <a:t>Triabgle_Area=0.5.*b.*</a:t>
            </a:r>
            <a:r>
              <a:rPr lang="en-US" b="1" dirty="0" smtClean="0"/>
              <a:t>h</a:t>
            </a:r>
          </a:p>
          <a:p>
            <a:pPr algn="l" rtl="0"/>
            <a:r>
              <a:rPr lang="en-US" dirty="0" smtClean="0"/>
              <a:t>Using controlled input/output</a:t>
            </a:r>
          </a:p>
          <a:p>
            <a:pPr algn="l" rtl="0"/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7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04995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OUTPUT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There are several ways to display the contents of a matrix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The simplest is to enter </a:t>
            </a:r>
            <a:r>
              <a:rPr lang="en-US" dirty="0" smtClean="0"/>
              <a:t>the name </a:t>
            </a:r>
            <a:r>
              <a:rPr lang="en-US" dirty="0"/>
              <a:t>of the matrix, without a </a:t>
            </a:r>
            <a:r>
              <a:rPr lang="en-US" dirty="0" smtClean="0"/>
              <a:t>semicolon.</a:t>
            </a:r>
          </a:p>
          <a:p>
            <a:pPr marL="0" indent="0" algn="l" rtl="0">
              <a:buNone/>
            </a:pPr>
            <a:r>
              <a:rPr lang="en-US" b="1" dirty="0"/>
              <a:t>x = 1:5;</a:t>
            </a:r>
            <a:endParaRPr lang="en-US" dirty="0" smtClean="0"/>
          </a:p>
          <a:p>
            <a:pPr algn="l" rtl="0"/>
            <a:r>
              <a:rPr lang="en-US" dirty="0"/>
              <a:t>Display </a:t>
            </a:r>
            <a:r>
              <a:rPr lang="en-US" dirty="0" smtClean="0"/>
              <a:t>Function</a:t>
            </a:r>
          </a:p>
          <a:p>
            <a:pPr marL="0" indent="0" algn="l" rtl="0">
              <a:buNone/>
            </a:pPr>
            <a:r>
              <a:rPr lang="en-US" b="1" dirty="0" err="1"/>
              <a:t>disp</a:t>
            </a:r>
            <a:r>
              <a:rPr lang="en-US" b="1" dirty="0"/>
              <a:t>(x</a:t>
            </a:r>
            <a:r>
              <a:rPr lang="en-US" b="1" dirty="0" smtClean="0"/>
              <a:t>)</a:t>
            </a:r>
          </a:p>
          <a:p>
            <a:pPr marL="0" indent="0" algn="l" rtl="0">
              <a:buNone/>
            </a:pPr>
            <a:r>
              <a:rPr lang="en-US" b="1" dirty="0" err="1"/>
              <a:t>disp</a:t>
            </a:r>
            <a:r>
              <a:rPr lang="en-US" b="1" dirty="0"/>
              <a:t>('The values in the x matrix are:');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8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75584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Character arrays store character information in arrays similar to </a:t>
            </a:r>
            <a:r>
              <a:rPr lang="en-US" dirty="0" smtClean="0"/>
              <a:t>numerical arrays.</a:t>
            </a:r>
          </a:p>
          <a:p>
            <a:pPr marL="0" indent="0" algn="l" rtl="0">
              <a:buNone/>
            </a:pPr>
            <a:r>
              <a:rPr lang="en-US" b="1" dirty="0" err="1"/>
              <a:t>disp</a:t>
            </a:r>
            <a:r>
              <a:rPr lang="en-US" b="1" dirty="0"/>
              <a:t>('The values in the x matrix are:');</a:t>
            </a:r>
          </a:p>
          <a:p>
            <a:pPr marL="0" indent="0" algn="l" rtl="0">
              <a:buNone/>
            </a:pPr>
            <a:r>
              <a:rPr lang="en-US" b="1" dirty="0" err="1"/>
              <a:t>disp</a:t>
            </a:r>
            <a:r>
              <a:rPr lang="en-US" b="1" dirty="0"/>
              <a:t>(x)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A2617-5BD4-48B8-9B81-8717F522FC99}" type="slidenum">
              <a:rPr lang="ar-SA" altLang="ar-SA" smtClean="0"/>
              <a:pPr>
                <a:defRPr/>
              </a:pPr>
              <a:t>9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14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1239</TotalTime>
  <Words>837</Words>
  <Application>Microsoft Office PowerPoint</Application>
  <PresentationFormat>On-screen Show (4:3)</PresentationFormat>
  <Paragraphs>129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Tahoma</vt:lpstr>
      <vt:lpstr>Times New Roman</vt:lpstr>
      <vt:lpstr>Wingdings</vt:lpstr>
      <vt:lpstr>Blends</vt:lpstr>
      <vt:lpstr>User controlled input/output</vt:lpstr>
      <vt:lpstr>Outline</vt:lpstr>
      <vt:lpstr>Outline cont.</vt:lpstr>
      <vt:lpstr>Introduction </vt:lpstr>
      <vt:lpstr>USER-DEFINED INPUT</vt:lpstr>
      <vt:lpstr>PowerPoint Presentation</vt:lpstr>
      <vt:lpstr>Exercise </vt:lpstr>
      <vt:lpstr>OUTPUT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</vt:lpstr>
      <vt:lpstr>PowerPoint Presentation</vt:lpstr>
      <vt:lpstr>PowerPoint Presentation</vt:lpstr>
      <vt:lpstr>PowerPoint Presentation</vt:lpstr>
      <vt:lpstr>READING AND WRITING DATA FROM 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436 Traffic Engineering Topic: Introduction</dc:title>
  <dc:creator>admin</dc:creator>
  <cp:lastModifiedBy>Teacher</cp:lastModifiedBy>
  <cp:revision>265</cp:revision>
  <dcterms:created xsi:type="dcterms:W3CDTF">2008-02-18T14:21:05Z</dcterms:created>
  <dcterms:modified xsi:type="dcterms:W3CDTF">2019-10-24T06:52:43Z</dcterms:modified>
</cp:coreProperties>
</file>