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93" r:id="rId4"/>
    <p:sldId id="289" r:id="rId5"/>
    <p:sldId id="265" r:id="rId6"/>
    <p:sldId id="290" r:id="rId7"/>
    <p:sldId id="266" r:id="rId8"/>
    <p:sldId id="263" r:id="rId9"/>
    <p:sldId id="286" r:id="rId10"/>
    <p:sldId id="285" r:id="rId11"/>
    <p:sldId id="264" r:id="rId12"/>
    <p:sldId id="273" r:id="rId13"/>
    <p:sldId id="275" r:id="rId14"/>
    <p:sldId id="274" r:id="rId15"/>
    <p:sldId id="291" r:id="rId16"/>
    <p:sldId id="292" r:id="rId17"/>
    <p:sldId id="277" r:id="rId18"/>
    <p:sldId id="280" r:id="rId19"/>
    <p:sldId id="278" r:id="rId20"/>
    <p:sldId id="281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110" d="100"/>
          <a:sy n="110" d="100"/>
        </p:scale>
        <p:origin x="-164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B51B1C-E9DD-45B5-8067-6821B3BEE3F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E59127-BADC-449B-B3C1-D893932F375F}">
      <dgm:prSet phldrT="[نص]"/>
      <dgm:spPr/>
      <dgm:t>
        <a:bodyPr/>
        <a:lstStyle/>
        <a:p>
          <a:r>
            <a:rPr lang="ar-SA" dirty="0" smtClean="0"/>
            <a:t>المساواة الاجتماعية</a:t>
          </a:r>
          <a:endParaRPr lang="en-US" dirty="0"/>
        </a:p>
      </dgm:t>
    </dgm:pt>
    <dgm:pt modelId="{4FFEF216-A31B-4B62-AE16-3DA240ABC366}" type="parTrans" cxnId="{1C3BF708-68ED-4B1F-AB5B-6A529FC973F8}">
      <dgm:prSet/>
      <dgm:spPr/>
      <dgm:t>
        <a:bodyPr/>
        <a:lstStyle/>
        <a:p>
          <a:endParaRPr lang="en-US"/>
        </a:p>
      </dgm:t>
    </dgm:pt>
    <dgm:pt modelId="{8F205BC6-0A8A-47FC-81A5-DBC70E3F70B6}" type="sibTrans" cxnId="{1C3BF708-68ED-4B1F-AB5B-6A529FC973F8}">
      <dgm:prSet/>
      <dgm:spPr/>
      <dgm:t>
        <a:bodyPr/>
        <a:lstStyle/>
        <a:p>
          <a:endParaRPr lang="en-US"/>
        </a:p>
      </dgm:t>
    </dgm:pt>
    <dgm:pt modelId="{D00C84BB-6F3D-4AF4-8656-D1C333EB0289}">
      <dgm:prSet phldrT="[نص]"/>
      <dgm:spPr/>
      <dgm:t>
        <a:bodyPr/>
        <a:lstStyle/>
        <a:p>
          <a:r>
            <a:rPr lang="ar-SA" dirty="0" smtClean="0"/>
            <a:t>حرية التعبير والرقابة</a:t>
          </a:r>
          <a:endParaRPr lang="en-US" dirty="0"/>
        </a:p>
      </dgm:t>
    </dgm:pt>
    <dgm:pt modelId="{DE8E6E8C-A7AD-4376-AAEF-D28E04F62E23}" type="parTrans" cxnId="{DC8FE609-EA6D-403D-9AB2-E2462E6E47A5}">
      <dgm:prSet/>
      <dgm:spPr/>
      <dgm:t>
        <a:bodyPr/>
        <a:lstStyle/>
        <a:p>
          <a:endParaRPr lang="en-US"/>
        </a:p>
      </dgm:t>
    </dgm:pt>
    <dgm:pt modelId="{182833F3-3677-4860-88F0-F69C49982988}" type="sibTrans" cxnId="{DC8FE609-EA6D-403D-9AB2-E2462E6E47A5}">
      <dgm:prSet/>
      <dgm:spPr/>
      <dgm:t>
        <a:bodyPr/>
        <a:lstStyle/>
        <a:p>
          <a:endParaRPr lang="en-US"/>
        </a:p>
      </dgm:t>
    </dgm:pt>
    <dgm:pt modelId="{54C7DF4F-8E86-40C3-B7A7-64FFC3243B5B}">
      <dgm:prSet phldrT="[نص]"/>
      <dgm:spPr/>
      <dgm:t>
        <a:bodyPr/>
        <a:lstStyle/>
        <a:p>
          <a:pPr rtl="1"/>
          <a:r>
            <a:rPr lang="ar-SA" dirty="0" smtClean="0"/>
            <a:t>الخصوصية </a:t>
          </a:r>
          <a:endParaRPr lang="en-US" dirty="0"/>
        </a:p>
      </dgm:t>
    </dgm:pt>
    <dgm:pt modelId="{8AAB228F-0986-412A-8040-0A3179D690AE}" type="parTrans" cxnId="{B474EB17-97B7-4391-8D6E-DE5D330CFE41}">
      <dgm:prSet/>
      <dgm:spPr/>
      <dgm:t>
        <a:bodyPr/>
        <a:lstStyle/>
        <a:p>
          <a:endParaRPr lang="en-US"/>
        </a:p>
      </dgm:t>
    </dgm:pt>
    <dgm:pt modelId="{C993BA59-E964-4BA7-AA23-AA1E0B512549}" type="sibTrans" cxnId="{B474EB17-97B7-4391-8D6E-DE5D330CFE41}">
      <dgm:prSet/>
      <dgm:spPr/>
      <dgm:t>
        <a:bodyPr/>
        <a:lstStyle/>
        <a:p>
          <a:endParaRPr lang="en-US"/>
        </a:p>
      </dgm:t>
    </dgm:pt>
    <dgm:pt modelId="{F7AD2202-D4D7-437C-B035-B3F54B27E30F}">
      <dgm:prSet phldrT="[نص]"/>
      <dgm:spPr/>
      <dgm:t>
        <a:bodyPr/>
        <a:lstStyle/>
        <a:p>
          <a:r>
            <a:rPr lang="ar-SA" dirty="0" smtClean="0"/>
            <a:t>حقوق الملكية الفكرية</a:t>
          </a:r>
          <a:endParaRPr lang="en-US" dirty="0"/>
        </a:p>
      </dgm:t>
    </dgm:pt>
    <dgm:pt modelId="{A22B7CE6-6C65-4117-B6FA-E95D526E4F96}" type="parTrans" cxnId="{F26EB074-BDAF-497A-B715-3D36461882AC}">
      <dgm:prSet/>
      <dgm:spPr/>
      <dgm:t>
        <a:bodyPr/>
        <a:lstStyle/>
        <a:p>
          <a:endParaRPr lang="en-US"/>
        </a:p>
      </dgm:t>
    </dgm:pt>
    <dgm:pt modelId="{FF0E0467-761D-4DF8-848C-0761438D86AC}" type="sibTrans" cxnId="{F26EB074-BDAF-497A-B715-3D36461882AC}">
      <dgm:prSet/>
      <dgm:spPr/>
      <dgm:t>
        <a:bodyPr/>
        <a:lstStyle/>
        <a:p>
          <a:endParaRPr lang="en-US"/>
        </a:p>
      </dgm:t>
    </dgm:pt>
    <dgm:pt modelId="{253665A1-4FCB-4BD4-90AE-1C6D8092FF06}">
      <dgm:prSet phldrT="[نص]"/>
      <dgm:spPr/>
      <dgm:t>
        <a:bodyPr/>
        <a:lstStyle/>
        <a:p>
          <a:r>
            <a:rPr lang="ar-SA" dirty="0" smtClean="0"/>
            <a:t>النشر الالكتروني</a:t>
          </a:r>
          <a:endParaRPr lang="en-US" dirty="0"/>
        </a:p>
      </dgm:t>
    </dgm:pt>
    <dgm:pt modelId="{B57DC9EF-3690-44F3-BC36-ADFB7648C6E9}" type="parTrans" cxnId="{7FBA63F7-6E12-42AD-BE79-37486F20BF50}">
      <dgm:prSet/>
      <dgm:spPr/>
      <dgm:t>
        <a:bodyPr/>
        <a:lstStyle/>
        <a:p>
          <a:endParaRPr lang="en-US"/>
        </a:p>
      </dgm:t>
    </dgm:pt>
    <dgm:pt modelId="{44F6ABF5-1AC7-4887-BFD1-110DA4F7258B}" type="sibTrans" cxnId="{7FBA63F7-6E12-42AD-BE79-37486F20BF50}">
      <dgm:prSet/>
      <dgm:spPr/>
      <dgm:t>
        <a:bodyPr/>
        <a:lstStyle/>
        <a:p>
          <a:endParaRPr lang="en-US"/>
        </a:p>
      </dgm:t>
    </dgm:pt>
    <dgm:pt modelId="{96B62681-34A7-4113-BF46-F6270E8107A3}" type="pres">
      <dgm:prSet presAssocID="{D4B51B1C-E9DD-45B5-8067-6821B3BEE3F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65E5B354-3D45-4C3F-865A-8E9946E24F6B}" type="pres">
      <dgm:prSet presAssocID="{A8E59127-BADC-449B-B3C1-D893932F375F}" presName="node" presStyleLbl="node1" presStyleIdx="0" presStyleCnt="5" custScaleX="167715" custRadScaleRad="99045" custRadScaleInc="-35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F23C1-6430-4A55-961E-832697D66FE5}" type="pres">
      <dgm:prSet presAssocID="{8F205BC6-0A8A-47FC-81A5-DBC70E3F70B6}" presName="sibTrans" presStyleLbl="sibTrans2D1" presStyleIdx="0" presStyleCnt="5"/>
      <dgm:spPr/>
      <dgm:t>
        <a:bodyPr/>
        <a:lstStyle/>
        <a:p>
          <a:pPr rtl="1"/>
          <a:endParaRPr lang="ar-SA"/>
        </a:p>
      </dgm:t>
    </dgm:pt>
    <dgm:pt modelId="{D0F3DC1D-D988-422B-B1B1-9E9D62A5B613}" type="pres">
      <dgm:prSet presAssocID="{8F205BC6-0A8A-47FC-81A5-DBC70E3F70B6}" presName="connectorText" presStyleLbl="sibTrans2D1" presStyleIdx="0" presStyleCnt="5"/>
      <dgm:spPr/>
      <dgm:t>
        <a:bodyPr/>
        <a:lstStyle/>
        <a:p>
          <a:pPr rtl="1"/>
          <a:endParaRPr lang="ar-SA"/>
        </a:p>
      </dgm:t>
    </dgm:pt>
    <dgm:pt modelId="{60D3BD3C-FB71-4367-AED5-0C9E69F46EC4}" type="pres">
      <dgm:prSet presAssocID="{D00C84BB-6F3D-4AF4-8656-D1C333EB0289}" presName="node" presStyleLbl="node1" presStyleIdx="1" presStyleCnt="5" custScaleX="138046" custRadScaleRad="119280" custRadScaleInc="223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CA3F22-6326-4C79-8288-356694A2DE1D}" type="pres">
      <dgm:prSet presAssocID="{182833F3-3677-4860-88F0-F69C49982988}" presName="sibTrans" presStyleLbl="sibTrans2D1" presStyleIdx="1" presStyleCnt="5"/>
      <dgm:spPr/>
      <dgm:t>
        <a:bodyPr/>
        <a:lstStyle/>
        <a:p>
          <a:pPr rtl="1"/>
          <a:endParaRPr lang="ar-SA"/>
        </a:p>
      </dgm:t>
    </dgm:pt>
    <dgm:pt modelId="{2AA5AACB-A757-4FB1-80E1-261880B486FF}" type="pres">
      <dgm:prSet presAssocID="{182833F3-3677-4860-88F0-F69C49982988}" presName="connectorText" presStyleLbl="sibTrans2D1" presStyleIdx="1" presStyleCnt="5"/>
      <dgm:spPr/>
      <dgm:t>
        <a:bodyPr/>
        <a:lstStyle/>
        <a:p>
          <a:pPr rtl="1"/>
          <a:endParaRPr lang="ar-SA"/>
        </a:p>
      </dgm:t>
    </dgm:pt>
    <dgm:pt modelId="{10125C81-E90F-4EF0-84CD-8E8732C89C84}" type="pres">
      <dgm:prSet presAssocID="{54C7DF4F-8E86-40C3-B7A7-64FFC3243B5B}" presName="node" presStyleLbl="node1" presStyleIdx="2" presStyleCnt="5" custScaleX="151412" custRadScaleRad="110838" custRadScaleInc="-24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C1A2B-EAE5-403C-B35D-5D851ED60237}" type="pres">
      <dgm:prSet presAssocID="{C993BA59-E964-4BA7-AA23-AA1E0B512549}" presName="sibTrans" presStyleLbl="sibTrans2D1" presStyleIdx="2" presStyleCnt="5"/>
      <dgm:spPr/>
      <dgm:t>
        <a:bodyPr/>
        <a:lstStyle/>
        <a:p>
          <a:pPr rtl="1"/>
          <a:endParaRPr lang="ar-SA"/>
        </a:p>
      </dgm:t>
    </dgm:pt>
    <dgm:pt modelId="{C73E2AAB-3EF1-4865-AA7F-EB3C2CAD3C06}" type="pres">
      <dgm:prSet presAssocID="{C993BA59-E964-4BA7-AA23-AA1E0B512549}" presName="connectorText" presStyleLbl="sibTrans2D1" presStyleIdx="2" presStyleCnt="5"/>
      <dgm:spPr/>
      <dgm:t>
        <a:bodyPr/>
        <a:lstStyle/>
        <a:p>
          <a:pPr rtl="1"/>
          <a:endParaRPr lang="ar-SA"/>
        </a:p>
      </dgm:t>
    </dgm:pt>
    <dgm:pt modelId="{763C1B0B-234B-44A0-9271-1DEBAD8B6FE5}" type="pres">
      <dgm:prSet presAssocID="{F7AD2202-D4D7-437C-B035-B3F54B27E30F}" presName="node" presStyleLbl="node1" presStyleIdx="3" presStyleCnt="5" custScaleX="182455" custRadScaleRad="121850" custRadScaleInc="295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89D929-25E4-4E01-8B69-65A4385A5978}" type="pres">
      <dgm:prSet presAssocID="{FF0E0467-761D-4DF8-848C-0761438D86AC}" presName="sibTrans" presStyleLbl="sibTrans2D1" presStyleIdx="3" presStyleCnt="5"/>
      <dgm:spPr/>
      <dgm:t>
        <a:bodyPr/>
        <a:lstStyle/>
        <a:p>
          <a:pPr rtl="1"/>
          <a:endParaRPr lang="ar-SA"/>
        </a:p>
      </dgm:t>
    </dgm:pt>
    <dgm:pt modelId="{1F8D8139-3569-46CA-B5A8-CACE8F7676E2}" type="pres">
      <dgm:prSet presAssocID="{FF0E0467-761D-4DF8-848C-0761438D86AC}" presName="connectorText" presStyleLbl="sibTrans2D1" presStyleIdx="3" presStyleCnt="5"/>
      <dgm:spPr/>
      <dgm:t>
        <a:bodyPr/>
        <a:lstStyle/>
        <a:p>
          <a:pPr rtl="1"/>
          <a:endParaRPr lang="ar-SA"/>
        </a:p>
      </dgm:t>
    </dgm:pt>
    <dgm:pt modelId="{A224BC37-F1AF-4813-93B3-99230E99AC65}" type="pres">
      <dgm:prSet presAssocID="{253665A1-4FCB-4BD4-90AE-1C6D8092FF06}" presName="node" presStyleLbl="node1" presStyleIdx="4" presStyleCnt="5" custScaleX="160754" custRadScaleRad="116052" custRadScaleInc="-7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19922-0E29-4A10-ADB6-77D84FC1E8C3}" type="pres">
      <dgm:prSet presAssocID="{44F6ABF5-1AC7-4887-BFD1-110DA4F7258B}" presName="sibTrans" presStyleLbl="sibTrans2D1" presStyleIdx="4" presStyleCnt="5"/>
      <dgm:spPr/>
      <dgm:t>
        <a:bodyPr/>
        <a:lstStyle/>
        <a:p>
          <a:pPr rtl="1"/>
          <a:endParaRPr lang="ar-SA"/>
        </a:p>
      </dgm:t>
    </dgm:pt>
    <dgm:pt modelId="{8143564F-1098-414D-BDFD-AF773B72BEB0}" type="pres">
      <dgm:prSet presAssocID="{44F6ABF5-1AC7-4887-BFD1-110DA4F7258B}" presName="connectorText" presStyleLbl="sibTrans2D1" presStyleIdx="4" presStyleCnt="5"/>
      <dgm:spPr/>
      <dgm:t>
        <a:bodyPr/>
        <a:lstStyle/>
        <a:p>
          <a:pPr rtl="1"/>
          <a:endParaRPr lang="ar-SA"/>
        </a:p>
      </dgm:t>
    </dgm:pt>
  </dgm:ptLst>
  <dgm:cxnLst>
    <dgm:cxn modelId="{E83752FE-39C8-482D-8F77-CF0F1255DC72}" type="presOf" srcId="{253665A1-4FCB-4BD4-90AE-1C6D8092FF06}" destId="{A224BC37-F1AF-4813-93B3-99230E99AC65}" srcOrd="0" destOrd="0" presId="urn:microsoft.com/office/officeart/2005/8/layout/cycle2"/>
    <dgm:cxn modelId="{8B65FB08-1DE3-448B-A73A-3A8E309F9661}" type="presOf" srcId="{8F205BC6-0A8A-47FC-81A5-DBC70E3F70B6}" destId="{268F23C1-6430-4A55-961E-832697D66FE5}" srcOrd="0" destOrd="0" presId="urn:microsoft.com/office/officeart/2005/8/layout/cycle2"/>
    <dgm:cxn modelId="{F8B3AD9E-4AB9-41A9-B66C-AD3CE8250666}" type="presOf" srcId="{C993BA59-E964-4BA7-AA23-AA1E0B512549}" destId="{35EC1A2B-EAE5-403C-B35D-5D851ED60237}" srcOrd="0" destOrd="0" presId="urn:microsoft.com/office/officeart/2005/8/layout/cycle2"/>
    <dgm:cxn modelId="{DDCD020D-F545-4C74-93E0-0DC3569D1BE4}" type="presOf" srcId="{F7AD2202-D4D7-437C-B035-B3F54B27E30F}" destId="{763C1B0B-234B-44A0-9271-1DEBAD8B6FE5}" srcOrd="0" destOrd="0" presId="urn:microsoft.com/office/officeart/2005/8/layout/cycle2"/>
    <dgm:cxn modelId="{A767BC3D-326D-41F0-B535-9D63B9FF4645}" type="presOf" srcId="{D4B51B1C-E9DD-45B5-8067-6821B3BEE3F1}" destId="{96B62681-34A7-4113-BF46-F6270E8107A3}" srcOrd="0" destOrd="0" presId="urn:microsoft.com/office/officeart/2005/8/layout/cycle2"/>
    <dgm:cxn modelId="{75288848-31F2-41C0-AFC4-C1DED49814A1}" type="presOf" srcId="{A8E59127-BADC-449B-B3C1-D893932F375F}" destId="{65E5B354-3D45-4C3F-865A-8E9946E24F6B}" srcOrd="0" destOrd="0" presId="urn:microsoft.com/office/officeart/2005/8/layout/cycle2"/>
    <dgm:cxn modelId="{6FC6E0AC-8D07-4F5C-979D-EA27E7058C0C}" type="presOf" srcId="{182833F3-3677-4860-88F0-F69C49982988}" destId="{7FCA3F22-6326-4C79-8288-356694A2DE1D}" srcOrd="0" destOrd="0" presId="urn:microsoft.com/office/officeart/2005/8/layout/cycle2"/>
    <dgm:cxn modelId="{7BECC136-5E6C-4067-AB98-84801C73A5C8}" type="presOf" srcId="{8F205BC6-0A8A-47FC-81A5-DBC70E3F70B6}" destId="{D0F3DC1D-D988-422B-B1B1-9E9D62A5B613}" srcOrd="1" destOrd="0" presId="urn:microsoft.com/office/officeart/2005/8/layout/cycle2"/>
    <dgm:cxn modelId="{1BBFA4E3-351F-4BF6-BD8C-6C0C77128A8A}" type="presOf" srcId="{FF0E0467-761D-4DF8-848C-0761438D86AC}" destId="{D289D929-25E4-4E01-8B69-65A4385A5978}" srcOrd="0" destOrd="0" presId="urn:microsoft.com/office/officeart/2005/8/layout/cycle2"/>
    <dgm:cxn modelId="{37077D24-3C18-45B8-8F7F-6C86C912F0B5}" type="presOf" srcId="{FF0E0467-761D-4DF8-848C-0761438D86AC}" destId="{1F8D8139-3569-46CA-B5A8-CACE8F7676E2}" srcOrd="1" destOrd="0" presId="urn:microsoft.com/office/officeart/2005/8/layout/cycle2"/>
    <dgm:cxn modelId="{EEDB6963-7C34-4A2F-91FE-48BF72189952}" type="presOf" srcId="{54C7DF4F-8E86-40C3-B7A7-64FFC3243B5B}" destId="{10125C81-E90F-4EF0-84CD-8E8732C89C84}" srcOrd="0" destOrd="0" presId="urn:microsoft.com/office/officeart/2005/8/layout/cycle2"/>
    <dgm:cxn modelId="{7C407C16-D4CE-4563-AA6B-F77353FB00E4}" type="presOf" srcId="{44F6ABF5-1AC7-4887-BFD1-110DA4F7258B}" destId="{8143564F-1098-414D-BDFD-AF773B72BEB0}" srcOrd="1" destOrd="0" presId="urn:microsoft.com/office/officeart/2005/8/layout/cycle2"/>
    <dgm:cxn modelId="{F26EB074-BDAF-497A-B715-3D36461882AC}" srcId="{D4B51B1C-E9DD-45B5-8067-6821B3BEE3F1}" destId="{F7AD2202-D4D7-437C-B035-B3F54B27E30F}" srcOrd="3" destOrd="0" parTransId="{A22B7CE6-6C65-4117-B6FA-E95D526E4F96}" sibTransId="{FF0E0467-761D-4DF8-848C-0761438D86AC}"/>
    <dgm:cxn modelId="{E468CA51-E32E-4F16-95C2-3244C228B880}" type="presOf" srcId="{182833F3-3677-4860-88F0-F69C49982988}" destId="{2AA5AACB-A757-4FB1-80E1-261880B486FF}" srcOrd="1" destOrd="0" presId="urn:microsoft.com/office/officeart/2005/8/layout/cycle2"/>
    <dgm:cxn modelId="{7FBA63F7-6E12-42AD-BE79-37486F20BF50}" srcId="{D4B51B1C-E9DD-45B5-8067-6821B3BEE3F1}" destId="{253665A1-4FCB-4BD4-90AE-1C6D8092FF06}" srcOrd="4" destOrd="0" parTransId="{B57DC9EF-3690-44F3-BC36-ADFB7648C6E9}" sibTransId="{44F6ABF5-1AC7-4887-BFD1-110DA4F7258B}"/>
    <dgm:cxn modelId="{DC8FE609-EA6D-403D-9AB2-E2462E6E47A5}" srcId="{D4B51B1C-E9DD-45B5-8067-6821B3BEE3F1}" destId="{D00C84BB-6F3D-4AF4-8656-D1C333EB0289}" srcOrd="1" destOrd="0" parTransId="{DE8E6E8C-A7AD-4376-AAEF-D28E04F62E23}" sibTransId="{182833F3-3677-4860-88F0-F69C49982988}"/>
    <dgm:cxn modelId="{397011A6-44D3-4C68-9940-1A7342CDB2E6}" type="presOf" srcId="{D00C84BB-6F3D-4AF4-8656-D1C333EB0289}" destId="{60D3BD3C-FB71-4367-AED5-0C9E69F46EC4}" srcOrd="0" destOrd="0" presId="urn:microsoft.com/office/officeart/2005/8/layout/cycle2"/>
    <dgm:cxn modelId="{B474EB17-97B7-4391-8D6E-DE5D330CFE41}" srcId="{D4B51B1C-E9DD-45B5-8067-6821B3BEE3F1}" destId="{54C7DF4F-8E86-40C3-B7A7-64FFC3243B5B}" srcOrd="2" destOrd="0" parTransId="{8AAB228F-0986-412A-8040-0A3179D690AE}" sibTransId="{C993BA59-E964-4BA7-AA23-AA1E0B512549}"/>
    <dgm:cxn modelId="{E2E1093F-5796-4B98-9572-3B87641449FF}" type="presOf" srcId="{C993BA59-E964-4BA7-AA23-AA1E0B512549}" destId="{C73E2AAB-3EF1-4865-AA7F-EB3C2CAD3C06}" srcOrd="1" destOrd="0" presId="urn:microsoft.com/office/officeart/2005/8/layout/cycle2"/>
    <dgm:cxn modelId="{357F7B49-3134-4853-8A0A-FA435D04CC62}" type="presOf" srcId="{44F6ABF5-1AC7-4887-BFD1-110DA4F7258B}" destId="{AF019922-0E29-4A10-ADB6-77D84FC1E8C3}" srcOrd="0" destOrd="0" presId="urn:microsoft.com/office/officeart/2005/8/layout/cycle2"/>
    <dgm:cxn modelId="{1C3BF708-68ED-4B1F-AB5B-6A529FC973F8}" srcId="{D4B51B1C-E9DD-45B5-8067-6821B3BEE3F1}" destId="{A8E59127-BADC-449B-B3C1-D893932F375F}" srcOrd="0" destOrd="0" parTransId="{4FFEF216-A31B-4B62-AE16-3DA240ABC366}" sibTransId="{8F205BC6-0A8A-47FC-81A5-DBC70E3F70B6}"/>
    <dgm:cxn modelId="{8AE1C1C2-7212-4EB1-A25F-970C42C6FE36}" type="presParOf" srcId="{96B62681-34A7-4113-BF46-F6270E8107A3}" destId="{65E5B354-3D45-4C3F-865A-8E9946E24F6B}" srcOrd="0" destOrd="0" presId="urn:microsoft.com/office/officeart/2005/8/layout/cycle2"/>
    <dgm:cxn modelId="{E9F3A3C8-0776-4CCA-910E-F13391EE7410}" type="presParOf" srcId="{96B62681-34A7-4113-BF46-F6270E8107A3}" destId="{268F23C1-6430-4A55-961E-832697D66FE5}" srcOrd="1" destOrd="0" presId="urn:microsoft.com/office/officeart/2005/8/layout/cycle2"/>
    <dgm:cxn modelId="{368238FD-997A-4980-B897-BEC5184729E8}" type="presParOf" srcId="{268F23C1-6430-4A55-961E-832697D66FE5}" destId="{D0F3DC1D-D988-422B-B1B1-9E9D62A5B613}" srcOrd="0" destOrd="0" presId="urn:microsoft.com/office/officeart/2005/8/layout/cycle2"/>
    <dgm:cxn modelId="{3CDF8488-B35C-46A3-888F-61F8FE99B6C9}" type="presParOf" srcId="{96B62681-34A7-4113-BF46-F6270E8107A3}" destId="{60D3BD3C-FB71-4367-AED5-0C9E69F46EC4}" srcOrd="2" destOrd="0" presId="urn:microsoft.com/office/officeart/2005/8/layout/cycle2"/>
    <dgm:cxn modelId="{C2D63AE1-1E5B-4785-88DD-8455656058B0}" type="presParOf" srcId="{96B62681-34A7-4113-BF46-F6270E8107A3}" destId="{7FCA3F22-6326-4C79-8288-356694A2DE1D}" srcOrd="3" destOrd="0" presId="urn:microsoft.com/office/officeart/2005/8/layout/cycle2"/>
    <dgm:cxn modelId="{F2F6E1FC-3860-4419-860D-0F9A399A0873}" type="presParOf" srcId="{7FCA3F22-6326-4C79-8288-356694A2DE1D}" destId="{2AA5AACB-A757-4FB1-80E1-261880B486FF}" srcOrd="0" destOrd="0" presId="urn:microsoft.com/office/officeart/2005/8/layout/cycle2"/>
    <dgm:cxn modelId="{D4DD5428-1C97-4C78-9494-5FB8EC0138F9}" type="presParOf" srcId="{96B62681-34A7-4113-BF46-F6270E8107A3}" destId="{10125C81-E90F-4EF0-84CD-8E8732C89C84}" srcOrd="4" destOrd="0" presId="urn:microsoft.com/office/officeart/2005/8/layout/cycle2"/>
    <dgm:cxn modelId="{06290369-AAC3-488C-BFB8-4E9CE8C3FFDB}" type="presParOf" srcId="{96B62681-34A7-4113-BF46-F6270E8107A3}" destId="{35EC1A2B-EAE5-403C-B35D-5D851ED60237}" srcOrd="5" destOrd="0" presId="urn:microsoft.com/office/officeart/2005/8/layout/cycle2"/>
    <dgm:cxn modelId="{0A6229A8-EE29-42DD-950B-958E685BF375}" type="presParOf" srcId="{35EC1A2B-EAE5-403C-B35D-5D851ED60237}" destId="{C73E2AAB-3EF1-4865-AA7F-EB3C2CAD3C06}" srcOrd="0" destOrd="0" presId="urn:microsoft.com/office/officeart/2005/8/layout/cycle2"/>
    <dgm:cxn modelId="{5379D83D-CC89-404B-ABD8-DFA224DB4CA0}" type="presParOf" srcId="{96B62681-34A7-4113-BF46-F6270E8107A3}" destId="{763C1B0B-234B-44A0-9271-1DEBAD8B6FE5}" srcOrd="6" destOrd="0" presId="urn:microsoft.com/office/officeart/2005/8/layout/cycle2"/>
    <dgm:cxn modelId="{B343ECDE-3EF4-40D4-8A3C-A8B3D6159387}" type="presParOf" srcId="{96B62681-34A7-4113-BF46-F6270E8107A3}" destId="{D289D929-25E4-4E01-8B69-65A4385A5978}" srcOrd="7" destOrd="0" presId="urn:microsoft.com/office/officeart/2005/8/layout/cycle2"/>
    <dgm:cxn modelId="{02937001-54E1-45D0-A7EA-4206FB779D2A}" type="presParOf" srcId="{D289D929-25E4-4E01-8B69-65A4385A5978}" destId="{1F8D8139-3569-46CA-B5A8-CACE8F7676E2}" srcOrd="0" destOrd="0" presId="urn:microsoft.com/office/officeart/2005/8/layout/cycle2"/>
    <dgm:cxn modelId="{8551A046-5E67-4749-AB81-A7F19120A374}" type="presParOf" srcId="{96B62681-34A7-4113-BF46-F6270E8107A3}" destId="{A224BC37-F1AF-4813-93B3-99230E99AC65}" srcOrd="8" destOrd="0" presId="urn:microsoft.com/office/officeart/2005/8/layout/cycle2"/>
    <dgm:cxn modelId="{7DCEA395-619A-4466-A609-CBF08C026718}" type="presParOf" srcId="{96B62681-34A7-4113-BF46-F6270E8107A3}" destId="{AF019922-0E29-4A10-ADB6-77D84FC1E8C3}" srcOrd="9" destOrd="0" presId="urn:microsoft.com/office/officeart/2005/8/layout/cycle2"/>
    <dgm:cxn modelId="{4178C91E-B421-407F-B551-24AAD3ADB71C}" type="presParOf" srcId="{AF019922-0E29-4A10-ADB6-77D84FC1E8C3}" destId="{8143564F-1098-414D-BDFD-AF773B72BEB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5B354-3D45-4C3F-865A-8E9946E24F6B}">
      <dsp:nvSpPr>
        <dsp:cNvPr id="0" name=""/>
        <dsp:cNvSpPr/>
      </dsp:nvSpPr>
      <dsp:spPr>
        <a:xfrm>
          <a:off x="2127945" y="14842"/>
          <a:ext cx="1904502" cy="11355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/>
            <a:t>المساواة الاجتماعية</a:t>
          </a:r>
          <a:endParaRPr lang="en-US" sz="1800" kern="1200" dirty="0"/>
        </a:p>
      </dsp:txBody>
      <dsp:txXfrm>
        <a:off x="2406853" y="181141"/>
        <a:ext cx="1346686" cy="802960"/>
      </dsp:txXfrm>
    </dsp:sp>
    <dsp:sp modelId="{268F23C1-6430-4A55-961E-832697D66FE5}">
      <dsp:nvSpPr>
        <dsp:cNvPr id="0" name=""/>
        <dsp:cNvSpPr/>
      </dsp:nvSpPr>
      <dsp:spPr>
        <a:xfrm rot="1993729">
          <a:off x="3807575" y="974121"/>
          <a:ext cx="325507" cy="383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815559" y="1024015"/>
        <a:ext cx="227855" cy="229951"/>
      </dsp:txXfrm>
    </dsp:sp>
    <dsp:sp modelId="{60D3BD3C-FB71-4367-AED5-0C9E69F46EC4}">
      <dsp:nvSpPr>
        <dsp:cNvPr id="0" name=""/>
        <dsp:cNvSpPr/>
      </dsp:nvSpPr>
      <dsp:spPr>
        <a:xfrm>
          <a:off x="4032445" y="1152125"/>
          <a:ext cx="1567593" cy="11355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/>
            <a:t>حرية التعبير والرقابة</a:t>
          </a:r>
          <a:endParaRPr lang="en-US" sz="1800" kern="1200" dirty="0"/>
        </a:p>
      </dsp:txBody>
      <dsp:txXfrm>
        <a:off x="4262014" y="1318424"/>
        <a:ext cx="1108455" cy="802960"/>
      </dsp:txXfrm>
    </dsp:sp>
    <dsp:sp modelId="{7FCA3F22-6326-4C79-8288-356694A2DE1D}">
      <dsp:nvSpPr>
        <dsp:cNvPr id="0" name=""/>
        <dsp:cNvSpPr/>
      </dsp:nvSpPr>
      <dsp:spPr>
        <a:xfrm rot="6700080">
          <a:off x="4434441" y="2241403"/>
          <a:ext cx="196949" cy="383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4474891" y="2290598"/>
        <a:ext cx="137864" cy="229951"/>
      </dsp:txXfrm>
    </dsp:sp>
    <dsp:sp modelId="{10125C81-E90F-4EF0-84CD-8E8732C89C84}">
      <dsp:nvSpPr>
        <dsp:cNvPr id="0" name=""/>
        <dsp:cNvSpPr/>
      </dsp:nvSpPr>
      <dsp:spPr>
        <a:xfrm>
          <a:off x="3384376" y="2592289"/>
          <a:ext cx="1719371" cy="11355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/>
            <a:t>الخصوصية </a:t>
          </a:r>
          <a:endParaRPr lang="en-US" sz="1800" kern="1200" dirty="0"/>
        </a:p>
      </dsp:txBody>
      <dsp:txXfrm>
        <a:off x="3636172" y="2758588"/>
        <a:ext cx="1215779" cy="802960"/>
      </dsp:txXfrm>
    </dsp:sp>
    <dsp:sp modelId="{35EC1A2B-EAE5-403C-B35D-5D851ED60237}">
      <dsp:nvSpPr>
        <dsp:cNvPr id="0" name=""/>
        <dsp:cNvSpPr/>
      </dsp:nvSpPr>
      <dsp:spPr>
        <a:xfrm rot="10753981">
          <a:off x="2993872" y="2983331"/>
          <a:ext cx="276097" cy="383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076697" y="3059427"/>
        <a:ext cx="193268" cy="229951"/>
      </dsp:txXfrm>
    </dsp:sp>
    <dsp:sp modelId="{763C1B0B-234B-44A0-9271-1DEBAD8B6FE5}">
      <dsp:nvSpPr>
        <dsp:cNvPr id="0" name=""/>
        <dsp:cNvSpPr/>
      </dsp:nvSpPr>
      <dsp:spPr>
        <a:xfrm>
          <a:off x="792087" y="2624633"/>
          <a:ext cx="2071883" cy="11355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/>
            <a:t>حقوق الملكية الفكرية</a:t>
          </a:r>
          <a:endParaRPr lang="en-US" sz="1800" kern="1200" dirty="0"/>
        </a:p>
      </dsp:txBody>
      <dsp:txXfrm>
        <a:off x="1095507" y="2790932"/>
        <a:ext cx="1465043" cy="802960"/>
      </dsp:txXfrm>
    </dsp:sp>
    <dsp:sp modelId="{D289D929-25E4-4E01-8B69-65A4385A5978}">
      <dsp:nvSpPr>
        <dsp:cNvPr id="0" name=""/>
        <dsp:cNvSpPr/>
      </dsp:nvSpPr>
      <dsp:spPr>
        <a:xfrm rot="15488879">
          <a:off x="1527304" y="2199337"/>
          <a:ext cx="265065" cy="383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1575229" y="2314899"/>
        <a:ext cx="185546" cy="229951"/>
      </dsp:txXfrm>
    </dsp:sp>
    <dsp:sp modelId="{A224BC37-F1AF-4813-93B3-99230E99AC65}">
      <dsp:nvSpPr>
        <dsp:cNvPr id="0" name=""/>
        <dsp:cNvSpPr/>
      </dsp:nvSpPr>
      <dsp:spPr>
        <a:xfrm>
          <a:off x="576059" y="1008108"/>
          <a:ext cx="1825455" cy="11355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/>
            <a:t>النشر الالكتروني</a:t>
          </a:r>
          <a:endParaRPr lang="en-US" sz="1800" kern="1200" dirty="0"/>
        </a:p>
      </dsp:txBody>
      <dsp:txXfrm>
        <a:off x="843391" y="1174407"/>
        <a:ext cx="1290791" cy="802960"/>
      </dsp:txXfrm>
    </dsp:sp>
    <dsp:sp modelId="{AF019922-0E29-4A10-ADB6-77D84FC1E8C3}">
      <dsp:nvSpPr>
        <dsp:cNvPr id="0" name=""/>
        <dsp:cNvSpPr/>
      </dsp:nvSpPr>
      <dsp:spPr>
        <a:xfrm rot="19681797">
          <a:off x="2183048" y="894538"/>
          <a:ext cx="180747" cy="383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187160" y="985543"/>
        <a:ext cx="126523" cy="229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955F1-73E2-442E-8952-EF10FC3C2E66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9AC33-0969-4821-BE41-F8C7CB28A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71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9AC33-0969-4821-BE41-F8C7CB28A4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2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9AC33-0969-4821-BE41-F8C7CB28A4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2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FC736E0-88A9-45BD-A782-322C7B2BAC98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8ECDE68-B4A0-48DE-B148-5030C1ED1E68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36E0-88A9-45BD-A782-322C7B2BAC98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CDE68-B4A0-48DE-B148-5030C1ED1E6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36E0-88A9-45BD-A782-322C7B2BAC98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CDE68-B4A0-48DE-B148-5030C1ED1E6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36E0-88A9-45BD-A782-322C7B2BAC98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CDE68-B4A0-48DE-B148-5030C1ED1E6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36E0-88A9-45BD-A782-322C7B2BAC98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CDE68-B4A0-48DE-B148-5030C1ED1E6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36E0-88A9-45BD-A782-322C7B2BAC98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CDE68-B4A0-48DE-B148-5030C1ED1E6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36E0-88A9-45BD-A782-322C7B2BAC98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CDE68-B4A0-48DE-B148-5030C1ED1E6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36E0-88A9-45BD-A782-322C7B2BAC98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CDE68-B4A0-48DE-B148-5030C1ED1E6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36E0-88A9-45BD-A782-322C7B2BAC98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CDE68-B4A0-48DE-B148-5030C1ED1E6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36E0-88A9-45BD-A782-322C7B2BAC98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CDE68-B4A0-48DE-B148-5030C1ED1E68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36E0-88A9-45BD-A782-322C7B2BAC98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CDE68-B4A0-48DE-B148-5030C1ED1E6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FC736E0-88A9-45BD-A782-322C7B2BAC98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8ECDE68-B4A0-48DE-B148-5030C1ED1E6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tc.gov.sa/arabic/rulesandsystems/citcsyste/documents/la_004_%20a_%20anti-cyber%20crime%20law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204864"/>
            <a:ext cx="3313355" cy="2205772"/>
          </a:xfrm>
        </p:spPr>
        <p:txBody>
          <a:bodyPr>
            <a:noAutofit/>
          </a:bodyPr>
          <a:lstStyle/>
          <a:p>
            <a:pPr algn="ctr"/>
            <a:r>
              <a:rPr lang="ar-SA" sz="4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ar-SA" sz="4800" dirty="0" smtClean="0">
                <a:latin typeface="Arial" pitchFamily="34" charset="0"/>
                <a:cs typeface="Arial" pitchFamily="34" charset="0"/>
              </a:rPr>
            </a:br>
            <a:r>
              <a:rPr lang="ar-SA" sz="4800" dirty="0">
                <a:latin typeface="Arial" pitchFamily="34" charset="0"/>
                <a:cs typeface="Arial" pitchFamily="34" charset="0"/>
              </a:rPr>
              <a:t/>
            </a:r>
            <a:br>
              <a:rPr lang="ar-SA" sz="4800" dirty="0">
                <a:latin typeface="Arial" pitchFamily="34" charset="0"/>
                <a:cs typeface="Arial" pitchFamily="34" charset="0"/>
              </a:rPr>
            </a:br>
            <a:r>
              <a:rPr lang="ar-SA" sz="4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ar-SA" sz="4800" dirty="0" smtClean="0">
                <a:latin typeface="Arial" pitchFamily="34" charset="0"/>
                <a:cs typeface="Arial" pitchFamily="34" charset="0"/>
              </a:rPr>
            </a:br>
            <a:r>
              <a:rPr lang="ar-SA" sz="4800" dirty="0" smtClean="0">
                <a:latin typeface="Arial" pitchFamily="34" charset="0"/>
                <a:cs typeface="Arial" pitchFamily="34" charset="0"/>
              </a:rPr>
              <a:t>أخلاقيات الإعلام الجديد وقوانينه</a:t>
            </a:r>
            <a:endParaRPr lang="en-GB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19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47664" y="644259"/>
            <a:ext cx="7024688" cy="4501927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dirty="0" smtClean="0">
                <a:solidFill>
                  <a:schemeClr val="tx1"/>
                </a:solidFill>
                <a:cs typeface="AL-Mohanad Bold" pitchFamily="2" charset="-78"/>
              </a:rPr>
              <a:t>تبين أن هذا المشروع لا يقوم فقط بالتجسس على المواطنين في الولايات المتحدة، بل يتعداها لعدة دول أخرى .  و بدأت مطالبات تدعو بمحاكمة لهذه الفضيحة، والتوقف عن التجسس. بدأت </a:t>
            </a:r>
            <a:r>
              <a:rPr lang="ar-SA" dirty="0">
                <a:solidFill>
                  <a:schemeClr val="tx1"/>
                </a:solidFill>
                <a:cs typeface="AL-Mohanad Bold" pitchFamily="2" charset="-78"/>
              </a:rPr>
              <a:t>العديد من الدول في وضع أنظمة وتشريعات منظمة للفضاء الإلكتروني ، في تضييق الحرية، أو المراقبة</a:t>
            </a:r>
            <a:r>
              <a:rPr lang="en-GB" dirty="0">
                <a:cs typeface="AL-Mohanad Bold" pitchFamily="2" charset="-78"/>
              </a:rPr>
              <a:t/>
            </a:r>
            <a:br>
              <a:rPr lang="en-GB" dirty="0">
                <a:cs typeface="AL-Mohanad Bold" pitchFamily="2" charset="-78"/>
              </a:rPr>
            </a:br>
            <a:r>
              <a:rPr lang="ar-SA" dirty="0" smtClean="0">
                <a:cs typeface="AL-Mohanad Bold" pitchFamily="2" charset="-78"/>
              </a:rPr>
              <a:t> </a:t>
            </a:r>
            <a:r>
              <a:rPr lang="en-GB" dirty="0" smtClean="0">
                <a:cs typeface="AL-Mohanad Bold" pitchFamily="2" charset="-78"/>
              </a:rPr>
              <a:t/>
            </a:r>
            <a:br>
              <a:rPr lang="en-GB" dirty="0" smtClean="0">
                <a:cs typeface="AL-Mohanad Bold" pitchFamily="2" charset="-78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03648" y="3933056"/>
            <a:ext cx="6777038" cy="3508375"/>
          </a:xfrm>
        </p:spPr>
        <p:txBody>
          <a:bodyPr/>
          <a:lstStyle/>
          <a:p>
            <a:pPr marL="68580" indent="0" algn="ctr">
              <a:buNone/>
            </a:pPr>
            <a:r>
              <a:rPr lang="en-GB" dirty="0"/>
              <a:t>http://www.youtube.com/watch?v=5qrmcJSQxIM</a:t>
            </a:r>
          </a:p>
        </p:txBody>
      </p:sp>
      <p:pic>
        <p:nvPicPr>
          <p:cNvPr id="4098" name="Picture 2" descr="C:\Users\lolo\Documents\مقررات و مناهج\الإعلام الجديد\شعار برنامج بريسم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09120"/>
            <a:ext cx="2828925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5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03648" y="1268760"/>
            <a:ext cx="702468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ar-SA" dirty="0" smtClean="0">
                <a:cs typeface="AL-Mohanad Bold" pitchFamily="2" charset="-78"/>
              </a:rPr>
              <a:t>القوانين المتعلقة بالإعلام الجديد في المملكة العربية السعودية   </a:t>
            </a:r>
            <a:endParaRPr lang="en-GB" dirty="0">
              <a:cs typeface="AL-Mohanad Bol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59632" y="836712"/>
            <a:ext cx="6777038" cy="5067771"/>
          </a:xfrm>
        </p:spPr>
        <p:txBody>
          <a:bodyPr/>
          <a:lstStyle/>
          <a:p>
            <a:pPr marL="68580" indent="0" algn="r" rtl="1">
              <a:buNone/>
            </a:pPr>
            <a:endParaRPr lang="ar-SA" dirty="0" smtClean="0">
              <a:cs typeface="AL-Mohanad Bold" pitchFamily="2" charset="-78"/>
            </a:endParaRPr>
          </a:p>
          <a:p>
            <a:pPr marL="68580" indent="0" algn="r" rtl="1">
              <a:buNone/>
            </a:pPr>
            <a:endParaRPr lang="ar-SA" dirty="0">
              <a:cs typeface="AL-Mohanad Bold" pitchFamily="2" charset="-78"/>
            </a:endParaRPr>
          </a:p>
          <a:p>
            <a:pPr marL="68580" indent="0" algn="r" rtl="1">
              <a:buNone/>
            </a:pPr>
            <a:endParaRPr lang="ar-SA" dirty="0" smtClean="0">
              <a:cs typeface="AL-Mohanad Bold" pitchFamily="2" charset="-78"/>
            </a:endParaRPr>
          </a:p>
          <a:p>
            <a:pPr marL="68580" indent="0" algn="r" rtl="1">
              <a:buNone/>
            </a:pPr>
            <a:endParaRPr lang="ar-SA" dirty="0">
              <a:cs typeface="AL-Mohanad Bold" pitchFamily="2" charset="-78"/>
            </a:endParaRPr>
          </a:p>
          <a:p>
            <a:pPr algn="r" rtl="1"/>
            <a:r>
              <a:rPr lang="ar-SA" sz="3200" dirty="0">
                <a:cs typeface="AL-Mohanad Bold" pitchFamily="2" charset="-78"/>
              </a:rPr>
              <a:t>هناك جهتان رئيسيتان لإصدار اللوائح و الأنظمة المتعلقة بالإعلام الجديد:</a:t>
            </a:r>
          </a:p>
          <a:p>
            <a:pPr algn="r" rtl="1"/>
            <a:r>
              <a:rPr lang="ar-SA" sz="3200" dirty="0">
                <a:cs typeface="AL-Mohanad Bold" pitchFamily="2" charset="-78"/>
              </a:rPr>
              <a:t>-وزارة الثقافة </a:t>
            </a:r>
            <a:r>
              <a:rPr lang="ar-SA" sz="3200" dirty="0" smtClean="0">
                <a:cs typeface="AL-Mohanad Bold" pitchFamily="2" charset="-78"/>
              </a:rPr>
              <a:t>والإعلام (لائحة التنظيم و النشر الإلكتروني)</a:t>
            </a:r>
            <a:endParaRPr lang="ar-SA" sz="3200" dirty="0">
              <a:cs typeface="AL-Mohanad Bold" pitchFamily="2" charset="-78"/>
            </a:endParaRPr>
          </a:p>
          <a:p>
            <a:pPr algn="r" rtl="1"/>
            <a:r>
              <a:rPr lang="ar-SA" sz="3200" dirty="0">
                <a:cs typeface="AL-Mohanad Bold" pitchFamily="2" charset="-78"/>
              </a:rPr>
              <a:t>هيئة الاتصالات وتقنية </a:t>
            </a:r>
            <a:r>
              <a:rPr lang="ar-SA" sz="3200" dirty="0" smtClean="0">
                <a:cs typeface="AL-Mohanad Bold" pitchFamily="2" charset="-78"/>
              </a:rPr>
              <a:t>المعلومات (مكافحة الجرائم الإلكترونية)</a:t>
            </a:r>
            <a:endParaRPr lang="ar-SA" sz="3200" dirty="0">
              <a:cs typeface="AL-Mohanad Bold" pitchFamily="2" charset="-78"/>
            </a:endParaRPr>
          </a:p>
          <a:p>
            <a:pPr marL="68580" indent="0" algn="r" rtl="1">
              <a:buNone/>
            </a:pPr>
            <a:endParaRPr lang="ar-SA" dirty="0" smtClean="0"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19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>
                <a:cs typeface="AL-Mohanad Bold" pitchFamily="2" charset="-78"/>
              </a:rPr>
              <a:t>لائحة التنظيم والنشر الإلكتروني</a:t>
            </a:r>
            <a:endParaRPr lang="en-GB" dirty="0">
              <a:cs typeface="AL-Mohanad Bol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344932" cy="3508977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SA" sz="3000" dirty="0">
                <a:cs typeface="AL-Mohanad Bold" pitchFamily="2" charset="-78"/>
              </a:rPr>
              <a:t>في عام  الموافق 1431، 2011 صدرت عن وزارة الثقافة و الإعلام لائحة تنفيذية لتنظيم النشر </a:t>
            </a:r>
            <a:r>
              <a:rPr lang="ar-SA" sz="3000" dirty="0" smtClean="0">
                <a:cs typeface="AL-Mohanad Bold" pitchFamily="2" charset="-78"/>
              </a:rPr>
              <a:t>الإلكتروني.</a:t>
            </a:r>
            <a:endParaRPr lang="ar-SA" sz="3000" dirty="0">
              <a:cs typeface="AL-Mohanad Bold" pitchFamily="2" charset="-78"/>
            </a:endParaRPr>
          </a:p>
          <a:p>
            <a:pPr algn="r" rtl="1"/>
            <a:r>
              <a:rPr lang="ar-SA" sz="3000" dirty="0" smtClean="0">
                <a:cs typeface="AL-Mohanad Bold" pitchFamily="2" charset="-78"/>
              </a:rPr>
              <a:t>بلغت عدد المواد في اللائحة19 مادة، تكونت من 4 أقسام:</a:t>
            </a:r>
          </a:p>
          <a:p>
            <a:pPr algn="r" rtl="1">
              <a:buFontTx/>
              <a:buChar char="-"/>
            </a:pPr>
            <a:r>
              <a:rPr lang="ar-SA" sz="3000" dirty="0" smtClean="0">
                <a:cs typeface="AL-Mohanad Bold" pitchFamily="2" charset="-78"/>
              </a:rPr>
              <a:t>تعريفات والأهداف</a:t>
            </a:r>
          </a:p>
          <a:p>
            <a:pPr algn="r" rtl="1">
              <a:buFontTx/>
              <a:buChar char="-"/>
            </a:pPr>
            <a:r>
              <a:rPr lang="ar-SA" sz="3000" dirty="0" smtClean="0">
                <a:cs typeface="AL-Mohanad Bold" pitchFamily="2" charset="-78"/>
              </a:rPr>
              <a:t>إجراءات الترخيص </a:t>
            </a:r>
            <a:r>
              <a:rPr lang="ar-SA" sz="3000" dirty="0" smtClean="0">
                <a:cs typeface="AL-Mohanad Bold" pitchFamily="2" charset="-78"/>
              </a:rPr>
              <a:t>والتسجيل</a:t>
            </a:r>
          </a:p>
          <a:p>
            <a:pPr algn="r" rtl="1">
              <a:buFontTx/>
              <a:buChar char="-"/>
            </a:pPr>
            <a:r>
              <a:rPr lang="ar-SA" sz="3000" dirty="0" smtClean="0">
                <a:cs typeface="AL-Mohanad Bold" pitchFamily="2" charset="-78"/>
              </a:rPr>
              <a:t>الرقابة </a:t>
            </a:r>
            <a:r>
              <a:rPr lang="ar-SA" sz="3000" dirty="0" smtClean="0">
                <a:cs typeface="AL-Mohanad Bold" pitchFamily="2" charset="-78"/>
              </a:rPr>
              <a:t>ومسؤولية النشر</a:t>
            </a:r>
          </a:p>
          <a:p>
            <a:pPr algn="r" rtl="1">
              <a:buFontTx/>
              <a:buChar char="-"/>
            </a:pPr>
            <a:r>
              <a:rPr lang="ar-SA" sz="3000" dirty="0" smtClean="0">
                <a:cs typeface="AL-Mohanad Bold" pitchFamily="2" charset="-78"/>
              </a:rPr>
              <a:t>إجراءات الشكاوى والمخالفات</a:t>
            </a:r>
          </a:p>
          <a:p>
            <a:pPr algn="r" rtl="1">
              <a:buFontTx/>
              <a:buChar char="-"/>
            </a:pPr>
            <a:endParaRPr lang="ar-SA" dirty="0" smtClean="0">
              <a:cs typeface="AL-Mohanad Bold" pitchFamily="2" charset="-78"/>
            </a:endParaRPr>
          </a:p>
          <a:p>
            <a:pPr algn="r" rtl="1">
              <a:buFontTx/>
              <a:buChar char="-"/>
            </a:pPr>
            <a:endParaRPr lang="ar-SA" dirty="0" smtClean="0">
              <a:cs typeface="AL-Mohanad Bold" pitchFamily="2" charset="-78"/>
            </a:endParaRPr>
          </a:p>
          <a:p>
            <a:pPr algn="r" rtl="1"/>
            <a:endParaRPr lang="en-GB" dirty="0"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105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592" y="764704"/>
            <a:ext cx="7497118" cy="5760640"/>
          </a:xfrm>
        </p:spPr>
        <p:txBody>
          <a:bodyPr>
            <a:noAutofit/>
          </a:bodyPr>
          <a:lstStyle/>
          <a:p>
            <a:pPr algn="r" rtl="1"/>
            <a:r>
              <a:rPr lang="ar-SA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أهداف </a:t>
            </a:r>
            <a:r>
              <a:rPr lang="ar-SA" sz="2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لائحة النشر </a:t>
            </a:r>
            <a:r>
              <a:rPr lang="ar-SA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الإلكتروني في المملكة :</a:t>
            </a:r>
            <a:endParaRPr lang="ar-SA" sz="2800" dirty="0">
              <a:latin typeface="Arial" pitchFamily="34" charset="0"/>
              <a:cs typeface="Arial" pitchFamily="34" charset="0"/>
            </a:endParaRPr>
          </a:p>
          <a:p>
            <a:pPr algn="r" rtl="1"/>
            <a:r>
              <a:rPr lang="ar-SA" sz="2800" dirty="0" smtClean="0">
                <a:latin typeface="Arial" pitchFamily="34" charset="0"/>
                <a:cs typeface="Arial" pitchFamily="34" charset="0"/>
              </a:rPr>
              <a:t>1-	تنظيم مزاولة نشاط النشر الإلكتروني في المملكة.</a:t>
            </a:r>
          </a:p>
          <a:p>
            <a:pPr algn="r" rtl="1"/>
            <a:r>
              <a:rPr lang="ar-SA" sz="2800" dirty="0" smtClean="0">
                <a:latin typeface="Arial" pitchFamily="34" charset="0"/>
                <a:cs typeface="Arial" pitchFamily="34" charset="0"/>
              </a:rPr>
              <a:t>2-</a:t>
            </a:r>
            <a:r>
              <a:rPr lang="ar-SA" sz="2800" dirty="0">
                <a:latin typeface="Arial" pitchFamily="34" charset="0"/>
                <a:cs typeface="Arial" pitchFamily="34" charset="0"/>
              </a:rPr>
              <a:t>	حماية المجتمع من الممارسات الخاطئة في النشر الإلكتروني.</a:t>
            </a:r>
          </a:p>
          <a:p>
            <a:pPr algn="r" rtl="1"/>
            <a:r>
              <a:rPr lang="ar-SA" sz="2800" dirty="0" smtClean="0">
                <a:latin typeface="Arial" pitchFamily="34" charset="0"/>
                <a:cs typeface="Arial" pitchFamily="34" charset="0"/>
              </a:rPr>
              <a:t>3-</a:t>
            </a:r>
            <a:r>
              <a:rPr lang="ar-SA" sz="2800" dirty="0">
                <a:latin typeface="Arial" pitchFamily="34" charset="0"/>
                <a:cs typeface="Arial" pitchFamily="34" charset="0"/>
              </a:rPr>
              <a:t>	بيان حقوق وواجبات العاملين في النشر الإلكتروني.</a:t>
            </a:r>
          </a:p>
          <a:p>
            <a:pPr algn="r" rtl="1"/>
            <a:r>
              <a:rPr lang="ar-SA" sz="2800" dirty="0" smtClean="0">
                <a:latin typeface="Arial" pitchFamily="34" charset="0"/>
                <a:cs typeface="Arial" pitchFamily="34" charset="0"/>
              </a:rPr>
              <a:t>4-</a:t>
            </a:r>
            <a:r>
              <a:rPr lang="ar-SA" sz="2800" dirty="0">
                <a:latin typeface="Arial" pitchFamily="34" charset="0"/>
                <a:cs typeface="Arial" pitchFamily="34" charset="0"/>
              </a:rPr>
              <a:t>	حفظ حقوق الأشخاص في إنشاء وتسجيل أي شكل من أشكال النشر الإلكتروني.</a:t>
            </a:r>
          </a:p>
          <a:p>
            <a:pPr algn="r" rtl="1"/>
            <a:r>
              <a:rPr lang="ar-SA" sz="2800" dirty="0" smtClean="0">
                <a:latin typeface="Arial" pitchFamily="34" charset="0"/>
                <a:cs typeface="Arial" pitchFamily="34" charset="0"/>
              </a:rPr>
              <a:t>5-</a:t>
            </a:r>
            <a:r>
              <a:rPr lang="ar-SA" sz="2800" dirty="0">
                <a:latin typeface="Arial" pitchFamily="34" charset="0"/>
                <a:cs typeface="Arial" pitchFamily="34" charset="0"/>
              </a:rPr>
              <a:t>	حفظ حقوق الأشخاص في الدعوى لدى الإدارة المعنية في حال الشكوى.</a:t>
            </a:r>
          </a:p>
          <a:p>
            <a:pPr algn="r" rtl="1"/>
            <a:r>
              <a:rPr lang="ar-SA" sz="2800" dirty="0" smtClean="0">
                <a:latin typeface="Arial" pitchFamily="34" charset="0"/>
                <a:cs typeface="Arial" pitchFamily="34" charset="0"/>
              </a:rPr>
              <a:t>6-</a:t>
            </a:r>
            <a:r>
              <a:rPr lang="ar-SA" sz="2800" dirty="0">
                <a:latin typeface="Arial" pitchFamily="34" charset="0"/>
                <a:cs typeface="Arial" pitchFamily="34" charset="0"/>
              </a:rPr>
              <a:t>	دعم ورعاية الوزارة للمواقع الإلكترونية والعاملين 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فيها بتقديم </a:t>
            </a:r>
            <a:r>
              <a:rPr lang="ar-SA" sz="2800" dirty="0">
                <a:latin typeface="Arial" pitchFamily="34" charset="0"/>
                <a:cs typeface="Arial" pitchFamily="34" charset="0"/>
              </a:rPr>
              <a:t>تسهيلات تساعدهم على القيام بعملهم.</a:t>
            </a:r>
          </a:p>
          <a:p>
            <a:pPr algn="r" rtl="1"/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44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64096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sz="2800" u="sng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ar-SA" sz="2800" u="sng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ar-SA" sz="2800" u="sng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ar-SA" sz="2800" u="sng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ar-SA" sz="2800" u="sng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ar-SA" sz="2800" u="sng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ar-SA" sz="2800" u="sng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أشكال </a:t>
            </a:r>
            <a:r>
              <a:rPr lang="ar-SA" sz="2800" u="sng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النشر الإلكتروني الخاضعة لأحكام هذه اللائحة، ما يلي:</a:t>
            </a:r>
            <a:br>
              <a:rPr lang="ar-SA" sz="2800" u="sng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GB" sz="2800" u="sng" dirty="0">
              <a:solidFill>
                <a:schemeClr val="accent3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7848872" cy="4824536"/>
          </a:xfrm>
        </p:spPr>
        <p:txBody>
          <a:bodyPr>
            <a:normAutofit fontScale="92500"/>
          </a:bodyPr>
          <a:lstStyle/>
          <a:p>
            <a:pPr algn="r" rtl="1"/>
            <a:r>
              <a:rPr lang="ar-SA" dirty="0" smtClean="0">
                <a:latin typeface="Arial" pitchFamily="34" charset="0"/>
                <a:cs typeface="Arial" pitchFamily="34" charset="0"/>
              </a:rPr>
              <a:t>1-</a:t>
            </a:r>
            <a:r>
              <a:rPr lang="ar-SA" dirty="0">
                <a:latin typeface="Arial" pitchFamily="34" charset="0"/>
                <a:cs typeface="Arial" pitchFamily="34" charset="0"/>
              </a:rPr>
              <a:t>	الصحافة الالكترونية.</a:t>
            </a:r>
          </a:p>
          <a:p>
            <a:pPr algn="r" rtl="1"/>
            <a:r>
              <a:rPr lang="ar-SA" dirty="0" smtClean="0">
                <a:latin typeface="Arial" pitchFamily="34" charset="0"/>
                <a:cs typeface="Arial" pitchFamily="34" charset="0"/>
              </a:rPr>
              <a:t>2-</a:t>
            </a:r>
            <a:r>
              <a:rPr lang="ar-SA" dirty="0">
                <a:latin typeface="Arial" pitchFamily="34" charset="0"/>
                <a:cs typeface="Arial" pitchFamily="34" charset="0"/>
              </a:rPr>
              <a:t>	مواقع وسائل الإعلام التقليدية (التلفزيون- الإذاعة- الصحف- </a:t>
            </a:r>
            <a:r>
              <a:rPr lang="ar-SA" dirty="0" smtClean="0">
                <a:latin typeface="Arial" pitchFamily="34" charset="0"/>
                <a:cs typeface="Arial" pitchFamily="34" charset="0"/>
              </a:rPr>
              <a:t>المجلات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SA" dirty="0" smtClean="0">
                <a:latin typeface="Arial" pitchFamily="34" charset="0"/>
                <a:cs typeface="Arial" pitchFamily="34" charset="0"/>
              </a:rPr>
              <a:t>إلخ</a:t>
            </a:r>
            <a:r>
              <a:rPr lang="ar-SA" dirty="0">
                <a:latin typeface="Arial" pitchFamily="34" charset="0"/>
                <a:cs typeface="Arial" pitchFamily="34" charset="0"/>
              </a:rPr>
              <a:t>)</a:t>
            </a:r>
          </a:p>
          <a:p>
            <a:pPr algn="r" rtl="1"/>
            <a:r>
              <a:rPr lang="ar-SA" dirty="0" smtClean="0">
                <a:latin typeface="Arial" pitchFamily="34" charset="0"/>
                <a:cs typeface="Arial" pitchFamily="34" charset="0"/>
              </a:rPr>
              <a:t>3-</a:t>
            </a:r>
            <a:r>
              <a:rPr lang="ar-SA" dirty="0">
                <a:latin typeface="Arial" pitchFamily="34" charset="0"/>
                <a:cs typeface="Arial" pitchFamily="34" charset="0"/>
              </a:rPr>
              <a:t>	المنتديات.</a:t>
            </a:r>
          </a:p>
          <a:p>
            <a:pPr algn="r" rtl="1"/>
            <a:r>
              <a:rPr lang="ar-SA" dirty="0" smtClean="0">
                <a:latin typeface="Arial" pitchFamily="34" charset="0"/>
                <a:cs typeface="Arial" pitchFamily="34" charset="0"/>
              </a:rPr>
              <a:t>4-</a:t>
            </a:r>
            <a:r>
              <a:rPr lang="ar-SA" dirty="0">
                <a:latin typeface="Arial" pitchFamily="34" charset="0"/>
                <a:cs typeface="Arial" pitchFamily="34" charset="0"/>
              </a:rPr>
              <a:t>	المدونات.</a:t>
            </a:r>
          </a:p>
          <a:p>
            <a:pPr algn="r" rtl="1"/>
            <a:r>
              <a:rPr lang="ar-SA" dirty="0" smtClean="0">
                <a:latin typeface="Arial" pitchFamily="34" charset="0"/>
                <a:cs typeface="Arial" pitchFamily="34" charset="0"/>
              </a:rPr>
              <a:t>5-</a:t>
            </a:r>
            <a:r>
              <a:rPr lang="ar-SA" dirty="0">
                <a:latin typeface="Arial" pitchFamily="34" charset="0"/>
                <a:cs typeface="Arial" pitchFamily="34" charset="0"/>
              </a:rPr>
              <a:t>	الإعلانات الالكترونية.</a:t>
            </a:r>
          </a:p>
          <a:p>
            <a:pPr algn="r" rtl="1"/>
            <a:r>
              <a:rPr lang="ar-SA" dirty="0" smtClean="0">
                <a:latin typeface="Arial" pitchFamily="34" charset="0"/>
                <a:cs typeface="Arial" pitchFamily="34" charset="0"/>
              </a:rPr>
              <a:t>6-</a:t>
            </a:r>
            <a:r>
              <a:rPr lang="ar-SA" dirty="0">
                <a:latin typeface="Arial" pitchFamily="34" charset="0"/>
                <a:cs typeface="Arial" pitchFamily="34" charset="0"/>
              </a:rPr>
              <a:t>	البث عبر الهاتف المحمول ( رسائل- أخبار- إعلانات- صور ...الخ ).</a:t>
            </a:r>
          </a:p>
          <a:p>
            <a:pPr algn="r" rtl="1"/>
            <a:r>
              <a:rPr lang="ar-SA" dirty="0" smtClean="0">
                <a:latin typeface="Arial" pitchFamily="34" charset="0"/>
                <a:cs typeface="Arial" pitchFamily="34" charset="0"/>
              </a:rPr>
              <a:t>7-</a:t>
            </a:r>
            <a:r>
              <a:rPr lang="ar-SA" dirty="0">
                <a:latin typeface="Arial" pitchFamily="34" charset="0"/>
                <a:cs typeface="Arial" pitchFamily="34" charset="0"/>
              </a:rPr>
              <a:t>	المواقع الشخصية.</a:t>
            </a:r>
          </a:p>
          <a:p>
            <a:pPr algn="r" rtl="1"/>
            <a:r>
              <a:rPr lang="ar-SA" dirty="0" smtClean="0">
                <a:latin typeface="Arial" pitchFamily="34" charset="0"/>
                <a:cs typeface="Arial" pitchFamily="34" charset="0"/>
              </a:rPr>
              <a:t>8-</a:t>
            </a:r>
            <a:r>
              <a:rPr lang="ar-SA" dirty="0">
                <a:latin typeface="Arial" pitchFamily="34" charset="0"/>
                <a:cs typeface="Arial" pitchFamily="34" charset="0"/>
              </a:rPr>
              <a:t>	المجموعات البريدية.</a:t>
            </a:r>
          </a:p>
          <a:p>
            <a:pPr algn="r" rtl="1"/>
            <a:r>
              <a:rPr lang="ar-SA" dirty="0" smtClean="0">
                <a:latin typeface="Arial" pitchFamily="34" charset="0"/>
                <a:cs typeface="Arial" pitchFamily="34" charset="0"/>
              </a:rPr>
              <a:t>9-</a:t>
            </a:r>
            <a:r>
              <a:rPr lang="ar-SA" dirty="0">
                <a:latin typeface="Arial" pitchFamily="34" charset="0"/>
                <a:cs typeface="Arial" pitchFamily="34" charset="0"/>
              </a:rPr>
              <a:t>	غرف الحوارات</a:t>
            </a:r>
            <a:r>
              <a:rPr lang="ar-SA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r" rtl="1"/>
            <a:r>
              <a:rPr lang="ar-SA" dirty="0" smtClean="0">
                <a:latin typeface="Arial" pitchFamily="34" charset="0"/>
                <a:cs typeface="Arial" pitchFamily="34" charset="0"/>
              </a:rPr>
              <a:t>10- مواقع الجهات الحكومية، و المؤسسات التعليمية و البحثية، والجمعيات العلمية، و الأندية الأدبية والثقافية و الرياضية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ar-SA" dirty="0"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SA" dirty="0">
                <a:latin typeface="Arial" pitchFamily="34" charset="0"/>
                <a:cs typeface="Arial" pitchFamily="34" charset="0"/>
              </a:rPr>
              <a:t>مدة الترخيص: 5 </a:t>
            </a:r>
            <a:r>
              <a:rPr lang="ar-SA" dirty="0" smtClean="0">
                <a:latin typeface="Arial" pitchFamily="34" charset="0"/>
                <a:cs typeface="Arial" pitchFamily="34" charset="0"/>
              </a:rPr>
              <a:t>سنوات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64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115616" y="908720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u="sng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شروط الترخيص</a:t>
            </a:r>
          </a:p>
          <a:p>
            <a:pPr algn="r"/>
            <a:r>
              <a:rPr lang="ar-SA" sz="2400" dirty="0">
                <a:latin typeface="Arial" pitchFamily="34" charset="0"/>
                <a:cs typeface="Arial" pitchFamily="34" charset="0"/>
              </a:rPr>
              <a:t>يشترط فيمن يرغب الحصول على ترخيص مزاولة أنشطة النشر </a:t>
            </a:r>
            <a:r>
              <a:rPr lang="ar-SA" sz="2400" dirty="0" smtClean="0">
                <a:latin typeface="Arial" pitchFamily="34" charset="0"/>
                <a:cs typeface="Arial" pitchFamily="34" charset="0"/>
              </a:rPr>
              <a:t>الإلكتروني:</a:t>
            </a:r>
            <a:endParaRPr lang="ar-SA" sz="2400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ar-SA" sz="2400" dirty="0">
                <a:latin typeface="Arial" pitchFamily="34" charset="0"/>
                <a:cs typeface="Arial" pitchFamily="34" charset="0"/>
              </a:rPr>
              <a:t>1- أن يكون سعودي الجنسية.</a:t>
            </a:r>
          </a:p>
          <a:p>
            <a:pPr algn="r"/>
            <a:r>
              <a:rPr lang="ar-SA" sz="2400" dirty="0">
                <a:latin typeface="Arial" pitchFamily="34" charset="0"/>
                <a:cs typeface="Arial" pitchFamily="34" charset="0"/>
              </a:rPr>
              <a:t>2- آلا يقل عمره عن عشرين سنة.</a:t>
            </a:r>
          </a:p>
          <a:p>
            <a:pPr algn="r"/>
            <a:r>
              <a:rPr lang="ar-SA" sz="2400" dirty="0">
                <a:latin typeface="Arial" pitchFamily="34" charset="0"/>
                <a:cs typeface="Arial" pitchFamily="34" charset="0"/>
              </a:rPr>
              <a:t>3- أن يكون حاصلا على مؤهل دراسي لا يقل عن الثانوية العامة، أو ما يعادلها.</a:t>
            </a:r>
          </a:p>
          <a:p>
            <a:pPr algn="r"/>
            <a:r>
              <a:rPr lang="ar-SA" sz="2400" dirty="0" smtClean="0">
                <a:latin typeface="Arial" pitchFamily="34" charset="0"/>
                <a:cs typeface="Arial" pitchFamily="34" charset="0"/>
              </a:rPr>
              <a:t>4- </a:t>
            </a:r>
            <a:r>
              <a:rPr lang="ar-SA" sz="2400" dirty="0">
                <a:latin typeface="Arial" pitchFamily="34" charset="0"/>
                <a:cs typeface="Arial" pitchFamily="34" charset="0"/>
              </a:rPr>
              <a:t>أن يكون حسن السيرة والسلوك.</a:t>
            </a:r>
          </a:p>
          <a:p>
            <a:pPr algn="r"/>
            <a:r>
              <a:rPr lang="ar-SA" sz="2400" dirty="0">
                <a:latin typeface="Arial" pitchFamily="34" charset="0"/>
                <a:cs typeface="Arial" pitchFamily="34" charset="0"/>
              </a:rPr>
              <a:t>5</a:t>
            </a:r>
            <a:r>
              <a:rPr lang="ar-SA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ar-SA" sz="2400" dirty="0">
                <a:latin typeface="Arial" pitchFamily="34" charset="0"/>
                <a:cs typeface="Arial" pitchFamily="34" charset="0"/>
              </a:rPr>
              <a:t>أن يكون لطالب الترخيص عنواناً بريدياً </a:t>
            </a:r>
            <a:r>
              <a:rPr lang="ar-SA" sz="2400" dirty="0" smtClean="0">
                <a:latin typeface="Arial" pitchFamily="34" charset="0"/>
                <a:cs typeface="Arial" pitchFamily="34" charset="0"/>
              </a:rPr>
              <a:t>محدداً.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SA" sz="2400" dirty="0">
                <a:latin typeface="Arial" pitchFamily="34" charset="0"/>
                <a:cs typeface="Arial" pitchFamily="34" charset="0"/>
              </a:rPr>
              <a:t>أن يكون للصحف الإلكترونية رئيس تحرير توافق عليه </a:t>
            </a:r>
            <a:r>
              <a:rPr lang="ar-SA" sz="2400" dirty="0" smtClean="0">
                <a:latin typeface="Arial" pitchFamily="34" charset="0"/>
                <a:cs typeface="Arial" pitchFamily="34" charset="0"/>
              </a:rPr>
              <a:t>الوزارة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-6</a:t>
            </a:r>
            <a:endParaRPr lang="ar-SA" sz="2400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ar-SA" sz="2400" dirty="0" smtClean="0">
                <a:latin typeface="Arial" pitchFamily="34" charset="0"/>
                <a:cs typeface="Arial" pitchFamily="34" charset="0"/>
              </a:rPr>
              <a:t>7- </a:t>
            </a:r>
            <a:r>
              <a:rPr lang="ar-SA" sz="2400" dirty="0">
                <a:latin typeface="Arial" pitchFamily="34" charset="0"/>
                <a:cs typeface="Arial" pitchFamily="34" charset="0"/>
              </a:rPr>
              <a:t>يلتزم صاحب الترخيص بوضع اسم غير مسبوق لموقعه الإلكتروني، ولا يؤدي هذا الاسم إلى الالتباس مع اسم غيره، وتقبل به </a:t>
            </a:r>
            <a:r>
              <a:rPr lang="ar-SA" sz="2400" dirty="0" smtClean="0">
                <a:latin typeface="Arial" pitchFamily="34" charset="0"/>
                <a:cs typeface="Arial" pitchFamily="34" charset="0"/>
              </a:rPr>
              <a:t>الوزارة.</a:t>
            </a:r>
            <a:endParaRPr lang="ar-SA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27584" y="1484784"/>
            <a:ext cx="74168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u="sng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:</a:t>
            </a:r>
            <a:r>
              <a:rPr lang="ar-SA" sz="3200" u="sng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ar-SA" sz="3200" u="sng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العقوبات </a:t>
            </a:r>
            <a:endParaRPr lang="ar-SA" sz="3200" u="sng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ar-SA" sz="2800" dirty="0" smtClean="0">
                <a:latin typeface="Arial" pitchFamily="34" charset="0"/>
                <a:cs typeface="Arial" pitchFamily="34" charset="0"/>
              </a:rPr>
              <a:t>يعاقب </a:t>
            </a:r>
            <a:r>
              <a:rPr lang="ar-SA" sz="2800" dirty="0">
                <a:latin typeface="Arial" pitchFamily="34" charset="0"/>
                <a:cs typeface="Arial" pitchFamily="34" charset="0"/>
              </a:rPr>
              <a:t>كل من يخالف حكماً من أحكام النظام بعقوبة، أو أكثر، مما يلي:</a:t>
            </a:r>
          </a:p>
          <a:p>
            <a:pPr algn="r"/>
            <a:r>
              <a:rPr lang="ar-SA" sz="2800" dirty="0">
                <a:latin typeface="Arial" pitchFamily="34" charset="0"/>
                <a:cs typeface="Arial" pitchFamily="34" charset="0"/>
              </a:rPr>
              <a:t>1- الإلزام بنشر تصحيح المحتوى.</a:t>
            </a:r>
          </a:p>
          <a:p>
            <a:pPr algn="r"/>
            <a:r>
              <a:rPr lang="ar-SA" sz="2800" dirty="0">
                <a:latin typeface="Arial" pitchFamily="34" charset="0"/>
                <a:cs typeface="Arial" pitchFamily="34" charset="0"/>
              </a:rPr>
              <a:t>2- غرامة مالية للحق العام.</a:t>
            </a:r>
          </a:p>
          <a:p>
            <a:pPr algn="r"/>
            <a:r>
              <a:rPr lang="ar-SA" sz="2800" dirty="0">
                <a:latin typeface="Arial" pitchFamily="34" charset="0"/>
                <a:cs typeface="Arial" pitchFamily="34" charset="0"/>
              </a:rPr>
              <a:t>3- التعويض للحق الخاص.</a:t>
            </a:r>
          </a:p>
          <a:p>
            <a:pPr algn="r"/>
            <a:r>
              <a:rPr lang="ar-SA" sz="2800" dirty="0">
                <a:latin typeface="Arial" pitchFamily="34" charset="0"/>
                <a:cs typeface="Arial" pitchFamily="34" charset="0"/>
              </a:rPr>
              <a:t>4- الحجب الجزئي للرابط محل المخالفة.</a:t>
            </a:r>
          </a:p>
          <a:p>
            <a:pPr algn="r"/>
            <a:r>
              <a:rPr lang="ar-SA" sz="2800" dirty="0">
                <a:latin typeface="Arial" pitchFamily="34" charset="0"/>
                <a:cs typeface="Arial" pitchFamily="34" charset="0"/>
              </a:rPr>
              <a:t>5- الحجب المؤقت لرابط الموقع لمدة لا تتجاوز شهرين.</a:t>
            </a:r>
          </a:p>
          <a:p>
            <a:pPr algn="r"/>
            <a:r>
              <a:rPr lang="ar-SA" sz="2800" dirty="0">
                <a:latin typeface="Arial" pitchFamily="34" charset="0"/>
                <a:cs typeface="Arial" pitchFamily="34" charset="0"/>
              </a:rPr>
              <a:t>6- الحجب الكلي لرابط الموقع.</a:t>
            </a:r>
          </a:p>
        </p:txBody>
      </p:sp>
    </p:spTree>
    <p:extLst>
      <p:ext uri="{BB962C8B-B14F-4D97-AF65-F5344CB8AC3E}">
        <p14:creationId xmlns:p14="http://schemas.microsoft.com/office/powerpoint/2010/main" val="2993098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128" y="1027664"/>
            <a:ext cx="2592288" cy="2761376"/>
          </a:xfrm>
        </p:spPr>
        <p:txBody>
          <a:bodyPr>
            <a:normAutofit/>
          </a:bodyPr>
          <a:lstStyle/>
          <a:p>
            <a:r>
              <a:rPr lang="en-GB" sz="1600" dirty="0"/>
              <a:t>http://www.info.gov.sa/</a:t>
            </a:r>
            <a:br>
              <a:rPr lang="en-GB" sz="1600" dirty="0"/>
            </a:br>
            <a:endParaRPr lang="en-GB" sz="1600" dirty="0"/>
          </a:p>
        </p:txBody>
      </p:sp>
      <p:pic>
        <p:nvPicPr>
          <p:cNvPr id="1026" name="Picture 2" descr="C:\Users\lolo\Documents\مقررات و مناهج\الإعلام الجديد\الإعلام الإلكتروني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520425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3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dirty="0" smtClean="0">
                <a:cs typeface="AL-Mohanad Bold" pitchFamily="2" charset="-78"/>
              </a:rPr>
              <a:t>هيئة الاتصالات وتقنية المعلومات</a:t>
            </a:r>
            <a:endParaRPr lang="en-GB" dirty="0">
              <a:cs typeface="AL-Mohanad Bol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200916" cy="3508977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ar-SA" dirty="0">
                <a:cs typeface="AL-Mohanad Bold" pitchFamily="2" charset="-78"/>
              </a:rPr>
              <a:t>أ</a:t>
            </a:r>
            <a:r>
              <a:rPr lang="ar-SA" dirty="0" smtClean="0">
                <a:latin typeface="Arial" pitchFamily="34" charset="0"/>
                <a:cs typeface="Arial" pitchFamily="34" charset="0"/>
              </a:rPr>
              <a:t>نشئت </a:t>
            </a:r>
            <a:r>
              <a:rPr lang="ar-SA" dirty="0">
                <a:latin typeface="Arial" pitchFamily="34" charset="0"/>
                <a:cs typeface="Arial" pitchFamily="34" charset="0"/>
              </a:rPr>
              <a:t>هيئة الاتصالات وتقنية المعلومات تحت مسمى (هيئة الاتصالات </a:t>
            </a:r>
            <a:r>
              <a:rPr lang="ar-SA" dirty="0" smtClean="0">
                <a:latin typeface="Arial" pitchFamily="34" charset="0"/>
                <a:cs typeface="Arial" pitchFamily="34" charset="0"/>
              </a:rPr>
              <a:t>السعودية ) وتم </a:t>
            </a:r>
            <a:r>
              <a:rPr lang="ar-SA" dirty="0">
                <a:latin typeface="Arial" pitchFamily="34" charset="0"/>
                <a:cs typeface="Arial" pitchFamily="34" charset="0"/>
              </a:rPr>
              <a:t>تغيير مسمى الهيئة بعد أن أنيطت بها مهام جديدة تتعلق بتقنية المعلومات ليصبح (هيئة الاتصالات وتقنية المعلومات) </a:t>
            </a:r>
            <a:r>
              <a:rPr lang="ar-SA" dirty="0" smtClean="0">
                <a:latin typeface="Arial" pitchFamily="34" charset="0"/>
                <a:cs typeface="Arial" pitchFamily="34" charset="0"/>
              </a:rPr>
              <a:t>.</a:t>
            </a:r>
            <a:endParaRPr lang="ar-SA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04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03648" y="1124744"/>
            <a:ext cx="6777038" cy="3508375"/>
          </a:xfrm>
        </p:spPr>
        <p:txBody>
          <a:bodyPr/>
          <a:lstStyle/>
          <a:p>
            <a:pPr marL="68580" indent="0" algn="r" rtl="1">
              <a:lnSpc>
                <a:spcPct val="150000"/>
              </a:lnSpc>
              <a:buNone/>
            </a:pPr>
            <a:r>
              <a:rPr lang="ar-SA" dirty="0" smtClean="0">
                <a:latin typeface="Arial" pitchFamily="34" charset="0"/>
                <a:cs typeface="Arial" pitchFamily="34" charset="0"/>
              </a:rPr>
              <a:t>للهيئة العديد من الأنظمة واللوائح التي تعنى بـ :</a:t>
            </a:r>
          </a:p>
          <a:p>
            <a:pPr algn="r" rtl="1">
              <a:lnSpc>
                <a:spcPct val="150000"/>
              </a:lnSpc>
            </a:pPr>
            <a:r>
              <a:rPr lang="ar-SA" dirty="0" smtClean="0">
                <a:latin typeface="Arial" pitchFamily="34" charset="0"/>
                <a:cs typeface="Arial" pitchFamily="34" charset="0"/>
              </a:rPr>
              <a:t> بتوفير خدمات الإنترنت للمواطنين.</a:t>
            </a:r>
          </a:p>
          <a:p>
            <a:pPr algn="r" rtl="1">
              <a:lnSpc>
                <a:spcPct val="150000"/>
              </a:lnSpc>
            </a:pPr>
            <a:r>
              <a:rPr lang="ar-SA" dirty="0" smtClean="0">
                <a:latin typeface="Arial" pitchFamily="34" charset="0"/>
                <a:cs typeface="Arial" pitchFamily="34" charset="0"/>
              </a:rPr>
              <a:t>تنظيم الجانب التقني من الإعلام الجديد، وأهم لائحة لها علاقة بمحتوى الإعلام الجديد هي : </a:t>
            </a:r>
            <a:r>
              <a:rPr lang="ar-SA" u="sng" dirty="0" smtClean="0">
                <a:latin typeface="Arial" pitchFamily="34" charset="0"/>
                <a:cs typeface="Arial" pitchFamily="34" charset="0"/>
              </a:rPr>
              <a:t>نظام مكافحة الجرائم المعلوماتية</a:t>
            </a:r>
            <a:endParaRPr lang="en-GB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44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03648" y="1196752"/>
            <a:ext cx="6777038" cy="3508375"/>
          </a:xfrm>
        </p:spPr>
        <p:txBody>
          <a:bodyPr>
            <a:normAutofit/>
          </a:bodyPr>
          <a:lstStyle/>
          <a:p>
            <a:pPr algn="r" rtl="1"/>
            <a:r>
              <a:rPr lang="ar-SA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هناك خمس مجالات تتعلق بأخلاقيات الإعلام الجديد:</a:t>
            </a:r>
            <a:endParaRPr lang="en-U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r" rtl="1"/>
            <a:endParaRPr lang="ar-SA" sz="2800" dirty="0" smtClean="0">
              <a:latin typeface="Arial" pitchFamily="34" charset="0"/>
              <a:cs typeface="Arial" pitchFamily="34" charset="0"/>
            </a:endParaRPr>
          </a:p>
          <a:p>
            <a:pPr marL="68580" indent="0" algn="r" rtl="1">
              <a:buNone/>
            </a:pP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369079222"/>
              </p:ext>
            </p:extLst>
          </p:nvPr>
        </p:nvGraphicFramePr>
        <p:xfrm>
          <a:off x="1763688" y="2060848"/>
          <a:ext cx="6096000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790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59632" y="1124744"/>
            <a:ext cx="6777038" cy="3508375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ar-SA" b="1" u="sng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نظام مكافحة الجرائم المعلوماتية: </a:t>
            </a:r>
          </a:p>
          <a:p>
            <a:pPr algn="r" rtl="1"/>
            <a:endParaRPr lang="ar-SA" b="1" u="sng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 rtl="1"/>
            <a:r>
              <a:rPr lang="ar-SA" dirty="0" smtClean="0">
                <a:latin typeface="Arial" pitchFamily="34" charset="0"/>
                <a:cs typeface="Arial" pitchFamily="34" charset="0"/>
              </a:rPr>
              <a:t>هو نظام يعنى بالعقوبات التي تتعلق بالأمن المعلوماتي، و محتوى الإعلام الجديد.</a:t>
            </a:r>
          </a:p>
          <a:p>
            <a:pPr algn="r" rtl="1"/>
            <a:r>
              <a:rPr lang="ar-SA" dirty="0" smtClean="0">
                <a:latin typeface="Arial" pitchFamily="34" charset="0"/>
                <a:cs typeface="Arial" pitchFamily="34" charset="0"/>
              </a:rPr>
              <a:t>يتكون النظام من 16 مادة ويهدف إلى :</a:t>
            </a:r>
          </a:p>
          <a:p>
            <a:pPr algn="r" rtl="1"/>
            <a:r>
              <a:rPr lang="ar-SA" dirty="0" smtClean="0">
                <a:latin typeface="Arial" pitchFamily="34" charset="0"/>
                <a:cs typeface="Arial" pitchFamily="34" charset="0"/>
              </a:rPr>
              <a:t>1- المساعدة </a:t>
            </a:r>
            <a:r>
              <a:rPr lang="ar-SA" dirty="0">
                <a:latin typeface="Arial" pitchFamily="34" charset="0"/>
                <a:cs typeface="Arial" pitchFamily="34" charset="0"/>
              </a:rPr>
              <a:t>على </a:t>
            </a:r>
            <a:r>
              <a:rPr lang="ar-SA" dirty="0" smtClean="0">
                <a:latin typeface="Arial" pitchFamily="34" charset="0"/>
                <a:cs typeface="Arial" pitchFamily="34" charset="0"/>
              </a:rPr>
              <a:t>تحقيق الأمن المعلوماتي.</a:t>
            </a:r>
            <a:endParaRPr lang="ar-SA" dirty="0">
              <a:latin typeface="Arial" pitchFamily="34" charset="0"/>
              <a:cs typeface="Arial" pitchFamily="34" charset="0"/>
            </a:endParaRPr>
          </a:p>
          <a:p>
            <a:pPr algn="r" rtl="1"/>
            <a:r>
              <a:rPr lang="ar-SA" dirty="0">
                <a:latin typeface="Arial" pitchFamily="34" charset="0"/>
                <a:cs typeface="Arial" pitchFamily="34" charset="0"/>
              </a:rPr>
              <a:t>2- حفظ </a:t>
            </a:r>
            <a:r>
              <a:rPr lang="ar-SA" dirty="0" smtClean="0">
                <a:latin typeface="Arial" pitchFamily="34" charset="0"/>
                <a:cs typeface="Arial" pitchFamily="34" charset="0"/>
              </a:rPr>
              <a:t>الحقوق المترتبة على الاستخدام </a:t>
            </a:r>
            <a:r>
              <a:rPr lang="ar-SA" dirty="0" smtClean="0">
                <a:latin typeface="Arial" pitchFamily="34" charset="0"/>
                <a:cs typeface="Arial" pitchFamily="34" charset="0"/>
              </a:rPr>
              <a:t>للحاسبات </a:t>
            </a:r>
            <a:r>
              <a:rPr lang="ar-SA" dirty="0" smtClean="0">
                <a:latin typeface="Arial" pitchFamily="34" charset="0"/>
                <a:cs typeface="Arial" pitchFamily="34" charset="0"/>
              </a:rPr>
              <a:t>الالية و الشبكة المعلوماتية.</a:t>
            </a:r>
            <a:endParaRPr lang="ar-SA" dirty="0">
              <a:latin typeface="Arial" pitchFamily="34" charset="0"/>
              <a:cs typeface="Arial" pitchFamily="34" charset="0"/>
            </a:endParaRPr>
          </a:p>
          <a:p>
            <a:pPr algn="r" rtl="1"/>
            <a:r>
              <a:rPr lang="ar-SA" dirty="0">
                <a:latin typeface="Arial" pitchFamily="34" charset="0"/>
                <a:cs typeface="Arial" pitchFamily="34" charset="0"/>
              </a:rPr>
              <a:t>3- حماية </a:t>
            </a:r>
            <a:r>
              <a:rPr lang="ar-SA" dirty="0" smtClean="0">
                <a:latin typeface="Arial" pitchFamily="34" charset="0"/>
                <a:cs typeface="Arial" pitchFamily="34" charset="0"/>
              </a:rPr>
              <a:t>المصلحة العامة</a:t>
            </a:r>
            <a:r>
              <a:rPr lang="ar-SA" dirty="0">
                <a:latin typeface="Arial" pitchFamily="34" charset="0"/>
                <a:cs typeface="Arial" pitchFamily="34" charset="0"/>
              </a:rPr>
              <a:t>، </a:t>
            </a:r>
            <a:r>
              <a:rPr lang="ar-SA" dirty="0" smtClean="0">
                <a:latin typeface="Arial" pitchFamily="34" charset="0"/>
                <a:cs typeface="Arial" pitchFamily="34" charset="0"/>
              </a:rPr>
              <a:t>و الأخلاق، </a:t>
            </a:r>
            <a:r>
              <a:rPr lang="ar-SA" dirty="0">
                <a:latin typeface="Arial" pitchFamily="34" charset="0"/>
                <a:cs typeface="Arial" pitchFamily="34" charset="0"/>
              </a:rPr>
              <a:t>والآداب العامة.</a:t>
            </a:r>
          </a:p>
          <a:p>
            <a:pPr algn="r" rtl="1"/>
            <a:r>
              <a:rPr lang="ar-SA" dirty="0">
                <a:latin typeface="Arial" pitchFamily="34" charset="0"/>
                <a:cs typeface="Arial" pitchFamily="34" charset="0"/>
              </a:rPr>
              <a:t>4- حماية </a:t>
            </a:r>
            <a:r>
              <a:rPr lang="ar-SA" dirty="0" smtClean="0">
                <a:latin typeface="Arial" pitchFamily="34" charset="0"/>
                <a:cs typeface="Arial" pitchFamily="34" charset="0"/>
              </a:rPr>
              <a:t>الاقتصاد الوطني</a:t>
            </a:r>
            <a:r>
              <a:rPr lang="ar-SA" dirty="0">
                <a:latin typeface="Arial" pitchFamily="34" charset="0"/>
                <a:cs typeface="Arial" pitchFamily="34" charset="0"/>
              </a:rPr>
              <a:t>.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49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نظام مكافحة الجرائم الإلكترونية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en-US" dirty="0" smtClean="0"/>
          </a:p>
          <a:p>
            <a:pPr algn="r" rtl="1"/>
            <a:r>
              <a:rPr lang="en-US" dirty="0">
                <a:hlinkClick r:id="rId2"/>
              </a:rPr>
              <a:t>http://www.citc.gov.sa/arabic/rulesandsystems/citcsyste/documents/la_004_%20a_%</a:t>
            </a:r>
            <a:r>
              <a:rPr lang="en-US" dirty="0" smtClean="0">
                <a:hlinkClick r:id="rId2"/>
              </a:rPr>
              <a:t>20anti-cyber%20crime%20law.pdf</a:t>
            </a:r>
            <a:endParaRPr lang="en-US" dirty="0" smtClean="0"/>
          </a:p>
          <a:p>
            <a:pPr algn="r" rtl="1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1193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03648" y="1052736"/>
            <a:ext cx="6777038" cy="3508375"/>
          </a:xfrm>
        </p:spPr>
        <p:txBody>
          <a:bodyPr>
            <a:normAutofit/>
          </a:bodyPr>
          <a:lstStyle/>
          <a:p>
            <a:pPr algn="r" rtl="1"/>
            <a:r>
              <a:rPr lang="ar-SA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هناك خمس مجالات تتعلق بأخلاقيات الإعلام الجديد:</a:t>
            </a:r>
            <a:endParaRPr lang="en-U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r" rtl="1"/>
            <a:endParaRPr lang="ar-SA" sz="2800" dirty="0" smtClean="0">
              <a:latin typeface="Arial" pitchFamily="34" charset="0"/>
              <a:cs typeface="Arial" pitchFamily="34" charset="0"/>
            </a:endParaRPr>
          </a:p>
          <a:p>
            <a:pPr marL="68580" indent="0" algn="r" rtl="1">
              <a:buNone/>
            </a:pPr>
            <a:r>
              <a:rPr lang="ar-SA" sz="2800" b="1" u="sng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أولا: المساواة الاجتماعية:</a:t>
            </a:r>
          </a:p>
          <a:p>
            <a:pPr marL="68580" indent="0" algn="r" rtl="1">
              <a:buNone/>
            </a:pPr>
            <a:r>
              <a:rPr lang="ar-SA" sz="2800" dirty="0" smtClean="0">
                <a:latin typeface="Arial" pitchFamily="34" charset="0"/>
                <a:cs typeface="Arial" pitchFamily="34" charset="0"/>
              </a:rPr>
              <a:t>لا بد أن تتحقق المساواة بين الأفراد في الوصول إلى المعلومات ، باختلاف الفئات الاجتماعية.</a:t>
            </a:r>
          </a:p>
          <a:p>
            <a:pPr marL="68580" indent="0" algn="r" rtl="1">
              <a:buNone/>
            </a:pPr>
            <a:r>
              <a:rPr lang="ar-SA" sz="2800" dirty="0" smtClean="0">
                <a:latin typeface="Arial" pitchFamily="34" charset="0"/>
                <a:cs typeface="Arial" pitchFamily="34" charset="0"/>
              </a:rPr>
              <a:t>وعندما لا تتحقق هذه المساواة فإن «فجوة معرفية» ستنشأ لدى المجتمعات.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50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75656" y="1124744"/>
            <a:ext cx="6777038" cy="3508375"/>
          </a:xfrm>
        </p:spPr>
        <p:txBody>
          <a:bodyPr>
            <a:normAutofit/>
          </a:bodyPr>
          <a:lstStyle/>
          <a:p>
            <a:pPr algn="r" rtl="1"/>
            <a:r>
              <a:rPr lang="ar-SA" sz="2800" b="1" u="sng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ثانيا: حرية التعبير والرقابة:</a:t>
            </a:r>
          </a:p>
          <a:p>
            <a:pPr marL="68580" indent="0" algn="r" rtl="1">
              <a:buNone/>
            </a:pPr>
            <a:r>
              <a:rPr lang="ar-SA" sz="2800" dirty="0" smtClean="0">
                <a:latin typeface="Arial" pitchFamily="34" charset="0"/>
                <a:cs typeface="Arial" pitchFamily="34" charset="0"/>
              </a:rPr>
              <a:t>وتشمل حرية التعبير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حرية التلقي عبر الإعلام الجديد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و حرية النشر دون رقابة ، لكن في المقابل أصبح </a:t>
            </a:r>
            <a:r>
              <a:rPr lang="ar-SA" sz="2800" dirty="0">
                <a:latin typeface="Arial" pitchFamily="34" charset="0"/>
                <a:cs typeface="Arial" pitchFamily="34" charset="0"/>
              </a:rPr>
              <a:t>لدينا إشكالية في 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حماية </a:t>
            </a:r>
            <a:r>
              <a:rPr lang="ar-SA" sz="2800" dirty="0">
                <a:latin typeface="Arial" pitchFamily="34" charset="0"/>
                <a:cs typeface="Arial" pitchFamily="34" charset="0"/>
              </a:rPr>
              <a:t>المجتمع و أخلاقه وقيمه ومبادئه وخصوصياته .</a:t>
            </a:r>
          </a:p>
          <a:p>
            <a:pPr marL="68580" indent="0" algn="r" rtl="1">
              <a:buNone/>
            </a:pPr>
            <a:endParaRPr lang="ar-SA" sz="2800" dirty="0" smtClean="0">
              <a:latin typeface="Arial" pitchFamily="34" charset="0"/>
              <a:cs typeface="Arial" pitchFamily="34" charset="0"/>
            </a:endParaRPr>
          </a:p>
          <a:p>
            <a:pPr marL="68580" indent="0" algn="r" rtl="1">
              <a:buNone/>
            </a:pP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0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03648" y="1196752"/>
            <a:ext cx="6777038" cy="3508375"/>
          </a:xfrm>
        </p:spPr>
        <p:txBody>
          <a:bodyPr>
            <a:normAutofit/>
          </a:bodyPr>
          <a:lstStyle/>
          <a:p>
            <a:pPr marL="68580" indent="0" algn="r" rtl="1">
              <a:buNone/>
            </a:pPr>
            <a:r>
              <a:rPr lang="ar-SA" sz="2800" b="1" u="sng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ثالثاً:الخصوصية:</a:t>
            </a:r>
          </a:p>
          <a:p>
            <a:pPr marL="68580" indent="0" algn="r" rtl="1">
              <a:buNone/>
            </a:pPr>
            <a:r>
              <a:rPr lang="ar-SA" sz="2800" dirty="0" smtClean="0">
                <a:latin typeface="Arial" pitchFamily="34" charset="0"/>
                <a:cs typeface="Arial" pitchFamily="34" charset="0"/>
              </a:rPr>
              <a:t>الخصوصية هي حق الأفراد  في عدم الإفشاء أو نشر معلومات عنهم.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ومن أهم الأمورالمتعلقة بالخصوصية: المعاملات المالية، السجلات الإجرامية،الجوانب الصحية،الاتصالات الشخصية، المعلومات العامة.</a:t>
            </a:r>
          </a:p>
        </p:txBody>
      </p:sp>
    </p:spTree>
    <p:extLst>
      <p:ext uri="{BB962C8B-B14F-4D97-AF65-F5344CB8AC3E}">
        <p14:creationId xmlns:p14="http://schemas.microsoft.com/office/powerpoint/2010/main" val="100123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47664" y="1052736"/>
            <a:ext cx="6777038" cy="4176464"/>
          </a:xfrm>
        </p:spPr>
        <p:txBody>
          <a:bodyPr>
            <a:noAutofit/>
          </a:bodyPr>
          <a:lstStyle/>
          <a:p>
            <a:pPr algn="r" rtl="1"/>
            <a:r>
              <a:rPr lang="ar-SA" sz="3200" b="1" dirty="0" smtClean="0">
                <a:solidFill>
                  <a:schemeClr val="accent3">
                    <a:lumMod val="75000"/>
                  </a:schemeClr>
                </a:solidFill>
                <a:cs typeface="AL-Mohanad Bold" pitchFamily="2" charset="-78"/>
              </a:rPr>
              <a:t>رابعاً:حقوق الملكية الفكرية:</a:t>
            </a:r>
          </a:p>
          <a:p>
            <a:pPr marL="68580" indent="0" algn="r" rtl="1">
              <a:buNone/>
            </a:pPr>
            <a:r>
              <a:rPr lang="ar-SA" sz="3200" dirty="0" smtClean="0">
                <a:cs typeface="AL-Mohanad Bold" pitchFamily="2" charset="-78"/>
              </a:rPr>
              <a:t>تعد حماية الحقوق الفكرية في عصر المعلومات أمراً مهماً، لأن عملية النسخ أصبحت سهلة . ومن أهم الإشكاليات التي تواجه حقوق الملكية الفكرية في الإعلام الجديد:</a:t>
            </a:r>
          </a:p>
          <a:p>
            <a:pPr marL="68580" indent="0" algn="r" rtl="1">
              <a:buNone/>
            </a:pPr>
            <a:r>
              <a:rPr lang="ar-SA" sz="3200" dirty="0" smtClean="0">
                <a:cs typeface="AL-Mohanad Bold" pitchFamily="2" charset="-78"/>
              </a:rPr>
              <a:t>-نسخ البرامج .</a:t>
            </a:r>
          </a:p>
          <a:p>
            <a:pPr marL="68580" indent="0" algn="r" rtl="1">
              <a:buNone/>
            </a:pPr>
            <a:r>
              <a:rPr lang="ar-SA" sz="3200" dirty="0" smtClean="0">
                <a:cs typeface="AL-Mohanad Bold" pitchFamily="2" charset="-78"/>
              </a:rPr>
              <a:t>-الإنتحال للنصوص والصور و الصوتيات والفيديوهات</a:t>
            </a:r>
            <a:r>
              <a:rPr lang="en-US" sz="3200" dirty="0" smtClean="0">
                <a:cs typeface="AL-Mohanad Bold" pitchFamily="2" charset="-78"/>
              </a:rPr>
              <a:t>.</a:t>
            </a:r>
            <a:endParaRPr lang="ar-SA" sz="3200" dirty="0" smtClean="0"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852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87624" y="1268760"/>
            <a:ext cx="6777038" cy="4608512"/>
          </a:xfrm>
        </p:spPr>
        <p:txBody>
          <a:bodyPr>
            <a:noAutofit/>
          </a:bodyPr>
          <a:lstStyle/>
          <a:p>
            <a:pPr marL="68580" indent="0" algn="r" rtl="1">
              <a:buNone/>
            </a:pPr>
            <a:r>
              <a:rPr lang="ar-SA" sz="3200" b="1" u="sng" dirty="0" smtClean="0">
                <a:solidFill>
                  <a:schemeClr val="accent3">
                    <a:lumMod val="75000"/>
                  </a:schemeClr>
                </a:solidFill>
                <a:cs typeface="AL-Mohanad Bold" pitchFamily="2" charset="-78"/>
              </a:rPr>
              <a:t>خامساً:النشر الإلكتروني:</a:t>
            </a:r>
          </a:p>
          <a:p>
            <a:pPr marL="68580" indent="0" algn="r" rtl="1">
              <a:buNone/>
            </a:pPr>
            <a:r>
              <a:rPr lang="ar-SA" sz="3200" dirty="0" smtClean="0">
                <a:cs typeface="AL-Mohanad Bold" pitchFamily="2" charset="-78"/>
              </a:rPr>
              <a:t>أثار النشر الإلكتروني العديد من القضايا المتعلقة بالصحافة في الانترنت ، و هل لابد أن يلتزم </a:t>
            </a:r>
            <a:r>
              <a:rPr lang="ar-SA" sz="3200" dirty="0">
                <a:cs typeface="AL-Mohanad Bold" pitchFamily="2" charset="-78"/>
              </a:rPr>
              <a:t>الصحفي المواطن </a:t>
            </a:r>
            <a:r>
              <a:rPr lang="ar-SA" sz="3200" dirty="0" smtClean="0">
                <a:cs typeface="AL-Mohanad Bold" pitchFamily="2" charset="-78"/>
              </a:rPr>
              <a:t>بأدبيات و أخلاقيات النشر الصحفي </a:t>
            </a:r>
            <a:r>
              <a:rPr lang="ar-SA" sz="3200" dirty="0" smtClean="0">
                <a:cs typeface="AL-Mohanad Bold" pitchFamily="2" charset="-78"/>
              </a:rPr>
              <a:t>التقليدي و </a:t>
            </a:r>
            <a:r>
              <a:rPr lang="ar-SA" sz="3200" dirty="0" smtClean="0">
                <a:cs typeface="AL-Mohanad Bold" pitchFamily="2" charset="-78"/>
              </a:rPr>
              <a:t>المعايير المهنية؟ </a:t>
            </a:r>
          </a:p>
          <a:p>
            <a:pPr marL="68580" indent="0" algn="r" rtl="1">
              <a:buNone/>
            </a:pPr>
            <a:r>
              <a:rPr lang="ar-SA" sz="3200" dirty="0" smtClean="0">
                <a:cs typeface="AL-Mohanad Bold" pitchFamily="2" charset="-78"/>
              </a:rPr>
              <a:t>والجواب نعم و من </a:t>
            </a:r>
            <a:r>
              <a:rPr lang="ar-SA" sz="3200" dirty="0" smtClean="0">
                <a:cs typeface="AL-Mohanad Bold" pitchFamily="2" charset="-78"/>
              </a:rPr>
              <a:t>أهم الأخلاقيات التي تُلزم الصحفي: الصدق، احترام الكرامة الإنسانية، ذكر الاسم الصريح، التصريح بالمصدر،تحري  الدقة في المعلومات, حماية الخصوصية.</a:t>
            </a:r>
            <a:endParaRPr lang="en-GB" sz="3200" dirty="0"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199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405" y="908720"/>
            <a:ext cx="7024744" cy="1143000"/>
          </a:xfrm>
        </p:spPr>
        <p:txBody>
          <a:bodyPr>
            <a:normAutofit/>
          </a:bodyPr>
          <a:lstStyle/>
          <a:p>
            <a:pPr algn="r"/>
            <a:r>
              <a:rPr lang="ar-SA" sz="2800" b="1" dirty="0" smtClean="0">
                <a:cs typeface="AL-Mohanad Bold" pitchFamily="2" charset="-78"/>
              </a:rPr>
              <a:t>فضيحة بريزم</a:t>
            </a:r>
            <a:br>
              <a:rPr lang="ar-SA" sz="2800" b="1" dirty="0" smtClean="0">
                <a:cs typeface="AL-Mohanad Bold" pitchFamily="2" charset="-78"/>
              </a:rPr>
            </a:br>
            <a:r>
              <a:rPr lang="ar-SA" sz="2800" b="1" dirty="0" smtClean="0">
                <a:cs typeface="AL-Mohanad Bold" pitchFamily="2" charset="-78"/>
              </a:rPr>
              <a:t>الأخ الأكبر يراقبك</a:t>
            </a:r>
            <a:endParaRPr lang="en-GB" sz="2800" b="1" dirty="0">
              <a:cs typeface="AL-Mohanad Bol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2323652"/>
            <a:ext cx="3744416" cy="3769644"/>
          </a:xfrm>
        </p:spPr>
        <p:txBody>
          <a:bodyPr>
            <a:noAutofit/>
          </a:bodyPr>
          <a:lstStyle/>
          <a:p>
            <a:pPr algn="r" rtl="1"/>
            <a:r>
              <a:rPr lang="ar-SA" sz="3200" dirty="0" smtClean="0">
                <a:cs typeface="AL-Mohanad Bold" pitchFamily="2" charset="-78"/>
              </a:rPr>
              <a:t>في عام 2013 سرب إدوردسنودن ، </a:t>
            </a:r>
            <a:r>
              <a:rPr lang="ar-SA" sz="3200" dirty="0">
                <a:cs typeface="AL-Mohanad Bold" pitchFamily="2" charset="-78"/>
              </a:rPr>
              <a:t>م</a:t>
            </a:r>
            <a:r>
              <a:rPr lang="ar-SA" sz="3200" dirty="0" smtClean="0">
                <a:cs typeface="AL-Mohanad Bold" pitchFamily="2" charset="-78"/>
              </a:rPr>
              <a:t>وظف بوكالة الأمن القومي ، لصحيفتي الجادريان و الواشنطن بوست وثائق تتعلق بنظام أمريكي يتجسس على مستخدمي الإنترنت ، ويصنفهم و يخزن معلوماتهم.</a:t>
            </a:r>
          </a:p>
          <a:p>
            <a:pPr algn="r" rtl="1"/>
            <a:endParaRPr lang="en-GB" sz="3200" dirty="0"/>
          </a:p>
        </p:txBody>
      </p:sp>
      <p:pic>
        <p:nvPicPr>
          <p:cNvPr id="2051" name="Picture 3" descr="C:\Users\lolo\Documents\مقررات و مناهج\الإعلام الجديد\برزم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421822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71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olo\Documents\مقررات و مناهج\الإعلام الجديد\برزم2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57" y="4581128"/>
            <a:ext cx="3865563" cy="187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3568" y="1124744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dirty="0" smtClean="0">
                <a:solidFill>
                  <a:srgbClr val="333332"/>
                </a:solidFill>
                <a:latin typeface="Arial" pitchFamily="34" charset="0"/>
                <a:cs typeface="Arial" pitchFamily="34" charset="0"/>
              </a:rPr>
              <a:t>وهو </a:t>
            </a:r>
            <a:r>
              <a:rPr lang="ar-SA" sz="2400" dirty="0">
                <a:solidFill>
                  <a:srgbClr val="333332"/>
                </a:solidFill>
                <a:latin typeface="Arial" pitchFamily="34" charset="0"/>
                <a:cs typeface="Arial" pitchFamily="34" charset="0"/>
              </a:rPr>
              <a:t>مشروع للمخابرات الامريكية يسمح لهم بالدخول الى </a:t>
            </a:r>
            <a:r>
              <a:rPr lang="ar-SA" sz="2400" dirty="0" smtClean="0">
                <a:solidFill>
                  <a:srgbClr val="333332"/>
                </a:solidFill>
                <a:latin typeface="Arial" pitchFamily="34" charset="0"/>
                <a:cs typeface="Arial" pitchFamily="34" charset="0"/>
              </a:rPr>
              <a:t>البيانات الخاصة بمستخدمي الفيس </a:t>
            </a:r>
            <a:r>
              <a:rPr lang="ar-SA" sz="2400" dirty="0">
                <a:solidFill>
                  <a:srgbClr val="333332"/>
                </a:solidFill>
                <a:latin typeface="Arial" pitchFamily="34" charset="0"/>
                <a:cs typeface="Arial" pitchFamily="34" charset="0"/>
              </a:rPr>
              <a:t>بوك ، وجوجل وابل ومايكروسوفت </a:t>
            </a:r>
            <a:r>
              <a:rPr lang="ar-SA" sz="2400" dirty="0" smtClean="0">
                <a:solidFill>
                  <a:srgbClr val="333332"/>
                </a:solidFill>
                <a:latin typeface="Arial" pitchFamily="34" charset="0"/>
                <a:cs typeface="Arial" pitchFamily="34" charset="0"/>
              </a:rPr>
              <a:t>والدروب </a:t>
            </a:r>
            <a:r>
              <a:rPr lang="ar-SA" sz="2400" dirty="0">
                <a:solidFill>
                  <a:srgbClr val="333332"/>
                </a:solidFill>
                <a:latin typeface="Arial" pitchFamily="34" charset="0"/>
                <a:cs typeface="Arial" pitchFamily="34" charset="0"/>
              </a:rPr>
              <a:t>بوكس ايضاً والعديد من الشركات  العملاقة  وهذا المشروع يعمل منذ اكثر من6 سنوات بدون علم الشركات العملاقة ، المشروع خاص بالأمن القومي الامريكي يقدم </a:t>
            </a:r>
            <a:r>
              <a:rPr lang="ar-SA" sz="2400" dirty="0" smtClean="0">
                <a:solidFill>
                  <a:srgbClr val="333332"/>
                </a:solidFill>
                <a:latin typeface="Arial" pitchFamily="34" charset="0"/>
                <a:cs typeface="Arial" pitchFamily="34" charset="0"/>
              </a:rPr>
              <a:t>دخول </a:t>
            </a:r>
          </a:p>
          <a:p>
            <a:pPr algn="r"/>
            <a:r>
              <a:rPr lang="ar-SA" sz="2400" dirty="0" smtClean="0">
                <a:solidFill>
                  <a:srgbClr val="333332"/>
                </a:solidFill>
                <a:latin typeface="Arial" pitchFamily="34" charset="0"/>
                <a:cs typeface="Arial" pitchFamily="34" charset="0"/>
              </a:rPr>
              <a:t>الى </a:t>
            </a:r>
            <a:r>
              <a:rPr lang="ar-SA" sz="2400" dirty="0">
                <a:solidFill>
                  <a:srgbClr val="333332"/>
                </a:solidFill>
                <a:latin typeface="Arial" pitchFamily="34" charset="0"/>
                <a:cs typeface="Arial" pitchFamily="34" charset="0"/>
              </a:rPr>
              <a:t>جميع ملفات الشبكة </a:t>
            </a:r>
            <a:r>
              <a:rPr lang="ar-SA" sz="2400" dirty="0" smtClean="0">
                <a:solidFill>
                  <a:srgbClr val="33333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ar-SA" sz="2400" dirty="0">
              <a:solidFill>
                <a:srgbClr val="333332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GB" sz="24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PRISM </a:t>
            </a:r>
            <a:endParaRPr lang="ar-SA" sz="24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ar-SA" sz="2400" dirty="0" smtClean="0">
                <a:solidFill>
                  <a:srgbClr val="333332"/>
                </a:solidFill>
                <a:latin typeface="Arial" pitchFamily="34" charset="0"/>
                <a:cs typeface="Arial" pitchFamily="34" charset="0"/>
              </a:rPr>
              <a:t>يقدم </a:t>
            </a:r>
            <a:r>
              <a:rPr lang="ar-SA" sz="2400" dirty="0">
                <a:solidFill>
                  <a:srgbClr val="333332"/>
                </a:solidFill>
                <a:latin typeface="Arial" pitchFamily="34" charset="0"/>
                <a:cs typeface="Arial" pitchFamily="34" charset="0"/>
              </a:rPr>
              <a:t>معلومات كاملة ويسمح للدخول الى  الايميلات ، البيانات ، </a:t>
            </a:r>
            <a:endParaRPr lang="ar-SA" sz="2400" dirty="0" smtClean="0">
              <a:solidFill>
                <a:srgbClr val="333332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ar-SA" sz="2400" dirty="0" smtClean="0">
                <a:solidFill>
                  <a:srgbClr val="333332"/>
                </a:solidFill>
                <a:latin typeface="Arial" pitchFamily="34" charset="0"/>
                <a:cs typeface="Arial" pitchFamily="34" charset="0"/>
              </a:rPr>
              <a:t>الصور </a:t>
            </a:r>
            <a:r>
              <a:rPr lang="ar-SA" sz="2400" dirty="0">
                <a:solidFill>
                  <a:srgbClr val="333332"/>
                </a:solidFill>
                <a:latin typeface="Arial" pitchFamily="34" charset="0"/>
                <a:cs typeface="Arial" pitchFamily="34" charset="0"/>
              </a:rPr>
              <a:t>، البحث ، صور الاصدقاء بالفيس بوك ، المحادثات المباشرة وجميع البيانات التي ممكن ان </a:t>
            </a:r>
            <a:r>
              <a:rPr lang="ar-SA" sz="2400" dirty="0" smtClean="0">
                <a:solidFill>
                  <a:srgbClr val="333332"/>
                </a:solidFill>
                <a:latin typeface="Arial" pitchFamily="34" charset="0"/>
                <a:cs typeface="Arial" pitchFamily="34" charset="0"/>
              </a:rPr>
              <a:t>تتخيلها.</a:t>
            </a:r>
          </a:p>
        </p:txBody>
      </p:sp>
    </p:spTree>
    <p:extLst>
      <p:ext uri="{BB962C8B-B14F-4D97-AF65-F5344CB8AC3E}">
        <p14:creationId xmlns:p14="http://schemas.microsoft.com/office/powerpoint/2010/main" val="332537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5841</TotalTime>
  <Words>586</Words>
  <Application>Microsoft Office PowerPoint</Application>
  <PresentationFormat>عرض على الشاشة (3:4)‏</PresentationFormat>
  <Paragraphs>103</Paragraphs>
  <Slides>21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Austin</vt:lpstr>
      <vt:lpstr>   أخلاقيات الإعلام الجديد وقوانينه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فضيحة بريزم الأخ الأكبر يراقبك</vt:lpstr>
      <vt:lpstr>عرض تقديمي في PowerPoint</vt:lpstr>
      <vt:lpstr>تبين أن هذا المشروع لا يقوم فقط بالتجسس على المواطنين في الولايات المتحدة، بل يتعداها لعدة دول أخرى .  و بدأت مطالبات تدعو بمحاكمة لهذه الفضيحة، والتوقف عن التجسس. بدأت العديد من الدول في وضع أنظمة وتشريعات منظمة للفضاء الإلكتروني ، في تضييق الحرية، أو المراقبة   </vt:lpstr>
      <vt:lpstr>القوانين المتعلقة بالإعلام الجديد في المملكة العربية السعودية   </vt:lpstr>
      <vt:lpstr>لائحة التنظيم والنشر الإلكتروني</vt:lpstr>
      <vt:lpstr>عرض تقديمي في PowerPoint</vt:lpstr>
      <vt:lpstr>   أشكال النشر الإلكتروني الخاضعة لأحكام هذه اللائحة، ما يلي: </vt:lpstr>
      <vt:lpstr>عرض تقديمي في PowerPoint</vt:lpstr>
      <vt:lpstr>عرض تقديمي في PowerPoint</vt:lpstr>
      <vt:lpstr>http://www.info.gov.sa/ </vt:lpstr>
      <vt:lpstr>هيئة الاتصالات وتقنية المعلومات</vt:lpstr>
      <vt:lpstr>عرض تقديمي في PowerPoint</vt:lpstr>
      <vt:lpstr>عرض تقديمي في PowerPoint</vt:lpstr>
      <vt:lpstr>نظام مكافحة الجرائم الإلكترونية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أخلاقيات الإعلام الجديد وقوانينه</dc:title>
  <dc:creator>lolo</dc:creator>
  <cp:lastModifiedBy>Nada Nasser Alahmari</cp:lastModifiedBy>
  <cp:revision>96</cp:revision>
  <dcterms:created xsi:type="dcterms:W3CDTF">2014-11-20T10:27:20Z</dcterms:created>
  <dcterms:modified xsi:type="dcterms:W3CDTF">2015-10-21T06:04:15Z</dcterms:modified>
</cp:coreProperties>
</file>