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9"/>
  </p:notesMasterIdLst>
  <p:sldIdLst>
    <p:sldId id="256" r:id="rId2"/>
    <p:sldId id="321" r:id="rId3"/>
    <p:sldId id="424" r:id="rId4"/>
    <p:sldId id="425" r:id="rId5"/>
    <p:sldId id="427" r:id="rId6"/>
    <p:sldId id="426" r:id="rId7"/>
    <p:sldId id="428" r:id="rId8"/>
    <p:sldId id="429" r:id="rId9"/>
    <p:sldId id="430" r:id="rId10"/>
    <p:sldId id="431" r:id="rId11"/>
    <p:sldId id="447" r:id="rId12"/>
    <p:sldId id="432" r:id="rId13"/>
    <p:sldId id="433" r:id="rId14"/>
    <p:sldId id="434" r:id="rId15"/>
    <p:sldId id="435" r:id="rId16"/>
    <p:sldId id="436" r:id="rId17"/>
    <p:sldId id="448" r:id="rId18"/>
    <p:sldId id="437" r:id="rId19"/>
    <p:sldId id="438" r:id="rId20"/>
    <p:sldId id="439" r:id="rId21"/>
    <p:sldId id="440" r:id="rId22"/>
    <p:sldId id="441" r:id="rId23"/>
    <p:sldId id="442" r:id="rId24"/>
    <p:sldId id="443" r:id="rId25"/>
    <p:sldId id="444" r:id="rId26"/>
    <p:sldId id="445" r:id="rId27"/>
    <p:sldId id="44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5" autoAdjust="0"/>
    <p:restoredTop sz="95411" autoAdjust="0"/>
  </p:normalViewPr>
  <p:slideViewPr>
    <p:cSldViewPr snapToGrid="0">
      <p:cViewPr varScale="1">
        <p:scale>
          <a:sx n="79" d="100"/>
          <a:sy n="79" d="100"/>
        </p:scale>
        <p:origin x="19" y="216"/>
      </p:cViewPr>
      <p:guideLst>
        <p:guide orient="horz" pos="2160"/>
        <p:guide pos="3840"/>
      </p:guideLst>
    </p:cSldViewPr>
  </p:slideViewPr>
  <p:outlineViewPr>
    <p:cViewPr>
      <p:scale>
        <a:sx n="33" d="100"/>
        <a:sy n="33" d="100"/>
      </p:scale>
      <p:origin x="0" y="8790"/>
    </p:cViewPr>
  </p:outlineViewPr>
  <p:notesTextViewPr>
    <p:cViewPr>
      <p:scale>
        <a:sx n="1" d="1"/>
        <a:sy n="1" d="1"/>
      </p:scale>
      <p:origin x="0" y="0"/>
    </p:cViewPr>
  </p:notesTextViewPr>
  <p:sorterViewPr>
    <p:cViewPr>
      <p:scale>
        <a:sx n="100" d="100"/>
        <a:sy n="100" d="100"/>
      </p:scale>
      <p:origin x="0" y="-311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en-US"/>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8246BCE2-FD05-4234-99C7-459448D96711}" type="datetimeFigureOut">
              <a:rPr lang="en-US" smtClean="0"/>
              <a:t>5/3/2016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en-US"/>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EA6A8A4A-BE3A-46FA-9CB7-93C7CBE115B0}" type="slidenum">
              <a:rPr lang="en-US" smtClean="0"/>
              <a:t>‹#›</a:t>
            </a:fld>
            <a:endParaRPr lang="en-US"/>
          </a:p>
        </p:txBody>
      </p:sp>
    </p:spTree>
    <p:extLst>
      <p:ext uri="{BB962C8B-B14F-4D97-AF65-F5344CB8AC3E}">
        <p14:creationId xmlns:p14="http://schemas.microsoft.com/office/powerpoint/2010/main" val="154413420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6A8A4A-BE3A-46FA-9CB7-93C7CBE115B0}" type="slidenum">
              <a:rPr lang="en-US" smtClean="0"/>
              <a:t>8</a:t>
            </a:fld>
            <a:endParaRPr lang="en-US"/>
          </a:p>
        </p:txBody>
      </p:sp>
    </p:spTree>
    <p:extLst>
      <p:ext uri="{BB962C8B-B14F-4D97-AF65-F5344CB8AC3E}">
        <p14:creationId xmlns:p14="http://schemas.microsoft.com/office/powerpoint/2010/main" val="1278084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Vitrified: </a:t>
            </a:r>
            <a:r>
              <a:rPr lang="ar-SA" dirty="0" smtClean="0"/>
              <a:t>مزجّج</a:t>
            </a:r>
            <a:endParaRPr lang="en-US" dirty="0"/>
          </a:p>
        </p:txBody>
      </p:sp>
      <p:sp>
        <p:nvSpPr>
          <p:cNvPr id="4" name="Slide Number Placeholder 3"/>
          <p:cNvSpPr>
            <a:spLocks noGrp="1"/>
          </p:cNvSpPr>
          <p:nvPr>
            <p:ph type="sldNum" sz="quarter" idx="10"/>
          </p:nvPr>
        </p:nvSpPr>
        <p:spPr/>
        <p:txBody>
          <a:bodyPr/>
          <a:lstStyle/>
          <a:p>
            <a:fld id="{EA6A8A4A-BE3A-46FA-9CB7-93C7CBE115B0}" type="slidenum">
              <a:rPr lang="en-US" smtClean="0"/>
              <a:t>10</a:t>
            </a:fld>
            <a:endParaRPr lang="en-US"/>
          </a:p>
        </p:txBody>
      </p:sp>
    </p:spTree>
    <p:extLst>
      <p:ext uri="{BB962C8B-B14F-4D97-AF65-F5344CB8AC3E}">
        <p14:creationId xmlns:p14="http://schemas.microsoft.com/office/powerpoint/2010/main" val="1371777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Vitrified: </a:t>
            </a:r>
            <a:r>
              <a:rPr lang="ar-SA" dirty="0" smtClean="0"/>
              <a:t>مزجّج</a:t>
            </a:r>
            <a:endParaRPr lang="en-US" dirty="0"/>
          </a:p>
        </p:txBody>
      </p:sp>
      <p:sp>
        <p:nvSpPr>
          <p:cNvPr id="4" name="Slide Number Placeholder 3"/>
          <p:cNvSpPr>
            <a:spLocks noGrp="1"/>
          </p:cNvSpPr>
          <p:nvPr>
            <p:ph type="sldNum" sz="quarter" idx="10"/>
          </p:nvPr>
        </p:nvSpPr>
        <p:spPr/>
        <p:txBody>
          <a:bodyPr/>
          <a:lstStyle/>
          <a:p>
            <a:fld id="{EA6A8A4A-BE3A-46FA-9CB7-93C7CBE115B0}" type="slidenum">
              <a:rPr lang="en-US" smtClean="0"/>
              <a:t>11</a:t>
            </a:fld>
            <a:endParaRPr lang="en-US"/>
          </a:p>
        </p:txBody>
      </p:sp>
    </p:spTree>
    <p:extLst>
      <p:ext uri="{BB962C8B-B14F-4D97-AF65-F5344CB8AC3E}">
        <p14:creationId xmlns:p14="http://schemas.microsoft.com/office/powerpoint/2010/main" val="370447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509872" y="0"/>
            <a:ext cx="13243109"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198795" y="-21511"/>
            <a:ext cx="46736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311154" y="2708476"/>
            <a:ext cx="4417807"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6311154" y="4421081"/>
            <a:ext cx="4413071"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318325" y="1516829"/>
            <a:ext cx="2844800" cy="750981"/>
          </a:xfrm>
        </p:spPr>
        <p:txBody>
          <a:bodyPr anchor="b"/>
          <a:lstStyle>
            <a:lvl1pPr algn="l">
              <a:defRPr sz="2400"/>
            </a:lvl1pPr>
          </a:lstStyle>
          <a:p>
            <a:fld id="{07F38074-2A0A-4E02-AE8D-F378FCD731D2}" type="datetimeFigureOut">
              <a:rPr lang="en-US" smtClean="0"/>
              <a:t>5/3/2016</a:t>
            </a:fld>
            <a:endParaRPr lang="en-US"/>
          </a:p>
        </p:txBody>
      </p:sp>
      <p:sp>
        <p:nvSpPr>
          <p:cNvPr id="50" name="Rectangle 49"/>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7071360" y="5719967"/>
            <a:ext cx="3775456"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6198795" y="5719967"/>
            <a:ext cx="858221" cy="365125"/>
          </a:xfrm>
        </p:spPr>
        <p:txBody>
          <a:bodyPr/>
          <a:lstStyle>
            <a:lvl1pPr>
              <a:defRPr>
                <a:solidFill>
                  <a:schemeClr val="accent1"/>
                </a:solidFill>
              </a:defRPr>
            </a:lvl1pPr>
          </a:lstStyle>
          <a:p>
            <a:fld id="{941A5E27-B155-45EF-8FA5-79BEB777047D}" type="slidenum">
              <a:rPr lang="en-US" smtClean="0"/>
              <a:t>‹#›</a:t>
            </a:fld>
            <a:endParaRPr lang="en-US"/>
          </a:p>
        </p:txBody>
      </p:sp>
      <p:sp>
        <p:nvSpPr>
          <p:cNvPr id="89" name="Rectangle 88"/>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F38074-2A0A-4E02-AE8D-F378FCD731D2}" type="datetimeFigureOut">
              <a:rPr lang="en-US" smtClean="0"/>
              <a:t>5/3/2016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1A5E27-B155-45EF-8FA5-79BEB777047D}"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1030147"/>
            <a:ext cx="1979271"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404395" y="1030147"/>
            <a:ext cx="7231605"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F38074-2A0A-4E02-AE8D-F378FCD731D2}" type="datetimeFigureOut">
              <a:rPr lang="en-US" smtClean="0"/>
              <a:t>5/3/2016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1A5E27-B155-45EF-8FA5-79BEB777047D}"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F38074-2A0A-4E02-AE8D-F378FCD731D2}" type="datetimeFigureOut">
              <a:rPr lang="en-US" smtClean="0"/>
              <a:t>5/3/2016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1A5E27-B155-45EF-8FA5-79BEB777047D}"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8194" y="2900830"/>
            <a:ext cx="8849957"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678194" y="4267201"/>
            <a:ext cx="8849956"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F38074-2A0A-4E02-AE8D-F378FCD731D2}" type="datetimeFigureOut">
              <a:rPr lang="en-US" smtClean="0"/>
              <a:t>5/3/2016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1A5E27-B155-45EF-8FA5-79BEB777047D}"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07F38074-2A0A-4E02-AE8D-F378FCD731D2}" type="datetimeFigureOut">
              <a:rPr lang="en-US" smtClean="0"/>
              <a:t>5/3/2016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1A5E27-B155-45EF-8FA5-79BEB777047D}" type="slidenum">
              <a:rPr lang="en-US" smtClean="0"/>
              <a:t>‹#›</a:t>
            </a:fld>
            <a:endParaRPr lang="en-US"/>
          </a:p>
        </p:txBody>
      </p:sp>
      <p:sp>
        <p:nvSpPr>
          <p:cNvPr id="9" name="Content Placeholder 8"/>
          <p:cNvSpPr>
            <a:spLocks noGrp="1"/>
          </p:cNvSpPr>
          <p:nvPr>
            <p:ph sz="quarter" idx="13"/>
          </p:nvPr>
        </p:nvSpPr>
        <p:spPr>
          <a:xfrm>
            <a:off x="1389888" y="2313432"/>
            <a:ext cx="4559808"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6193536" y="2313431"/>
            <a:ext cx="4559808"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82815" y="2316009"/>
            <a:ext cx="407619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88961"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82450" y="2316010"/>
            <a:ext cx="4074289"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36"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7F38074-2A0A-4E02-AE8D-F378FCD731D2}" type="datetimeFigureOut">
              <a:rPr lang="en-US" smtClean="0"/>
              <a:t>5/3/2016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1A5E27-B155-45EF-8FA5-79BEB777047D}"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F38074-2A0A-4E02-AE8D-F378FCD731D2}" type="datetimeFigureOut">
              <a:rPr lang="en-US" smtClean="0"/>
              <a:t>5/3/2016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1A5E27-B155-45EF-8FA5-79BEB777047D}" type="slidenum">
              <a:rPr lang="en-US" smtClean="0"/>
              <a:t>‹#›</a:t>
            </a:fld>
            <a:endParaRPr lang="en-US"/>
          </a:p>
        </p:txBody>
      </p:sp>
      <p:sp>
        <p:nvSpPr>
          <p:cNvPr id="6" name="Footer Placeholder 2"/>
          <p:cNvSpPr txBox="1">
            <a:spLocks/>
          </p:cNvSpPr>
          <p:nvPr userDrawn="1"/>
        </p:nvSpPr>
        <p:spPr>
          <a:xfrm>
            <a:off x="5613400" y="6460807"/>
            <a:ext cx="6070233" cy="591186"/>
          </a:xfrm>
          <a:prstGeom prst="rect">
            <a:avLst/>
          </a:prstGeom>
        </p:spPr>
        <p:txBody>
          <a:bodyPr vert="horz" lIns="91440" tIns="45720" rIns="91440" bIns="45720" rtlCol="0" anchor="ctr"/>
          <a:lstStyle>
            <a:defPPr>
              <a:defRPr lang="en-US"/>
            </a:defPPr>
            <a:lvl1pPr marL="0" algn="r" defTabSz="914400" rtl="0" eaLnBrk="1" latinLnBrk="0" hangingPunct="1">
              <a:defRPr sz="1200" b="1" kern="1200" cap="none" spc="0">
                <a:ln w="1905"/>
                <a:solidFill>
                  <a:schemeClr val="bg1"/>
                </a:solidFill>
                <a:effectLst>
                  <a:innerShdw blurRad="69850" dist="43180" dir="5400000">
                    <a:srgbClr val="000000">
                      <a:alpha val="65000"/>
                    </a:srgbClr>
                  </a:inn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The Selection of Manufacturing Engineering Process; </a:t>
            </a:r>
            <a:r>
              <a:rPr lang="en-US" i="1" smtClean="0"/>
              <a:t>By Dr. Saied. M. Darwish</a:t>
            </a:r>
            <a:endParaRPr lang="en-US"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F38074-2A0A-4E02-AE8D-F378FCD731D2}" type="datetimeFigureOut">
              <a:rPr lang="en-US" smtClean="0"/>
              <a:t>5/3/2016</a:t>
            </a:fld>
            <a:endParaRPr lang="en-US"/>
          </a:p>
        </p:txBody>
      </p:sp>
      <p:sp>
        <p:nvSpPr>
          <p:cNvPr id="3" name="Footer Placeholder 2"/>
          <p:cNvSpPr>
            <a:spLocks noGrp="1"/>
          </p:cNvSpPr>
          <p:nvPr>
            <p:ph type="ftr" sz="quarter" idx="11"/>
          </p:nvPr>
        </p:nvSpPr>
        <p:spPr>
          <a:xfrm>
            <a:off x="5613400" y="6460807"/>
            <a:ext cx="6070233" cy="591186"/>
          </a:xfrm>
        </p:spPr>
        <p:txBody>
          <a:bodyPr/>
          <a:lstStyle>
            <a:lvl1pPr>
              <a:defRPr b="1" cap="none" spc="0">
                <a:ln w="1905"/>
                <a:solidFill>
                  <a:schemeClr val="bg1"/>
                </a:solidFill>
                <a:effectLst>
                  <a:innerShdw blurRad="69850" dist="43180" dir="5400000">
                    <a:srgbClr val="000000">
                      <a:alpha val="65000"/>
                    </a:srgbClr>
                  </a:innerShdw>
                </a:effectLst>
              </a:defRPr>
            </a:lvl1pPr>
          </a:lstStyle>
          <a:p>
            <a:r>
              <a:rPr lang="en-US" smtClean="0"/>
              <a:t>The Selection of Manufacturing Engineering Process; </a:t>
            </a:r>
            <a:r>
              <a:rPr lang="en-US" i="1" smtClean="0"/>
              <a:t>By Dr. Saied. M. Darwish</a:t>
            </a:r>
            <a:endParaRPr lang="en-US" smtClean="0"/>
          </a:p>
          <a:p>
            <a:endParaRPr lang="en-US" dirty="0"/>
          </a:p>
        </p:txBody>
      </p:sp>
      <p:sp>
        <p:nvSpPr>
          <p:cNvPr id="4" name="Slide Number Placeholder 3"/>
          <p:cNvSpPr>
            <a:spLocks noGrp="1"/>
          </p:cNvSpPr>
          <p:nvPr>
            <p:ph type="sldNum" sz="quarter" idx="12"/>
          </p:nvPr>
        </p:nvSpPr>
        <p:spPr/>
        <p:txBody>
          <a:bodyPr/>
          <a:lstStyle/>
          <a:p>
            <a:fld id="{941A5E27-B155-45EF-8FA5-79BEB777047D}"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7F38074-2A0A-4E02-AE8D-F378FCD731D2}" type="datetimeFigureOut">
              <a:rPr lang="en-US" smtClean="0"/>
              <a:t>5/3/2016</a:t>
            </a:fld>
            <a:endParaRPr lang="en-US"/>
          </a:p>
        </p:txBody>
      </p:sp>
      <p:sp>
        <p:nvSpPr>
          <p:cNvPr id="7" name="Slide Number Placeholder 6"/>
          <p:cNvSpPr>
            <a:spLocks noGrp="1"/>
          </p:cNvSpPr>
          <p:nvPr>
            <p:ph type="sldNum" sz="quarter" idx="12"/>
          </p:nvPr>
        </p:nvSpPr>
        <p:spPr/>
        <p:txBody>
          <a:bodyPr/>
          <a:lstStyle/>
          <a:p>
            <a:fld id="{941A5E27-B155-45EF-8FA5-79BEB777047D}" type="slidenum">
              <a:rPr lang="en-US" smtClean="0"/>
              <a:t>‹#›</a:t>
            </a:fld>
            <a:endParaRPr lang="en-US"/>
          </a:p>
        </p:txBody>
      </p:sp>
      <p:sp>
        <p:nvSpPr>
          <p:cNvPr id="58" name="Rectangle 57"/>
          <p:cNvSpPr/>
          <p:nvPr/>
        </p:nvSpPr>
        <p:spPr>
          <a:xfrm>
            <a:off x="1207429" y="601884"/>
            <a:ext cx="4749676"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7859" y="856527"/>
            <a:ext cx="4120587"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en-US"/>
          </a:p>
        </p:txBody>
      </p:sp>
      <p:sp>
        <p:nvSpPr>
          <p:cNvPr id="2" name="Title 1"/>
          <p:cNvSpPr>
            <a:spLocks noGrp="1"/>
          </p:cNvSpPr>
          <p:nvPr>
            <p:ph type="title"/>
          </p:nvPr>
        </p:nvSpPr>
        <p:spPr>
          <a:xfrm>
            <a:off x="6319777" y="2657435"/>
            <a:ext cx="4406096"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6315456" y="4136994"/>
            <a:ext cx="4398379"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1207429" y="601884"/>
            <a:ext cx="4749676"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12565" y="2660904"/>
            <a:ext cx="4401312"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340278" y="693795"/>
            <a:ext cx="4479497"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312841" y="4133089"/>
            <a:ext cx="4400764"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F38074-2A0A-4E02-AE8D-F378FCD731D2}" type="datetimeFigureOut">
              <a:rPr lang="en-US" smtClean="0"/>
              <a:t>5/3/2016</a:t>
            </a:fld>
            <a:endParaRPr lang="en-US"/>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941A5E27-B155-45EF-8FA5-79BEB777047D}"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406400" y="0"/>
            <a:ext cx="13243109"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609600" y="333488"/>
            <a:ext cx="109728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6081656" y="-21511"/>
            <a:ext cx="4905488"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391320" y="1027664"/>
            <a:ext cx="9366325"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91323" y="2323652"/>
            <a:ext cx="9036423"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96517" y="224493"/>
            <a:ext cx="2844800" cy="365125"/>
          </a:xfrm>
          <a:prstGeom prst="rect">
            <a:avLst/>
          </a:prstGeom>
        </p:spPr>
        <p:txBody>
          <a:bodyPr vert="horz" lIns="91440" tIns="45720" rIns="91440" bIns="45720" rtlCol="0" anchor="ctr"/>
          <a:lstStyle>
            <a:lvl1pPr algn="r">
              <a:defRPr sz="1200">
                <a:solidFill>
                  <a:srgbClr val="FEFEFE"/>
                </a:solidFill>
              </a:defRPr>
            </a:lvl1pPr>
          </a:lstStyle>
          <a:p>
            <a:fld id="{07F38074-2A0A-4E02-AE8D-F378FCD731D2}" type="datetimeFigureOut">
              <a:rPr lang="en-US" smtClean="0"/>
              <a:t>5/3/2016</a:t>
            </a:fld>
            <a:endParaRPr lang="en-US"/>
          </a:p>
        </p:txBody>
      </p:sp>
      <p:sp>
        <p:nvSpPr>
          <p:cNvPr id="5" name="Footer Placeholder 4"/>
          <p:cNvSpPr>
            <a:spLocks noGrp="1"/>
          </p:cNvSpPr>
          <p:nvPr>
            <p:ph type="ftr" sz="quarter" idx="3"/>
          </p:nvPr>
        </p:nvSpPr>
        <p:spPr>
          <a:xfrm>
            <a:off x="6188597" y="5852161"/>
            <a:ext cx="4669536"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6198795" y="224492"/>
            <a:ext cx="1776208" cy="365125"/>
          </a:xfrm>
          <a:prstGeom prst="rect">
            <a:avLst/>
          </a:prstGeom>
        </p:spPr>
        <p:txBody>
          <a:bodyPr vert="horz" lIns="91440" tIns="45720" rIns="91440" bIns="45720" rtlCol="0" anchor="ctr"/>
          <a:lstStyle>
            <a:lvl1pPr algn="l">
              <a:defRPr sz="1200">
                <a:solidFill>
                  <a:srgbClr val="FEFEFE"/>
                </a:solidFill>
              </a:defRPr>
            </a:lvl1pPr>
          </a:lstStyle>
          <a:p>
            <a:fld id="{941A5E27-B155-45EF-8FA5-79BEB777047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xStyles>
    <p:title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274320" algn="r" defTabSz="914400" rtl="1"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r" defTabSz="914400" rtl="1"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r" defTabSz="914400" rtl="1"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r" defTabSz="914400" rtl="1"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r" defTabSz="914400" rtl="1"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3.xml"/><Relationship Id="rId1" Type="http://schemas.openxmlformats.org/officeDocument/2006/relationships/slideLayout" Target="../slideLayouts/slideLayout6.xml"/><Relationship Id="rId4" Type="http://schemas.openxmlformats.org/officeDocument/2006/relationships/slide" Target="slide11.xml"/></Relationships>
</file>

<file path=ppt/slides/_rels/slide2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2.wmf"/><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40191" y="4198512"/>
            <a:ext cx="4825032" cy="2324067"/>
          </a:xfrm>
        </p:spPr>
        <p:txBody>
          <a:bodyPr>
            <a:noAutofit/>
          </a:bodyPr>
          <a:lstStyle/>
          <a:p>
            <a:pPr algn="ctr">
              <a:lnSpc>
                <a:spcPct val="150000"/>
              </a:lnSpc>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ea typeface="Tahoma" panose="020B0604030504040204" pitchFamily="34" charset="0"/>
                <a:cs typeface="Times New Roman" panose="02020603050405020304" pitchFamily="18" charset="0"/>
              </a:rPr>
              <a:t/>
            </a:r>
            <a:b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ea typeface="Tahoma" panose="020B0604030504040204" pitchFamily="34" charset="0"/>
                <a:cs typeface="Times New Roman" panose="02020603050405020304" pitchFamily="18" charset="0"/>
              </a:rPr>
            </a:b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ea typeface="Tahoma" panose="020B0604030504040204" pitchFamily="34" charset="0"/>
                <a:cs typeface="Times New Roman" panose="02020603050405020304" pitchFamily="18" charset="0"/>
              </a:rPr>
              <a:t> </a:t>
            </a:r>
            <a:b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ea typeface="Tahoma" panose="020B0604030504040204" pitchFamily="34" charset="0"/>
                <a:cs typeface="Times New Roman" panose="02020603050405020304" pitchFamily="18" charset="0"/>
              </a:rPr>
            </a:b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ea typeface="Tahoma" panose="020B0604030504040204" pitchFamily="34" charset="0"/>
                <a:cs typeface="Times New Roman" panose="02020603050405020304" pitchFamily="18" charset="0"/>
              </a:rPr>
              <a:t>By</a:t>
            </a:r>
            <a:b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ea typeface="Tahoma" panose="020B0604030504040204" pitchFamily="34" charset="0"/>
                <a:cs typeface="Times New Roman" panose="02020603050405020304" pitchFamily="18" charset="0"/>
              </a:rPr>
            </a:b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ea typeface="Tahoma" panose="020B0604030504040204" pitchFamily="34" charset="0"/>
                <a:cs typeface="Times New Roman" panose="02020603050405020304" pitchFamily="18" charset="0"/>
              </a:rPr>
              <a:t>Dr. Saied Darwish</a:t>
            </a:r>
            <a:b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ea typeface="Tahoma" panose="020B0604030504040204" pitchFamily="34" charset="0"/>
                <a:cs typeface="Times New Roman" panose="02020603050405020304" pitchFamily="18" charset="0"/>
              </a:rPr>
            </a:br>
            <a:r>
              <a:rPr lang="en-US"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ea typeface="Tahoma" panose="020B0604030504040204" pitchFamily="34" charset="0"/>
                <a:cs typeface="Times New Roman" panose="02020603050405020304" pitchFamily="18" charset="0"/>
              </a:rPr>
              <a:t>(Prof.  Industrial Engineering Department, KSU)</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ea typeface="Tahoma" panose="020B0604030504040204" pitchFamily="34" charset="0"/>
                <a:cs typeface="Times New Roman" panose="02020603050405020304" pitchFamily="18" charset="0"/>
              </a:rPr>
              <a:t/>
            </a:r>
            <a:b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ea typeface="Tahoma" panose="020B0604030504040204" pitchFamily="34" charset="0"/>
                <a:cs typeface="Times New Roman" panose="02020603050405020304" pitchFamily="18" charset="0"/>
              </a:rPr>
            </a:b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3" name="Rectangle 2"/>
          <p:cNvSpPr/>
          <p:nvPr/>
        </p:nvSpPr>
        <p:spPr>
          <a:xfrm>
            <a:off x="115909" y="383398"/>
            <a:ext cx="5911403" cy="3945567"/>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lnSpc>
                <a:spcPct val="200000"/>
              </a:lnSpc>
            </a:pPr>
            <a:r>
              <a:rPr lang="en-US" sz="4400" b="1" dirty="0" smtClean="0">
                <a:ln/>
                <a:solidFill>
                  <a:schemeClr val="bg1">
                    <a:lumMod val="95000"/>
                  </a:schemeClr>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The Selection of </a:t>
            </a:r>
          </a:p>
          <a:p>
            <a:pPr algn="ctr">
              <a:lnSpc>
                <a:spcPct val="200000"/>
              </a:lnSpc>
            </a:pPr>
            <a:r>
              <a:rPr lang="en-US" sz="4400" b="1" dirty="0" smtClean="0">
                <a:ln/>
                <a:solidFill>
                  <a:schemeClr val="bg1">
                    <a:lumMod val="95000"/>
                  </a:schemeClr>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Manufacturing Engineering Processes</a:t>
            </a:r>
            <a:endParaRPr lang="ar-SA" sz="4400" b="1" dirty="0">
              <a:ln/>
              <a:solidFill>
                <a:schemeClr val="bg1">
                  <a:lumMod val="9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5914815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995077" y="997851"/>
            <a:ext cx="10532200" cy="4695979"/>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lnSpc>
                <a:spcPct val="200000"/>
              </a:lnSpc>
            </a:pPr>
            <a:r>
              <a:rPr lang="en-US" sz="2800" b="1"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7.6 Bonding materials</a:t>
            </a:r>
          </a:p>
          <a:p>
            <a:pPr marL="342900" indent="-342900" rtl="0">
              <a:lnSpc>
                <a:spcPct val="200000"/>
              </a:lnSpc>
              <a:buFont typeface="Arial" panose="020B0604020202020204" pitchFamily="34" charset="0"/>
              <a:buChar char="•"/>
            </a:pP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The bonding material must be able to withstand </a:t>
            </a:r>
            <a:r>
              <a:rPr lang="en-US" sz="22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centrifugal </a:t>
            </a: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forces and high </a:t>
            </a:r>
            <a:r>
              <a:rPr lang="en-US" sz="22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temperatures.</a:t>
            </a:r>
          </a:p>
          <a:p>
            <a:pPr marL="342900" indent="-342900" rtl="0">
              <a:lnSpc>
                <a:spcPct val="200000"/>
              </a:lnSpc>
              <a:buFont typeface="Arial" panose="020B0604020202020204" pitchFamily="34" charset="0"/>
              <a:buChar char="•"/>
            </a:pPr>
            <a:r>
              <a:rPr lang="en-US" sz="22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Following </a:t>
            </a: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are some common bonding materials:</a:t>
            </a:r>
          </a:p>
          <a:p>
            <a:pPr marL="457200" indent="-457200" rtl="0">
              <a:lnSpc>
                <a:spcPct val="200000"/>
              </a:lnSpc>
              <a:buFont typeface="+mj-lt"/>
              <a:buAutoNum type="arabicPeriod"/>
            </a:pP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Vitrified bond (clay and ceramic materials)</a:t>
            </a:r>
          </a:p>
          <a:p>
            <a:pPr marL="457200" indent="-457200" rtl="0">
              <a:lnSpc>
                <a:spcPct val="200000"/>
              </a:lnSpc>
              <a:buFont typeface="+mj-lt"/>
              <a:buAutoNum type="arabicPeriod"/>
            </a:pP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Silicate bond (sodium silicate)</a:t>
            </a:r>
          </a:p>
          <a:p>
            <a:pPr marL="457200" indent="-457200" rtl="0">
              <a:lnSpc>
                <a:spcPct val="200000"/>
              </a:lnSpc>
              <a:buFont typeface="+mj-lt"/>
              <a:buAutoNum type="arabicPeriod"/>
            </a:pP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Rubber bond</a:t>
            </a:r>
          </a:p>
          <a:p>
            <a:pPr marL="457200" indent="-457200" rtl="0">
              <a:lnSpc>
                <a:spcPct val="200000"/>
              </a:lnSpc>
              <a:buFont typeface="+mj-lt"/>
              <a:buAutoNum type="arabicPeriod"/>
            </a:pP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Metallic bond (usual bond)</a:t>
            </a:r>
          </a:p>
        </p:txBody>
      </p:sp>
      <p:sp>
        <p:nvSpPr>
          <p:cNvPr id="4" name="Title 1"/>
          <p:cNvSpPr txBox="1">
            <a:spLocks/>
          </p:cNvSpPr>
          <p:nvPr/>
        </p:nvSpPr>
        <p:spPr>
          <a:xfrm>
            <a:off x="5731099" y="-339276"/>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SEVEN</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a:t>
            </a: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Grinding Operation</a:t>
            </a:r>
            <a:endParaRPr lang="en-US" sz="1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99418392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033987" y="758757"/>
            <a:ext cx="10532200" cy="1303507"/>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lnSpc>
                <a:spcPct val="200000"/>
              </a:lnSpc>
            </a:pPr>
            <a:r>
              <a:rPr lang="en-US" sz="2800" b="1"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7.6 </a:t>
            </a:r>
            <a:r>
              <a:rPr lang="en-US" sz="2800" b="1" dirty="0" smtClean="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Cont. Bonding materials</a:t>
            </a:r>
          </a:p>
          <a:p>
            <a:pPr marL="342900" indent="-342900" rtl="0">
              <a:lnSpc>
                <a:spcPct val="200000"/>
              </a:lnSpc>
              <a:buFont typeface="Arial" panose="020B0604020202020204" pitchFamily="34" charset="0"/>
              <a:buChar char="•"/>
            </a:pPr>
            <a:endParaRPr lang="en-US" sz="22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5731099" y="-339276"/>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SEVEN</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a:t>
            </a: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Grinding Operation</a:t>
            </a:r>
            <a:endParaRPr lang="en-US" sz="1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5" name="Picture 4"/>
          <p:cNvPicPr>
            <a:picLocks noChangeAspect="1"/>
          </p:cNvPicPr>
          <p:nvPr/>
        </p:nvPicPr>
        <p:blipFill rotWithShape="1">
          <a:blip r:embed="rId3"/>
          <a:srcRect l="18634" t="50851" r="20249" b="23522"/>
          <a:stretch/>
        </p:blipFill>
        <p:spPr>
          <a:xfrm>
            <a:off x="711546" y="1846485"/>
            <a:ext cx="10854641" cy="2560146"/>
          </a:xfrm>
          <a:prstGeom prst="rect">
            <a:avLst/>
          </a:prstGeom>
        </p:spPr>
      </p:pic>
    </p:spTree>
    <p:extLst>
      <p:ext uri="{BB962C8B-B14F-4D97-AF65-F5344CB8AC3E}">
        <p14:creationId xmlns:p14="http://schemas.microsoft.com/office/powerpoint/2010/main" val="253057034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800522" y="935594"/>
            <a:ext cx="6543859" cy="1939900"/>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lnSpc>
                <a:spcPct val="150000"/>
              </a:lnSpc>
            </a:pPr>
            <a:r>
              <a:rPr lang="en-US" sz="2800" b="1"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7.7 Standard grinding wheel shapes</a:t>
            </a:r>
          </a:p>
          <a:p>
            <a:pPr rtl="0">
              <a:lnSpc>
                <a:spcPct val="150000"/>
              </a:lnSpc>
            </a:pP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Grinding wheels are available in different shapes</a:t>
            </a:r>
            <a:r>
              <a:rPr lang="en-US" sz="22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a:r>
          </a:p>
          <a:p>
            <a:pPr rtl="0">
              <a:lnSpc>
                <a:spcPct val="150000"/>
              </a:lnSpc>
            </a:pPr>
            <a:r>
              <a:rPr lang="en-US" sz="22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in figure some standard grinding wheel </a:t>
            </a:r>
            <a:r>
              <a:rPr lang="en-US" sz="22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shapes</a:t>
            </a:r>
          </a:p>
          <a:p>
            <a:pPr rtl="0">
              <a:lnSpc>
                <a:spcPct val="150000"/>
              </a:lnSpc>
            </a:pPr>
            <a:r>
              <a:rPr lang="en-US" sz="22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are shown</a:t>
            </a:r>
            <a:r>
              <a:rPr lang="en-US" sz="22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a:r>
            <a:endPar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5731099" y="-339276"/>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SEVEN</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a:t>
            </a: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Grinding Operation</a:t>
            </a:r>
            <a:endParaRPr lang="en-US" sz="1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5" name="Picture 2" descr="scan001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9214"/>
          <a:stretch/>
        </p:blipFill>
        <p:spPr bwMode="auto">
          <a:xfrm>
            <a:off x="6514407" y="1050588"/>
            <a:ext cx="5450619" cy="4726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223493" y="5954702"/>
            <a:ext cx="9866132" cy="461665"/>
          </a:xfrm>
          <a:prstGeom prst="rect">
            <a:avLst/>
          </a:prstGeom>
        </p:spPr>
        <p:txBody>
          <a:bodyPr wrap="square">
            <a:spAutoFit/>
          </a:bodyPr>
          <a:lstStyle/>
          <a:p>
            <a:pPr algn="ctr"/>
            <a:r>
              <a:rPr lang="en-US" sz="1200" b="1" dirty="0"/>
              <a:t>Figure 7.2: Some standard grinding wheel shapes: (a) straight, (b) recessed two sides, (c) metal wheel frame with abrasive bonded to outside circumference, (d) abrasive cutoff wheel, (e) cylinder wheel, (f) straight cup wheel, and (g) flaring cup wheel</a:t>
            </a:r>
          </a:p>
        </p:txBody>
      </p:sp>
    </p:spTree>
    <p:extLst>
      <p:ext uri="{BB962C8B-B14F-4D97-AF65-F5344CB8AC3E}">
        <p14:creationId xmlns:p14="http://schemas.microsoft.com/office/powerpoint/2010/main" val="18660011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995077" y="507579"/>
            <a:ext cx="10341740" cy="2502926"/>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lnSpc>
                <a:spcPct val="150000"/>
              </a:lnSpc>
            </a:pPr>
            <a:r>
              <a:rPr lang="en-US" sz="2800" b="1"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7.8 Dressing of grinding wheel</a:t>
            </a:r>
          </a:p>
          <a:p>
            <a:pPr rtl="0">
              <a:lnSpc>
                <a:spcPct val="150000"/>
              </a:lnSpc>
            </a:pP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As the wheel is used, there is a tendency for the wheel to become loaded with metallic chips and the grains become dull or glaze. To improve the condition of </a:t>
            </a:r>
            <a:r>
              <a:rPr lang="en-US" sz="22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the wheel </a:t>
            </a: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 process termed </a:t>
            </a:r>
            <a:r>
              <a:rPr lang="en-US" sz="22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“wheel dressing” </a:t>
            </a: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is used as shown in figure 7.3.</a:t>
            </a:r>
          </a:p>
        </p:txBody>
      </p:sp>
      <p:sp>
        <p:nvSpPr>
          <p:cNvPr id="4" name="Title 1"/>
          <p:cNvSpPr txBox="1">
            <a:spLocks/>
          </p:cNvSpPr>
          <p:nvPr/>
        </p:nvSpPr>
        <p:spPr>
          <a:xfrm>
            <a:off x="5731099" y="-339276"/>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SEVEN</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a:t>
            </a: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Grinding Operation</a:t>
            </a:r>
            <a:endParaRPr lang="en-US" sz="1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7" name="Rectangle 6"/>
          <p:cNvSpPr/>
          <p:nvPr/>
        </p:nvSpPr>
        <p:spPr>
          <a:xfrm>
            <a:off x="1232881" y="6093201"/>
            <a:ext cx="9866132" cy="276999"/>
          </a:xfrm>
          <a:prstGeom prst="rect">
            <a:avLst/>
          </a:prstGeom>
        </p:spPr>
        <p:txBody>
          <a:bodyPr wrap="square">
            <a:spAutoFit/>
          </a:bodyPr>
          <a:lstStyle/>
          <a:p>
            <a:pPr algn="ctr"/>
            <a:r>
              <a:rPr lang="en-US" sz="1200" b="1" dirty="0"/>
              <a:t>Figure7.3: Schematic arrangement of stick dressing.</a:t>
            </a:r>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846" y="2922955"/>
            <a:ext cx="6963793" cy="3170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611020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982198" y="291789"/>
            <a:ext cx="10341740" cy="206504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lnSpc>
                <a:spcPct val="150000"/>
              </a:lnSpc>
            </a:pPr>
            <a:r>
              <a:rPr lang="en-US" sz="2800" b="1" dirty="0" smtClean="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7.9 Truing </a:t>
            </a:r>
            <a:r>
              <a:rPr lang="en-US" sz="2800" b="1"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 grinding wheel</a:t>
            </a:r>
          </a:p>
          <a:p>
            <a:pPr rtl="0">
              <a:lnSpc>
                <a:spcPct val="150000"/>
              </a:lnSpc>
            </a:pP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Grinding wheels </a:t>
            </a:r>
            <a:r>
              <a:rPr lang="en-US" sz="22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lose </a:t>
            </a: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their geometry during use. Truing operation restores the original shape. A single point diamond tool is used to true the wheel as shown in figure 7.4.</a:t>
            </a:r>
          </a:p>
        </p:txBody>
      </p:sp>
      <p:sp>
        <p:nvSpPr>
          <p:cNvPr id="4" name="Title 1"/>
          <p:cNvSpPr txBox="1">
            <a:spLocks/>
          </p:cNvSpPr>
          <p:nvPr/>
        </p:nvSpPr>
        <p:spPr>
          <a:xfrm>
            <a:off x="5731099" y="-339276"/>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SEVEN</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a:t>
            </a: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Grinding Operation</a:t>
            </a:r>
            <a:endParaRPr lang="en-US" sz="1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7" name="Rectangle 6"/>
          <p:cNvSpPr/>
          <p:nvPr/>
        </p:nvSpPr>
        <p:spPr>
          <a:xfrm>
            <a:off x="1154541" y="6093201"/>
            <a:ext cx="9866132" cy="276999"/>
          </a:xfrm>
          <a:prstGeom prst="rect">
            <a:avLst/>
          </a:prstGeom>
        </p:spPr>
        <p:txBody>
          <a:bodyPr wrap="square">
            <a:spAutoFit/>
          </a:bodyPr>
          <a:lstStyle/>
          <a:p>
            <a:pPr algn="ctr"/>
            <a:r>
              <a:rPr lang="en-US" sz="1200" b="1" dirty="0"/>
              <a:t>Figure 7.4: Diamond nibs may be used for truing wheels in batch operations</a:t>
            </a:r>
          </a:p>
        </p:txBody>
      </p:sp>
      <p:pic>
        <p:nvPicPr>
          <p:cNvPr id="6" name="Picture 2" descr="scan0001"/>
          <p:cNvPicPr>
            <a:picLocks noChangeAspect="1" noChangeArrowheads="1"/>
          </p:cNvPicPr>
          <p:nvPr/>
        </p:nvPicPr>
        <p:blipFill rotWithShape="1">
          <a:blip r:embed="rId2">
            <a:extLst>
              <a:ext uri="{28A0092B-C50C-407E-A947-70E740481C1C}">
                <a14:useLocalDpi xmlns:a14="http://schemas.microsoft.com/office/drawing/2010/main" val="0"/>
              </a:ext>
            </a:extLst>
          </a:blip>
          <a:srcRect l="17937" t="7963" r="3819"/>
          <a:stretch/>
        </p:blipFill>
        <p:spPr bwMode="auto">
          <a:xfrm>
            <a:off x="2315694" y="2653048"/>
            <a:ext cx="7674748" cy="3193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01660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982198" y="51516"/>
            <a:ext cx="10341740" cy="6147648"/>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lnSpc>
                <a:spcPct val="200000"/>
              </a:lnSpc>
            </a:pPr>
            <a:r>
              <a:rPr lang="en-US" sz="2800" b="1" dirty="0" smtClean="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7.10 </a:t>
            </a:r>
            <a:r>
              <a:rPr lang="en-US" sz="2800" b="1"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Grinding operations and grinding machines</a:t>
            </a:r>
          </a:p>
          <a:p>
            <a:pPr rtl="0">
              <a:lnSpc>
                <a:spcPct val="200000"/>
              </a:lnSpc>
            </a:pPr>
            <a:r>
              <a:rPr lang="en-US"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7.10.1 </a:t>
            </a:r>
            <a:r>
              <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Cylindrical grinding: </a:t>
            </a:r>
          </a:p>
          <a:p>
            <a:pPr rtl="0">
              <a:lnSpc>
                <a:spcPct val="150000"/>
              </a:lnSpc>
            </a:pPr>
            <a:r>
              <a:rPr lang="en-US" sz="22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Cylindrical </a:t>
            </a: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grinding as its name suggests, is used for rotational parts. These grinding operations are divided into two basic types.</a:t>
            </a:r>
          </a:p>
          <a:p>
            <a:pPr marL="457200" indent="-457200" rtl="0">
              <a:lnSpc>
                <a:spcPct val="150000"/>
              </a:lnSpc>
              <a:buFont typeface="+mj-lt"/>
              <a:buAutoNum type="alphaUcPeriod"/>
            </a:pPr>
            <a:r>
              <a:rPr lang="en-US" sz="22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External </a:t>
            </a: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cylindrical grinding which is similar to external turning. The grinding machine used for these operations closely resemble a lathe in which the tool post has been replaced by a high speed motor to rotate the grinding wheel. </a:t>
            </a:r>
          </a:p>
          <a:p>
            <a:pPr marL="457200" indent="-457200" rtl="0">
              <a:lnSpc>
                <a:spcPct val="150000"/>
              </a:lnSpc>
              <a:buFont typeface="+mj-lt"/>
              <a:buAutoNum type="alphaUcPeriod"/>
            </a:pPr>
            <a:r>
              <a:rPr lang="en-US" sz="22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Internal </a:t>
            </a: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cylindrical grinding operates somewhat like a boring operation. The </a:t>
            </a:r>
            <a:r>
              <a:rPr lang="en-US" sz="2200" dirty="0" err="1">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workpiece</a:t>
            </a: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is usually held in a chuck and rotated to provide surface speed. The wheel is fed in either of two ways: (1) traverse feed or (2) plunge feed </a:t>
            </a:r>
          </a:p>
        </p:txBody>
      </p:sp>
      <p:sp>
        <p:nvSpPr>
          <p:cNvPr id="4" name="Title 1"/>
          <p:cNvSpPr txBox="1">
            <a:spLocks/>
          </p:cNvSpPr>
          <p:nvPr/>
        </p:nvSpPr>
        <p:spPr>
          <a:xfrm>
            <a:off x="5731099" y="-339276"/>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SEVEN</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a:t>
            </a: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Grinding Operation</a:t>
            </a:r>
            <a:endParaRPr lang="en-US" sz="1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81028939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731099" y="-339276"/>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SEVEN</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a:t>
            </a: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Grinding Operation</a:t>
            </a:r>
            <a:endParaRPr lang="en-US" sz="1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7" name="Rectangle 6"/>
          <p:cNvSpPr/>
          <p:nvPr/>
        </p:nvSpPr>
        <p:spPr>
          <a:xfrm>
            <a:off x="1154541" y="6093201"/>
            <a:ext cx="9866132" cy="276999"/>
          </a:xfrm>
          <a:prstGeom prst="rect">
            <a:avLst/>
          </a:prstGeom>
        </p:spPr>
        <p:txBody>
          <a:bodyPr wrap="square">
            <a:spAutoFit/>
          </a:bodyPr>
          <a:lstStyle/>
          <a:p>
            <a:pPr algn="ctr"/>
            <a:r>
              <a:rPr lang="en-US" sz="1200" b="1" dirty="0"/>
              <a:t>Figure 7.5: Two types of cylindrical grinding: (a) external and (b) internal</a:t>
            </a:r>
          </a:p>
        </p:txBody>
      </p:sp>
      <p:pic>
        <p:nvPicPr>
          <p:cNvPr id="9" name="Picture 2" descr="scan0021"/>
          <p:cNvPicPr>
            <a:picLocks noChangeAspect="1" noChangeArrowheads="1"/>
          </p:cNvPicPr>
          <p:nvPr/>
        </p:nvPicPr>
        <p:blipFill rotWithShape="1">
          <a:blip r:embed="rId2">
            <a:extLst>
              <a:ext uri="{28A0092B-C50C-407E-A947-70E740481C1C}">
                <a14:useLocalDpi xmlns:a14="http://schemas.microsoft.com/office/drawing/2010/main" val="0"/>
              </a:ext>
            </a:extLst>
          </a:blip>
          <a:srcRect l="1900" t="5632" r="4807" b="4728"/>
          <a:stretch/>
        </p:blipFill>
        <p:spPr bwMode="auto">
          <a:xfrm>
            <a:off x="779720" y="1274323"/>
            <a:ext cx="10763067" cy="4717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562448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982198" y="51516"/>
            <a:ext cx="10341740" cy="6147648"/>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lnSpc>
                <a:spcPct val="200000"/>
              </a:lnSpc>
            </a:pPr>
            <a:r>
              <a:rPr lang="en-US" sz="2800" b="1" dirty="0" smtClean="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7.10 </a:t>
            </a:r>
            <a:r>
              <a:rPr lang="en-US" sz="2800" b="1"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Grinding operations and grinding machines</a:t>
            </a:r>
          </a:p>
          <a:p>
            <a:pPr rtl="0">
              <a:lnSpc>
                <a:spcPct val="200000"/>
              </a:lnSpc>
            </a:pPr>
            <a:r>
              <a:rPr lang="en-US"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7.10.1 </a:t>
            </a:r>
            <a:r>
              <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Cylindrical grinding: </a:t>
            </a:r>
          </a:p>
          <a:p>
            <a:pPr marL="457200" indent="-457200" rtl="0">
              <a:lnSpc>
                <a:spcPct val="150000"/>
              </a:lnSpc>
              <a:buAutoNum type="arabicParenBoth"/>
            </a:pP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traverse feed: grinding wheel is fed in a direction parallel to the axis of rotation of the workpiece</a:t>
            </a:r>
            <a:endParaRPr lang="en-US" sz="22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marL="457200" indent="-457200" rtl="0">
              <a:lnSpc>
                <a:spcPct val="150000"/>
              </a:lnSpc>
              <a:buAutoNum type="arabicParenBoth"/>
            </a:pPr>
            <a:r>
              <a:rPr lang="en-US" sz="22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plunge feed</a:t>
            </a: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plunge cut, the grinding wheel is fed radially into the work</a:t>
            </a:r>
            <a:endParaRPr lang="en-US" sz="22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marL="457200" indent="-457200" rtl="0">
              <a:lnSpc>
                <a:spcPct val="150000"/>
              </a:lnSpc>
              <a:buAutoNum type="arabicParenBoth"/>
            </a:pPr>
            <a:endPar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marL="457200" indent="-457200" rtl="0">
              <a:lnSpc>
                <a:spcPct val="150000"/>
              </a:lnSpc>
              <a:buAutoNum type="arabicParenBoth"/>
            </a:pPr>
            <a:endParaRPr lang="en-US" sz="22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marL="457200" indent="-457200" rtl="0">
              <a:lnSpc>
                <a:spcPct val="150000"/>
              </a:lnSpc>
              <a:buAutoNum type="arabicParenBoth"/>
            </a:pPr>
            <a:endPar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rtl="0">
              <a:lnSpc>
                <a:spcPct val="150000"/>
              </a:lnSpc>
            </a:pPr>
            <a:endPar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rtl="0">
              <a:lnSpc>
                <a:spcPct val="150000"/>
              </a:lnSpc>
            </a:pPr>
            <a:r>
              <a:rPr lang="en-US" sz="22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endPar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5731099" y="-339276"/>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SEVEN</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a:t>
            </a: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Grinding Operation</a:t>
            </a:r>
            <a:endParaRPr lang="en-US" sz="1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68014129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731099" y="-339276"/>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SEVEN</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a:t>
            </a: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Grinding Operation</a:t>
            </a:r>
            <a:endParaRPr lang="en-US" sz="1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7" name="Rectangle 6"/>
          <p:cNvSpPr/>
          <p:nvPr/>
        </p:nvSpPr>
        <p:spPr>
          <a:xfrm>
            <a:off x="1154541" y="6093201"/>
            <a:ext cx="9866132" cy="276999"/>
          </a:xfrm>
          <a:prstGeom prst="rect">
            <a:avLst/>
          </a:prstGeom>
        </p:spPr>
        <p:txBody>
          <a:bodyPr wrap="square">
            <a:spAutoFit/>
          </a:bodyPr>
          <a:lstStyle/>
          <a:p>
            <a:pPr algn="ctr"/>
            <a:r>
              <a:rPr lang="en-US" sz="1200" b="1" dirty="0"/>
              <a:t>Figure 7.6: Two types of feed motion in external cylindrical: (a) traverse feed and (b) plunge-cut.</a:t>
            </a:r>
          </a:p>
        </p:txBody>
      </p:sp>
      <p:pic>
        <p:nvPicPr>
          <p:cNvPr id="5" name="Picture 2" descr="scan0022"/>
          <p:cNvPicPr>
            <a:picLocks noChangeAspect="1" noChangeArrowheads="1"/>
          </p:cNvPicPr>
          <p:nvPr/>
        </p:nvPicPr>
        <p:blipFill rotWithShape="1">
          <a:blip r:embed="rId2">
            <a:extLst>
              <a:ext uri="{28A0092B-C50C-407E-A947-70E740481C1C}">
                <a14:useLocalDpi xmlns:a14="http://schemas.microsoft.com/office/drawing/2010/main" val="0"/>
              </a:ext>
            </a:extLst>
          </a:blip>
          <a:srcRect l="5250" t="5421" r="2101"/>
          <a:stretch/>
        </p:blipFill>
        <p:spPr bwMode="auto">
          <a:xfrm>
            <a:off x="1341742" y="914400"/>
            <a:ext cx="9491730" cy="5020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628057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982198" y="51516"/>
            <a:ext cx="10341740" cy="6147648"/>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lnSpc>
                <a:spcPct val="200000"/>
              </a:lnSpc>
            </a:pPr>
            <a:r>
              <a:rPr lang="en-US"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7.10.2 </a:t>
            </a:r>
            <a:r>
              <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Surface grinding</a:t>
            </a:r>
          </a:p>
          <a:p>
            <a:pPr rtl="0">
              <a:lnSpc>
                <a:spcPct val="200000"/>
              </a:lnSpc>
            </a:pP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Surface grinding is normally used to grind plain flat surfaces. It is performed using either the periphery of the grinding wheel or the flat face of the wheel. </a:t>
            </a:r>
          </a:p>
          <a:p>
            <a:pPr rtl="0">
              <a:lnSpc>
                <a:spcPct val="200000"/>
              </a:lnSpc>
            </a:pPr>
            <a:r>
              <a:rPr lang="en-US" sz="22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Four </a:t>
            </a: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types of surface grinding machines are used in surface grinding operation. </a:t>
            </a:r>
          </a:p>
          <a:p>
            <a:pPr marL="457200" indent="-457200" rtl="0">
              <a:lnSpc>
                <a:spcPct val="200000"/>
              </a:lnSpc>
              <a:buFont typeface="+mj-lt"/>
              <a:buAutoNum type="alphaUcPeriod"/>
            </a:pP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horizontal spindle with reciprocating worktable</a:t>
            </a:r>
          </a:p>
          <a:p>
            <a:pPr marL="457200" indent="-457200" rtl="0">
              <a:lnSpc>
                <a:spcPct val="200000"/>
              </a:lnSpc>
              <a:buFont typeface="+mj-lt"/>
              <a:buAutoNum type="alphaUcPeriod"/>
            </a:pPr>
            <a:r>
              <a:rPr lang="en-US" sz="22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horizontal </a:t>
            </a: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spindle with rotating worktable</a:t>
            </a:r>
          </a:p>
          <a:p>
            <a:pPr marL="457200" indent="-457200" rtl="0">
              <a:lnSpc>
                <a:spcPct val="200000"/>
              </a:lnSpc>
              <a:buFont typeface="+mj-lt"/>
              <a:buAutoNum type="alphaUcPeriod"/>
            </a:pPr>
            <a:r>
              <a:rPr lang="en-US" sz="22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vertical </a:t>
            </a: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spindle with reciprocating worktable</a:t>
            </a:r>
          </a:p>
          <a:p>
            <a:pPr marL="457200" indent="-457200" rtl="0">
              <a:lnSpc>
                <a:spcPct val="200000"/>
              </a:lnSpc>
              <a:buFont typeface="+mj-lt"/>
              <a:buAutoNum type="alphaUcPeriod"/>
            </a:pPr>
            <a:r>
              <a:rPr lang="en-US" sz="22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vertical </a:t>
            </a: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spindle with rotating worktable.</a:t>
            </a:r>
          </a:p>
        </p:txBody>
      </p:sp>
      <p:sp>
        <p:nvSpPr>
          <p:cNvPr id="4" name="Title 1"/>
          <p:cNvSpPr txBox="1">
            <a:spLocks/>
          </p:cNvSpPr>
          <p:nvPr/>
        </p:nvSpPr>
        <p:spPr>
          <a:xfrm>
            <a:off x="5731099" y="-339276"/>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SEVEN</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a:t>
            </a: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Grinding Operation</a:t>
            </a:r>
            <a:endParaRPr lang="en-US" sz="1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103378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731101" y="-261814"/>
            <a:ext cx="5413150"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2800" b="1" dirty="0" smtClean="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CONTENTS</a:t>
            </a:r>
            <a:endParaRPr lang="en-US"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4" name="Rounded Rectangle 3">
            <a:hlinkClick r:id="rId2" action="ppaction://hlinksldjump"/>
          </p:cNvPr>
          <p:cNvSpPr/>
          <p:nvPr/>
        </p:nvSpPr>
        <p:spPr>
          <a:xfrm>
            <a:off x="2789689" y="743947"/>
            <a:ext cx="5882824" cy="685800"/>
          </a:xfrm>
          <a:prstGeom prst="round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p:spPr>
        <p:style>
          <a:lnRef idx="3">
            <a:schemeClr val="lt1"/>
          </a:lnRef>
          <a:fillRef idx="1">
            <a:schemeClr val="accent6"/>
          </a:fillRef>
          <a:effectRef idx="1">
            <a:schemeClr val="accent6"/>
          </a:effectRef>
          <a:fontRef idx="minor">
            <a:schemeClr val="lt1"/>
          </a:fontRef>
        </p:style>
        <p:txBody>
          <a:bodyPr rtlCol="1" anchor="ctr"/>
          <a:lstStyle/>
          <a:p>
            <a:pPr algn="ctr"/>
            <a:r>
              <a:rPr lang="en-US" sz="2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anose="02020603050405020304" pitchFamily="18" charset="0"/>
                <a:cs typeface="Times New Roman" panose="02020603050405020304" pitchFamily="18" charset="0"/>
              </a:rPr>
              <a:t>CHAPTER </a:t>
            </a:r>
            <a:r>
              <a:rPr lang="en-US" sz="2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anose="02020603050405020304" pitchFamily="18" charset="0"/>
                <a:cs typeface="Times New Roman" panose="02020603050405020304" pitchFamily="18" charset="0"/>
              </a:rPr>
              <a:t>ONE: </a:t>
            </a:r>
            <a:r>
              <a:rPr lang="en-US" sz="2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anose="02020603050405020304" pitchFamily="18" charset="0"/>
                <a:cs typeface="Times New Roman" panose="02020603050405020304" pitchFamily="18" charset="0"/>
              </a:rPr>
              <a:t>Fits and </a:t>
            </a:r>
            <a:r>
              <a:rPr lang="en-US" sz="2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anose="02020603050405020304" pitchFamily="18" charset="0"/>
                <a:cs typeface="Times New Roman" panose="02020603050405020304" pitchFamily="18" charset="0"/>
              </a:rPr>
              <a:t>Tolerances</a:t>
            </a:r>
            <a:endParaRPr lang="en-US" sz="2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anose="02020603050405020304" pitchFamily="18" charset="0"/>
              <a:cs typeface="Times New Roman" panose="02020603050405020304" pitchFamily="18" charset="0"/>
            </a:endParaRPr>
          </a:p>
        </p:txBody>
      </p:sp>
      <p:sp>
        <p:nvSpPr>
          <p:cNvPr id="15" name="Rounded Rectangle 14">
            <a:hlinkClick r:id="rId3" action="ppaction://hlinksldjump"/>
          </p:cNvPr>
          <p:cNvSpPr/>
          <p:nvPr/>
        </p:nvSpPr>
        <p:spPr>
          <a:xfrm>
            <a:off x="2789689" y="1444033"/>
            <a:ext cx="5882824" cy="685800"/>
          </a:xfrm>
          <a:prstGeom prst="round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p:spPr>
        <p:style>
          <a:lnRef idx="3">
            <a:schemeClr val="lt1"/>
          </a:lnRef>
          <a:fillRef idx="1">
            <a:schemeClr val="accent6"/>
          </a:fillRef>
          <a:effectRef idx="1">
            <a:schemeClr val="accent6"/>
          </a:effectRef>
          <a:fontRef idx="minor">
            <a:schemeClr val="lt1"/>
          </a:fontRef>
        </p:style>
        <p:txBody>
          <a:bodyPr rtlCol="1" anchor="ctr"/>
          <a:lstStyle/>
          <a:p>
            <a:pPr algn="ctr"/>
            <a:r>
              <a:rPr lang="en-US" sz="2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anose="02020603050405020304" pitchFamily="18" charset="0"/>
                <a:cs typeface="Times New Roman" panose="02020603050405020304" pitchFamily="18" charset="0"/>
              </a:rPr>
              <a:t>CHAPTER </a:t>
            </a:r>
            <a:r>
              <a:rPr lang="en-US" sz="2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anose="02020603050405020304" pitchFamily="18" charset="0"/>
                <a:cs typeface="Times New Roman" panose="02020603050405020304" pitchFamily="18" charset="0"/>
              </a:rPr>
              <a:t>TWO: </a:t>
            </a:r>
            <a:r>
              <a:rPr lang="en-US" sz="2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anose="02020603050405020304" pitchFamily="18" charset="0"/>
                <a:cs typeface="Times New Roman" panose="02020603050405020304" pitchFamily="18" charset="0"/>
              </a:rPr>
              <a:t>Fundamental of metal cutting</a:t>
            </a:r>
          </a:p>
        </p:txBody>
      </p:sp>
      <p:sp>
        <p:nvSpPr>
          <p:cNvPr id="16" name="Rounded Rectangle 15">
            <a:hlinkClick r:id="" action="ppaction://noaction"/>
          </p:cNvPr>
          <p:cNvSpPr/>
          <p:nvPr/>
        </p:nvSpPr>
        <p:spPr>
          <a:xfrm>
            <a:off x="2789689" y="2158404"/>
            <a:ext cx="5882824" cy="685800"/>
          </a:xfrm>
          <a:prstGeom prst="round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p:spPr>
        <p:style>
          <a:lnRef idx="3">
            <a:schemeClr val="lt1"/>
          </a:lnRef>
          <a:fillRef idx="1">
            <a:schemeClr val="accent6"/>
          </a:fillRef>
          <a:effectRef idx="1">
            <a:schemeClr val="accent6"/>
          </a:effectRef>
          <a:fontRef idx="minor">
            <a:schemeClr val="lt1"/>
          </a:fontRef>
        </p:style>
        <p:txBody>
          <a:bodyPr rtlCol="1" anchor="ctr"/>
          <a:lstStyle/>
          <a:p>
            <a:pPr algn="ctr"/>
            <a:r>
              <a:rPr lang="en-US" sz="2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anose="02020603050405020304" pitchFamily="18" charset="0"/>
                <a:cs typeface="Times New Roman" panose="02020603050405020304" pitchFamily="18" charset="0"/>
              </a:rPr>
              <a:t>CHAPTER THREE: Mechanics of metal cutting</a:t>
            </a:r>
          </a:p>
        </p:txBody>
      </p:sp>
      <p:sp>
        <p:nvSpPr>
          <p:cNvPr id="17" name="Rounded Rectangle 16">
            <a:hlinkClick r:id="" action="ppaction://noaction"/>
          </p:cNvPr>
          <p:cNvSpPr/>
          <p:nvPr/>
        </p:nvSpPr>
        <p:spPr>
          <a:xfrm>
            <a:off x="2789689" y="2872775"/>
            <a:ext cx="5882824" cy="685800"/>
          </a:xfrm>
          <a:prstGeom prst="round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p:spPr>
        <p:style>
          <a:lnRef idx="3">
            <a:schemeClr val="lt1"/>
          </a:lnRef>
          <a:fillRef idx="1">
            <a:schemeClr val="accent6"/>
          </a:fillRef>
          <a:effectRef idx="1">
            <a:schemeClr val="accent6"/>
          </a:effectRef>
          <a:fontRef idx="minor">
            <a:schemeClr val="lt1"/>
          </a:fontRef>
        </p:style>
        <p:txBody>
          <a:bodyPr rtlCol="1" anchor="ctr"/>
          <a:lstStyle/>
          <a:p>
            <a:pPr algn="ctr"/>
            <a:r>
              <a:rPr lang="en-US" sz="2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anose="02020603050405020304" pitchFamily="18" charset="0"/>
                <a:cs typeface="Times New Roman" panose="02020603050405020304" pitchFamily="18" charset="0"/>
              </a:rPr>
              <a:t>CHAPTER FOUR: Tool wear and tool life</a:t>
            </a:r>
          </a:p>
        </p:txBody>
      </p:sp>
      <p:sp>
        <p:nvSpPr>
          <p:cNvPr id="18" name="Rounded Rectangle 17">
            <a:hlinkClick r:id="" action="ppaction://noaction"/>
          </p:cNvPr>
          <p:cNvSpPr/>
          <p:nvPr/>
        </p:nvSpPr>
        <p:spPr>
          <a:xfrm>
            <a:off x="2789689" y="3572863"/>
            <a:ext cx="5882824" cy="685800"/>
          </a:xfrm>
          <a:prstGeom prst="round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p:spPr>
        <p:style>
          <a:lnRef idx="3">
            <a:schemeClr val="lt1"/>
          </a:lnRef>
          <a:fillRef idx="1">
            <a:schemeClr val="accent6"/>
          </a:fillRef>
          <a:effectRef idx="1">
            <a:schemeClr val="accent6"/>
          </a:effectRef>
          <a:fontRef idx="minor">
            <a:schemeClr val="lt1"/>
          </a:fontRef>
        </p:style>
        <p:txBody>
          <a:bodyPr rtlCol="1" anchor="ctr"/>
          <a:lstStyle/>
          <a:p>
            <a:pPr algn="ctr"/>
            <a:r>
              <a:rPr lang="en-US" sz="2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anose="02020603050405020304" pitchFamily="18" charset="0"/>
                <a:cs typeface="Times New Roman" panose="02020603050405020304" pitchFamily="18" charset="0"/>
              </a:rPr>
              <a:t>CHAPTER FIVE: Drilling</a:t>
            </a:r>
          </a:p>
        </p:txBody>
      </p:sp>
      <p:sp>
        <p:nvSpPr>
          <p:cNvPr id="19" name="Rounded Rectangle 18">
            <a:hlinkClick r:id="" action="ppaction://noaction"/>
          </p:cNvPr>
          <p:cNvSpPr/>
          <p:nvPr/>
        </p:nvSpPr>
        <p:spPr>
          <a:xfrm>
            <a:off x="2789689" y="4272949"/>
            <a:ext cx="5882824" cy="685800"/>
          </a:xfrm>
          <a:prstGeom prst="round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p:spPr>
        <p:style>
          <a:lnRef idx="3">
            <a:schemeClr val="lt1"/>
          </a:lnRef>
          <a:fillRef idx="1">
            <a:schemeClr val="accent6"/>
          </a:fillRef>
          <a:effectRef idx="1">
            <a:schemeClr val="accent6"/>
          </a:effectRef>
          <a:fontRef idx="minor">
            <a:schemeClr val="lt1"/>
          </a:fontRef>
        </p:style>
        <p:txBody>
          <a:bodyPr rtlCol="1" anchor="ctr"/>
          <a:lstStyle/>
          <a:p>
            <a:pPr algn="ctr"/>
            <a:r>
              <a:rPr lang="en-US" sz="2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anose="02020603050405020304" pitchFamily="18" charset="0"/>
                <a:cs typeface="Times New Roman" panose="02020603050405020304" pitchFamily="18" charset="0"/>
              </a:rPr>
              <a:t>CHAPTER SIX: Milling</a:t>
            </a:r>
          </a:p>
        </p:txBody>
      </p:sp>
      <p:sp>
        <p:nvSpPr>
          <p:cNvPr id="20" name="Rounded Rectangle 19">
            <a:hlinkClick r:id="rId2" action="ppaction://hlinksldjump"/>
          </p:cNvPr>
          <p:cNvSpPr/>
          <p:nvPr/>
        </p:nvSpPr>
        <p:spPr>
          <a:xfrm>
            <a:off x="2789689" y="4987320"/>
            <a:ext cx="5882824" cy="685800"/>
          </a:xfrm>
          <a:prstGeom prst="round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p:spPr>
        <p:style>
          <a:lnRef idx="3">
            <a:schemeClr val="lt1"/>
          </a:lnRef>
          <a:fillRef idx="1">
            <a:schemeClr val="accent6"/>
          </a:fillRef>
          <a:effectRef idx="1">
            <a:schemeClr val="accent6"/>
          </a:effectRef>
          <a:fontRef idx="minor">
            <a:schemeClr val="lt1"/>
          </a:fontRef>
        </p:style>
        <p:txBody>
          <a:bodyPr rtlCol="1" anchor="ctr"/>
          <a:lstStyle/>
          <a:p>
            <a:pPr algn="ctr"/>
            <a:r>
              <a:rPr lang="en-US" sz="2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anose="02020603050405020304" pitchFamily="18" charset="0"/>
                <a:cs typeface="Times New Roman" panose="02020603050405020304" pitchFamily="18" charset="0"/>
              </a:rPr>
              <a:t>CHAPTER SEVEN : Grinding</a:t>
            </a:r>
          </a:p>
        </p:txBody>
      </p:sp>
      <p:sp>
        <p:nvSpPr>
          <p:cNvPr id="21" name="Rounded Rectangle 20">
            <a:hlinkClick r:id="rId4" action="ppaction://hlinksldjump"/>
          </p:cNvPr>
          <p:cNvSpPr/>
          <p:nvPr/>
        </p:nvSpPr>
        <p:spPr>
          <a:xfrm>
            <a:off x="2789689" y="5701691"/>
            <a:ext cx="5882824" cy="685800"/>
          </a:xfrm>
          <a:prstGeom prst="round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p:spPr>
        <p:style>
          <a:lnRef idx="3">
            <a:schemeClr val="lt1"/>
          </a:lnRef>
          <a:fillRef idx="1">
            <a:schemeClr val="accent6"/>
          </a:fillRef>
          <a:effectRef idx="1">
            <a:schemeClr val="accent6"/>
          </a:effectRef>
          <a:fontRef idx="minor">
            <a:schemeClr val="lt1"/>
          </a:fontRef>
        </p:style>
        <p:txBody>
          <a:bodyPr rtlCol="1" anchor="ctr"/>
          <a:lstStyle/>
          <a:p>
            <a:pPr algn="ctr"/>
            <a:r>
              <a:rPr lang="en-US" sz="2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anose="02020603050405020304" pitchFamily="18" charset="0"/>
                <a:cs typeface="Times New Roman" panose="02020603050405020304" pitchFamily="18" charset="0"/>
              </a:rPr>
              <a:t>CHAPTER EIGHT: </a:t>
            </a:r>
            <a:r>
              <a:rPr lang="en-US" sz="2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anose="02020603050405020304" pitchFamily="18" charset="0"/>
                <a:cs typeface="Times New Roman" panose="02020603050405020304" pitchFamily="18" charset="0"/>
              </a:rPr>
              <a:t>Broaching</a:t>
            </a:r>
            <a:endParaRPr lang="en-US" sz="2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387017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731099" y="-339276"/>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SEVEN</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a:t>
            </a: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Grinding Operation</a:t>
            </a:r>
            <a:endParaRPr lang="en-US" sz="1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7" name="Rectangle 6"/>
          <p:cNvSpPr/>
          <p:nvPr/>
        </p:nvSpPr>
        <p:spPr>
          <a:xfrm>
            <a:off x="1154541" y="6054564"/>
            <a:ext cx="9866132" cy="461665"/>
          </a:xfrm>
          <a:prstGeom prst="rect">
            <a:avLst/>
          </a:prstGeom>
        </p:spPr>
        <p:txBody>
          <a:bodyPr wrap="square">
            <a:spAutoFit/>
          </a:bodyPr>
          <a:lstStyle/>
          <a:p>
            <a:pPr algn="ctr"/>
            <a:r>
              <a:rPr lang="en-US" sz="1200" b="1" dirty="0"/>
              <a:t>Figure 7.7: Four types of surface grinding: (a) horizontal spindle with reciprocating worktable, (b) horizontal spindle with rotating worktable, (c) vertical spindle with reciprocating worktable, and (d) vertical spindle with rotating worktable. </a:t>
            </a:r>
          </a:p>
        </p:txBody>
      </p:sp>
      <p:pic>
        <p:nvPicPr>
          <p:cNvPr id="296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73" r="69124" b="54999"/>
          <a:stretch/>
        </p:blipFill>
        <p:spPr bwMode="auto">
          <a:xfrm>
            <a:off x="1357737" y="712380"/>
            <a:ext cx="3132590" cy="269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1787" t="53644" r="2294"/>
          <a:stretch/>
        </p:blipFill>
        <p:spPr bwMode="auto">
          <a:xfrm>
            <a:off x="7948439" y="3112178"/>
            <a:ext cx="3375499" cy="2518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4274" t="2959" r="7587" b="55291"/>
          <a:stretch/>
        </p:blipFill>
        <p:spPr bwMode="auto">
          <a:xfrm>
            <a:off x="5731099" y="868902"/>
            <a:ext cx="3054485" cy="2620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65" t="58409" r="72321"/>
          <a:stretch/>
        </p:blipFill>
        <p:spPr bwMode="auto">
          <a:xfrm>
            <a:off x="2924032" y="3410980"/>
            <a:ext cx="2735181" cy="2518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199854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982198" y="523610"/>
            <a:ext cx="10341740" cy="2348380"/>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lnSpc>
                <a:spcPct val="150000"/>
              </a:lnSpc>
            </a:pPr>
            <a:r>
              <a:rPr lang="en-US"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7.10.3 </a:t>
            </a:r>
            <a:r>
              <a:rPr lang="en-US" sz="2800" b="1" dirty="0" err="1">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Centerless</a:t>
            </a:r>
            <a:r>
              <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grinding</a:t>
            </a:r>
          </a:p>
          <a:p>
            <a:pPr rtl="0">
              <a:lnSpc>
                <a:spcPct val="150000"/>
              </a:lnSpc>
            </a:pPr>
            <a:r>
              <a:rPr lang="en-US" sz="2200" dirty="0" err="1"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Centerless</a:t>
            </a:r>
            <a:r>
              <a:rPr lang="en-US" sz="22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grinding has a number of advantages over cylindrical grinding. </a:t>
            </a:r>
          </a:p>
          <a:p>
            <a:pPr algn="just" rtl="0">
              <a:lnSpc>
                <a:spcPct val="150000"/>
              </a:lnSpc>
            </a:pP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It </a:t>
            </a:r>
            <a:r>
              <a:rPr lang="en-US" sz="22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is self-centering</a:t>
            </a: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the stock removal rate is higher, and the work is firmly held by the support plate and control or regulating wheel, which results in better dimensional accuracy</a:t>
            </a:r>
          </a:p>
        </p:txBody>
      </p:sp>
      <p:sp>
        <p:nvSpPr>
          <p:cNvPr id="4" name="Title 1"/>
          <p:cNvSpPr txBox="1">
            <a:spLocks/>
          </p:cNvSpPr>
          <p:nvPr/>
        </p:nvSpPr>
        <p:spPr>
          <a:xfrm>
            <a:off x="5731099" y="-339276"/>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SEVEN</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a:t>
            </a: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Grinding Operation</a:t>
            </a:r>
            <a:endParaRPr lang="en-US" sz="1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5" name="Picture 2" descr="scan00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0838" y="3013656"/>
            <a:ext cx="8545479" cy="3179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034155" y="6207437"/>
            <a:ext cx="9866132" cy="276999"/>
          </a:xfrm>
          <a:prstGeom prst="rect">
            <a:avLst/>
          </a:prstGeom>
        </p:spPr>
        <p:txBody>
          <a:bodyPr wrap="square">
            <a:spAutoFit/>
          </a:bodyPr>
          <a:lstStyle/>
          <a:p>
            <a:pPr algn="ctr"/>
            <a:r>
              <a:rPr lang="en-US" sz="1200" b="1" dirty="0"/>
              <a:t>Figure 7.8: External </a:t>
            </a:r>
            <a:r>
              <a:rPr lang="en-US" sz="1200" b="1" dirty="0" err="1"/>
              <a:t>centerless</a:t>
            </a:r>
            <a:r>
              <a:rPr lang="en-US" sz="1200" b="1" dirty="0"/>
              <a:t> grinding</a:t>
            </a:r>
          </a:p>
        </p:txBody>
      </p:sp>
    </p:spTree>
    <p:extLst>
      <p:ext uri="{BB962C8B-B14F-4D97-AF65-F5344CB8AC3E}">
        <p14:creationId xmlns:p14="http://schemas.microsoft.com/office/powerpoint/2010/main" val="81375277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731099" y="-339276"/>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SEVEN</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a:t>
            </a: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Grinding Operation</a:t>
            </a:r>
            <a:endParaRPr lang="en-US" sz="1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7" name="Rectangle 6"/>
          <p:cNvSpPr/>
          <p:nvPr/>
        </p:nvSpPr>
        <p:spPr>
          <a:xfrm>
            <a:off x="1011966" y="5834418"/>
            <a:ext cx="9866132" cy="276999"/>
          </a:xfrm>
          <a:prstGeom prst="rect">
            <a:avLst/>
          </a:prstGeom>
        </p:spPr>
        <p:txBody>
          <a:bodyPr wrap="square">
            <a:spAutoFit/>
          </a:bodyPr>
          <a:lstStyle/>
          <a:p>
            <a:pPr algn="ctr"/>
            <a:r>
              <a:rPr lang="en-US" sz="1200" b="1" dirty="0"/>
              <a:t>Figure 7.9: Internal </a:t>
            </a:r>
            <a:r>
              <a:rPr lang="en-US" sz="1200" b="1" dirty="0" err="1"/>
              <a:t>centerless</a:t>
            </a:r>
            <a:r>
              <a:rPr lang="en-US" sz="1200" b="1" dirty="0"/>
              <a:t> grinding.</a:t>
            </a:r>
          </a:p>
        </p:txBody>
      </p:sp>
      <p:pic>
        <p:nvPicPr>
          <p:cNvPr id="5" name="Picture 2" descr="scan0024"/>
          <p:cNvPicPr>
            <a:picLocks noChangeAspect="1" noChangeArrowheads="1"/>
          </p:cNvPicPr>
          <p:nvPr/>
        </p:nvPicPr>
        <p:blipFill>
          <a:blip r:embed="rId2">
            <a:extLst>
              <a:ext uri="{28A0092B-C50C-407E-A947-70E740481C1C}">
                <a14:useLocalDpi xmlns:a14="http://schemas.microsoft.com/office/drawing/2010/main" val="0"/>
              </a:ext>
            </a:extLst>
          </a:blip>
          <a:srcRect l="4124" r="6856" b="6213"/>
          <a:stretch>
            <a:fillRect/>
          </a:stretch>
        </p:blipFill>
        <p:spPr bwMode="auto">
          <a:xfrm>
            <a:off x="1311042" y="1021405"/>
            <a:ext cx="10016879" cy="4659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766988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995077" y="535882"/>
            <a:ext cx="10341740" cy="1793983"/>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lnSpc>
                <a:spcPct val="150000"/>
              </a:lnSpc>
            </a:pPr>
            <a:r>
              <a:rPr lang="en-US" sz="2800" b="1"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7.11 Forces and power in grinding</a:t>
            </a:r>
          </a:p>
          <a:p>
            <a:pPr rtl="0">
              <a:lnSpc>
                <a:spcPct val="150000"/>
              </a:lnSpc>
            </a:pP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There are three force components involved in the grinding operation</a:t>
            </a:r>
          </a:p>
          <a:p>
            <a:pPr rtl="0">
              <a:lnSpc>
                <a:spcPct val="150000"/>
              </a:lnSpc>
            </a:pPr>
            <a:r>
              <a:rPr lang="en-US" sz="2200" dirty="0" err="1"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Pr</a:t>
            </a:r>
            <a:r>
              <a:rPr lang="en-US" sz="22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Radial force, Pa = Axial force, Ps = Main cutting force (Tangential force).</a:t>
            </a:r>
          </a:p>
        </p:txBody>
      </p:sp>
      <p:sp>
        <p:nvSpPr>
          <p:cNvPr id="4" name="Title 1"/>
          <p:cNvSpPr txBox="1">
            <a:spLocks/>
          </p:cNvSpPr>
          <p:nvPr/>
        </p:nvSpPr>
        <p:spPr>
          <a:xfrm>
            <a:off x="5731099" y="-339276"/>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SEVEN</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a:t>
            </a: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Grinding Operation</a:t>
            </a:r>
            <a:endParaRPr lang="en-US" sz="1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7" name="Rectangle 6"/>
          <p:cNvSpPr/>
          <p:nvPr/>
        </p:nvSpPr>
        <p:spPr>
          <a:xfrm>
            <a:off x="4408728" y="5876061"/>
            <a:ext cx="9866132" cy="276999"/>
          </a:xfrm>
          <a:prstGeom prst="rect">
            <a:avLst/>
          </a:prstGeom>
        </p:spPr>
        <p:txBody>
          <a:bodyPr wrap="square">
            <a:spAutoFit/>
          </a:bodyPr>
          <a:lstStyle/>
          <a:p>
            <a:pPr algn="ctr"/>
            <a:r>
              <a:rPr lang="en-US" sz="1200" b="1" dirty="0"/>
              <a:t>Figure 7.10: Force components in grinding.</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9393" y="2329865"/>
            <a:ext cx="3784802" cy="3546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967904" y="4846639"/>
            <a:ext cx="6481489" cy="553998"/>
          </a:xfrm>
          <a:prstGeom prst="rect">
            <a:avLst/>
          </a:prstGeom>
        </p:spPr>
        <p:txBody>
          <a:bodyPr wrap="square">
            <a:spAutoFit/>
          </a:bodyPr>
          <a:lstStyle/>
          <a:p>
            <a:pPr marL="38100" marR="0">
              <a:lnSpc>
                <a:spcPct val="150000"/>
              </a:lnSpc>
              <a:spcBef>
                <a:spcPts val="0"/>
              </a:spcBef>
              <a:spcAft>
                <a:spcPts val="0"/>
              </a:spcAft>
            </a:pPr>
            <a:r>
              <a:rPr lang="en-US" sz="2000" b="1" dirty="0">
                <a:latin typeface="Times New Roman" panose="02020603050405020304" pitchFamily="18" charset="0"/>
                <a:ea typeface="Times New Roman" panose="02020603050405020304" pitchFamily="18" charset="0"/>
              </a:rPr>
              <a:t>The power can be calculated from the following formula.</a:t>
            </a:r>
            <a:endParaRPr lang="en-US" sz="2000" b="1" dirty="0">
              <a:effectLst/>
              <a:latin typeface="Times New Roman" panose="02020603050405020304" pitchFamily="18" charset="0"/>
              <a:ea typeface="Times New Roman" panose="02020603050405020304" pitchFamily="18"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3908349028"/>
              </p:ext>
            </p:extLst>
          </p:nvPr>
        </p:nvGraphicFramePr>
        <p:xfrm>
          <a:off x="1527270" y="5455043"/>
          <a:ext cx="1965666" cy="848340"/>
        </p:xfrm>
        <a:graphic>
          <a:graphicData uri="http://schemas.openxmlformats.org/presentationml/2006/ole">
            <mc:AlternateContent xmlns:mc="http://schemas.openxmlformats.org/markup-compatibility/2006">
              <mc:Choice xmlns:v="urn:schemas-microsoft-com:vml" Requires="v">
                <p:oleObj spid="_x0000_s30784" name="Equation" r:id="rId4" imgW="901309" imgH="393529" progId="Equation.3">
                  <p:embed/>
                </p:oleObj>
              </mc:Choice>
              <mc:Fallback>
                <p:oleObj name="Equation" r:id="rId4" imgW="901309" imgH="39352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7270" y="5455043"/>
                        <a:ext cx="1965666" cy="848340"/>
                      </a:xfrm>
                      <a:prstGeom prst="rect">
                        <a:avLst/>
                      </a:prstGeom>
                      <a:noFill/>
                    </p:spPr>
                  </p:pic>
                </p:oleObj>
              </mc:Fallback>
            </mc:AlternateContent>
          </a:graphicData>
        </a:graphic>
      </p:graphicFrame>
      <p:sp>
        <p:nvSpPr>
          <p:cNvPr id="12" name="Rectangle 11"/>
          <p:cNvSpPr/>
          <p:nvPr/>
        </p:nvSpPr>
        <p:spPr>
          <a:xfrm>
            <a:off x="4181476" y="5742507"/>
            <a:ext cx="1170179" cy="369332"/>
          </a:xfrm>
          <a:prstGeom prst="rect">
            <a:avLst/>
          </a:prstGeom>
        </p:spPr>
        <p:txBody>
          <a:bodyPr wrap="square">
            <a:spAutoFit/>
          </a:bodyPr>
          <a:lstStyle/>
          <a:p>
            <a:r>
              <a:rPr lang="en-US" dirty="0">
                <a:latin typeface="Times New Roman" panose="02020603050405020304" pitchFamily="18" charset="0"/>
                <a:ea typeface="Times New Roman" panose="02020603050405020304" pitchFamily="18" charset="0"/>
              </a:rPr>
              <a:t>(kW)</a:t>
            </a:r>
            <a:endParaRPr lang="en-US" dirty="0"/>
          </a:p>
        </p:txBody>
      </p:sp>
    </p:spTree>
    <p:extLst>
      <p:ext uri="{BB962C8B-B14F-4D97-AF65-F5344CB8AC3E}">
        <p14:creationId xmlns:p14="http://schemas.microsoft.com/office/powerpoint/2010/main" val="413987786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982198" y="51515"/>
            <a:ext cx="10341740" cy="3412902"/>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lnSpc>
                <a:spcPct val="150000"/>
              </a:lnSpc>
            </a:pPr>
            <a:r>
              <a:rPr lang="en-US" sz="2800" b="1"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7.12 Related abrasive processes</a:t>
            </a:r>
          </a:p>
          <a:p>
            <a:pPr rtl="0">
              <a:lnSpc>
                <a:spcPct val="150000"/>
              </a:lnSpc>
            </a:pPr>
            <a:r>
              <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7.12.1 Honing</a:t>
            </a:r>
          </a:p>
          <a:p>
            <a:pPr rtl="0">
              <a:lnSpc>
                <a:spcPct val="150000"/>
              </a:lnSpc>
            </a:pP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Honing is an abrasive process performed by a set of bonded abrasive sticks. </a:t>
            </a:r>
          </a:p>
          <a:p>
            <a:pPr algn="just" rtl="0">
              <a:lnSpc>
                <a:spcPct val="150000"/>
              </a:lnSpc>
            </a:pPr>
            <a:r>
              <a:rPr lang="en-US" sz="22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 </a:t>
            </a: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common application is to finish the bores of internal combustion engines, other applications </a:t>
            </a:r>
          </a:p>
        </p:txBody>
      </p:sp>
      <p:sp>
        <p:nvSpPr>
          <p:cNvPr id="4" name="Title 1"/>
          <p:cNvSpPr txBox="1">
            <a:spLocks/>
          </p:cNvSpPr>
          <p:nvPr/>
        </p:nvSpPr>
        <p:spPr>
          <a:xfrm>
            <a:off x="5731099" y="-339276"/>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SEVEN</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a:t>
            </a: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Grinding Operation</a:t>
            </a:r>
            <a:endParaRPr lang="en-US" sz="1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5" name="Picture 2" descr="scan0025"/>
          <p:cNvPicPr>
            <a:picLocks noChangeAspect="1" noChangeArrowheads="1"/>
          </p:cNvPicPr>
          <p:nvPr/>
        </p:nvPicPr>
        <p:blipFill>
          <a:blip r:embed="rId2">
            <a:lum contrast="12000"/>
            <a:extLst>
              <a:ext uri="{28A0092B-C50C-407E-A947-70E740481C1C}">
                <a14:useLocalDpi xmlns:a14="http://schemas.microsoft.com/office/drawing/2010/main" val="0"/>
              </a:ext>
            </a:extLst>
          </a:blip>
          <a:srcRect/>
          <a:stretch>
            <a:fillRect/>
          </a:stretch>
        </p:blipFill>
        <p:spPr bwMode="auto">
          <a:xfrm>
            <a:off x="3232230" y="2944822"/>
            <a:ext cx="5295288" cy="3276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220002" y="6055377"/>
            <a:ext cx="9866132" cy="461665"/>
          </a:xfrm>
          <a:prstGeom prst="rect">
            <a:avLst/>
          </a:prstGeom>
        </p:spPr>
        <p:txBody>
          <a:bodyPr wrap="square">
            <a:spAutoFit/>
          </a:bodyPr>
          <a:lstStyle/>
          <a:p>
            <a:pPr algn="ctr"/>
            <a:r>
              <a:rPr lang="en-US" sz="1200" b="1" dirty="0"/>
              <a:t>Figure 7.11: The honing process: (a) the honing tool used for internal bore surfaces </a:t>
            </a:r>
          </a:p>
          <a:p>
            <a:pPr algn="ctr"/>
            <a:r>
              <a:rPr lang="en-US" sz="1200" b="1" dirty="0"/>
              <a:t>(b) cross hatched surface pattern created by the action of the honing tool.</a:t>
            </a:r>
          </a:p>
        </p:txBody>
      </p:sp>
    </p:spTree>
    <p:extLst>
      <p:ext uri="{BB962C8B-B14F-4D97-AF65-F5344CB8AC3E}">
        <p14:creationId xmlns:p14="http://schemas.microsoft.com/office/powerpoint/2010/main" val="140199387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982198" y="51515"/>
            <a:ext cx="10341740" cy="2717443"/>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lnSpc>
                <a:spcPct val="150000"/>
              </a:lnSpc>
            </a:pPr>
            <a:r>
              <a:rPr lang="en-US"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7.12.2 </a:t>
            </a:r>
            <a:r>
              <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Lapping</a:t>
            </a:r>
          </a:p>
          <a:p>
            <a:pPr rtl="0">
              <a:lnSpc>
                <a:spcPct val="150000"/>
              </a:lnSpc>
            </a:pP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Lapping is an abrasive process used to produce surface finish of extreme accuracy and smoothness. It is used in the production of optical lenses, metallic bearing surfaces and gauges </a:t>
            </a:r>
          </a:p>
        </p:txBody>
      </p:sp>
      <p:sp>
        <p:nvSpPr>
          <p:cNvPr id="4" name="Title 1"/>
          <p:cNvSpPr txBox="1">
            <a:spLocks/>
          </p:cNvSpPr>
          <p:nvPr/>
        </p:nvSpPr>
        <p:spPr>
          <a:xfrm>
            <a:off x="5731099" y="-339276"/>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SEVEN</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a:t>
            </a: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Grinding Operation</a:t>
            </a:r>
            <a:endParaRPr lang="en-US" sz="1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6" name="Rectangle 5"/>
          <p:cNvSpPr/>
          <p:nvPr/>
        </p:nvSpPr>
        <p:spPr>
          <a:xfrm>
            <a:off x="1220002" y="6055377"/>
            <a:ext cx="9866132" cy="276999"/>
          </a:xfrm>
          <a:prstGeom prst="rect">
            <a:avLst/>
          </a:prstGeom>
        </p:spPr>
        <p:txBody>
          <a:bodyPr wrap="square">
            <a:spAutoFit/>
          </a:bodyPr>
          <a:lstStyle/>
          <a:p>
            <a:pPr algn="ctr"/>
            <a:r>
              <a:rPr lang="en-US" sz="1200" b="1" dirty="0"/>
              <a:t>Figure 7.12: The lapping process in lens making.</a:t>
            </a:r>
          </a:p>
        </p:txBody>
      </p:sp>
      <p:pic>
        <p:nvPicPr>
          <p:cNvPr id="7" name="Picture 2" descr="scan00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474" y="2768958"/>
            <a:ext cx="10571188" cy="323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115029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982198" y="51515"/>
            <a:ext cx="10341740" cy="6078829"/>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lnSpc>
                <a:spcPct val="200000"/>
              </a:lnSpc>
            </a:pPr>
            <a:r>
              <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7.12.3 Super finishing</a:t>
            </a:r>
          </a:p>
          <a:p>
            <a:pPr rtl="0">
              <a:lnSpc>
                <a:spcPct val="200000"/>
              </a:lnSpc>
            </a:pP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Super finishing is an abrasive process similar to honing. Super finishing differ from honing in the following </a:t>
            </a:r>
            <a:r>
              <a:rPr lang="en-US" sz="22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aspects:</a:t>
            </a:r>
            <a:endPar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marL="457200" indent="-457200" rtl="0">
              <a:lnSpc>
                <a:spcPct val="200000"/>
              </a:lnSpc>
              <a:buFont typeface="+mj-lt"/>
              <a:buAutoNum type="arabicPeriod"/>
            </a:pP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The strokes are shorter.</a:t>
            </a:r>
          </a:p>
          <a:p>
            <a:pPr marL="457200" indent="-457200" rtl="0">
              <a:lnSpc>
                <a:spcPct val="200000"/>
              </a:lnSpc>
              <a:buFont typeface="+mj-lt"/>
              <a:buAutoNum type="arabicPeriod"/>
            </a:pP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High frequencies are used.</a:t>
            </a:r>
          </a:p>
          <a:p>
            <a:pPr marL="457200" indent="-457200" rtl="0">
              <a:lnSpc>
                <a:spcPct val="200000"/>
              </a:lnSpc>
              <a:buFont typeface="+mj-lt"/>
              <a:buAutoNum type="arabicPeriod"/>
            </a:pP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Lower </a:t>
            </a:r>
            <a:r>
              <a:rPr lang="en-US" sz="22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pressure is </a:t>
            </a: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applied between the tool and surface.</a:t>
            </a:r>
          </a:p>
          <a:p>
            <a:pPr marL="457200" indent="-457200" rtl="0">
              <a:lnSpc>
                <a:spcPct val="200000"/>
              </a:lnSpc>
              <a:buFont typeface="+mj-lt"/>
              <a:buAutoNum type="arabicPeriod"/>
            </a:pP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The grit size are smaller.</a:t>
            </a:r>
          </a:p>
          <a:p>
            <a:pPr marL="457200" indent="-457200" rtl="0">
              <a:lnSpc>
                <a:spcPct val="200000"/>
              </a:lnSpc>
              <a:buFont typeface="+mj-lt"/>
              <a:buAutoNum type="arabicPeriod"/>
            </a:pP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Workpiece speed </a:t>
            </a:r>
            <a:r>
              <a:rPr lang="en-US" sz="22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is </a:t>
            </a: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slower</a:t>
            </a:r>
            <a:r>
              <a:rPr lang="en-US" sz="22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a:r>
            <a:endPar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5731099" y="-339276"/>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SEVEN</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a:t>
            </a: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Grinding Operation</a:t>
            </a:r>
            <a:endParaRPr lang="en-US" sz="1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83210035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982198" y="92166"/>
            <a:ext cx="10341740" cy="1674254"/>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lnSpc>
                <a:spcPct val="150000"/>
              </a:lnSpc>
            </a:pPr>
            <a:r>
              <a:rPr lang="en-US" sz="22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The </a:t>
            </a: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result of these conditions is mirror like finishes. This process can be used to finish flat and external cylindrical surfaces, as shown in figure 7.13.</a:t>
            </a:r>
          </a:p>
        </p:txBody>
      </p:sp>
      <p:sp>
        <p:nvSpPr>
          <p:cNvPr id="4" name="Title 1"/>
          <p:cNvSpPr txBox="1">
            <a:spLocks/>
          </p:cNvSpPr>
          <p:nvPr/>
        </p:nvSpPr>
        <p:spPr>
          <a:xfrm>
            <a:off x="5731099" y="-339276"/>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SEVEN</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a:t>
            </a: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Grinding Operation</a:t>
            </a:r>
            <a:endParaRPr lang="en-US" sz="1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6" name="Rectangle 5"/>
          <p:cNvSpPr/>
          <p:nvPr/>
        </p:nvSpPr>
        <p:spPr>
          <a:xfrm>
            <a:off x="1220002" y="6055377"/>
            <a:ext cx="9866132" cy="276999"/>
          </a:xfrm>
          <a:prstGeom prst="rect">
            <a:avLst/>
          </a:prstGeom>
        </p:spPr>
        <p:txBody>
          <a:bodyPr wrap="square">
            <a:spAutoFit/>
          </a:bodyPr>
          <a:lstStyle/>
          <a:p>
            <a:pPr algn="ctr"/>
            <a:r>
              <a:rPr lang="en-US" sz="1200" b="1" dirty="0"/>
              <a:t>Figure 7.13: Super finishing on an external cylindrical surface.</a:t>
            </a:r>
          </a:p>
        </p:txBody>
      </p:sp>
      <p:pic>
        <p:nvPicPr>
          <p:cNvPr id="9" name="Picture 2" descr="scan0027"/>
          <p:cNvPicPr>
            <a:picLocks noChangeAspect="1" noChangeArrowheads="1"/>
          </p:cNvPicPr>
          <p:nvPr/>
        </p:nvPicPr>
        <p:blipFill rotWithShape="1">
          <a:blip r:embed="rId2">
            <a:extLst>
              <a:ext uri="{28A0092B-C50C-407E-A947-70E740481C1C}">
                <a14:useLocalDpi xmlns:a14="http://schemas.microsoft.com/office/drawing/2010/main" val="0"/>
              </a:ext>
            </a:extLst>
          </a:blip>
          <a:srcRect t="13892" b="4670"/>
          <a:stretch/>
        </p:blipFill>
        <p:spPr bwMode="auto">
          <a:xfrm>
            <a:off x="2181882" y="2293198"/>
            <a:ext cx="7942372" cy="358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595470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249250" y="3052293"/>
            <a:ext cx="9483501" cy="1287886"/>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ea typeface="Tahoma" panose="020B0604030504040204" pitchFamily="34" charset="0"/>
                <a:cs typeface="Times New Roman" panose="02020603050405020304" pitchFamily="18" charset="0"/>
              </a:rPr>
              <a:t>CHAPTER SEVEN</a:t>
            </a:r>
          </a:p>
          <a:p>
            <a:pPr algn="ctr" rtl="0">
              <a:lnSpc>
                <a:spcPct val="200000"/>
              </a:lnSpc>
            </a:pPr>
            <a:r>
              <a:rPr lang="en-US" sz="4800" b="1" dirty="0" smtClean="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GRINDING </a:t>
            </a:r>
            <a:r>
              <a:rPr lang="en-US" sz="4800" b="1"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OPERATION</a:t>
            </a:r>
          </a:p>
        </p:txBody>
      </p:sp>
      <p:sp>
        <p:nvSpPr>
          <p:cNvPr id="6" name="Title 1"/>
          <p:cNvSpPr txBox="1">
            <a:spLocks/>
          </p:cNvSpPr>
          <p:nvPr/>
        </p:nvSpPr>
        <p:spPr>
          <a:xfrm>
            <a:off x="841779" y="1416677"/>
            <a:ext cx="1283235" cy="1455312"/>
          </a:xfrm>
          <a:prstGeom prst="rect">
            <a:avLst/>
          </a:prstGeom>
        </p:spPr>
        <p:txBody>
          <a:bodyPr vert="horz" lIns="91440" tIns="45720" rIns="91440" bIns="45720" rtlCol="0" anchor="b">
            <a:no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lnSpc>
                <a:spcPct val="200000"/>
              </a:lnSpc>
            </a:pPr>
            <a:r>
              <a:rPr lang="en-US" sz="13800" b="1" dirty="0" smtClean="0">
                <a:ln>
                  <a:prstDash val="solid"/>
                </a:ln>
                <a:solidFill>
                  <a:schemeClr val="accent5">
                    <a:lumMod val="75000"/>
                  </a:schemeClr>
                </a:solidFill>
                <a:effectLst>
                  <a:outerShdw blurRad="88000" dist="50800" dir="5040000" algn="tl">
                    <a:schemeClr val="accent4">
                      <a:tint val="80000"/>
                      <a:satMod val="250000"/>
                      <a:alpha val="45000"/>
                    </a:schemeClr>
                  </a:outerShdw>
                </a:effectLst>
                <a:latin typeface="Times New Roman" panose="02020603050405020304" pitchFamily="18" charset="0"/>
                <a:ea typeface="Tahoma" panose="020B0604030504040204" pitchFamily="34" charset="0"/>
                <a:cs typeface="Times New Roman" panose="02020603050405020304" pitchFamily="18" charset="0"/>
              </a:rPr>
              <a:t>7</a:t>
            </a:r>
            <a:endParaRPr lang="en-US" sz="13800" b="1" dirty="0">
              <a:ln>
                <a:prstDash val="solid"/>
              </a:ln>
              <a:solidFill>
                <a:schemeClr val="accent5">
                  <a:lumMod val="75000"/>
                </a:schemeClr>
              </a:solidFill>
              <a:effectLst>
                <a:outerShdw blurRad="88000" dist="50800" dir="5040000" algn="tl">
                  <a:schemeClr val="accent4">
                    <a:tint val="80000"/>
                    <a:satMod val="250000"/>
                    <a:alpha val="45000"/>
                  </a:schemeClr>
                </a:outerShdw>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Title 1"/>
          <p:cNvSpPr txBox="1">
            <a:spLocks/>
          </p:cNvSpPr>
          <p:nvPr/>
        </p:nvSpPr>
        <p:spPr>
          <a:xfrm>
            <a:off x="5731099" y="-352155"/>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SEVEN</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a:t>
            </a: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Grinding Operation</a:t>
            </a:r>
            <a:endParaRPr lang="en-US" sz="1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7" name="Bevel 6">
            <a:hlinkClick r:id="rId2" action="ppaction://hlinksldjump"/>
          </p:cNvPr>
          <p:cNvSpPr/>
          <p:nvPr/>
        </p:nvSpPr>
        <p:spPr>
          <a:xfrm>
            <a:off x="9515475" y="5743575"/>
            <a:ext cx="1928813" cy="642938"/>
          </a:xfrm>
          <a:prstGeom prst="bevel">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CONTENTS</a:t>
            </a:r>
            <a:endParaRPr lang="ar-SA" dirty="0"/>
          </a:p>
        </p:txBody>
      </p:sp>
    </p:spTree>
    <p:extLst>
      <p:ext uri="{BB962C8B-B14F-4D97-AF65-F5344CB8AC3E}">
        <p14:creationId xmlns:p14="http://schemas.microsoft.com/office/powerpoint/2010/main" val="152349937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888638" y="970725"/>
            <a:ext cx="10612193" cy="3897489"/>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lnSpc>
                <a:spcPct val="200000"/>
              </a:lnSpc>
            </a:pPr>
            <a:r>
              <a:rPr lang="en-US" sz="2800" b="1"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7.1 Grinding operation</a:t>
            </a:r>
          </a:p>
          <a:p>
            <a:pPr marL="342900" indent="-342900" rtl="0">
              <a:lnSpc>
                <a:spcPct val="200000"/>
              </a:lnSpc>
              <a:buFont typeface="Arial" pitchFamily="34" charset="0"/>
              <a:buChar char="•"/>
            </a:pP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Grinding is a material removal process in which abrasive particles </a:t>
            </a:r>
            <a:r>
              <a:rPr lang="en-US" sz="22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are bonded to form a grinding </a:t>
            </a: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wheel that operates at very high surface </a:t>
            </a:r>
            <a:r>
              <a:rPr lang="en-US" sz="22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speeds.</a:t>
            </a:r>
          </a:p>
          <a:p>
            <a:pPr marL="342900" indent="-342900" rtl="0">
              <a:lnSpc>
                <a:spcPct val="200000"/>
              </a:lnSpc>
              <a:buFont typeface="Arial" pitchFamily="34" charset="0"/>
              <a:buChar char="•"/>
            </a:pPr>
            <a:r>
              <a:rPr lang="en-US" sz="22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The </a:t>
            </a: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grinding wheel is precisely balanced for high rotational speeds.</a:t>
            </a:r>
          </a:p>
          <a:p>
            <a:pPr marL="342900" indent="-342900" rtl="0">
              <a:lnSpc>
                <a:spcPct val="200000"/>
              </a:lnSpc>
              <a:buFont typeface="Arial" pitchFamily="34" charset="0"/>
              <a:buChar char="•"/>
            </a:pP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Grinding may be linked to the milling </a:t>
            </a:r>
            <a:r>
              <a:rPr lang="en-US" sz="22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process: Cutting </a:t>
            </a: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occurs on either the periphery or the face of the grinding wheel, similar to peripheral milling and face milling. Figure 7.1</a:t>
            </a:r>
          </a:p>
        </p:txBody>
      </p:sp>
      <p:sp>
        <p:nvSpPr>
          <p:cNvPr id="4" name="Title 1"/>
          <p:cNvSpPr txBox="1">
            <a:spLocks/>
          </p:cNvSpPr>
          <p:nvPr/>
        </p:nvSpPr>
        <p:spPr>
          <a:xfrm>
            <a:off x="5731099" y="-339276"/>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SEVEN</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a:t>
            </a: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Grinding Operation</a:t>
            </a:r>
            <a:endParaRPr lang="en-US" sz="1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84459367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731099" y="-339276"/>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SEVEN</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a:t>
            </a: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Grinding Operation</a:t>
            </a:r>
            <a:endParaRPr lang="en-US" sz="1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5" name="Picture 2" descr="scan0016"/>
          <p:cNvPicPr>
            <a:picLocks noChangeAspect="1" noChangeArrowheads="1"/>
          </p:cNvPicPr>
          <p:nvPr/>
        </p:nvPicPr>
        <p:blipFill rotWithShape="1">
          <a:blip r:embed="rId2">
            <a:extLst>
              <a:ext uri="{28A0092B-C50C-407E-A947-70E740481C1C}">
                <a14:useLocalDpi xmlns:a14="http://schemas.microsoft.com/office/drawing/2010/main" val="0"/>
              </a:ext>
            </a:extLst>
          </a:blip>
          <a:srcRect l="7175" t="4880" r="2692" b="4744"/>
          <a:stretch/>
        </p:blipFill>
        <p:spPr bwMode="auto">
          <a:xfrm>
            <a:off x="983301" y="757074"/>
            <a:ext cx="10546077" cy="5197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545738" y="5954702"/>
            <a:ext cx="7221642" cy="461665"/>
          </a:xfrm>
          <a:prstGeom prst="rect">
            <a:avLst/>
          </a:prstGeom>
        </p:spPr>
        <p:txBody>
          <a:bodyPr wrap="square">
            <a:spAutoFit/>
          </a:bodyPr>
          <a:lstStyle/>
          <a:p>
            <a:pPr algn="ctr"/>
            <a:r>
              <a:rPr lang="en-US" sz="1200" b="1" dirty="0"/>
              <a:t>Figure 7.1: (a) The geometry of surface grinding, showing cutting conditions; (b) assumed longitudinal shape and (c) cross-section of a single chip.</a:t>
            </a:r>
          </a:p>
        </p:txBody>
      </p:sp>
    </p:spTree>
    <p:extLst>
      <p:ext uri="{BB962C8B-B14F-4D97-AF65-F5344CB8AC3E}">
        <p14:creationId xmlns:p14="http://schemas.microsoft.com/office/powerpoint/2010/main" val="251988517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888638" y="970725"/>
            <a:ext cx="10612193" cy="3897489"/>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lnSpc>
                <a:spcPct val="200000"/>
              </a:lnSpc>
            </a:pPr>
            <a:r>
              <a:rPr lang="en-US" sz="2800" b="1"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7.2 Significant differences between grinding and milling</a:t>
            </a:r>
          </a:p>
          <a:p>
            <a:pPr marL="342900" indent="-342900" rtl="0">
              <a:lnSpc>
                <a:spcPct val="200000"/>
              </a:lnSpc>
              <a:buFont typeface="Arial" pitchFamily="34" charset="0"/>
              <a:buChar char="•"/>
            </a:pP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The abrasive grains in the wheel are much smaller than the teeth on the milling cutter.</a:t>
            </a:r>
          </a:p>
          <a:p>
            <a:pPr marL="342900" indent="-342900" rtl="0">
              <a:lnSpc>
                <a:spcPct val="200000"/>
              </a:lnSpc>
              <a:buFont typeface="Arial" pitchFamily="34" charset="0"/>
              <a:buChar char="•"/>
            </a:pPr>
            <a:r>
              <a:rPr lang="en-US" sz="22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Cutting </a:t>
            </a: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speeds in grinding are much higher than in milling.</a:t>
            </a:r>
          </a:p>
          <a:p>
            <a:pPr marL="342900" indent="-342900" rtl="0">
              <a:lnSpc>
                <a:spcPct val="200000"/>
              </a:lnSpc>
              <a:buFont typeface="Arial" pitchFamily="34" charset="0"/>
              <a:buChar char="•"/>
            </a:pPr>
            <a:r>
              <a:rPr lang="en-US" sz="22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 </a:t>
            </a: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grinding wheel is self sharpening (as the wheel wears, the abrasive particles become dull and either fracture to create fresh cutting edges or are pulled out of the surface of the wheel to expose new grains</a:t>
            </a:r>
            <a:r>
              <a:rPr lang="en-US" sz="22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a:r>
            <a:endPar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5731099" y="-339276"/>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SEVEN</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a:t>
            </a: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Grinding Operation</a:t>
            </a:r>
            <a:endParaRPr lang="en-US" sz="1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54259835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888638" y="970726"/>
            <a:ext cx="10612193" cy="2596722"/>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lnSpc>
                <a:spcPct val="200000"/>
              </a:lnSpc>
            </a:pPr>
            <a:r>
              <a:rPr lang="en-US" sz="2800" b="1"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7.3 The grinding wheel</a:t>
            </a:r>
          </a:p>
          <a:p>
            <a:pPr marL="342900" indent="-342900" rtl="0">
              <a:lnSpc>
                <a:spcPct val="200000"/>
              </a:lnSpc>
              <a:buFont typeface="Arial" pitchFamily="34" charset="0"/>
              <a:buChar char="•"/>
            </a:pP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The grinding wheel consists of abrasive particles and bonding materials. </a:t>
            </a:r>
          </a:p>
          <a:p>
            <a:pPr marL="342900" indent="-342900" rtl="0">
              <a:lnSpc>
                <a:spcPct val="200000"/>
              </a:lnSpc>
              <a:buFont typeface="Arial" pitchFamily="34" charset="0"/>
              <a:buChar char="•"/>
            </a:pP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The bonding material holds particles in place and establishes the structure and shape of the wheel.</a:t>
            </a:r>
          </a:p>
        </p:txBody>
      </p:sp>
      <p:sp>
        <p:nvSpPr>
          <p:cNvPr id="4" name="Title 1"/>
          <p:cNvSpPr txBox="1">
            <a:spLocks/>
          </p:cNvSpPr>
          <p:nvPr/>
        </p:nvSpPr>
        <p:spPr>
          <a:xfrm>
            <a:off x="5731099" y="-339276"/>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SEVEN</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a:t>
            </a: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Grinding Operation</a:t>
            </a:r>
            <a:endParaRPr lang="en-US" sz="1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33642718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995077" y="803300"/>
            <a:ext cx="10341740" cy="5339922"/>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lnSpc>
                <a:spcPct val="200000"/>
              </a:lnSpc>
            </a:pPr>
            <a:r>
              <a:rPr lang="en-US" sz="2800" b="1" dirty="0" smtClean="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7.4 </a:t>
            </a:r>
            <a:r>
              <a:rPr lang="en-US" sz="2800" b="1"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Abrasive material</a:t>
            </a:r>
          </a:p>
          <a:p>
            <a:pPr rtl="0">
              <a:lnSpc>
                <a:spcPct val="200000"/>
              </a:lnSpc>
            </a:pP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General properties of an abrasive material used in grinding wheels include high hardness, wear resistance, and toughness. </a:t>
            </a:r>
          </a:p>
          <a:p>
            <a:pPr rtl="0">
              <a:lnSpc>
                <a:spcPct val="200000"/>
              </a:lnSpc>
            </a:pP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The abrasive materials of greatest commercial importance are:</a:t>
            </a:r>
          </a:p>
          <a:p>
            <a:pPr marL="457200" indent="-457200" rtl="0">
              <a:lnSpc>
                <a:spcPct val="200000"/>
              </a:lnSpc>
              <a:buFont typeface="+mj-lt"/>
              <a:buAutoNum type="arabicPeriod"/>
            </a:pP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Aluminum oxide (Al</a:t>
            </a:r>
            <a:r>
              <a:rPr lang="en-US" sz="2200" baseline="-250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2</a:t>
            </a: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O</a:t>
            </a:r>
            <a:r>
              <a:rPr lang="en-US" sz="2200" baseline="-250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3</a:t>
            </a: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a:r>
          </a:p>
          <a:p>
            <a:pPr marL="457200" indent="-457200" rtl="0">
              <a:lnSpc>
                <a:spcPct val="200000"/>
              </a:lnSpc>
              <a:buFont typeface="+mj-lt"/>
              <a:buAutoNum type="arabicPeriod"/>
            </a:pP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Silicon carbide (</a:t>
            </a:r>
            <a:r>
              <a:rPr lang="en-US" sz="2200" dirty="0" err="1">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SiCa</a:t>
            </a: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a:r>
          </a:p>
          <a:p>
            <a:pPr marL="457200" indent="-457200" rtl="0">
              <a:lnSpc>
                <a:spcPct val="200000"/>
              </a:lnSpc>
              <a:buFont typeface="+mj-lt"/>
              <a:buAutoNum type="arabicPeriod"/>
            </a:pP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Cubic boron nitride (CBN)</a:t>
            </a:r>
          </a:p>
          <a:p>
            <a:pPr marL="457200" indent="-457200" rtl="0">
              <a:lnSpc>
                <a:spcPct val="200000"/>
              </a:lnSpc>
              <a:buFont typeface="+mj-lt"/>
              <a:buAutoNum type="arabicPeriod"/>
            </a:pP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Diamond (natural and synthetic)</a:t>
            </a:r>
          </a:p>
        </p:txBody>
      </p:sp>
      <p:sp>
        <p:nvSpPr>
          <p:cNvPr id="4" name="Title 1"/>
          <p:cNvSpPr txBox="1">
            <a:spLocks/>
          </p:cNvSpPr>
          <p:nvPr/>
        </p:nvSpPr>
        <p:spPr>
          <a:xfrm>
            <a:off x="5731099" y="-339276"/>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SEVEN</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a:t>
            </a: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Grinding Operation</a:t>
            </a:r>
            <a:endParaRPr lang="en-US" sz="1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99694401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888638" y="970726"/>
            <a:ext cx="10612193" cy="2596722"/>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lnSpc>
                <a:spcPct val="200000"/>
              </a:lnSpc>
            </a:pPr>
            <a:r>
              <a:rPr lang="en-US" sz="2800" b="1"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7.5 Grain size</a:t>
            </a:r>
          </a:p>
          <a:p>
            <a:pPr rtl="0">
              <a:lnSpc>
                <a:spcPct val="200000"/>
              </a:lnSpc>
            </a:pPr>
            <a:r>
              <a:rPr lang="en-US" sz="22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There </a:t>
            </a: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are two main grain sizes </a:t>
            </a:r>
            <a:r>
              <a:rPr lang="en-US" sz="22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available:</a:t>
            </a:r>
          </a:p>
          <a:p>
            <a:pPr marL="342900" indent="-342900" rtl="0">
              <a:lnSpc>
                <a:spcPct val="200000"/>
              </a:lnSpc>
              <a:buFont typeface="Arial" pitchFamily="34" charset="0"/>
              <a:buChar char="•"/>
            </a:pPr>
            <a:r>
              <a:rPr lang="en-US" sz="22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Small </a:t>
            </a: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grain </a:t>
            </a:r>
            <a:r>
              <a:rPr lang="en-US" sz="22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size: suitable </a:t>
            </a: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for </a:t>
            </a:r>
            <a:r>
              <a:rPr lang="en-US" sz="22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grinding hard </a:t>
            </a:r>
            <a:r>
              <a:rPr lang="en-US" sz="22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materials, with </a:t>
            </a: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better surface finish.</a:t>
            </a:r>
          </a:p>
          <a:p>
            <a:pPr marL="342900" indent="-342900" rtl="0">
              <a:lnSpc>
                <a:spcPct val="200000"/>
              </a:lnSpc>
              <a:buFont typeface="Arial" pitchFamily="34" charset="0"/>
              <a:buChar char="•"/>
            </a:pPr>
            <a:r>
              <a:rPr lang="en-US" sz="22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Large </a:t>
            </a: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grain size is suitable for </a:t>
            </a: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grinding soft </a:t>
            </a:r>
            <a:r>
              <a:rPr lang="en-US" sz="22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materials with </a:t>
            </a: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high material removal rate.</a:t>
            </a:r>
          </a:p>
        </p:txBody>
      </p:sp>
      <p:sp>
        <p:nvSpPr>
          <p:cNvPr id="4" name="Title 1"/>
          <p:cNvSpPr txBox="1">
            <a:spLocks/>
          </p:cNvSpPr>
          <p:nvPr/>
        </p:nvSpPr>
        <p:spPr>
          <a:xfrm>
            <a:off x="5731099" y="-339276"/>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SEVEN</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a:t>
            </a: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Grinding Operation</a:t>
            </a:r>
            <a:endParaRPr lang="en-US" sz="1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4489610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Custom 3">
      <a:dk1>
        <a:sysClr val="windowText" lastClr="000000"/>
      </a:dk1>
      <a:lt1>
        <a:sysClr val="window" lastClr="FFFFFF"/>
      </a:lt1>
      <a:dk2>
        <a:srgbClr val="666666"/>
      </a:dk2>
      <a:lt2>
        <a:srgbClr val="002676"/>
      </a:lt2>
      <a:accent1>
        <a:srgbClr val="FF388C"/>
      </a:accent1>
      <a:accent2>
        <a:srgbClr val="B0C9FF"/>
      </a:accent2>
      <a:accent3>
        <a:srgbClr val="9C007F"/>
      </a:accent3>
      <a:accent4>
        <a:srgbClr val="68007F"/>
      </a:accent4>
      <a:accent5>
        <a:srgbClr val="005BD3"/>
      </a:accent5>
      <a:accent6>
        <a:srgbClr val="00349E"/>
      </a:accent6>
      <a:hlink>
        <a:srgbClr val="17BBFD"/>
      </a:hlink>
      <a:folHlink>
        <a:srgbClr val="FF79C2"/>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Austin</Template>
  <TotalTime>631</TotalTime>
  <Words>1387</Words>
  <Application>Microsoft Office PowerPoint</Application>
  <PresentationFormat>Widescreen</PresentationFormat>
  <Paragraphs>141</Paragraphs>
  <Slides>27</Slides>
  <Notes>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5" baseType="lpstr">
      <vt:lpstr>Arial</vt:lpstr>
      <vt:lpstr>Calibri</vt:lpstr>
      <vt:lpstr>Century Gothic</vt:lpstr>
      <vt:lpstr>Tahoma</vt:lpstr>
      <vt:lpstr>Times New Roman</vt:lpstr>
      <vt:lpstr>Wingdings 2</vt:lpstr>
      <vt:lpstr>Austin</vt:lpstr>
      <vt:lpstr>Equation</vt:lpstr>
      <vt:lpstr>   By Dr. Saied Darwish (Prof.  Industrial Engineering Department, KSU)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King Saud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Selection of Manufacturing Engineering Processes   By Dr. Saied Darwish (Prof.  Industrial Engineering Department, KSU)</dc:title>
  <dc:creator>Mohammed Ali Elmeligy</dc:creator>
  <cp:lastModifiedBy>welcome</cp:lastModifiedBy>
  <cp:revision>161</cp:revision>
  <dcterms:created xsi:type="dcterms:W3CDTF">2014-07-08T07:30:00Z</dcterms:created>
  <dcterms:modified xsi:type="dcterms:W3CDTF">2016-05-02T22:25:35Z</dcterms:modified>
</cp:coreProperties>
</file>