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29A359-F306-419A-B934-E77E52CFE94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53157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669DF73-666F-4C69-A533-3AE73D3768F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8009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4DA2EC3-7CA2-499B-AEA6-47E6374A6AD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55263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04CF63EB-36A4-4C23-9BD4-D31F0E9E3B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8435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8C23BCB-BC8B-496D-AD03-49D7E59D11C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8948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5C7E529-B9D3-4B41-BADC-33C086E3710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26651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034D967-5266-4A03-AA51-04FCF9A8F67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3007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A87012C8-DFDF-4BB7-ACF5-3C575050867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515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48F5EC6-2069-41DE-B9E8-7FFC6A0DE6E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30631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335658F-EC8B-4DC1-9900-035415769F7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051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5F05DE-AE12-47ED-8C00-025540854EE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447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D019F4B-0C87-4280-9BF2-D93C1E9C12F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3304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E457AA3-59E5-4D00-9BC8-9C483373E78B}"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841470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696200" y="152400"/>
            <a:ext cx="1447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smtClean="0"/>
              <a:t>9</a:t>
            </a:r>
            <a:endParaRPr lang="en-US" sz="9600" dirty="0"/>
          </a:p>
        </p:txBody>
      </p:sp>
      <p:sp>
        <p:nvSpPr>
          <p:cNvPr id="3" name="Rectangle 2"/>
          <p:cNvSpPr/>
          <p:nvPr/>
        </p:nvSpPr>
        <p:spPr>
          <a:xfrm>
            <a:off x="0" y="5867400"/>
            <a:ext cx="914400" cy="9595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smtClean="0"/>
              <a:t>9</a:t>
            </a:r>
            <a:endParaRPr lang="en-US" sz="9600" dirty="0"/>
          </a:p>
        </p:txBody>
      </p:sp>
    </p:spTree>
    <p:extLst>
      <p:ext uri="{BB962C8B-B14F-4D97-AF65-F5344CB8AC3E}">
        <p14:creationId xmlns:p14="http://schemas.microsoft.com/office/powerpoint/2010/main" val="6406147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9234" name="Rectangle 2"/>
          <p:cNvSpPr>
            <a:spLocks noChangeArrowheads="1"/>
          </p:cNvSpPr>
          <p:nvPr/>
        </p:nvSpPr>
        <p:spPr bwMode="auto">
          <a:xfrm>
            <a:off x="107950" y="1233488"/>
            <a:ext cx="835342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algn="ctr" fontAlgn="base">
              <a:spcBef>
                <a:spcPct val="0"/>
              </a:spcBef>
              <a:spcAft>
                <a:spcPct val="0"/>
              </a:spcAft>
            </a:pPr>
            <a:r>
              <a:rPr lang="en-US" sz="2200" b="1" u="sng">
                <a:solidFill>
                  <a:srgbClr val="CC3300"/>
                </a:solidFill>
              </a:rPr>
              <a:t>INTRODUCTION</a:t>
            </a:r>
            <a:endParaRPr lang="en-US" sz="2200" b="1">
              <a:solidFill>
                <a:srgbClr val="CC3300"/>
              </a:solidFill>
            </a:endParaRPr>
          </a:p>
          <a:p>
            <a:pPr indent="457200" algn="ctr" fontAlgn="base">
              <a:spcBef>
                <a:spcPct val="0"/>
              </a:spcBef>
              <a:spcAft>
                <a:spcPct val="0"/>
              </a:spcAft>
            </a:pPr>
            <a:r>
              <a:rPr lang="en-US" sz="2200" b="1">
                <a:solidFill>
                  <a:srgbClr val="000000"/>
                </a:solidFill>
              </a:rPr>
              <a:t>Communication is the process of passing information and ideas from one person to another.  It is the exchange of written or verbal information.  In fact, communication means to convey a message by one person to another so that another person may understand, follow and implement the messages.  The process of communication has become very wide and very easy with the latest scientific development.</a:t>
            </a:r>
          </a:p>
        </p:txBody>
      </p:sp>
    </p:spTree>
    <p:extLst>
      <p:ext uri="{BB962C8B-B14F-4D97-AF65-F5344CB8AC3E}">
        <p14:creationId xmlns:p14="http://schemas.microsoft.com/office/powerpoint/2010/main" val="361245468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0258" name="Rectangle 2"/>
          <p:cNvSpPr>
            <a:spLocks noChangeArrowheads="1"/>
          </p:cNvSpPr>
          <p:nvPr/>
        </p:nvSpPr>
        <p:spPr bwMode="auto">
          <a:xfrm>
            <a:off x="107950" y="417513"/>
            <a:ext cx="8353425" cy="6335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CC3300"/>
                </a:solidFill>
              </a:rPr>
              <a:t>DEFINITION OF COMMUNICATION</a:t>
            </a:r>
            <a:endParaRPr lang="en-US" sz="2200" b="1">
              <a:solidFill>
                <a:srgbClr val="CC3300"/>
              </a:solidFill>
            </a:endParaRPr>
          </a:p>
          <a:p>
            <a:pPr indent="457200" fontAlgn="base">
              <a:spcBef>
                <a:spcPct val="0"/>
              </a:spcBef>
              <a:spcAft>
                <a:spcPct val="0"/>
              </a:spcAft>
            </a:pPr>
            <a:r>
              <a:rPr lang="en-US" sz="2200" b="1">
                <a:solidFill>
                  <a:srgbClr val="000000"/>
                </a:solidFill>
              </a:rPr>
              <a:t>A few definitions by some of the prominent writers on the subject are given below:</a:t>
            </a:r>
            <a:endParaRPr lang="en-US" sz="2200" b="1" i="1">
              <a:solidFill>
                <a:srgbClr val="000000"/>
              </a:solidFill>
            </a:endParaRPr>
          </a:p>
          <a:p>
            <a:pPr indent="457200" fontAlgn="base">
              <a:spcBef>
                <a:spcPct val="0"/>
              </a:spcBef>
              <a:spcAft>
                <a:spcPct val="0"/>
              </a:spcAft>
            </a:pPr>
            <a:r>
              <a:rPr lang="en-US" sz="2200" b="1" i="1">
                <a:solidFill>
                  <a:srgbClr val="0066CC"/>
                </a:solidFill>
              </a:rPr>
              <a:t>(1) “Communication is an exchange of facts, ideas, opinion or emotions by two or more persons”.</a:t>
            </a:r>
          </a:p>
          <a:p>
            <a:pPr indent="457200" algn="r" fontAlgn="base">
              <a:spcBef>
                <a:spcPct val="0"/>
              </a:spcBef>
              <a:spcAft>
                <a:spcPct val="0"/>
              </a:spcAft>
            </a:pPr>
            <a:r>
              <a:rPr lang="en-US" b="1" i="1">
                <a:solidFill>
                  <a:srgbClr val="000000"/>
                </a:solidFill>
              </a:rPr>
              <a:t>Newman, Summer</a:t>
            </a:r>
          </a:p>
          <a:p>
            <a:pPr indent="457200" fontAlgn="base">
              <a:spcBef>
                <a:spcPct val="0"/>
              </a:spcBef>
              <a:spcAft>
                <a:spcPct val="0"/>
              </a:spcAft>
            </a:pPr>
            <a:r>
              <a:rPr lang="en-US" sz="2200" b="1" i="1">
                <a:solidFill>
                  <a:srgbClr val="0066CC"/>
                </a:solidFill>
              </a:rPr>
              <a:t>(2) “Communication is the process of passing information and understanding from one person to another”.</a:t>
            </a:r>
          </a:p>
          <a:p>
            <a:pPr indent="457200" algn="r" fontAlgn="base">
              <a:spcBef>
                <a:spcPct val="0"/>
              </a:spcBef>
              <a:spcAft>
                <a:spcPct val="0"/>
              </a:spcAft>
            </a:pPr>
            <a:r>
              <a:rPr lang="en-US" b="1" i="1">
                <a:solidFill>
                  <a:srgbClr val="000000"/>
                </a:solidFill>
              </a:rPr>
              <a:t>Theo Haimann</a:t>
            </a:r>
            <a:endParaRPr lang="en-US" b="1" u="sng">
              <a:solidFill>
                <a:srgbClr val="000000"/>
              </a:solidFill>
            </a:endParaRPr>
          </a:p>
          <a:p>
            <a:pPr indent="457200" fontAlgn="base">
              <a:spcBef>
                <a:spcPct val="0"/>
              </a:spcBef>
              <a:spcAft>
                <a:spcPct val="0"/>
              </a:spcAft>
            </a:pPr>
            <a:r>
              <a:rPr lang="en-US" sz="2200" b="1" u="sng">
                <a:solidFill>
                  <a:srgbClr val="CC3300"/>
                </a:solidFill>
              </a:rPr>
              <a:t>NATURE OF COMMUNICATION</a:t>
            </a:r>
            <a:endParaRPr lang="en-US" sz="2200" b="1">
              <a:solidFill>
                <a:srgbClr val="CC3300"/>
              </a:solidFill>
            </a:endParaRPr>
          </a:p>
          <a:p>
            <a:pPr indent="457200" fontAlgn="base">
              <a:spcBef>
                <a:spcPct val="0"/>
              </a:spcBef>
              <a:spcAft>
                <a:spcPct val="0"/>
              </a:spcAft>
            </a:pPr>
            <a:r>
              <a:rPr lang="en-US" sz="2200" b="1">
                <a:solidFill>
                  <a:srgbClr val="000000"/>
                </a:solidFill>
              </a:rPr>
              <a:t>The basic characteristics of communication are as follows:</a:t>
            </a:r>
          </a:p>
          <a:p>
            <a:pPr indent="457200" fontAlgn="base">
              <a:spcBef>
                <a:spcPct val="0"/>
              </a:spcBef>
              <a:spcAft>
                <a:spcPct val="0"/>
              </a:spcAft>
              <a:buFontTx/>
              <a:buAutoNum type="arabicPeriod"/>
            </a:pPr>
            <a:r>
              <a:rPr lang="en-US" sz="2200" b="1">
                <a:solidFill>
                  <a:srgbClr val="000000"/>
                </a:solidFill>
              </a:rPr>
              <a:t>Communication involves at least two persons.  One who sends the message and the second who receives the message.</a:t>
            </a:r>
          </a:p>
          <a:p>
            <a:pPr indent="457200" fontAlgn="base">
              <a:spcBef>
                <a:spcPct val="0"/>
              </a:spcBef>
              <a:spcAft>
                <a:spcPct val="0"/>
              </a:spcAft>
              <a:buFontTx/>
              <a:buAutoNum type="arabicPeriod"/>
            </a:pPr>
            <a:r>
              <a:rPr lang="en-US" sz="2200" b="1">
                <a:solidFill>
                  <a:srgbClr val="000000"/>
                </a:solidFill>
              </a:rPr>
              <a:t>Communication is a two-way traffic.  The process of communication is not completed until the message has been understood by the receiver.</a:t>
            </a:r>
          </a:p>
          <a:p>
            <a:pPr indent="457200" fontAlgn="base">
              <a:spcBef>
                <a:spcPct val="0"/>
              </a:spcBef>
              <a:spcAft>
                <a:spcPct val="0"/>
              </a:spcAft>
              <a:buFontTx/>
              <a:buAutoNum type="arabicPeriod"/>
            </a:pPr>
            <a:r>
              <a:rPr lang="en-US" sz="2200" b="1">
                <a:solidFill>
                  <a:srgbClr val="000000"/>
                </a:solidFill>
              </a:rPr>
              <a:t>The basic purpose of communication is to create an understanding in the minds of the receiver of information.</a:t>
            </a:r>
          </a:p>
        </p:txBody>
      </p:sp>
    </p:spTree>
    <p:extLst>
      <p:ext uri="{BB962C8B-B14F-4D97-AF65-F5344CB8AC3E}">
        <p14:creationId xmlns:p14="http://schemas.microsoft.com/office/powerpoint/2010/main" val="362218381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282" name="Rectangle 2"/>
          <p:cNvSpPr>
            <a:spLocks noChangeArrowheads="1"/>
          </p:cNvSpPr>
          <p:nvPr/>
        </p:nvSpPr>
        <p:spPr bwMode="auto">
          <a:xfrm>
            <a:off x="107950" y="404813"/>
            <a:ext cx="8353425"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buFontTx/>
              <a:buAutoNum type="arabicPeriod" startAt="4"/>
            </a:pPr>
            <a:r>
              <a:rPr lang="en-US" sz="2200" b="1">
                <a:solidFill>
                  <a:srgbClr val="000000"/>
                </a:solidFill>
              </a:rPr>
              <a:t>Communication may take several forms e.g., order, instruction, report, suggestion, grievance, observation etc.  The message may be conveyed through words spoken or written or gestures.</a:t>
            </a:r>
            <a:endParaRPr lang="en-US" sz="2200" b="1" u="sng">
              <a:solidFill>
                <a:srgbClr val="000000"/>
              </a:solidFill>
            </a:endParaRPr>
          </a:p>
          <a:p>
            <a:pPr indent="457200" fontAlgn="base">
              <a:spcBef>
                <a:spcPct val="0"/>
              </a:spcBef>
              <a:spcAft>
                <a:spcPct val="0"/>
              </a:spcAft>
            </a:pPr>
            <a:r>
              <a:rPr lang="en-US" sz="2200" b="1" u="sng">
                <a:solidFill>
                  <a:srgbClr val="CC3300"/>
                </a:solidFill>
              </a:rPr>
              <a:t>IMPORTANCE OF COMMUNICATION</a:t>
            </a:r>
            <a:endParaRPr lang="en-US" sz="2200" b="1">
              <a:solidFill>
                <a:srgbClr val="CC3300"/>
              </a:solidFill>
            </a:endParaRPr>
          </a:p>
          <a:p>
            <a:pPr indent="457200" fontAlgn="base">
              <a:spcBef>
                <a:spcPct val="0"/>
              </a:spcBef>
              <a:spcAft>
                <a:spcPct val="0"/>
              </a:spcAft>
            </a:pPr>
            <a:r>
              <a:rPr lang="en-US" sz="2200" b="1">
                <a:solidFill>
                  <a:srgbClr val="000000"/>
                </a:solidFill>
              </a:rPr>
              <a:t>The role of communication is summarized in the following points:</a:t>
            </a:r>
          </a:p>
          <a:p>
            <a:pPr indent="457200" fontAlgn="base">
              <a:spcBef>
                <a:spcPct val="0"/>
              </a:spcBef>
              <a:spcAft>
                <a:spcPct val="0"/>
              </a:spcAft>
              <a:buFontTx/>
              <a:buAutoNum type="arabicPeriod"/>
            </a:pPr>
            <a:r>
              <a:rPr lang="en-US" sz="2200" b="1">
                <a:solidFill>
                  <a:srgbClr val="000066"/>
                </a:solidFill>
              </a:rPr>
              <a:t>Communication helps the management in making understand employees the objectives, plans, and policies of the enterprise.</a:t>
            </a:r>
          </a:p>
          <a:p>
            <a:pPr indent="457200" fontAlgn="base">
              <a:spcBef>
                <a:spcPct val="0"/>
              </a:spcBef>
              <a:spcAft>
                <a:spcPct val="0"/>
              </a:spcAft>
              <a:buFontTx/>
              <a:buAutoNum type="arabicPeriod"/>
            </a:pPr>
            <a:r>
              <a:rPr lang="en-US" sz="2200" b="1">
                <a:solidFill>
                  <a:srgbClr val="000066"/>
                </a:solidFill>
              </a:rPr>
              <a:t>Communication develops understanding between the superior and the subordinates.</a:t>
            </a:r>
          </a:p>
          <a:p>
            <a:pPr indent="457200" fontAlgn="base">
              <a:spcBef>
                <a:spcPct val="0"/>
              </a:spcBef>
              <a:spcAft>
                <a:spcPct val="0"/>
              </a:spcAft>
              <a:buFontTx/>
              <a:buAutoNum type="arabicPeriod"/>
            </a:pPr>
            <a:r>
              <a:rPr lang="en-US" sz="2200" b="1">
                <a:solidFill>
                  <a:srgbClr val="000066"/>
                </a:solidFill>
              </a:rPr>
              <a:t>Communication helps in controlling the performances of different individuals and departments of the enterprise.</a:t>
            </a:r>
          </a:p>
          <a:p>
            <a:pPr indent="457200" fontAlgn="base">
              <a:spcBef>
                <a:spcPct val="0"/>
              </a:spcBef>
              <a:spcAft>
                <a:spcPct val="0"/>
              </a:spcAft>
              <a:buFontTx/>
              <a:buAutoNum type="arabicPeriod"/>
            </a:pPr>
            <a:r>
              <a:rPr lang="en-US" sz="2200" b="1">
                <a:solidFill>
                  <a:srgbClr val="000066"/>
                </a:solidFill>
              </a:rPr>
              <a:t>Communication facilitates decision making by providing necessary information in time.</a:t>
            </a:r>
          </a:p>
          <a:p>
            <a:pPr indent="457200" fontAlgn="base">
              <a:spcBef>
                <a:spcPct val="0"/>
              </a:spcBef>
              <a:spcAft>
                <a:spcPct val="0"/>
              </a:spcAft>
              <a:buFontTx/>
              <a:buAutoNum type="arabicPeriod"/>
            </a:pPr>
            <a:r>
              <a:rPr lang="en-US" sz="2200" b="1">
                <a:solidFill>
                  <a:srgbClr val="000066"/>
                </a:solidFill>
              </a:rPr>
              <a:t>Communication provides unity of direction to various activities of the enterprise.</a:t>
            </a:r>
          </a:p>
        </p:txBody>
      </p:sp>
    </p:spTree>
    <p:extLst>
      <p:ext uri="{BB962C8B-B14F-4D97-AF65-F5344CB8AC3E}">
        <p14:creationId xmlns:p14="http://schemas.microsoft.com/office/powerpoint/2010/main" val="197999498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107950" y="333375"/>
            <a:ext cx="83534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buFontTx/>
              <a:buAutoNum type="arabicPeriod" startAt="6"/>
            </a:pPr>
            <a:r>
              <a:rPr lang="en-US" sz="2200" b="1">
                <a:solidFill>
                  <a:srgbClr val="000066"/>
                </a:solidFill>
              </a:rPr>
              <a:t>Communication is an effective device for achieving participation by the workers.</a:t>
            </a:r>
          </a:p>
          <a:p>
            <a:pPr indent="457200" fontAlgn="base">
              <a:spcBef>
                <a:spcPct val="0"/>
              </a:spcBef>
              <a:spcAft>
                <a:spcPct val="0"/>
              </a:spcAft>
              <a:buFontTx/>
              <a:buAutoNum type="arabicPeriod" startAt="6"/>
            </a:pPr>
            <a:r>
              <a:rPr lang="en-US" sz="2200" b="1">
                <a:solidFill>
                  <a:srgbClr val="000066"/>
                </a:solidFill>
              </a:rPr>
              <a:t>Communication facilities change on the part of employees by modifying their behaviour.</a:t>
            </a:r>
          </a:p>
        </p:txBody>
      </p:sp>
      <p:sp>
        <p:nvSpPr>
          <p:cNvPr id="482307" name="Rectangle 3"/>
          <p:cNvSpPr>
            <a:spLocks noChangeArrowheads="1"/>
          </p:cNvSpPr>
          <p:nvPr/>
        </p:nvSpPr>
        <p:spPr bwMode="auto">
          <a:xfrm>
            <a:off x="107950" y="1852613"/>
            <a:ext cx="835342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000" b="1" u="sng">
                <a:solidFill>
                  <a:srgbClr val="CC3300"/>
                </a:solidFill>
              </a:rPr>
              <a:t>COMMUICATION PROCESS</a:t>
            </a:r>
            <a:endParaRPr lang="en-US" sz="2000" b="1">
              <a:solidFill>
                <a:srgbClr val="CC3300"/>
              </a:solidFill>
            </a:endParaRPr>
          </a:p>
          <a:p>
            <a:pPr indent="457200" fontAlgn="base">
              <a:spcBef>
                <a:spcPct val="0"/>
              </a:spcBef>
              <a:spcAft>
                <a:spcPct val="0"/>
              </a:spcAft>
            </a:pPr>
            <a:r>
              <a:rPr lang="en-US" sz="2000" b="1">
                <a:solidFill>
                  <a:srgbClr val="000000"/>
                </a:solidFill>
              </a:rPr>
              <a:t>The Communication process has the following steps:</a:t>
            </a:r>
          </a:p>
          <a:p>
            <a:pPr indent="457200" fontAlgn="base">
              <a:spcBef>
                <a:spcPct val="0"/>
              </a:spcBef>
              <a:spcAft>
                <a:spcPct val="0"/>
              </a:spcAft>
              <a:buFontTx/>
              <a:buAutoNum type="arabicPeriod"/>
            </a:pPr>
            <a:r>
              <a:rPr lang="en-US" sz="2000" b="1">
                <a:solidFill>
                  <a:srgbClr val="004992"/>
                </a:solidFill>
              </a:rPr>
              <a:t>The sender formulates the message he wants to convey to others.</a:t>
            </a:r>
          </a:p>
          <a:p>
            <a:pPr indent="457200" fontAlgn="base">
              <a:spcBef>
                <a:spcPct val="0"/>
              </a:spcBef>
              <a:spcAft>
                <a:spcPct val="0"/>
              </a:spcAft>
              <a:buFontTx/>
              <a:buAutoNum type="arabicPeriod"/>
            </a:pPr>
            <a:r>
              <a:rPr lang="en-US" sz="2000" b="1">
                <a:solidFill>
                  <a:srgbClr val="004992"/>
                </a:solidFill>
              </a:rPr>
              <a:t>The sender will translate the message into words, symbols or any other form which he feels will make the receiver understand the message (This is known as encoding of message).</a:t>
            </a:r>
          </a:p>
          <a:p>
            <a:pPr indent="457200" fontAlgn="base">
              <a:spcBef>
                <a:spcPct val="0"/>
              </a:spcBef>
              <a:spcAft>
                <a:spcPct val="0"/>
              </a:spcAft>
              <a:buFontTx/>
              <a:buAutoNum type="arabicPeriod"/>
            </a:pPr>
            <a:r>
              <a:rPr lang="en-US" sz="2000" b="1">
                <a:solidFill>
                  <a:srgbClr val="004992"/>
                </a:solidFill>
              </a:rPr>
              <a:t>The encoded message is transmitted to the receiver with the help of certain method.  The sender may use spoken words or written words for this purpose.</a:t>
            </a:r>
          </a:p>
          <a:p>
            <a:pPr indent="457200" fontAlgn="base">
              <a:spcBef>
                <a:spcPct val="0"/>
              </a:spcBef>
              <a:spcAft>
                <a:spcPct val="0"/>
              </a:spcAft>
              <a:buFontTx/>
              <a:buAutoNum type="arabicPeriod"/>
            </a:pPr>
            <a:r>
              <a:rPr lang="en-US" sz="2000" b="1">
                <a:solidFill>
                  <a:srgbClr val="004992"/>
                </a:solidFill>
              </a:rPr>
              <a:t>The message is received by the receiver.</a:t>
            </a:r>
          </a:p>
          <a:p>
            <a:pPr indent="457200" fontAlgn="base">
              <a:spcBef>
                <a:spcPct val="0"/>
              </a:spcBef>
              <a:spcAft>
                <a:spcPct val="0"/>
              </a:spcAft>
              <a:buFontTx/>
              <a:buAutoNum type="arabicPeriod"/>
            </a:pPr>
            <a:r>
              <a:rPr lang="en-US" sz="2000" b="1">
                <a:solidFill>
                  <a:srgbClr val="004992"/>
                </a:solidFill>
              </a:rPr>
              <a:t>The receiver of the message decodes the message and draws meaning from the message.</a:t>
            </a:r>
          </a:p>
          <a:p>
            <a:pPr indent="457200" fontAlgn="base">
              <a:spcBef>
                <a:spcPct val="0"/>
              </a:spcBef>
              <a:spcAft>
                <a:spcPct val="0"/>
              </a:spcAft>
              <a:buFontTx/>
              <a:buAutoNum type="arabicPeriod"/>
            </a:pPr>
            <a:r>
              <a:rPr lang="en-US" sz="2000" b="1">
                <a:solidFill>
                  <a:srgbClr val="004992"/>
                </a:solidFill>
              </a:rPr>
              <a:t>The receiver will take the necessary action and will send his response to the sender of the message.  This is also known as feed back information.</a:t>
            </a:r>
          </a:p>
        </p:txBody>
      </p:sp>
    </p:spTree>
    <p:extLst>
      <p:ext uri="{BB962C8B-B14F-4D97-AF65-F5344CB8AC3E}">
        <p14:creationId xmlns:p14="http://schemas.microsoft.com/office/powerpoint/2010/main" val="183927018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3330" name="Rectangle 2"/>
          <p:cNvSpPr>
            <a:spLocks noChangeArrowheads="1"/>
          </p:cNvSpPr>
          <p:nvPr/>
        </p:nvSpPr>
        <p:spPr bwMode="auto">
          <a:xfrm>
            <a:off x="107950" y="404813"/>
            <a:ext cx="8353425"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CC3300"/>
                </a:solidFill>
              </a:rPr>
              <a:t>ELEMENTS OF COMMUNICATION</a:t>
            </a:r>
            <a:endParaRPr lang="en-US" sz="2200" b="1">
              <a:solidFill>
                <a:srgbClr val="CC3300"/>
              </a:solidFill>
            </a:endParaRPr>
          </a:p>
          <a:p>
            <a:pPr indent="457200" fontAlgn="base">
              <a:spcBef>
                <a:spcPct val="0"/>
              </a:spcBef>
              <a:spcAft>
                <a:spcPct val="0"/>
              </a:spcAft>
            </a:pPr>
            <a:r>
              <a:rPr lang="en-US" sz="2200" b="1">
                <a:solidFill>
                  <a:srgbClr val="000000"/>
                </a:solidFill>
              </a:rPr>
              <a:t>The process of communication consists of the following components:</a:t>
            </a:r>
            <a:endParaRPr lang="en-US" sz="2200" b="1" u="sng">
              <a:solidFill>
                <a:srgbClr val="000000"/>
              </a:solidFill>
            </a:endParaRPr>
          </a:p>
          <a:p>
            <a:pPr indent="457200" fontAlgn="base">
              <a:spcBef>
                <a:spcPct val="0"/>
              </a:spcBef>
              <a:spcAft>
                <a:spcPct val="0"/>
              </a:spcAft>
            </a:pPr>
            <a:r>
              <a:rPr lang="en-US" sz="2200" b="1" u="sng">
                <a:solidFill>
                  <a:srgbClr val="004992"/>
                </a:solidFill>
              </a:rPr>
              <a:t>1. Communicator</a:t>
            </a:r>
            <a:endParaRPr lang="en-US" sz="2200" b="1">
              <a:solidFill>
                <a:srgbClr val="004992"/>
              </a:solidFill>
            </a:endParaRPr>
          </a:p>
          <a:p>
            <a:pPr indent="457200" fontAlgn="base">
              <a:spcBef>
                <a:spcPct val="0"/>
              </a:spcBef>
              <a:spcAft>
                <a:spcPct val="0"/>
              </a:spcAft>
            </a:pPr>
            <a:r>
              <a:rPr lang="en-US" sz="2200" b="1">
                <a:solidFill>
                  <a:srgbClr val="000000"/>
                </a:solidFill>
              </a:rPr>
              <a:t>The person who conveys the message is known as communicator or sender.</a:t>
            </a:r>
            <a:endParaRPr lang="en-US" sz="2200" b="1" u="sng">
              <a:solidFill>
                <a:srgbClr val="000000"/>
              </a:solidFill>
            </a:endParaRPr>
          </a:p>
          <a:p>
            <a:pPr indent="457200" fontAlgn="base">
              <a:spcBef>
                <a:spcPct val="0"/>
              </a:spcBef>
              <a:spcAft>
                <a:spcPct val="0"/>
              </a:spcAft>
            </a:pPr>
            <a:r>
              <a:rPr lang="en-US" sz="2200" b="1" u="sng">
                <a:solidFill>
                  <a:srgbClr val="000000"/>
                </a:solidFill>
              </a:rPr>
              <a:t>Message</a:t>
            </a:r>
            <a:endParaRPr lang="en-US" sz="2200" b="1">
              <a:solidFill>
                <a:srgbClr val="000000"/>
              </a:solidFill>
            </a:endParaRPr>
          </a:p>
          <a:p>
            <a:pPr indent="457200" fontAlgn="base">
              <a:spcBef>
                <a:spcPct val="0"/>
              </a:spcBef>
              <a:spcAft>
                <a:spcPct val="0"/>
              </a:spcAft>
            </a:pPr>
            <a:r>
              <a:rPr lang="en-US" sz="2200" b="1">
                <a:solidFill>
                  <a:srgbClr val="000000"/>
                </a:solidFill>
              </a:rPr>
              <a:t>It is the subject matter of any communication.  It may involve any fact, opinion or information.</a:t>
            </a:r>
            <a:endParaRPr lang="en-US" sz="2200" b="1" u="sng">
              <a:solidFill>
                <a:srgbClr val="000000"/>
              </a:solidFill>
            </a:endParaRPr>
          </a:p>
          <a:p>
            <a:pPr indent="457200" fontAlgn="base">
              <a:spcBef>
                <a:spcPct val="0"/>
              </a:spcBef>
              <a:spcAft>
                <a:spcPct val="0"/>
              </a:spcAft>
            </a:pPr>
            <a:r>
              <a:rPr lang="en-US" sz="2200" b="1" u="sng">
                <a:solidFill>
                  <a:srgbClr val="004992"/>
                </a:solidFill>
              </a:rPr>
              <a:t>2. Communication Symbol</a:t>
            </a:r>
            <a:endParaRPr lang="en-US" sz="2200" b="1">
              <a:solidFill>
                <a:srgbClr val="004992"/>
              </a:solidFill>
            </a:endParaRPr>
          </a:p>
          <a:p>
            <a:pPr indent="457200" fontAlgn="base">
              <a:spcBef>
                <a:spcPct val="0"/>
              </a:spcBef>
              <a:spcAft>
                <a:spcPct val="0"/>
              </a:spcAft>
            </a:pPr>
            <a:r>
              <a:rPr lang="en-US" sz="2200" b="1">
                <a:solidFill>
                  <a:srgbClr val="000000"/>
                </a:solidFill>
              </a:rPr>
              <a:t>The sender of information organizes his idea into a series of symbols (words, sign, etc.) which, he feels will communicate to the intended receiver or receivers.</a:t>
            </a:r>
            <a:endParaRPr lang="en-US" sz="2200" b="1" u="sng">
              <a:solidFill>
                <a:srgbClr val="000000"/>
              </a:solidFill>
            </a:endParaRPr>
          </a:p>
          <a:p>
            <a:pPr indent="457200" fontAlgn="base">
              <a:spcBef>
                <a:spcPct val="0"/>
              </a:spcBef>
              <a:spcAft>
                <a:spcPct val="0"/>
              </a:spcAft>
            </a:pPr>
            <a:r>
              <a:rPr lang="en-US" sz="2200" b="1" u="sng">
                <a:solidFill>
                  <a:srgbClr val="004992"/>
                </a:solidFill>
              </a:rPr>
              <a:t>3. Communication Channel</a:t>
            </a:r>
            <a:endParaRPr lang="en-US" sz="2200" b="1">
              <a:solidFill>
                <a:srgbClr val="004992"/>
              </a:solidFill>
            </a:endParaRPr>
          </a:p>
          <a:p>
            <a:pPr indent="457200" fontAlgn="base">
              <a:spcBef>
                <a:spcPct val="0"/>
              </a:spcBef>
              <a:spcAft>
                <a:spcPct val="0"/>
              </a:spcAft>
            </a:pPr>
            <a:r>
              <a:rPr lang="en-US" sz="2200" b="1">
                <a:solidFill>
                  <a:srgbClr val="000000"/>
                </a:solidFill>
              </a:rPr>
              <a:t>Communication channel are the media through which the message passes.  It may be either formal or informal.</a:t>
            </a:r>
            <a:endParaRPr lang="en-US" sz="2200" b="1" u="sng">
              <a:solidFill>
                <a:srgbClr val="000000"/>
              </a:solidFill>
            </a:endParaRPr>
          </a:p>
          <a:p>
            <a:pPr indent="457200" fontAlgn="base">
              <a:spcBef>
                <a:spcPct val="0"/>
              </a:spcBef>
              <a:spcAft>
                <a:spcPct val="0"/>
              </a:spcAft>
            </a:pPr>
            <a:r>
              <a:rPr lang="en-US" sz="2200" b="1" u="sng">
                <a:solidFill>
                  <a:srgbClr val="004992"/>
                </a:solidFill>
              </a:rPr>
              <a:t>4. Receiver</a:t>
            </a:r>
            <a:endParaRPr lang="en-US" sz="2200" b="1">
              <a:solidFill>
                <a:srgbClr val="004992"/>
              </a:solidFill>
            </a:endParaRPr>
          </a:p>
          <a:p>
            <a:pPr indent="457200" fontAlgn="base">
              <a:spcBef>
                <a:spcPct val="0"/>
              </a:spcBef>
              <a:spcAft>
                <a:spcPct val="0"/>
              </a:spcAft>
            </a:pPr>
            <a:r>
              <a:rPr lang="en-US" sz="2200" b="1">
                <a:solidFill>
                  <a:srgbClr val="000000"/>
                </a:solidFill>
              </a:rPr>
              <a:t>The person who receives the message is called receiver</a:t>
            </a:r>
          </a:p>
        </p:txBody>
      </p:sp>
    </p:spTree>
    <p:extLst>
      <p:ext uri="{BB962C8B-B14F-4D97-AF65-F5344CB8AC3E}">
        <p14:creationId xmlns:p14="http://schemas.microsoft.com/office/powerpoint/2010/main" val="389980989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4354" name="Rectangle 2"/>
          <p:cNvSpPr>
            <a:spLocks noChangeArrowheads="1"/>
          </p:cNvSpPr>
          <p:nvPr/>
        </p:nvSpPr>
        <p:spPr bwMode="auto">
          <a:xfrm>
            <a:off x="107950" y="620713"/>
            <a:ext cx="8353425"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indent="457200" fontAlgn="base">
              <a:spcBef>
                <a:spcPct val="0"/>
              </a:spcBef>
              <a:spcAft>
                <a:spcPct val="0"/>
              </a:spcAft>
            </a:pPr>
            <a:r>
              <a:rPr lang="en-US" sz="2200" b="1" u="sng">
                <a:solidFill>
                  <a:srgbClr val="CC3300"/>
                </a:solidFill>
              </a:rPr>
              <a:t>TYPES OF COMMUNICATION</a:t>
            </a:r>
            <a:endParaRPr lang="en-US" sz="2200" b="1">
              <a:solidFill>
                <a:srgbClr val="CC3300"/>
              </a:solidFill>
            </a:endParaRPr>
          </a:p>
          <a:p>
            <a:pPr indent="457200" fontAlgn="base">
              <a:spcBef>
                <a:spcPct val="0"/>
              </a:spcBef>
              <a:spcAft>
                <a:spcPct val="0"/>
              </a:spcAft>
            </a:pPr>
            <a:r>
              <a:rPr lang="en-US" sz="2200" b="1">
                <a:solidFill>
                  <a:srgbClr val="000000"/>
                </a:solidFill>
              </a:rPr>
              <a:t>Communication may be classified on the following bases:</a:t>
            </a:r>
          </a:p>
          <a:p>
            <a:pPr indent="457200" fontAlgn="base">
              <a:spcBef>
                <a:spcPct val="0"/>
              </a:spcBef>
              <a:spcAft>
                <a:spcPct val="0"/>
              </a:spcAft>
            </a:pPr>
            <a:endParaRPr lang="en-US" sz="2200" b="1">
              <a:solidFill>
                <a:srgbClr val="000000"/>
              </a:solidFill>
            </a:endParaRPr>
          </a:p>
          <a:p>
            <a:pPr indent="457200" fontAlgn="base">
              <a:spcBef>
                <a:spcPct val="0"/>
              </a:spcBef>
              <a:spcAft>
                <a:spcPct val="0"/>
              </a:spcAft>
            </a:pPr>
            <a:r>
              <a:rPr lang="en-US" sz="2200" b="1">
                <a:solidFill>
                  <a:srgbClr val="000066"/>
                </a:solidFill>
              </a:rPr>
              <a:t>1. On the Basis of Organizational Relationship</a:t>
            </a:r>
          </a:p>
          <a:p>
            <a:pPr indent="457200" fontAlgn="base">
              <a:spcBef>
                <a:spcPct val="0"/>
              </a:spcBef>
              <a:spcAft>
                <a:spcPct val="0"/>
              </a:spcAft>
              <a:buFontTx/>
              <a:buAutoNum type="alphaLcParenR"/>
            </a:pPr>
            <a:r>
              <a:rPr lang="en-US" sz="2200" b="1">
                <a:solidFill>
                  <a:srgbClr val="004992"/>
                </a:solidFill>
              </a:rPr>
              <a:t>Formal Communication.</a:t>
            </a:r>
          </a:p>
          <a:p>
            <a:pPr indent="457200" fontAlgn="base">
              <a:spcBef>
                <a:spcPct val="0"/>
              </a:spcBef>
              <a:spcAft>
                <a:spcPct val="0"/>
              </a:spcAft>
              <a:buFontTx/>
              <a:buAutoNum type="alphaLcParenR"/>
            </a:pPr>
            <a:r>
              <a:rPr lang="en-US" sz="2200" b="1">
                <a:solidFill>
                  <a:srgbClr val="004992"/>
                </a:solidFill>
              </a:rPr>
              <a:t>Informal Communication.</a:t>
            </a:r>
          </a:p>
          <a:p>
            <a:pPr indent="457200" fontAlgn="base">
              <a:spcBef>
                <a:spcPct val="0"/>
              </a:spcBef>
              <a:spcAft>
                <a:spcPct val="0"/>
              </a:spcAft>
            </a:pPr>
            <a:endParaRPr lang="en-US" sz="2200" b="1" u="sng">
              <a:solidFill>
                <a:srgbClr val="004992"/>
              </a:solidFill>
            </a:endParaRPr>
          </a:p>
          <a:p>
            <a:pPr indent="457200" fontAlgn="base">
              <a:spcBef>
                <a:spcPct val="0"/>
              </a:spcBef>
              <a:spcAft>
                <a:spcPct val="0"/>
              </a:spcAft>
            </a:pPr>
            <a:r>
              <a:rPr lang="en-US" sz="2200" b="1">
                <a:solidFill>
                  <a:srgbClr val="000066"/>
                </a:solidFill>
              </a:rPr>
              <a:t>2. On the Basis of Direction</a:t>
            </a:r>
          </a:p>
          <a:p>
            <a:pPr indent="457200" fontAlgn="base">
              <a:spcBef>
                <a:spcPct val="0"/>
              </a:spcBef>
              <a:spcAft>
                <a:spcPct val="0"/>
              </a:spcAft>
              <a:buFontTx/>
              <a:buAutoNum type="alphaLcParenR"/>
            </a:pPr>
            <a:r>
              <a:rPr lang="en-US" sz="2200" b="1">
                <a:solidFill>
                  <a:srgbClr val="004992"/>
                </a:solidFill>
              </a:rPr>
              <a:t>Downward Communication.</a:t>
            </a:r>
          </a:p>
          <a:p>
            <a:pPr indent="457200" fontAlgn="base">
              <a:spcBef>
                <a:spcPct val="0"/>
              </a:spcBef>
              <a:spcAft>
                <a:spcPct val="0"/>
              </a:spcAft>
              <a:buFontTx/>
              <a:buAutoNum type="alphaLcParenR"/>
            </a:pPr>
            <a:r>
              <a:rPr lang="en-US" sz="2200" b="1">
                <a:solidFill>
                  <a:srgbClr val="004992"/>
                </a:solidFill>
              </a:rPr>
              <a:t>Upward Communication.</a:t>
            </a:r>
          </a:p>
          <a:p>
            <a:pPr indent="457200" fontAlgn="base">
              <a:spcBef>
                <a:spcPct val="0"/>
              </a:spcBef>
              <a:spcAft>
                <a:spcPct val="0"/>
              </a:spcAft>
              <a:buFontTx/>
              <a:buAutoNum type="alphaLcParenR"/>
            </a:pPr>
            <a:r>
              <a:rPr lang="en-US" sz="2200" b="1">
                <a:solidFill>
                  <a:srgbClr val="004992"/>
                </a:solidFill>
              </a:rPr>
              <a:t>Horizontal Communication.</a:t>
            </a:r>
          </a:p>
          <a:p>
            <a:pPr indent="457200" fontAlgn="base">
              <a:spcBef>
                <a:spcPct val="0"/>
              </a:spcBef>
              <a:spcAft>
                <a:spcPct val="0"/>
              </a:spcAft>
            </a:pPr>
            <a:endParaRPr lang="en-US" sz="2200" b="1">
              <a:solidFill>
                <a:srgbClr val="004992"/>
              </a:solidFill>
            </a:endParaRPr>
          </a:p>
          <a:p>
            <a:pPr indent="457200" fontAlgn="base">
              <a:spcBef>
                <a:spcPct val="0"/>
              </a:spcBef>
              <a:spcAft>
                <a:spcPct val="0"/>
              </a:spcAft>
            </a:pPr>
            <a:r>
              <a:rPr lang="en-US" sz="2200" b="1">
                <a:solidFill>
                  <a:srgbClr val="000066"/>
                </a:solidFill>
              </a:rPr>
              <a:t>3. On the Basis of Channel or Method of Expression</a:t>
            </a:r>
          </a:p>
          <a:p>
            <a:pPr indent="457200" fontAlgn="base">
              <a:spcBef>
                <a:spcPct val="0"/>
              </a:spcBef>
              <a:spcAft>
                <a:spcPct val="0"/>
              </a:spcAft>
              <a:buFontTx/>
              <a:buAutoNum type="alphaLcParenR"/>
            </a:pPr>
            <a:r>
              <a:rPr lang="en-US" sz="2200" b="1">
                <a:solidFill>
                  <a:srgbClr val="004992"/>
                </a:solidFill>
              </a:rPr>
              <a:t>Oral Communication.</a:t>
            </a:r>
          </a:p>
          <a:p>
            <a:pPr indent="457200" fontAlgn="base">
              <a:spcBef>
                <a:spcPct val="0"/>
              </a:spcBef>
              <a:spcAft>
                <a:spcPct val="0"/>
              </a:spcAft>
              <a:buFontTx/>
              <a:buAutoNum type="alphaLcParenR"/>
            </a:pPr>
            <a:r>
              <a:rPr lang="en-US" sz="2200" b="1">
                <a:solidFill>
                  <a:srgbClr val="004992"/>
                </a:solidFill>
              </a:rPr>
              <a:t>Written Communication.</a:t>
            </a:r>
          </a:p>
          <a:p>
            <a:pPr indent="457200" fontAlgn="base">
              <a:spcBef>
                <a:spcPct val="0"/>
              </a:spcBef>
              <a:spcAft>
                <a:spcPct val="0"/>
              </a:spcAft>
              <a:buFontTx/>
              <a:buAutoNum type="alphaLcParenR"/>
            </a:pPr>
            <a:r>
              <a:rPr lang="en-US" sz="2200" b="1">
                <a:solidFill>
                  <a:srgbClr val="004992"/>
                </a:solidFill>
              </a:rPr>
              <a:t>Gestural communication.</a:t>
            </a:r>
          </a:p>
        </p:txBody>
      </p:sp>
    </p:spTree>
    <p:extLst>
      <p:ext uri="{BB962C8B-B14F-4D97-AF65-F5344CB8AC3E}">
        <p14:creationId xmlns:p14="http://schemas.microsoft.com/office/powerpoint/2010/main" val="239670392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TotalTime>
  <Words>666</Words>
  <Application>Microsoft Office PowerPoint</Application>
  <PresentationFormat>On-screen Show (4:3)</PresentationFormat>
  <Paragraphs>61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تصميم افتراضي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KSU S155-S9</dc:creator>
  <cp:lastModifiedBy>KSU S155-S9</cp:lastModifiedBy>
  <cp:revision>4</cp:revision>
  <dcterms:created xsi:type="dcterms:W3CDTF">2015-01-29T08:35:59Z</dcterms:created>
  <dcterms:modified xsi:type="dcterms:W3CDTF">2015-02-16T10:12:56Z</dcterms:modified>
</cp:coreProperties>
</file>