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62" r:id="rId3"/>
    <p:sldId id="264" r:id="rId4"/>
    <p:sldId id="265" r:id="rId5"/>
    <p:sldId id="257" r:id="rId6"/>
    <p:sldId id="278" r:id="rId7"/>
    <p:sldId id="279" r:id="rId8"/>
    <p:sldId id="281" r:id="rId9"/>
    <p:sldId id="280" r:id="rId10"/>
    <p:sldId id="277" r:id="rId11"/>
    <p:sldId id="272" r:id="rId12"/>
    <p:sldId id="273" r:id="rId13"/>
    <p:sldId id="268" r:id="rId14"/>
    <p:sldId id="25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410" y="-3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10/6/2012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10/6/2012</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10/6/2012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10/6/2012</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10/6/2012</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10/6/2012</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10/6/2012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elchem.kaist.ac.kr/vt/chem-ed/spec/atomic/graphics/aa.jpg" TargetMode="Externa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hyperlink" Target="http://elchem.kaist.ac.kr/vt/chem-ed/spec/atomic/graphics/gfaa.jp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eather.nmsu.edu/teaching_material/soil698/student_reports/spectroscopy/output.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en.wikipedia.org/wiki/Chemical_element"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elchem.kaist.ac.kr/vt/chem-ed/spec/spectros.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Evaporation" TargetMode="External"/><Relationship Id="rId2" Type="http://schemas.openxmlformats.org/officeDocument/2006/relationships/hyperlink" Target="http://en.wikipedia.org/wiki/Solve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elchem.kaist.ac.kr/vt/chem-ed/optics/sources/graphics/lamp-hcl.gif" TargetMode="External"/><Relationship Id="rId2" Type="http://schemas.openxmlformats.org/officeDocument/2006/relationships/hyperlink" Target="http://en.wikipedia.org/wiki/Hollow_cathode_lamp" TargetMode="External"/><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362200"/>
            <a:ext cx="6172200" cy="1894362"/>
          </a:xfrm>
        </p:spPr>
        <p:txBody>
          <a:bodyPr>
            <a:normAutofit/>
          </a:bodyPr>
          <a:lstStyle/>
          <a:p>
            <a:pPr algn="ctr"/>
            <a:r>
              <a:rPr lang="en-US" sz="4800" dirty="0" smtClean="0">
                <a:solidFill>
                  <a:schemeClr val="tx1"/>
                </a:solidFill>
                <a:latin typeface="Times New Roman" pitchFamily="18" charset="0"/>
                <a:cs typeface="Times New Roman" pitchFamily="18" charset="0"/>
              </a:rPr>
              <a:t>Atomic-absorption spectroscopy</a:t>
            </a:r>
            <a:endParaRPr lang="en-US" sz="4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95400"/>
            <a:ext cx="8077200" cy="5016758"/>
          </a:xfrm>
          <a:prstGeom prst="rect">
            <a:avLst/>
          </a:prstGeom>
        </p:spPr>
        <p:txBody>
          <a:bodyPr wrap="square">
            <a:spAutoFit/>
          </a:bodyPr>
          <a:lstStyle/>
          <a:p>
            <a:r>
              <a:rPr lang="en-US" sz="3200" dirty="0" smtClean="0">
                <a:latin typeface="Times New Roman" pitchFamily="18" charset="0"/>
                <a:cs typeface="Times New Roman" pitchFamily="18" charset="0"/>
              </a:rPr>
              <a:t>Sample solutions are usually aspirated and entering to the flame </a:t>
            </a:r>
            <a:r>
              <a:rPr lang="en-US" sz="3200" dirty="0" smtClean="0">
                <a:latin typeface="Times New Roman" pitchFamily="18" charset="0"/>
                <a:cs typeface="Times New Roman" pitchFamily="18" charset="0"/>
                <a:sym typeface="Wingdings" pitchFamily="2" charset="2"/>
              </a:rPr>
              <a:t>excitation by heat of flame absorb light from  hallow cathode lamb to go from ground </a:t>
            </a:r>
            <a:r>
              <a:rPr lang="en-US" sz="3200" dirty="0">
                <a:latin typeface="Times New Roman" pitchFamily="18" charset="0"/>
                <a:cs typeface="Times New Roman" pitchFamily="18" charset="0"/>
                <a:sym typeface="Wingdings" pitchFamily="2" charset="2"/>
              </a:rPr>
              <a:t>state E</a:t>
            </a:r>
            <a:r>
              <a:rPr lang="en-US" sz="3200" dirty="0" smtClean="0">
                <a:latin typeface="Times New Roman" pitchFamily="18" charset="0"/>
                <a:cs typeface="Times New Roman" pitchFamily="18" charset="0"/>
                <a:sym typeface="Wingdings" pitchFamily="2" charset="2"/>
              </a:rPr>
              <a:t>˳ to higher energy level E1monochromator detector  measuring the reduction of intensity of light refer to </a:t>
            </a:r>
            <a:r>
              <a:rPr lang="en-US" sz="3200" dirty="0" err="1" smtClean="0">
                <a:latin typeface="Times New Roman" pitchFamily="18" charset="0"/>
                <a:cs typeface="Times New Roman" pitchFamily="18" charset="0"/>
                <a:sym typeface="Wingdings" pitchFamily="2" charset="2"/>
              </a:rPr>
              <a:t>conc</a:t>
            </a:r>
            <a:r>
              <a:rPr lang="en-US" sz="3200" dirty="0" smtClean="0">
                <a:latin typeface="Times New Roman" pitchFamily="18" charset="0"/>
                <a:cs typeface="Times New Roman" pitchFamily="18" charset="0"/>
                <a:sym typeface="Wingdings" pitchFamily="2" charset="2"/>
              </a:rPr>
              <a:t> of sample.</a:t>
            </a:r>
          </a:p>
          <a:p>
            <a:pPr marL="457200" indent="-457200">
              <a:buFont typeface="Arial" pitchFamily="34" charset="0"/>
              <a:buChar char="•"/>
            </a:pPr>
            <a:r>
              <a:rPr lang="en-US" sz="3200" dirty="0" smtClean="0">
                <a:latin typeface="Times New Roman" pitchFamily="18" charset="0"/>
                <a:cs typeface="Times New Roman" pitchFamily="18" charset="0"/>
                <a:sym typeface="Wingdings" pitchFamily="2" charset="2"/>
              </a:rPr>
              <a:t>Each Element have specific     E that </a:t>
            </a:r>
            <a:r>
              <a:rPr lang="en-US" sz="3200" smtClean="0">
                <a:latin typeface="Times New Roman" pitchFamily="18" charset="0"/>
                <a:cs typeface="Times New Roman" pitchFamily="18" charset="0"/>
                <a:sym typeface="Wingdings" pitchFamily="2" charset="2"/>
              </a:rPr>
              <a:t>will absorb a specific </a:t>
            </a:r>
            <a:r>
              <a:rPr lang="en-US" sz="3200" dirty="0" smtClean="0">
                <a:latin typeface="Times New Roman" pitchFamily="18" charset="0"/>
                <a:cs typeface="Times New Roman" pitchFamily="18" charset="0"/>
                <a:sym typeface="Wingdings" pitchFamily="2" charset="2"/>
              </a:rPr>
              <a:t>wavelength of light .</a:t>
            </a:r>
            <a:endParaRPr lang="en-US" sz="3200" dirty="0">
              <a:latin typeface="Times New Roman" pitchFamily="18" charset="0"/>
              <a:cs typeface="Times New Roman" pitchFamily="18" charset="0"/>
            </a:endParaRPr>
          </a:p>
          <a:p>
            <a:endParaRPr lang="en-US" sz="3200" dirty="0"/>
          </a:p>
        </p:txBody>
      </p:sp>
      <p:sp>
        <p:nvSpPr>
          <p:cNvPr id="3" name="مثلث متساوي الساقين 2"/>
          <p:cNvSpPr/>
          <p:nvPr/>
        </p:nvSpPr>
        <p:spPr>
          <a:xfrm>
            <a:off x="5410200" y="4914900"/>
            <a:ext cx="228600"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elchem.kaist.ac.kr/vt/chem-ed/spec/atomic/graphics/aa.jpg">
            <a:hlinkClick r:id="rId2"/>
          </p:cNvPr>
          <p:cNvPicPr>
            <a:picLocks noChangeAspect="1" noChangeArrowheads="1"/>
          </p:cNvPicPr>
          <p:nvPr/>
        </p:nvPicPr>
        <p:blipFill>
          <a:blip r:embed="rId3" cstate="print"/>
          <a:srcRect/>
          <a:stretch>
            <a:fillRect/>
          </a:stretch>
        </p:blipFill>
        <p:spPr bwMode="auto">
          <a:xfrm>
            <a:off x="533400" y="609600"/>
            <a:ext cx="4114800" cy="2667751"/>
          </a:xfrm>
          <a:prstGeom prst="rect">
            <a:avLst/>
          </a:prstGeom>
          <a:noFill/>
        </p:spPr>
      </p:pic>
      <p:pic>
        <p:nvPicPr>
          <p:cNvPr id="29699" name="Picture 3" descr="http://elchem.kaist.ac.kr/vt/chem-ed/spec/atomic/graphics/gfaa.jpg">
            <a:hlinkClick r:id="rId4"/>
          </p:cNvPr>
          <p:cNvPicPr>
            <a:picLocks noChangeAspect="1" noChangeArrowheads="1"/>
          </p:cNvPicPr>
          <p:nvPr/>
        </p:nvPicPr>
        <p:blipFill>
          <a:blip r:embed="rId5" cstate="print"/>
          <a:srcRect/>
          <a:stretch>
            <a:fillRect/>
          </a:stretch>
        </p:blipFill>
        <p:spPr bwMode="auto">
          <a:xfrm>
            <a:off x="3962400" y="4114800"/>
            <a:ext cx="4581525" cy="2495550"/>
          </a:xfrm>
          <a:prstGeom prst="rect">
            <a:avLst/>
          </a:prstGeom>
          <a:noFill/>
        </p:spPr>
      </p:pic>
      <p:sp>
        <p:nvSpPr>
          <p:cNvPr id="5" name="Rectangle 4"/>
          <p:cNvSpPr/>
          <p:nvPr/>
        </p:nvSpPr>
        <p:spPr>
          <a:xfrm>
            <a:off x="2971800" y="3581400"/>
            <a:ext cx="6019800" cy="646331"/>
          </a:xfrm>
          <a:prstGeom prst="rect">
            <a:avLst/>
          </a:prstGeom>
        </p:spPr>
        <p:txBody>
          <a:bodyPr wrap="square">
            <a:spAutoFit/>
          </a:bodyPr>
          <a:lstStyle/>
          <a:p>
            <a:r>
              <a:rPr lang="en-US" i="1" dirty="0" smtClean="0">
                <a:latin typeface="Arial" pitchFamily="34" charset="0"/>
                <a:cs typeface="Arial" pitchFamily="34" charset="0"/>
              </a:rPr>
              <a:t>a graphite-furnace atomic-absorption spectrometer:</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p>
        </p:txBody>
      </p:sp>
      <p:sp>
        <p:nvSpPr>
          <p:cNvPr id="6" name="Rectangle 5"/>
          <p:cNvSpPr/>
          <p:nvPr/>
        </p:nvSpPr>
        <p:spPr>
          <a:xfrm>
            <a:off x="533400" y="152400"/>
            <a:ext cx="6629400" cy="369332"/>
          </a:xfrm>
          <a:prstGeom prst="rect">
            <a:avLst/>
          </a:prstGeom>
        </p:spPr>
        <p:txBody>
          <a:bodyPr wrap="square">
            <a:spAutoFit/>
          </a:bodyPr>
          <a:lstStyle/>
          <a:p>
            <a:r>
              <a:rPr lang="en-US" i="1" dirty="0" smtClean="0">
                <a:latin typeface="Arial" pitchFamily="34" charset="0"/>
                <a:cs typeface="Arial" pitchFamily="34" charset="0"/>
              </a:rPr>
              <a:t>a flame atomic-absorption spectrometer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0"/>
            <a:ext cx="8534400" cy="1077218"/>
          </a:xfrm>
          <a:prstGeom prst="rect">
            <a:avLst/>
          </a:prstGeom>
        </p:spPr>
        <p:txBody>
          <a:bodyPr wrap="square">
            <a:spAutoFit/>
          </a:bodyPr>
          <a:lstStyle/>
          <a:p>
            <a:r>
              <a:rPr lang="en-US" sz="3200" dirty="0" smtClean="0">
                <a:latin typeface="Times New Roman" pitchFamily="18" charset="0"/>
                <a:cs typeface="Times New Roman" pitchFamily="18" charset="0"/>
              </a:rPr>
              <a:t>Which is set to isolate the radiation at the specified wavelength and travels into the detector.</a:t>
            </a:r>
            <a:endParaRPr lang="en-US" sz="3200" dirty="0">
              <a:latin typeface="Times New Roman" pitchFamily="18" charset="0"/>
              <a:cs typeface="Times New Roman" pitchFamily="18" charset="0"/>
            </a:endParaRPr>
          </a:p>
        </p:txBody>
      </p:sp>
      <p:sp>
        <p:nvSpPr>
          <p:cNvPr id="4" name="Rectangle 3"/>
          <p:cNvSpPr/>
          <p:nvPr/>
        </p:nvSpPr>
        <p:spPr>
          <a:xfrm>
            <a:off x="457200" y="533400"/>
            <a:ext cx="3185487" cy="646331"/>
          </a:xfrm>
          <a:prstGeom prst="rect">
            <a:avLst/>
          </a:prstGeom>
        </p:spPr>
        <p:txBody>
          <a:bodyPr wrap="none">
            <a:spAutoFit/>
          </a:bodyPr>
          <a:lstStyle/>
          <a:p>
            <a:r>
              <a:rPr lang="en-US" sz="3600" dirty="0" smtClean="0">
                <a:solidFill>
                  <a:srgbClr val="FF0000"/>
                </a:solidFill>
                <a:latin typeface="Times New Roman" pitchFamily="18" charset="0"/>
                <a:cs typeface="Times New Roman" pitchFamily="18" charset="0"/>
              </a:rPr>
              <a:t>Monochromator</a:t>
            </a:r>
            <a:endParaRPr lang="en-US" sz="36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457200"/>
            <a:ext cx="4419600" cy="685800"/>
          </a:xfrm>
        </p:spPr>
        <p:txBody>
          <a:bodyPr>
            <a:noAutofit/>
          </a:bodyPr>
          <a:lstStyle/>
          <a:p>
            <a:pPr algn="l"/>
            <a:r>
              <a:rPr lang="en-US" sz="4000" dirty="0">
                <a:solidFill>
                  <a:srgbClr val="FF0000"/>
                </a:solidFill>
                <a:latin typeface="Times New Roman" pitchFamily="18" charset="0"/>
                <a:cs typeface="Times New Roman" pitchFamily="18" charset="0"/>
              </a:rPr>
              <a:t>Detector</a:t>
            </a:r>
          </a:p>
        </p:txBody>
      </p:sp>
      <p:sp>
        <p:nvSpPr>
          <p:cNvPr id="14339" name="Rectangle 3"/>
          <p:cNvSpPr>
            <a:spLocks noGrp="1" noChangeArrowheads="1"/>
          </p:cNvSpPr>
          <p:nvPr>
            <p:ph sz="quarter" idx="1"/>
          </p:nvPr>
        </p:nvSpPr>
        <p:spPr>
          <a:xfrm>
            <a:off x="228600" y="1447800"/>
            <a:ext cx="8305800" cy="4873752"/>
          </a:xfrm>
        </p:spPr>
        <p:txBody>
          <a:bodyPr>
            <a:normAutofit/>
          </a:bodyPr>
          <a:lstStyle/>
          <a:p>
            <a:r>
              <a:rPr lang="en-US" sz="3200" dirty="0">
                <a:latin typeface="Times New Roman" pitchFamily="18" charset="0"/>
                <a:cs typeface="Times New Roman" pitchFamily="18" charset="0"/>
              </a:rPr>
              <a:t>Photo multiplier tube</a:t>
            </a:r>
          </a:p>
          <a:p>
            <a:r>
              <a:rPr lang="en-US" sz="3200" dirty="0">
                <a:latin typeface="Times New Roman" pitchFamily="18" charset="0"/>
                <a:cs typeface="Times New Roman" pitchFamily="18" charset="0"/>
              </a:rPr>
              <a:t>Extremely sensitive</a:t>
            </a:r>
          </a:p>
          <a:p>
            <a:r>
              <a:rPr lang="en-US" sz="3200" dirty="0">
                <a:latin typeface="Times New Roman" pitchFamily="18" charset="0"/>
                <a:cs typeface="Times New Roman" pitchFamily="18" charset="0"/>
              </a:rPr>
              <a:t>Can detect single photons</a:t>
            </a:r>
          </a:p>
          <a:p>
            <a:r>
              <a:rPr lang="en-US" sz="3200" dirty="0" smtClean="0">
                <a:latin typeface="Times New Roman" pitchFamily="18" charset="0"/>
                <a:cs typeface="Times New Roman" pitchFamily="18" charset="0"/>
              </a:rPr>
              <a:t>Measures the intensity of the beam of light. When some of the light is absorbed by metal, the beam's intensity is reduced. The detector records that reduction as absorption. That absorption is shown on </a:t>
            </a:r>
            <a:r>
              <a:rPr lang="en-US" sz="3200" u="sng" dirty="0" smtClean="0">
                <a:latin typeface="Times New Roman" pitchFamily="18" charset="0"/>
                <a:cs typeface="Times New Roman" pitchFamily="18" charset="0"/>
                <a:hlinkClick r:id="rId2" action="ppaction://hlinkfile"/>
              </a:rPr>
              <a:t>output device</a:t>
            </a:r>
            <a:r>
              <a:rPr lang="en-US" sz="3200" dirty="0" smtClean="0">
                <a:latin typeface="Times New Roman" pitchFamily="18" charset="0"/>
                <a:cs typeface="Times New Roman" pitchFamily="18" charset="0"/>
              </a:rPr>
              <a:t> by the data system</a:t>
            </a:r>
            <a:endParaRPr lang="en-US" sz="3200" dirty="0">
              <a:latin typeface="Times New Roman" pitchFamily="18" charset="0"/>
              <a:cs typeface="Times New Roman" pitchFamily="18" charset="0"/>
            </a:endParaRPr>
          </a:p>
        </p:txBody>
      </p:sp>
      <p:pic>
        <p:nvPicPr>
          <p:cNvPr id="5" name="Picture 2" descr="detector"/>
          <p:cNvPicPr>
            <a:picLocks noChangeAspect="1" noChangeArrowheads="1"/>
          </p:cNvPicPr>
          <p:nvPr/>
        </p:nvPicPr>
        <p:blipFill>
          <a:blip r:embed="rId3" cstate="print"/>
          <a:srcRect/>
          <a:stretch>
            <a:fillRect/>
          </a:stretch>
        </p:blipFill>
        <p:spPr bwMode="auto">
          <a:xfrm>
            <a:off x="5410200" y="228600"/>
            <a:ext cx="3409950" cy="25527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52400" y="914400"/>
            <a:ext cx="8632491" cy="107721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u="none" strike="noStrike" cap="none" normalizeH="0" baseline="0" dirty="0" smtClean="0">
                <a:ln>
                  <a:noFill/>
                </a:ln>
                <a:solidFill>
                  <a:srgbClr val="FF0000"/>
                </a:solidFill>
                <a:latin typeface="Arial" pitchFamily="34" charset="0"/>
                <a:ea typeface="Arial Unicode MS" pitchFamily="34" charset="-128"/>
                <a:cs typeface="Arial" pitchFamily="34" charset="0"/>
              </a:rPr>
              <a:t>Schematic of an atomic-absorption experiment</a:t>
            </a:r>
            <a:endParaRPr kumimoji="0" lang="en-US" sz="3200" b="0" u="none" strike="noStrike" cap="none" normalizeH="0" baseline="0" dirty="0" smtClean="0">
              <a:ln>
                <a:noFill/>
              </a:ln>
              <a:solidFill>
                <a:srgbClr val="FF0000"/>
              </a:solidFill>
              <a:latin typeface="Arial Unicode MS" pitchFamily="34" charset="-128"/>
              <a:ea typeface="Arial Unicode MS" pitchFamily="34" charset="-128"/>
              <a:cs typeface="Arial Unicode MS"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u="none" strike="noStrike" cap="none" normalizeH="0" baseline="0" dirty="0" smtClean="0">
              <a:ln>
                <a:noFill/>
              </a:ln>
              <a:solidFill>
                <a:srgbClr val="FF0000"/>
              </a:solidFill>
              <a:latin typeface="Arial" pitchFamily="34" charset="0"/>
              <a:cs typeface="Arial" pitchFamily="34" charset="0"/>
            </a:endParaRPr>
          </a:p>
        </p:txBody>
      </p:sp>
      <p:pic>
        <p:nvPicPr>
          <p:cNvPr id="15361" name="Picture 1" descr="scheme"/>
          <p:cNvPicPr>
            <a:picLocks noChangeAspect="1" noChangeArrowheads="1"/>
          </p:cNvPicPr>
          <p:nvPr/>
        </p:nvPicPr>
        <p:blipFill>
          <a:blip r:embed="rId2" cstate="print"/>
          <a:srcRect/>
          <a:stretch>
            <a:fillRect/>
          </a:stretch>
        </p:blipFill>
        <p:spPr bwMode="auto">
          <a:xfrm>
            <a:off x="762000" y="2362200"/>
            <a:ext cx="7086600" cy="2895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304800" y="1752600"/>
            <a:ext cx="8229600" cy="3733800"/>
          </a:xfrm>
          <a:prstGeom prst="rect">
            <a:avLst/>
          </a:prstGeom>
        </p:spPr>
        <p:txBody>
          <a:bodyPr/>
          <a:lstStyle/>
          <a:p>
            <a:pPr marL="342900" lvl="0" indent="-342900">
              <a:spcBef>
                <a:spcPct val="20000"/>
              </a:spcBef>
            </a:pP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Atomic absorption spectroscopy</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(AAS)</a:t>
            </a:r>
            <a:r>
              <a:rPr kumimoji="0" lang="en-US" sz="32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is a technique for determining the concentration of a particular metal </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hlinkClick r:id="rId2" tooltip="Chemical element"/>
              </a:rPr>
              <a:t>element</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lang="en-US" sz="3200" dirty="0" smtClean="0">
                <a:latin typeface="Times New Roman" pitchFamily="18" charset="0"/>
                <a:cs typeface="Times New Roman" pitchFamily="18" charset="0"/>
              </a:rPr>
              <a:t>(</a:t>
            </a:r>
            <a:r>
              <a:rPr lang="en-US" sz="3200" dirty="0" err="1" smtClean="0">
                <a:latin typeface="Times New Roman" pitchFamily="18" charset="0"/>
                <a:cs typeface="Times New Roman" pitchFamily="18" charset="0"/>
              </a:rPr>
              <a:t>e.g.Fe</a:t>
            </a:r>
            <a:r>
              <a:rPr lang="en-US" sz="3200" dirty="0" smtClean="0">
                <a:latin typeface="Times New Roman" pitchFamily="18" charset="0"/>
                <a:cs typeface="Times New Roman" pitchFamily="18" charset="0"/>
              </a:rPr>
              <a:t>, Cu, Al, </a:t>
            </a:r>
            <a:r>
              <a:rPr lang="en-US" sz="3200" dirty="0" err="1" smtClean="0">
                <a:latin typeface="Times New Roman" pitchFamily="18" charset="0"/>
                <a:cs typeface="Times New Roman" pitchFamily="18" charset="0"/>
              </a:rPr>
              <a:t>Pb</a:t>
            </a:r>
            <a:r>
              <a:rPr lang="en-US" sz="3200" dirty="0" smtClean="0">
                <a:latin typeface="Times New Roman" pitchFamily="18" charset="0"/>
                <a:cs typeface="Times New Roman" pitchFamily="18" charset="0"/>
              </a:rPr>
              <a:t>, Ca, Zn)</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in a sample ( water, medicine,</a:t>
            </a:r>
            <a:r>
              <a:rPr kumimoji="0" lang="en-US" sz="32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food)</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lang="en-US" sz="3200" dirty="0" smtClean="0">
                <a:latin typeface="Times New Roman" pitchFamily="18" charset="0"/>
                <a:cs typeface="Times New Roman" pitchFamily="18" charset="0"/>
              </a:rPr>
              <a:t>.</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Atomic absorption spectroscopy can be used to analyze the concentration of over </a:t>
            </a:r>
            <a:r>
              <a:rPr lang="en-US" sz="3200" dirty="0" smtClean="0">
                <a:latin typeface="Times New Roman" pitchFamily="18" charset="0"/>
                <a:cs typeface="Times New Roman" pitchFamily="18" charset="0"/>
              </a:rPr>
              <a:t>70</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different metals in a solution.</a:t>
            </a:r>
            <a:endParaRPr kumimoji="0" lang="en-US" sz="3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3" name="TextBox 2"/>
          <p:cNvSpPr txBox="1"/>
          <p:nvPr/>
        </p:nvSpPr>
        <p:spPr>
          <a:xfrm>
            <a:off x="2819400" y="609600"/>
            <a:ext cx="2722220" cy="707886"/>
          </a:xfrm>
          <a:prstGeom prst="rect">
            <a:avLst/>
          </a:prstGeom>
          <a:noFill/>
        </p:spPr>
        <p:txBody>
          <a:bodyPr wrap="none" rtlCol="0">
            <a:spAutoFit/>
          </a:bodyPr>
          <a:lstStyle/>
          <a:p>
            <a:r>
              <a:rPr lang="en-US" sz="4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Introduction</a:t>
            </a:r>
            <a:endParaRPr lang="en-US" sz="40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algn="ctr"/>
            <a:r>
              <a:rPr lang="en-US" altLang="ko-KR" sz="4000" dirty="0" smtClean="0">
                <a:solidFill>
                  <a:srgbClr val="FF0000"/>
                </a:solidFill>
                <a:effectLst>
                  <a:outerShdw blurRad="38100" dist="38100" dir="2700000" algn="tl">
                    <a:srgbClr val="000000">
                      <a:alpha val="43137"/>
                    </a:srgbClr>
                  </a:outerShdw>
                </a:effectLst>
                <a:latin typeface="Times New Roman" pitchFamily="18" charset="0"/>
                <a:ea typeface="Gulim" pitchFamily="34" charset="-127"/>
                <a:cs typeface="Times New Roman" pitchFamily="18" charset="0"/>
              </a:rPr>
              <a:t>Technique</a:t>
            </a:r>
            <a:endParaRPr lang="en-US" sz="40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123" name="Rectangle 3"/>
          <p:cNvSpPr>
            <a:spLocks noGrp="1" noChangeArrowheads="1"/>
          </p:cNvSpPr>
          <p:nvPr>
            <p:ph sz="quarter" idx="1"/>
          </p:nvPr>
        </p:nvSpPr>
        <p:spPr>
          <a:xfrm>
            <a:off x="228600" y="1752600"/>
            <a:ext cx="8610600" cy="3429000"/>
          </a:xfrm>
        </p:spPr>
        <p:txBody>
          <a:bodyPr>
            <a:noAutofit/>
          </a:bodyPr>
          <a:lstStyle/>
          <a:p>
            <a:pPr>
              <a:buNone/>
            </a:pPr>
            <a:r>
              <a:rPr lang="en-US" sz="3200" dirty="0" smtClean="0">
                <a:latin typeface="Times New Roman" pitchFamily="18" charset="0"/>
                <a:cs typeface="Times New Roman" pitchFamily="18" charset="0"/>
              </a:rPr>
              <a:t>    Atomic-absorption (AA) spectroscopy uses the </a:t>
            </a:r>
            <a:r>
              <a:rPr lang="en-US" sz="3200" dirty="0" smtClean="0">
                <a:latin typeface="Times New Roman" pitchFamily="18" charset="0"/>
                <a:cs typeface="Times New Roman" pitchFamily="18" charset="0"/>
                <a:hlinkClick r:id="rId2"/>
              </a:rPr>
              <a:t>absorption</a:t>
            </a:r>
            <a:r>
              <a:rPr lang="en-US" sz="3200" dirty="0" smtClean="0">
                <a:latin typeface="Times New Roman" pitchFamily="18" charset="0"/>
                <a:cs typeface="Times New Roman" pitchFamily="18" charset="0"/>
              </a:rPr>
              <a:t> of light to measure the concentration of gas-phase atoms. Since samples are usually liquids or solids, the </a:t>
            </a:r>
            <a:r>
              <a:rPr lang="en-US" sz="3200" dirty="0" err="1" smtClean="0">
                <a:latin typeface="Times New Roman" pitchFamily="18" charset="0"/>
                <a:cs typeface="Times New Roman" pitchFamily="18" charset="0"/>
              </a:rPr>
              <a:t>analyte</a:t>
            </a:r>
            <a:r>
              <a:rPr lang="en-US" sz="3200" dirty="0" smtClean="0">
                <a:latin typeface="Times New Roman" pitchFamily="18" charset="0"/>
                <a:cs typeface="Times New Roman" pitchFamily="18" charset="0"/>
              </a:rPr>
              <a:t> atoms must be vaporized or atomized in a flame.</a:t>
            </a:r>
            <a:endParaRPr lang="en-US" altLang="ko-KR" sz="3200" dirty="0" smtClean="0">
              <a:latin typeface="Times New Roman" pitchFamily="18" charset="0"/>
              <a:ea typeface="Gulim" pitchFamily="34" charset="-127"/>
              <a:cs typeface="Times New Roman" pitchFamily="18" charset="0"/>
            </a:endParaRPr>
          </a:p>
          <a:p>
            <a:pPr>
              <a:buNone/>
            </a:pP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en-US" altLang="ko-KR" sz="4000" dirty="0" smtClean="0">
                <a:solidFill>
                  <a:srgbClr val="0070C0"/>
                </a:solidFill>
                <a:effectLst>
                  <a:outerShdw blurRad="38100" dist="38100" dir="2700000" algn="tl">
                    <a:srgbClr val="000000">
                      <a:alpha val="43137"/>
                    </a:srgbClr>
                  </a:outerShdw>
                </a:effectLst>
                <a:latin typeface="Times New Roman" pitchFamily="18" charset="0"/>
                <a:ea typeface="Gulim" pitchFamily="34" charset="-127"/>
                <a:cs typeface="Times New Roman" pitchFamily="18" charset="0"/>
              </a:rPr>
              <a:t>Steps</a:t>
            </a:r>
            <a:endParaRPr lang="en-US" sz="4000"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171" name="Rectangle 3"/>
          <p:cNvSpPr>
            <a:spLocks noGrp="1" noChangeArrowheads="1"/>
          </p:cNvSpPr>
          <p:nvPr>
            <p:ph sz="quarter" idx="1"/>
          </p:nvPr>
        </p:nvSpPr>
        <p:spPr>
          <a:xfrm>
            <a:off x="304800" y="1524000"/>
            <a:ext cx="8382000" cy="4525963"/>
          </a:xfrm>
        </p:spPr>
        <p:txBody>
          <a:bodyPr>
            <a:normAutofit/>
          </a:bodyPr>
          <a:lstStyle/>
          <a:p>
            <a:pPr marL="609600" indent="-609600">
              <a:buNone/>
            </a:pPr>
            <a:r>
              <a:rPr lang="en-US" altLang="ko-KR" sz="3200" dirty="0" smtClean="0">
                <a:solidFill>
                  <a:srgbClr val="CC3399"/>
                </a:solidFill>
                <a:latin typeface="Times New Roman" pitchFamily="18" charset="0"/>
                <a:ea typeface="Gulim" pitchFamily="34" charset="-127"/>
                <a:cs typeface="Times New Roman" pitchFamily="18" charset="0"/>
              </a:rPr>
              <a:t>      </a:t>
            </a:r>
            <a:r>
              <a:rPr lang="en-US" altLang="ko-KR" sz="3200" b="1" dirty="0" smtClean="0">
                <a:solidFill>
                  <a:srgbClr val="CC3399"/>
                </a:solidFill>
                <a:latin typeface="Times New Roman" pitchFamily="18" charset="0"/>
                <a:ea typeface="Gulim" pitchFamily="34" charset="-127"/>
                <a:cs typeface="Times New Roman" pitchFamily="18" charset="0"/>
              </a:rPr>
              <a:t>The </a:t>
            </a:r>
            <a:r>
              <a:rPr lang="en-US" altLang="ko-KR" sz="3200" b="1" dirty="0">
                <a:solidFill>
                  <a:srgbClr val="CC3399"/>
                </a:solidFill>
                <a:latin typeface="Times New Roman" pitchFamily="18" charset="0"/>
                <a:ea typeface="Gulim" pitchFamily="34" charset="-127"/>
                <a:cs typeface="Times New Roman" pitchFamily="18" charset="0"/>
              </a:rPr>
              <a:t>steps are involved</a:t>
            </a:r>
            <a:r>
              <a:rPr lang="en-US" altLang="ko-KR" sz="3200" b="1" dirty="0">
                <a:latin typeface="Times New Roman" pitchFamily="18" charset="0"/>
                <a:ea typeface="Gulim" pitchFamily="34" charset="-127"/>
                <a:cs typeface="Times New Roman" pitchFamily="18" charset="0"/>
              </a:rPr>
              <a:t> </a:t>
            </a:r>
            <a:r>
              <a:rPr lang="en-US" altLang="ko-KR" sz="3200" dirty="0">
                <a:latin typeface="Times New Roman" pitchFamily="18" charset="0"/>
                <a:ea typeface="Gulim" pitchFamily="34" charset="-127"/>
                <a:cs typeface="Times New Roman" pitchFamily="18" charset="0"/>
              </a:rPr>
              <a:t>in turning a liquid sample into an atomic gas:</a:t>
            </a:r>
          </a:p>
          <a:p>
            <a:pPr marL="609600" indent="-609600"/>
            <a:r>
              <a:rPr lang="en-US" altLang="ko-KR" sz="3200" dirty="0" err="1">
                <a:latin typeface="Times New Roman" pitchFamily="18" charset="0"/>
                <a:ea typeface="Gulim" pitchFamily="34" charset="-127"/>
                <a:cs typeface="Times New Roman" pitchFamily="18" charset="0"/>
              </a:rPr>
              <a:t>Desolvation</a:t>
            </a:r>
            <a:r>
              <a:rPr lang="en-US" altLang="ko-KR" sz="3200" dirty="0">
                <a:latin typeface="Times New Roman" pitchFamily="18" charset="0"/>
                <a:ea typeface="Gulim" pitchFamily="34" charset="-127"/>
                <a:cs typeface="Times New Roman" pitchFamily="18" charset="0"/>
              </a:rPr>
              <a:t> – the liquid </a:t>
            </a:r>
            <a:r>
              <a:rPr lang="en-US" altLang="ko-KR" sz="3200" dirty="0">
                <a:latin typeface="Times New Roman" pitchFamily="18" charset="0"/>
                <a:ea typeface="Gulim" pitchFamily="34" charset="-127"/>
                <a:cs typeface="Times New Roman" pitchFamily="18" charset="0"/>
                <a:hlinkClick r:id="rId2" tooltip="Solvent"/>
              </a:rPr>
              <a:t>solvent</a:t>
            </a:r>
            <a:r>
              <a:rPr lang="en-US" altLang="ko-KR" sz="3200" dirty="0">
                <a:latin typeface="Times New Roman" pitchFamily="18" charset="0"/>
                <a:ea typeface="Gulim" pitchFamily="34" charset="-127"/>
                <a:cs typeface="Times New Roman" pitchFamily="18" charset="0"/>
              </a:rPr>
              <a:t> is </a:t>
            </a:r>
            <a:r>
              <a:rPr lang="en-US" altLang="ko-KR" sz="3200" dirty="0">
                <a:latin typeface="Times New Roman" pitchFamily="18" charset="0"/>
                <a:ea typeface="Gulim" pitchFamily="34" charset="-127"/>
                <a:cs typeface="Times New Roman" pitchFamily="18" charset="0"/>
                <a:hlinkClick r:id="rId3" tooltip="Evaporation"/>
              </a:rPr>
              <a:t>evaporated</a:t>
            </a:r>
            <a:r>
              <a:rPr lang="en-US" altLang="ko-KR" sz="3200" dirty="0">
                <a:latin typeface="Times New Roman" pitchFamily="18" charset="0"/>
                <a:ea typeface="Gulim" pitchFamily="34" charset="-127"/>
                <a:cs typeface="Times New Roman" pitchFamily="18" charset="0"/>
              </a:rPr>
              <a:t>, and the dry sample </a:t>
            </a:r>
            <a:r>
              <a:rPr lang="en-US" altLang="ko-KR" sz="3200" dirty="0" smtClean="0">
                <a:latin typeface="Times New Roman" pitchFamily="18" charset="0"/>
                <a:ea typeface="Gulim" pitchFamily="34" charset="-127"/>
                <a:cs typeface="Times New Roman" pitchFamily="18" charset="0"/>
              </a:rPr>
              <a:t>remains. </a:t>
            </a:r>
            <a:endParaRPr lang="en-US" altLang="ko-KR" sz="3200" dirty="0">
              <a:latin typeface="Times New Roman" pitchFamily="18" charset="0"/>
              <a:ea typeface="Gulim" pitchFamily="34" charset="-127"/>
              <a:cs typeface="Times New Roman" pitchFamily="18" charset="0"/>
            </a:endParaRPr>
          </a:p>
          <a:p>
            <a:pPr marL="609600" indent="-609600"/>
            <a:r>
              <a:rPr lang="en-US" altLang="ko-KR" sz="3200" dirty="0" err="1" smtClean="0">
                <a:latin typeface="Times New Roman" pitchFamily="18" charset="0"/>
                <a:ea typeface="Gulim" pitchFamily="34" charset="-127"/>
                <a:cs typeface="Times New Roman" pitchFamily="18" charset="0"/>
              </a:rPr>
              <a:t>Vaporisation</a:t>
            </a:r>
            <a:r>
              <a:rPr lang="en-US" altLang="ko-KR" sz="3200" dirty="0" smtClean="0">
                <a:latin typeface="Times New Roman" pitchFamily="18" charset="0"/>
                <a:ea typeface="Gulim" pitchFamily="34" charset="-127"/>
                <a:cs typeface="Times New Roman" pitchFamily="18" charset="0"/>
              </a:rPr>
              <a:t> or Volatilization </a:t>
            </a:r>
            <a:r>
              <a:rPr lang="en-US" altLang="ko-KR" sz="3200" dirty="0">
                <a:latin typeface="Times New Roman" pitchFamily="18" charset="0"/>
                <a:ea typeface="Gulim" pitchFamily="34" charset="-127"/>
                <a:cs typeface="Times New Roman" pitchFamily="18" charset="0"/>
              </a:rPr>
              <a:t>– the solid sample </a:t>
            </a:r>
            <a:r>
              <a:rPr lang="en-US" altLang="ko-KR" sz="3200" dirty="0" err="1">
                <a:latin typeface="Times New Roman" pitchFamily="18" charset="0"/>
                <a:ea typeface="Gulim" pitchFamily="34" charset="-127"/>
                <a:cs typeface="Times New Roman" pitchFamily="18" charset="0"/>
              </a:rPr>
              <a:t>vaporises</a:t>
            </a:r>
            <a:r>
              <a:rPr lang="en-US" altLang="ko-KR" sz="3200" dirty="0">
                <a:latin typeface="Times New Roman" pitchFamily="18" charset="0"/>
                <a:ea typeface="Gulim" pitchFamily="34" charset="-127"/>
                <a:cs typeface="Times New Roman" pitchFamily="18" charset="0"/>
              </a:rPr>
              <a:t> to a </a:t>
            </a:r>
            <a:r>
              <a:rPr lang="en-US" altLang="ko-KR" sz="3200" dirty="0" smtClean="0">
                <a:latin typeface="Times New Roman" pitchFamily="18" charset="0"/>
                <a:ea typeface="Gulim" pitchFamily="34" charset="-127"/>
                <a:cs typeface="Times New Roman" pitchFamily="18" charset="0"/>
              </a:rPr>
              <a:t>gas. </a:t>
            </a:r>
            <a:endParaRPr lang="en-US" altLang="ko-KR" sz="3200" dirty="0">
              <a:latin typeface="Times New Roman" pitchFamily="18" charset="0"/>
              <a:ea typeface="Gulim" pitchFamily="34" charset="-127"/>
              <a:cs typeface="Times New Roman" pitchFamily="18" charset="0"/>
            </a:endParaRPr>
          </a:p>
          <a:p>
            <a:pPr marL="609600" indent="-609600"/>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819400" y="0"/>
            <a:ext cx="3416321"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FF0000"/>
                </a:solidFill>
                <a:effectLst/>
                <a:latin typeface="Times New Roman" pitchFamily="18" charset="0"/>
                <a:ea typeface="Arial Unicode MS" pitchFamily="34" charset="-128"/>
                <a:cs typeface="Times New Roman" pitchFamily="18" charset="0"/>
              </a:rPr>
              <a:t>Instrumentation</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Picture 1" descr="instr"/>
          <p:cNvPicPr>
            <a:picLocks noChangeAspect="1" noChangeArrowheads="1"/>
          </p:cNvPicPr>
          <p:nvPr/>
        </p:nvPicPr>
        <p:blipFill>
          <a:blip r:embed="rId2" cstate="print"/>
          <a:srcRect/>
          <a:stretch>
            <a:fillRect/>
          </a:stretch>
        </p:blipFill>
        <p:spPr bwMode="auto">
          <a:xfrm>
            <a:off x="152400" y="762000"/>
            <a:ext cx="5476875" cy="3200400"/>
          </a:xfrm>
          <a:prstGeom prst="rect">
            <a:avLst/>
          </a:prstGeom>
          <a:noFill/>
        </p:spPr>
      </p:pic>
      <p:pic>
        <p:nvPicPr>
          <p:cNvPr id="4" name="Picture 4" descr="250px-Atomic_absorption_spectroscopy"/>
          <p:cNvPicPr>
            <a:picLocks noChangeAspect="1" noChangeArrowheads="1"/>
          </p:cNvPicPr>
          <p:nvPr/>
        </p:nvPicPr>
        <p:blipFill>
          <a:blip r:embed="rId3" cstate="print"/>
          <a:srcRect/>
          <a:stretch>
            <a:fillRect/>
          </a:stretch>
        </p:blipFill>
        <p:spPr bwMode="auto">
          <a:xfrm>
            <a:off x="2971800" y="4038600"/>
            <a:ext cx="5486400" cy="2819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514600"/>
            <a:ext cx="8077200" cy="1077218"/>
          </a:xfrm>
          <a:prstGeom prst="rect">
            <a:avLst/>
          </a:prstGeom>
        </p:spPr>
        <p:txBody>
          <a:bodyPr wrap="square">
            <a:spAutoFit/>
          </a:bodyPr>
          <a:lstStyle/>
          <a:p>
            <a:r>
              <a:rPr lang="en-US" altLang="ko-KR" sz="3200" dirty="0" smtClean="0">
                <a:latin typeface="Times New Roman" pitchFamily="18" charset="0"/>
                <a:ea typeface="Gulim" pitchFamily="34" charset="-127"/>
                <a:cs typeface="Times New Roman" pitchFamily="18" charset="0"/>
              </a:rPr>
              <a:t>The light that is focused into the flame is produced by a </a:t>
            </a:r>
            <a:r>
              <a:rPr lang="en-US" altLang="ko-KR" sz="3200" dirty="0" smtClean="0">
                <a:latin typeface="Times New Roman" pitchFamily="18" charset="0"/>
                <a:ea typeface="Gulim" pitchFamily="34" charset="-127"/>
                <a:cs typeface="Times New Roman" pitchFamily="18" charset="0"/>
                <a:hlinkClick r:id="rId2" tooltip="Hollow cathode lamp"/>
              </a:rPr>
              <a:t>hollow cathode lamp</a:t>
            </a:r>
            <a:r>
              <a:rPr lang="en-US" altLang="ko-KR" sz="3200" dirty="0" smtClean="0">
                <a:latin typeface="Times New Roman" pitchFamily="18" charset="0"/>
                <a:ea typeface="Gulim" pitchFamily="34" charset="-127"/>
                <a:cs typeface="Times New Roman" pitchFamily="18" charset="0"/>
              </a:rPr>
              <a:t>. </a:t>
            </a:r>
            <a:endParaRPr lang="en-US" sz="3200" dirty="0" smtClean="0">
              <a:latin typeface="Times New Roman" pitchFamily="18" charset="0"/>
              <a:cs typeface="Times New Roman" pitchFamily="18" charset="0"/>
            </a:endParaRPr>
          </a:p>
        </p:txBody>
      </p:sp>
      <p:sp>
        <p:nvSpPr>
          <p:cNvPr id="3" name="Rectangle 31"/>
          <p:cNvSpPr txBox="1">
            <a:spLocks noChangeArrowheads="1"/>
          </p:cNvSpPr>
          <p:nvPr/>
        </p:nvSpPr>
        <p:spPr>
          <a:xfrm>
            <a:off x="304800" y="152400"/>
            <a:ext cx="8229600" cy="609600"/>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Light Source: Hollow Cathode Lamp</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pic>
        <p:nvPicPr>
          <p:cNvPr id="4" name="Picture 3" descr="http://elchem.kaist.ac.kr/vt/chem-ed/optics/sources/graphics/lamp-hcl.gif">
            <a:hlinkClick r:id="rId3"/>
          </p:cNvPr>
          <p:cNvPicPr>
            <a:picLocks noChangeAspect="1" noChangeArrowheads="1"/>
          </p:cNvPicPr>
          <p:nvPr/>
        </p:nvPicPr>
        <p:blipFill>
          <a:blip r:embed="rId4" cstate="print"/>
          <a:srcRect/>
          <a:stretch>
            <a:fillRect/>
          </a:stretch>
        </p:blipFill>
        <p:spPr bwMode="auto">
          <a:xfrm>
            <a:off x="1447800" y="1066800"/>
            <a:ext cx="5562600" cy="123538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81000" y="1066800"/>
            <a:ext cx="8229600" cy="4525963"/>
          </a:xfrm>
          <a:prstGeom prst="rect">
            <a:avLst/>
          </a:prstGeom>
        </p:spPr>
        <p:txBody>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altLang="ko-KR" sz="3200" b="0" i="0" u="none" strike="noStrike" kern="1200" cap="none" spc="0" normalizeH="0" baseline="0" noProof="0" dirty="0" smtClean="0">
                <a:ln>
                  <a:noFill/>
                </a:ln>
                <a:solidFill>
                  <a:schemeClr val="tx1"/>
                </a:solidFill>
                <a:effectLst/>
                <a:uLnTx/>
                <a:uFillTx/>
                <a:latin typeface="Times New Roman" pitchFamily="18" charset="0"/>
                <a:ea typeface="Gulim" pitchFamily="34" charset="-127"/>
                <a:cs typeface="Times New Roman" pitchFamily="18" charset="0"/>
              </a:rPr>
              <a:t>The type of hollow cathode tube depends on the metal being analyzed. For analyzing the concentration of copper, a copper cathode tube would be used.</a:t>
            </a: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72200" y="1295400"/>
            <a:ext cx="1190625" cy="3943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362200" y="1400175"/>
            <a:ext cx="1552575" cy="3838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90178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57200" y="1219200"/>
            <a:ext cx="7834313" cy="4191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374</TotalTime>
  <Words>348</Words>
  <Application>Microsoft Office PowerPoint</Application>
  <PresentationFormat>On-screen Show (4:3)</PresentationFormat>
  <Paragraphs>25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Atomic-absorption spectroscopy</vt:lpstr>
      <vt:lpstr>Slide 2</vt:lpstr>
      <vt:lpstr>Technique</vt:lpstr>
      <vt:lpstr>Steps</vt:lpstr>
      <vt:lpstr>Slide 5</vt:lpstr>
      <vt:lpstr>Slide 6</vt:lpstr>
      <vt:lpstr>Slide 7</vt:lpstr>
      <vt:lpstr>Slide 8</vt:lpstr>
      <vt:lpstr>Slide 9</vt:lpstr>
      <vt:lpstr>Slide 10</vt:lpstr>
      <vt:lpstr>Slide 11</vt:lpstr>
      <vt:lpstr>Slide 12</vt:lpstr>
      <vt:lpstr>Detector</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ksu</dc:creator>
  <cp:lastModifiedBy>ksu</cp:lastModifiedBy>
  <cp:revision>37</cp:revision>
  <dcterms:created xsi:type="dcterms:W3CDTF">2006-08-16T00:00:00Z</dcterms:created>
  <dcterms:modified xsi:type="dcterms:W3CDTF">2012-10-06T08:31:45Z</dcterms:modified>
</cp:coreProperties>
</file>