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7" r:id="rId1"/>
  </p:sldMasterIdLst>
  <p:notesMasterIdLst>
    <p:notesMasterId r:id="rId37"/>
  </p:notesMasterIdLst>
  <p:sldIdLst>
    <p:sldId id="264" r:id="rId2"/>
    <p:sldId id="256" r:id="rId3"/>
    <p:sldId id="257" r:id="rId4"/>
    <p:sldId id="303" r:id="rId5"/>
    <p:sldId id="339" r:id="rId6"/>
    <p:sldId id="304" r:id="rId7"/>
    <p:sldId id="345" r:id="rId8"/>
    <p:sldId id="346" r:id="rId9"/>
    <p:sldId id="347" r:id="rId10"/>
    <p:sldId id="306" r:id="rId11"/>
    <p:sldId id="305" r:id="rId12"/>
    <p:sldId id="343" r:id="rId13"/>
    <p:sldId id="340" r:id="rId14"/>
    <p:sldId id="341" r:id="rId15"/>
    <p:sldId id="342" r:id="rId16"/>
    <p:sldId id="344" r:id="rId17"/>
    <p:sldId id="308" r:id="rId18"/>
    <p:sldId id="309" r:id="rId19"/>
    <p:sldId id="310" r:id="rId20"/>
    <p:sldId id="348" r:id="rId21"/>
    <p:sldId id="311" r:id="rId22"/>
    <p:sldId id="316" r:id="rId23"/>
    <p:sldId id="317" r:id="rId24"/>
    <p:sldId id="318" r:id="rId25"/>
    <p:sldId id="349" r:id="rId26"/>
    <p:sldId id="334" r:id="rId27"/>
    <p:sldId id="319" r:id="rId28"/>
    <p:sldId id="320" r:id="rId29"/>
    <p:sldId id="353" r:id="rId30"/>
    <p:sldId id="322" r:id="rId31"/>
    <p:sldId id="352" r:id="rId32"/>
    <p:sldId id="354" r:id="rId33"/>
    <p:sldId id="355" r:id="rId34"/>
    <p:sldId id="332" r:id="rId35"/>
    <p:sldId id="33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0000"/>
    <a:srgbClr val="CCFFFF"/>
    <a:srgbClr val="29292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4"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AC44ACE-AFC6-4EEC-8E08-554D6CB88BE8}" type="slidenum">
              <a:rPr lang="en-US"/>
              <a:pPr/>
              <a:t>‹#›</a:t>
            </a:fld>
            <a:endParaRPr lang="en-US"/>
          </a:p>
        </p:txBody>
      </p:sp>
    </p:spTree>
    <p:extLst>
      <p:ext uri="{BB962C8B-B14F-4D97-AF65-F5344CB8AC3E}">
        <p14:creationId xmlns:p14="http://schemas.microsoft.com/office/powerpoint/2010/main" val="27986243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7AA4A1D-5016-463A-B66D-4FD3B6D4ECAF}" type="slidenum">
              <a:rPr lang="en-US"/>
              <a:pPr/>
              <a:t>4</a:t>
            </a:fld>
            <a:endParaRPr lang="en-US"/>
          </a:p>
        </p:txBody>
      </p:sp>
      <p:sp>
        <p:nvSpPr>
          <p:cNvPr id="83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8AA39F42-644A-446D-9003-6B7358E8561C}" type="slidenum">
              <a:rPr lang="en-US" sz="1200"/>
              <a:pPr algn="r"/>
              <a:t>4</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59F7477-8024-4040-9D43-D1C3AE0656C9}" type="slidenum">
              <a:rPr lang="en-US"/>
              <a:pPr/>
              <a:t>21</a:t>
            </a:fld>
            <a:endParaRPr lang="en-US"/>
          </a:p>
        </p:txBody>
      </p:sp>
      <p:sp>
        <p:nvSpPr>
          <p:cNvPr id="139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805F970A-B053-4C3E-AD65-BBC99EC0AF66}" type="slidenum">
              <a:rPr lang="en-US" sz="1200"/>
              <a:pPr algn="r"/>
              <a:t>21</a:t>
            </a:fld>
            <a:endParaRPr 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5FB429-A1D2-4FE9-AEBB-67DFC2D759B3}" type="slidenum">
              <a:rPr lang="en-US"/>
              <a:pPr/>
              <a:t>22</a:t>
            </a:fld>
            <a:endParaRPr lang="en-US"/>
          </a:p>
        </p:txBody>
      </p:sp>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A867440D-6230-4DFA-9337-6AE675DCD374}" type="slidenum">
              <a:rPr lang="en-US" sz="1200"/>
              <a:pPr algn="r"/>
              <a:t>22</a:t>
            </a:fld>
            <a:endParaRPr 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1B3BF4-7950-469E-9CC4-1F61063023AD}" type="slidenum">
              <a:rPr lang="en-US"/>
              <a:pPr/>
              <a:t>23</a:t>
            </a:fld>
            <a:endParaRPr lang="en-US"/>
          </a:p>
        </p:txBody>
      </p:sp>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1D1177D6-FCAB-4C21-A230-8A3390149D69}" type="slidenum">
              <a:rPr lang="en-US" sz="1200"/>
              <a:pPr algn="r"/>
              <a:t>23</a:t>
            </a:fld>
            <a:endParaRPr lang="en-US"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2681FAD-9C01-4403-9533-D32F69D8E052}" type="slidenum">
              <a:rPr lang="en-US"/>
              <a:pPr/>
              <a:t>24</a:t>
            </a:fld>
            <a:endParaRPr lang="en-US"/>
          </a:p>
        </p:txBody>
      </p:sp>
      <p:sp>
        <p:nvSpPr>
          <p:cNvPr id="154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5DFCA948-6321-4F50-9199-DC2B64F64ADB}" type="slidenum">
              <a:rPr lang="en-US" sz="1200"/>
              <a:pPr algn="r"/>
              <a:t>24</a:t>
            </a:fld>
            <a:endParaRPr lang="en-US"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AAFB1E4-9D29-4175-A93C-46745F5C9AA8}" type="slidenum">
              <a:rPr lang="en-US"/>
              <a:pPr/>
              <a:t>26</a:t>
            </a:fld>
            <a:endParaRPr lang="en-US"/>
          </a:p>
        </p:txBody>
      </p:sp>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A6C50247-C2AB-4AAD-9758-9C7CA21D103D}" type="slidenum">
              <a:rPr lang="en-US" sz="1200"/>
              <a:pPr algn="r"/>
              <a:t>26</a:t>
            </a:fld>
            <a:endParaRPr lang="en-US" sz="120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B60A9-06A2-404F-98B4-8A29624047BD}" type="slidenum">
              <a:rPr lang="en-US"/>
              <a:pPr/>
              <a:t>27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D55A4-2920-4F46-860F-265CB6BD60A5}" type="slidenum">
              <a:rPr lang="en-US"/>
              <a:pPr/>
              <a:t>28</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D55A4-2920-4F46-860F-265CB6BD60A5}" type="slidenum">
              <a:rPr lang="en-US"/>
              <a:pPr/>
              <a:t>29</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40A88-093C-4BBD-AB1D-FDEB61471A95}" type="slidenum">
              <a:rPr lang="en-US"/>
              <a:pPr/>
              <a:t>30</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58F20-5923-48B1-A84B-62576B43FE61}" type="slidenum">
              <a:rPr lang="en-US"/>
              <a:pPr/>
              <a:t>34</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10978F-FA4E-4733-9FF2-72B6E9A2AED7}" type="slidenum">
              <a:rPr lang="en-US"/>
              <a:pPr/>
              <a:t>6</a:t>
            </a:fld>
            <a:endParaRPr lang="en-US"/>
          </a:p>
        </p:txBody>
      </p:sp>
      <p:sp>
        <p:nvSpPr>
          <p:cNvPr id="86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715062DD-55FB-4C54-A89C-72F7FA9F7842}" type="slidenum">
              <a:rPr lang="en-US" sz="1200"/>
              <a:pPr algn="r"/>
              <a:t>6</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15699-3F47-4A40-8749-F8200CC4373A}" type="slidenum">
              <a:rPr lang="en-US"/>
              <a:pPr/>
              <a:t>35</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751B7FA-F1DF-45DE-A100-2B3A5EBD66E0}" type="slidenum">
              <a:rPr lang="en-US"/>
              <a:pPr/>
              <a:t>10</a:t>
            </a:fld>
            <a:endParaRPr lang="en-US"/>
          </a:p>
        </p:txBody>
      </p:sp>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F3185F00-5A07-4F2C-88EF-5F13B335891C}" type="slidenum">
              <a:rPr lang="en-US" sz="1200"/>
              <a:pPr algn="r"/>
              <a:t>10</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15F934-A4E2-4728-82C0-8751D4DB194A}" type="slidenum">
              <a:rPr lang="en-US"/>
              <a:pPr/>
              <a:t>13</a:t>
            </a:fld>
            <a:endParaRPr lang="en-US"/>
          </a:p>
        </p:txBody>
      </p:sp>
      <p:sp>
        <p:nvSpPr>
          <p:cNvPr id="141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CED9F686-4326-4D39-A955-35374D136451}" type="slidenum">
              <a:rPr lang="en-US" sz="1200"/>
              <a:pPr algn="r"/>
              <a:t>13</a:t>
            </a:fld>
            <a:endParaRPr 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F5BFF7-A913-4F62-9772-4A72522B3266}" type="slidenum">
              <a:rPr lang="en-US"/>
              <a:pPr/>
              <a:t>14</a:t>
            </a:fld>
            <a:endParaRPr lang="en-US"/>
          </a:p>
        </p:txBody>
      </p:sp>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0C430F9B-D937-40B7-AA87-01CFDF74FCC8}" type="slidenum">
              <a:rPr lang="en-US" sz="1200"/>
              <a:pPr algn="r"/>
              <a:t>14</a:t>
            </a:fld>
            <a:endParaRPr 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DE6665-0697-466B-8DF9-7FB41FA4F883}" type="slidenum">
              <a:rPr lang="en-US"/>
              <a:pPr/>
              <a:t>15</a:t>
            </a:fld>
            <a:endParaRPr lang="en-US"/>
          </a:p>
        </p:txBody>
      </p:sp>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22D60634-B217-45F4-849E-AAAF296306C2}" type="slidenum">
              <a:rPr lang="en-US" sz="1200"/>
              <a:pPr algn="r"/>
              <a:t>15</a:t>
            </a:fld>
            <a:endParaRPr 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DF0250-DFCC-4150-99BE-C70058090CDE}" type="slidenum">
              <a:rPr lang="en-US"/>
              <a:pPr/>
              <a:t>16</a:t>
            </a:fld>
            <a:endParaRPr lang="en-US"/>
          </a:p>
        </p:txBody>
      </p:sp>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D747D31D-141C-48F4-8D60-C25CC9430672}" type="slidenum">
              <a:rPr lang="en-US" sz="1200"/>
              <a:pPr algn="r"/>
              <a:t>16</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498EBF-B80F-430F-BC95-980F34EA0635}" type="slidenum">
              <a:rPr lang="en-US"/>
              <a:pPr/>
              <a:t>17</a:t>
            </a:fld>
            <a:endParaRPr lang="en-US"/>
          </a:p>
        </p:txBody>
      </p:sp>
      <p:sp>
        <p:nvSpPr>
          <p:cNvPr id="134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94F20930-4629-4E84-8761-BA36D86CA6DA}" type="slidenum">
              <a:rPr lang="en-US" sz="1200"/>
              <a:pPr algn="r"/>
              <a:t>17</a:t>
            </a:fld>
            <a:endParaRPr 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7F5946-B0CB-46EC-A6D8-6FB68AF6EFB5}" type="slidenum">
              <a:rPr lang="en-US"/>
              <a:pPr/>
              <a:t>19</a:t>
            </a:fld>
            <a:endParaRPr lang="en-US"/>
          </a:p>
        </p:txBody>
      </p:sp>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99F65908-027C-400C-9257-FCBACE2AB9D2}" type="slidenum">
              <a:rPr lang="en-US" sz="1200"/>
              <a:pPr algn="r"/>
              <a:t>19</a:t>
            </a:fld>
            <a:endParaRPr 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914400" y="1524000"/>
            <a:ext cx="7623175" cy="1752600"/>
          </a:xfrm>
        </p:spPr>
        <p:txBody>
          <a:bodyPr/>
          <a:lstStyle>
            <a:lvl1pPr>
              <a:defRPr sz="5000"/>
            </a:lvl1pPr>
          </a:lstStyle>
          <a:p>
            <a:pPr lvl="0"/>
            <a:r>
              <a:rPr lang="en-GB" altLang="en-US" noProof="0" smtClean="0"/>
              <a:t>Click to edit Master title style</a:t>
            </a:r>
          </a:p>
        </p:txBody>
      </p:sp>
      <p:sp>
        <p:nvSpPr>
          <p:cNvPr id="1269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GB" altLang="en-US" noProof="0" smtClean="0"/>
              <a:t>Click to edit Master subtitle style</a:t>
            </a:r>
          </a:p>
        </p:txBody>
      </p:sp>
      <p:sp>
        <p:nvSpPr>
          <p:cNvPr id="126980" name="Rectangle 4"/>
          <p:cNvSpPr>
            <a:spLocks noGrp="1" noChangeArrowheads="1"/>
          </p:cNvSpPr>
          <p:nvPr>
            <p:ph type="dt" sz="half" idx="2"/>
          </p:nvPr>
        </p:nvSpPr>
        <p:spPr/>
        <p:txBody>
          <a:bodyPr/>
          <a:lstStyle>
            <a:lvl1pPr>
              <a:defRPr/>
            </a:lvl1pPr>
          </a:lstStyle>
          <a:p>
            <a:endParaRPr lang="en-GB" altLang="en-US"/>
          </a:p>
        </p:txBody>
      </p:sp>
      <p:sp>
        <p:nvSpPr>
          <p:cNvPr id="126981" name="Rectangle 5"/>
          <p:cNvSpPr>
            <a:spLocks noGrp="1" noChangeArrowheads="1"/>
          </p:cNvSpPr>
          <p:nvPr>
            <p:ph type="ftr" sz="quarter" idx="3"/>
          </p:nvPr>
        </p:nvSpPr>
        <p:spPr>
          <a:xfrm>
            <a:off x="3124200" y="6243638"/>
            <a:ext cx="2895600" cy="457200"/>
          </a:xfrm>
        </p:spPr>
        <p:txBody>
          <a:bodyPr/>
          <a:lstStyle>
            <a:lvl1pPr>
              <a:defRPr/>
            </a:lvl1pPr>
          </a:lstStyle>
          <a:p>
            <a:r>
              <a:rPr lang="en-GB" altLang="en-US"/>
              <a:t>By: Imdadullah, Lecturer Department of MIS, CBA, KSU</a:t>
            </a:r>
          </a:p>
        </p:txBody>
      </p:sp>
      <p:sp>
        <p:nvSpPr>
          <p:cNvPr id="126982" name="Rectangle 6"/>
          <p:cNvSpPr>
            <a:spLocks noGrp="1" noChangeArrowheads="1"/>
          </p:cNvSpPr>
          <p:nvPr>
            <p:ph type="sldNum" sz="quarter" idx="4"/>
          </p:nvPr>
        </p:nvSpPr>
        <p:spPr/>
        <p:txBody>
          <a:bodyPr/>
          <a:lstStyle>
            <a:lvl1pPr>
              <a:defRPr/>
            </a:lvl1pPr>
          </a:lstStyle>
          <a:p>
            <a:fld id="{6A4B54F8-EB68-455C-8FE1-F81302DE8C8C}" type="slidenum">
              <a:rPr lang="en-GB" altLang="en-US"/>
              <a:pPr/>
              <a:t>‹#›</a:t>
            </a:fld>
            <a:endParaRPr lang="en-GB" altLang="en-US"/>
          </a:p>
        </p:txBody>
      </p:sp>
      <p:sp>
        <p:nvSpPr>
          <p:cNvPr id="126983"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9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9D545876-0F13-4F23-9A88-EE4E6350A178}" type="slidenum">
              <a:rPr lang="en-GB" altLang="en-US"/>
              <a:pPr/>
              <a:t>‹#›</a:t>
            </a:fld>
            <a:endParaRPr lang="en-GB" altLang="en-US"/>
          </a:p>
        </p:txBody>
      </p:sp>
    </p:spTree>
    <p:extLst>
      <p:ext uri="{BB962C8B-B14F-4D97-AF65-F5344CB8AC3E}">
        <p14:creationId xmlns:p14="http://schemas.microsoft.com/office/powerpoint/2010/main" val="316838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4EDC377E-3E2F-41E5-8FE4-AB5C4B94FB59}" type="slidenum">
              <a:rPr lang="en-GB" altLang="en-US"/>
              <a:pPr/>
              <a:t>‹#›</a:t>
            </a:fld>
            <a:endParaRPr lang="en-GB" altLang="en-US"/>
          </a:p>
        </p:txBody>
      </p:sp>
    </p:spTree>
    <p:extLst>
      <p:ext uri="{BB962C8B-B14F-4D97-AF65-F5344CB8AC3E}">
        <p14:creationId xmlns:p14="http://schemas.microsoft.com/office/powerpoint/2010/main" val="369866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FA5C2F26-18FA-42FA-B747-BFE28E526AE5}" type="slidenum">
              <a:rPr lang="en-GB" altLang="en-US"/>
              <a:pPr/>
              <a:t>‹#›</a:t>
            </a:fld>
            <a:endParaRPr lang="en-GB" altLang="en-US"/>
          </a:p>
        </p:txBody>
      </p:sp>
    </p:spTree>
    <p:extLst>
      <p:ext uri="{BB962C8B-B14F-4D97-AF65-F5344CB8AC3E}">
        <p14:creationId xmlns:p14="http://schemas.microsoft.com/office/powerpoint/2010/main" val="286557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4A672BA0-8015-4B2F-8EB4-2ED6FAD62936}" type="slidenum">
              <a:rPr lang="en-GB" altLang="en-US"/>
              <a:pPr/>
              <a:t>‹#›</a:t>
            </a:fld>
            <a:endParaRPr lang="en-GB" altLang="en-US"/>
          </a:p>
        </p:txBody>
      </p:sp>
    </p:spTree>
    <p:extLst>
      <p:ext uri="{BB962C8B-B14F-4D97-AF65-F5344CB8AC3E}">
        <p14:creationId xmlns:p14="http://schemas.microsoft.com/office/powerpoint/2010/main" val="106059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4E410089-EE18-47DD-A4BD-71DF4CD8A97F}" type="slidenum">
              <a:rPr lang="en-GB" altLang="en-US"/>
              <a:pPr/>
              <a:t>‹#›</a:t>
            </a:fld>
            <a:endParaRPr lang="en-GB" altLang="en-US"/>
          </a:p>
        </p:txBody>
      </p:sp>
    </p:spTree>
    <p:extLst>
      <p:ext uri="{BB962C8B-B14F-4D97-AF65-F5344CB8AC3E}">
        <p14:creationId xmlns:p14="http://schemas.microsoft.com/office/powerpoint/2010/main" val="45545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r>
              <a:rPr lang="en-GB" altLang="en-US"/>
              <a:t>By: Imdadullah, Lecturer Department of MIS, CBA, KSU</a:t>
            </a:r>
          </a:p>
        </p:txBody>
      </p:sp>
      <p:sp>
        <p:nvSpPr>
          <p:cNvPr id="9" name="Slide Number Placeholder 8"/>
          <p:cNvSpPr>
            <a:spLocks noGrp="1"/>
          </p:cNvSpPr>
          <p:nvPr>
            <p:ph type="sldNum" sz="quarter" idx="12"/>
          </p:nvPr>
        </p:nvSpPr>
        <p:spPr/>
        <p:txBody>
          <a:bodyPr/>
          <a:lstStyle>
            <a:lvl1pPr>
              <a:defRPr/>
            </a:lvl1pPr>
          </a:lstStyle>
          <a:p>
            <a:fld id="{2533B99C-0EA6-4C67-9962-16F0FD0D56FC}" type="slidenum">
              <a:rPr lang="en-GB" altLang="en-US"/>
              <a:pPr/>
              <a:t>‹#›</a:t>
            </a:fld>
            <a:endParaRPr lang="en-GB" altLang="en-US"/>
          </a:p>
        </p:txBody>
      </p:sp>
    </p:spTree>
    <p:extLst>
      <p:ext uri="{BB962C8B-B14F-4D97-AF65-F5344CB8AC3E}">
        <p14:creationId xmlns:p14="http://schemas.microsoft.com/office/powerpoint/2010/main" val="208842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r>
              <a:rPr lang="en-GB" altLang="en-US"/>
              <a:t>By: Imdadullah, Lecturer Department of MIS, CBA, KSU</a:t>
            </a:r>
          </a:p>
        </p:txBody>
      </p:sp>
      <p:sp>
        <p:nvSpPr>
          <p:cNvPr id="5" name="Slide Number Placeholder 4"/>
          <p:cNvSpPr>
            <a:spLocks noGrp="1"/>
          </p:cNvSpPr>
          <p:nvPr>
            <p:ph type="sldNum" sz="quarter" idx="12"/>
          </p:nvPr>
        </p:nvSpPr>
        <p:spPr/>
        <p:txBody>
          <a:bodyPr/>
          <a:lstStyle>
            <a:lvl1pPr>
              <a:defRPr/>
            </a:lvl1pPr>
          </a:lstStyle>
          <a:p>
            <a:fld id="{9F00ABA0-51DD-466D-A2C9-7615DE8A274D}" type="slidenum">
              <a:rPr lang="en-GB" altLang="en-US"/>
              <a:pPr/>
              <a:t>‹#›</a:t>
            </a:fld>
            <a:endParaRPr lang="en-GB" altLang="en-US"/>
          </a:p>
        </p:txBody>
      </p:sp>
    </p:spTree>
    <p:extLst>
      <p:ext uri="{BB962C8B-B14F-4D97-AF65-F5344CB8AC3E}">
        <p14:creationId xmlns:p14="http://schemas.microsoft.com/office/powerpoint/2010/main" val="365977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r>
              <a:rPr lang="en-GB" altLang="en-US"/>
              <a:t>By: Imdadullah, Lecturer Department of MIS, CBA, KSU</a:t>
            </a:r>
          </a:p>
        </p:txBody>
      </p:sp>
      <p:sp>
        <p:nvSpPr>
          <p:cNvPr id="4" name="Slide Number Placeholder 3"/>
          <p:cNvSpPr>
            <a:spLocks noGrp="1"/>
          </p:cNvSpPr>
          <p:nvPr>
            <p:ph type="sldNum" sz="quarter" idx="12"/>
          </p:nvPr>
        </p:nvSpPr>
        <p:spPr/>
        <p:txBody>
          <a:bodyPr/>
          <a:lstStyle>
            <a:lvl1pPr>
              <a:defRPr/>
            </a:lvl1pPr>
          </a:lstStyle>
          <a:p>
            <a:fld id="{44F08146-A77E-4005-B80B-AEDA1EAD608F}" type="slidenum">
              <a:rPr lang="en-GB" altLang="en-US"/>
              <a:pPr/>
              <a:t>‹#›</a:t>
            </a:fld>
            <a:endParaRPr lang="en-GB" altLang="en-US"/>
          </a:p>
        </p:txBody>
      </p:sp>
    </p:spTree>
    <p:extLst>
      <p:ext uri="{BB962C8B-B14F-4D97-AF65-F5344CB8AC3E}">
        <p14:creationId xmlns:p14="http://schemas.microsoft.com/office/powerpoint/2010/main" val="168246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E1C75A09-1E73-4C54-868B-CE08462826C7}" type="slidenum">
              <a:rPr lang="en-GB" altLang="en-US"/>
              <a:pPr/>
              <a:t>‹#›</a:t>
            </a:fld>
            <a:endParaRPr lang="en-GB" altLang="en-US"/>
          </a:p>
        </p:txBody>
      </p:sp>
    </p:spTree>
    <p:extLst>
      <p:ext uri="{BB962C8B-B14F-4D97-AF65-F5344CB8AC3E}">
        <p14:creationId xmlns:p14="http://schemas.microsoft.com/office/powerpoint/2010/main" val="296864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36EA03B0-CEA6-4F96-8DE5-A2DC235ED51A}" type="slidenum">
              <a:rPr lang="en-GB" altLang="en-US"/>
              <a:pPr/>
              <a:t>‹#›</a:t>
            </a:fld>
            <a:endParaRPr lang="en-GB" altLang="en-US"/>
          </a:p>
        </p:txBody>
      </p:sp>
    </p:spTree>
    <p:extLst>
      <p:ext uri="{BB962C8B-B14F-4D97-AF65-F5344CB8AC3E}">
        <p14:creationId xmlns:p14="http://schemas.microsoft.com/office/powerpoint/2010/main" val="314331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25955"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2595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GB" altLang="en-US"/>
          </a:p>
        </p:txBody>
      </p:sp>
      <p:sp>
        <p:nvSpPr>
          <p:cNvPr id="12595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GB" altLang="en-US"/>
              <a:t>By: Imdadullah, Lecturer Department of MIS, CBA, KSU</a:t>
            </a:r>
          </a:p>
        </p:txBody>
      </p:sp>
      <p:sp>
        <p:nvSpPr>
          <p:cNvPr id="12595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7DAFB56D-ABBB-4B2B-AB34-CF2EBF739DA0}" type="slidenum">
              <a:rPr lang="en-GB" altLang="en-US"/>
              <a:pPr/>
              <a:t>‹#›</a:t>
            </a:fld>
            <a:endParaRPr lang="en-GB" altLang="en-US"/>
          </a:p>
        </p:txBody>
      </p:sp>
      <p:sp>
        <p:nvSpPr>
          <p:cNvPr id="125959"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faculty.ksu.edu.sa/imdad"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914400" y="7620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atin typeface="Verdana" pitchFamily="34" charset="0"/>
            </a:endParaRPr>
          </a:p>
        </p:txBody>
      </p:sp>
      <p:sp>
        <p:nvSpPr>
          <p:cNvPr id="32773" name="Rectangle 5"/>
          <p:cNvSpPr>
            <a:spLocks noChangeArrowheads="1"/>
          </p:cNvSpPr>
          <p:nvPr/>
        </p:nvSpPr>
        <p:spPr bwMode="auto">
          <a:xfrm>
            <a:off x="990600" y="914400"/>
            <a:ext cx="7467600" cy="4724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Clr>
                <a:schemeClr val="accent1"/>
              </a:buClr>
              <a:buSzPct val="65000"/>
              <a:buFont typeface="Wingdings" pitchFamily="2" charset="2"/>
              <a:buNone/>
            </a:pPr>
            <a:r>
              <a:rPr lang="en-US" sz="2500" u="sng" dirty="0">
                <a:solidFill>
                  <a:srgbClr val="0000CC"/>
                </a:solidFill>
              </a:rPr>
              <a:t>Management Information Systems</a:t>
            </a:r>
          </a:p>
          <a:p>
            <a:pPr marL="342900" indent="-342900">
              <a:spcBef>
                <a:spcPct val="20000"/>
              </a:spcBef>
              <a:buClr>
                <a:schemeClr val="accent1"/>
              </a:buClr>
              <a:buSzPct val="65000"/>
              <a:buFont typeface="Wingdings" pitchFamily="2" charset="2"/>
              <a:buNone/>
            </a:pPr>
            <a:endParaRPr lang="en-US" sz="2500" u="sng" dirty="0">
              <a:solidFill>
                <a:srgbClr val="0000CC"/>
              </a:solidFill>
            </a:endParaRPr>
          </a:p>
          <a:p>
            <a:pPr marL="342900" indent="-342900">
              <a:spcBef>
                <a:spcPct val="20000"/>
              </a:spcBef>
              <a:buClr>
                <a:schemeClr val="accent1"/>
              </a:buClr>
              <a:buSzPct val="65000"/>
              <a:buFont typeface="Wingdings" pitchFamily="2" charset="2"/>
              <a:buNone/>
            </a:pPr>
            <a:r>
              <a:rPr lang="en-US" sz="3200" dirty="0" smtClean="0">
                <a:solidFill>
                  <a:srgbClr val="FF0000"/>
                </a:solidFill>
                <a:latin typeface="Times New Roman" pitchFamily="18" charset="0"/>
                <a:cs typeface="Times New Roman" pitchFamily="18" charset="0"/>
              </a:rPr>
              <a:t>DBMS</a:t>
            </a:r>
          </a:p>
          <a:p>
            <a:pPr marL="342900" indent="-342900">
              <a:spcBef>
                <a:spcPct val="20000"/>
              </a:spcBef>
              <a:buClr>
                <a:schemeClr val="accent1"/>
              </a:buClr>
              <a:buSzPct val="65000"/>
              <a:buFont typeface="Wingdings" pitchFamily="2" charset="2"/>
              <a:buNone/>
            </a:pPr>
            <a:r>
              <a:rPr lang="en-US" sz="3200" dirty="0" smtClean="0">
                <a:solidFill>
                  <a:srgbClr val="FF0000"/>
                </a:solidFill>
                <a:latin typeface="Times New Roman" pitchFamily="18" charset="0"/>
                <a:cs typeface="Times New Roman" pitchFamily="18" charset="0"/>
              </a:rPr>
              <a:t>MS </a:t>
            </a:r>
            <a:r>
              <a:rPr lang="en-US" sz="3200" dirty="0">
                <a:solidFill>
                  <a:srgbClr val="FF0000"/>
                </a:solidFill>
                <a:latin typeface="Times New Roman" pitchFamily="18" charset="0"/>
                <a:cs typeface="Times New Roman" pitchFamily="18" charset="0"/>
              </a:rPr>
              <a:t>Access </a:t>
            </a:r>
            <a:r>
              <a:rPr lang="en-US" sz="3200" dirty="0" smtClean="0">
                <a:solidFill>
                  <a:srgbClr val="FF0000"/>
                </a:solidFill>
                <a:latin typeface="Times New Roman" pitchFamily="18" charset="0"/>
                <a:cs typeface="Times New Roman" pitchFamily="18" charset="0"/>
              </a:rPr>
              <a:t>2010</a:t>
            </a:r>
            <a:endParaRPr lang="en-US" sz="3200" dirty="0">
              <a:solidFill>
                <a:srgbClr val="FF0000"/>
              </a:solidFill>
              <a:latin typeface="Times New Roman" pitchFamily="18" charset="0"/>
              <a:cs typeface="Times New Roman" pitchFamily="18" charset="0"/>
            </a:endParaRPr>
          </a:p>
          <a:p>
            <a:pPr marL="342900" indent="-342900">
              <a:spcBef>
                <a:spcPct val="20000"/>
              </a:spcBef>
              <a:buClr>
                <a:schemeClr val="accent1"/>
              </a:buClr>
              <a:buSzPct val="65000"/>
              <a:buFont typeface="Wingdings" pitchFamily="2" charset="2"/>
              <a:buNone/>
            </a:pPr>
            <a:endParaRPr lang="en-US" dirty="0">
              <a:solidFill>
                <a:srgbClr val="006600"/>
              </a:solidFill>
            </a:endParaRPr>
          </a:p>
          <a:p>
            <a:pPr marL="342900" indent="-342900">
              <a:spcBef>
                <a:spcPct val="20000"/>
              </a:spcBef>
              <a:buClr>
                <a:schemeClr val="accent1"/>
              </a:buClr>
              <a:buSzPct val="65000"/>
              <a:buFont typeface="Wingdings" pitchFamily="2" charset="2"/>
              <a:buNone/>
            </a:pPr>
            <a:r>
              <a:rPr lang="en-US" dirty="0">
                <a:solidFill>
                  <a:srgbClr val="006600"/>
                </a:solidFill>
              </a:rPr>
              <a:t>By:</a:t>
            </a:r>
            <a:r>
              <a:rPr lang="en-US" sz="2000" dirty="0">
                <a:solidFill>
                  <a:srgbClr val="006600"/>
                </a:solidFill>
              </a:rPr>
              <a:t> </a:t>
            </a:r>
          </a:p>
          <a:p>
            <a:pPr marL="342900" indent="-342900">
              <a:spcBef>
                <a:spcPct val="20000"/>
              </a:spcBef>
              <a:buClr>
                <a:schemeClr val="accent1"/>
              </a:buClr>
              <a:buSzPct val="65000"/>
              <a:buFont typeface="Wingdings" pitchFamily="2" charset="2"/>
              <a:buNone/>
            </a:pPr>
            <a:r>
              <a:rPr lang="en-US" sz="2000" dirty="0">
                <a:solidFill>
                  <a:srgbClr val="006600"/>
                </a:solidFill>
              </a:rPr>
              <a:t>Mr. </a:t>
            </a:r>
            <a:r>
              <a:rPr lang="en-US" sz="2000" dirty="0" err="1">
                <a:solidFill>
                  <a:srgbClr val="006600"/>
                </a:solidFill>
              </a:rPr>
              <a:t>Imdadullah</a:t>
            </a:r>
            <a:endParaRPr lang="en-US" sz="2000" dirty="0">
              <a:solidFill>
                <a:srgbClr val="006600"/>
              </a:solidFill>
            </a:endParaRPr>
          </a:p>
          <a:p>
            <a:pPr marL="342900" indent="-342900">
              <a:spcBef>
                <a:spcPct val="20000"/>
              </a:spcBef>
              <a:buClr>
                <a:schemeClr val="accent1"/>
              </a:buClr>
              <a:buSzPct val="65000"/>
              <a:buFont typeface="Wingdings" pitchFamily="2" charset="2"/>
              <a:buNone/>
            </a:pPr>
            <a:r>
              <a:rPr lang="en-US" sz="2000" dirty="0">
                <a:solidFill>
                  <a:srgbClr val="006600"/>
                </a:solidFill>
              </a:rPr>
              <a:t>Lecturer, Department of M.I.S.</a:t>
            </a:r>
          </a:p>
          <a:p>
            <a:pPr marL="342900" indent="-342900">
              <a:spcBef>
                <a:spcPct val="20000"/>
              </a:spcBef>
              <a:buClr>
                <a:schemeClr val="accent1"/>
              </a:buClr>
              <a:buSzPct val="65000"/>
              <a:buFont typeface="Wingdings" pitchFamily="2" charset="2"/>
              <a:buNone/>
            </a:pPr>
            <a:r>
              <a:rPr lang="en-US" sz="2000" dirty="0">
                <a:solidFill>
                  <a:srgbClr val="006600"/>
                </a:solidFill>
              </a:rPr>
              <a:t>College of Business Administration, </a:t>
            </a:r>
            <a:r>
              <a:rPr lang="en-US" sz="2000" dirty="0" smtClean="0">
                <a:solidFill>
                  <a:srgbClr val="006600"/>
                </a:solidFill>
              </a:rPr>
              <a:t>KSU</a:t>
            </a:r>
          </a:p>
          <a:p>
            <a:pPr marL="342900" indent="-342900">
              <a:spcBef>
                <a:spcPct val="20000"/>
              </a:spcBef>
              <a:buClr>
                <a:schemeClr val="accent1"/>
              </a:buClr>
              <a:buSzPct val="65000"/>
              <a:buFont typeface="Wingdings" pitchFamily="2" charset="2"/>
              <a:buNone/>
            </a:pPr>
            <a:endParaRPr lang="en-US" sz="2000" dirty="0">
              <a:solidFill>
                <a:srgbClr val="006600"/>
              </a:solidFill>
            </a:endParaRPr>
          </a:p>
          <a:p>
            <a:pPr marL="342900" indent="-342900">
              <a:spcBef>
                <a:spcPct val="20000"/>
              </a:spcBef>
              <a:buClr>
                <a:schemeClr val="accent1"/>
              </a:buClr>
              <a:buSzPct val="65000"/>
              <a:buFont typeface="Wingdings" pitchFamily="2" charset="2"/>
              <a:buNone/>
            </a:pPr>
            <a:r>
              <a:rPr lang="en-US" sz="2000" dirty="0" smtClean="0">
                <a:solidFill>
                  <a:srgbClr val="006600"/>
                </a:solidFill>
                <a:hlinkClick r:id="rId2"/>
              </a:rPr>
              <a:t>http://faculty.ksu.edu.sa/imdad</a:t>
            </a:r>
            <a:r>
              <a:rPr lang="en-US" sz="2000" dirty="0" smtClean="0">
                <a:solidFill>
                  <a:srgbClr val="006600"/>
                </a:solidFill>
              </a:rPr>
              <a:t> </a:t>
            </a:r>
            <a:endParaRPr lang="en-US" sz="2000" dirty="0">
              <a:solidFill>
                <a:srgbClr val="0066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By: Imdadullah, Lecturer Department of MIS, CBA, KSU</a:t>
            </a:r>
          </a:p>
        </p:txBody>
      </p:sp>
      <p:sp>
        <p:nvSpPr>
          <p:cNvPr id="5" name="Slide Number Placeholder 3"/>
          <p:cNvSpPr>
            <a:spLocks noGrp="1"/>
          </p:cNvSpPr>
          <p:nvPr>
            <p:ph type="sldNum" sz="quarter" idx="12"/>
          </p:nvPr>
        </p:nvSpPr>
        <p:spPr/>
        <p:txBody>
          <a:bodyPr/>
          <a:lstStyle/>
          <a:p>
            <a:fld id="{88E808A4-817C-4176-8950-3939CE3E6E4B}" type="slidenum">
              <a:rPr lang="en-GB" altLang="en-US"/>
              <a:pPr/>
              <a:t>10</a:t>
            </a:fld>
            <a:endParaRPr lang="en-GB" altLang="en-US"/>
          </a:p>
        </p:txBody>
      </p:sp>
      <p:sp>
        <p:nvSpPr>
          <p:cNvPr id="129026" name="Rectangle 2"/>
          <p:cNvSpPr>
            <a:spLocks noGrp="1" noChangeArrowheads="1"/>
          </p:cNvSpPr>
          <p:nvPr>
            <p:ph type="title" idx="4294967295"/>
          </p:nvPr>
        </p:nvSpPr>
        <p:spPr>
          <a:xfrm>
            <a:off x="457200" y="277813"/>
            <a:ext cx="8229600" cy="712787"/>
          </a:xfrm>
        </p:spPr>
        <p:txBody>
          <a:bodyPr anchor="ctr"/>
          <a:lstStyle/>
          <a:p>
            <a:r>
              <a:rPr lang="en-US" sz="3800" b="1">
                <a:solidFill>
                  <a:srgbClr val="FF0066"/>
                </a:solidFill>
                <a:latin typeface="Arial" charset="0"/>
              </a:rPr>
              <a:t>Open an Access Database Table</a:t>
            </a:r>
          </a:p>
        </p:txBody>
      </p:sp>
      <p:sp>
        <p:nvSpPr>
          <p:cNvPr id="129027" name="Rectangle 3"/>
          <p:cNvSpPr>
            <a:spLocks noGrp="1" noChangeArrowheads="1"/>
          </p:cNvSpPr>
          <p:nvPr>
            <p:ph type="body" idx="4294967295"/>
          </p:nvPr>
        </p:nvSpPr>
        <p:spPr>
          <a:xfrm>
            <a:off x="381000" y="1143000"/>
            <a:ext cx="8534400" cy="4724400"/>
          </a:xfrm>
        </p:spPr>
        <p:txBody>
          <a:bodyPr/>
          <a:lstStyle/>
          <a:p>
            <a:pPr>
              <a:spcAft>
                <a:spcPct val="10000"/>
              </a:spcAft>
            </a:pPr>
            <a:r>
              <a:rPr lang="en-US" sz="2600" dirty="0"/>
              <a:t>To open a table, you must first open a database: </a:t>
            </a:r>
          </a:p>
          <a:p>
            <a:pPr lvl="1">
              <a:spcAft>
                <a:spcPct val="10000"/>
              </a:spcAft>
              <a:buFont typeface="Wingdings" pitchFamily="2" charset="2"/>
              <a:buChar char="Ø"/>
            </a:pPr>
            <a:r>
              <a:rPr lang="en-US" dirty="0" smtClean="0"/>
              <a:t>In the Objects Pan on left side, in </a:t>
            </a:r>
            <a:r>
              <a:rPr lang="en-US" dirty="0"/>
              <a:t>the list of tables, select the table you want to open and click on the Open button </a:t>
            </a:r>
          </a:p>
          <a:p>
            <a:pPr lvl="1">
              <a:spcAft>
                <a:spcPct val="10000"/>
              </a:spcAft>
              <a:buFont typeface="Wingdings" pitchFamily="2" charset="2"/>
              <a:buChar char="Ø"/>
            </a:pPr>
            <a:r>
              <a:rPr lang="en-US" dirty="0"/>
              <a:t>When a table is opened, it is in Datasheet view, which shows the table's data as a collection of rows and columns</a:t>
            </a:r>
          </a:p>
          <a:p>
            <a:pPr lvl="1">
              <a:buFont typeface="Wingdings" pitchFamily="2" charset="2"/>
              <a:buChar char="Ø"/>
            </a:pPr>
            <a:r>
              <a:rPr lang="en-US" dirty="0"/>
              <a:t>Each row in the Datasheet view represents a record in the table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GB" altLang="en-US"/>
              <a:t>By: Imdadullah, Lecturer Department of MIS, CBA, KSU</a:t>
            </a:r>
          </a:p>
        </p:txBody>
      </p:sp>
      <p:sp>
        <p:nvSpPr>
          <p:cNvPr id="14" name="Slide Number Placeholder 5"/>
          <p:cNvSpPr>
            <a:spLocks noGrp="1"/>
          </p:cNvSpPr>
          <p:nvPr>
            <p:ph type="sldNum" sz="quarter" idx="12"/>
          </p:nvPr>
        </p:nvSpPr>
        <p:spPr/>
        <p:txBody>
          <a:bodyPr/>
          <a:lstStyle/>
          <a:p>
            <a:fld id="{E095ACC5-4486-4B81-AE16-F4F09D4FDD98}" type="slidenum">
              <a:rPr lang="en-GB" altLang="en-US"/>
              <a:pPr/>
              <a:t>11</a:t>
            </a:fld>
            <a:endParaRPr lang="en-GB" altLang="en-US"/>
          </a:p>
        </p:txBody>
      </p:sp>
      <p:sp>
        <p:nvSpPr>
          <p:cNvPr id="128004" name="Rectangle 2"/>
          <p:cNvSpPr>
            <a:spLocks noGrp="1" noChangeArrowheads="1"/>
          </p:cNvSpPr>
          <p:nvPr>
            <p:ph type="title"/>
          </p:nvPr>
        </p:nvSpPr>
        <p:spPr>
          <a:xfrm>
            <a:off x="457200" y="304800"/>
            <a:ext cx="8229600" cy="685800"/>
          </a:xfrm>
          <a:ln/>
        </p:spPr>
        <p:txBody>
          <a:bodyPr/>
          <a:lstStyle/>
          <a:p>
            <a:pPr algn="ctr"/>
            <a:r>
              <a:rPr lang="en-US" sz="3400" b="1" dirty="0">
                <a:solidFill>
                  <a:srgbClr val="FF0066"/>
                </a:solidFill>
                <a:latin typeface="Arial" charset="0"/>
              </a:rPr>
              <a:t>Data Sheet View of Table</a:t>
            </a:r>
          </a:p>
        </p:txBody>
      </p:sp>
      <p:sp>
        <p:nvSpPr>
          <p:cNvPr id="128011" name="AutoShape 11"/>
          <p:cNvSpPr>
            <a:spLocks noChangeArrowheads="1"/>
          </p:cNvSpPr>
          <p:nvPr/>
        </p:nvSpPr>
        <p:spPr bwMode="auto">
          <a:xfrm>
            <a:off x="4038600" y="1143000"/>
            <a:ext cx="1524000" cy="304800"/>
          </a:xfrm>
          <a:prstGeom prst="wedgeRoundRectCallout">
            <a:avLst>
              <a:gd name="adj1" fmla="val 27500"/>
              <a:gd name="adj2" fmla="val 29531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a:latin typeface="Times New Roman" pitchFamily="18" charset="0"/>
                <a:cs typeface="Times New Roman" pitchFamily="18" charset="0"/>
              </a:rPr>
              <a:t>Fieldnames</a:t>
            </a:r>
            <a:endParaRPr lang="en-GB" sz="1300" b="1">
              <a:latin typeface="Times New Roman" pitchFamily="18" charset="0"/>
              <a:cs typeface="Times New Roman" pitchFamily="18" charset="0"/>
            </a:endParaRPr>
          </a:p>
        </p:txBody>
      </p:sp>
      <p:pic>
        <p:nvPicPr>
          <p:cNvPr id="12801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280" y="2819400"/>
            <a:ext cx="6272246" cy="116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7" name="AutoShape 7"/>
          <p:cNvSpPr>
            <a:spLocks noChangeArrowheads="1"/>
          </p:cNvSpPr>
          <p:nvPr/>
        </p:nvSpPr>
        <p:spPr bwMode="auto">
          <a:xfrm>
            <a:off x="228600" y="2209800"/>
            <a:ext cx="1524000" cy="457200"/>
          </a:xfrm>
          <a:prstGeom prst="wedgeRoundRectCallout">
            <a:avLst>
              <a:gd name="adj1" fmla="val 73469"/>
              <a:gd name="adj2" fmla="val 18222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dirty="0" smtClean="0">
                <a:latin typeface="Times New Roman" pitchFamily="18" charset="0"/>
                <a:cs typeface="Times New Roman" pitchFamily="18" charset="0"/>
              </a:rPr>
              <a:t>Primary Key Field</a:t>
            </a:r>
            <a:endParaRPr lang="en-GB" sz="1300" b="1" dirty="0">
              <a:latin typeface="Times New Roman" pitchFamily="18" charset="0"/>
              <a:cs typeface="Times New Roman" pitchFamily="18" charset="0"/>
            </a:endParaRPr>
          </a:p>
        </p:txBody>
      </p:sp>
      <p:sp>
        <p:nvSpPr>
          <p:cNvPr id="128013" name="Line 13"/>
          <p:cNvSpPr>
            <a:spLocks noChangeShapeType="1"/>
          </p:cNvSpPr>
          <p:nvPr/>
        </p:nvSpPr>
        <p:spPr bwMode="auto">
          <a:xfrm>
            <a:off x="5257800" y="2133600"/>
            <a:ext cx="2286000" cy="838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4" name="Line 14"/>
          <p:cNvSpPr>
            <a:spLocks noChangeShapeType="1"/>
          </p:cNvSpPr>
          <p:nvPr/>
        </p:nvSpPr>
        <p:spPr bwMode="auto">
          <a:xfrm>
            <a:off x="5334000" y="2209800"/>
            <a:ext cx="106680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5" name="Line 15"/>
          <p:cNvSpPr>
            <a:spLocks noChangeShapeType="1"/>
          </p:cNvSpPr>
          <p:nvPr/>
        </p:nvSpPr>
        <p:spPr bwMode="auto">
          <a:xfrm flipH="1">
            <a:off x="5001403" y="2209800"/>
            <a:ext cx="256397"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6" name="Line 16"/>
          <p:cNvSpPr>
            <a:spLocks noChangeShapeType="1"/>
          </p:cNvSpPr>
          <p:nvPr/>
        </p:nvSpPr>
        <p:spPr bwMode="auto">
          <a:xfrm flipH="1">
            <a:off x="4038600" y="2209800"/>
            <a:ext cx="114300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7" name="Line 17"/>
          <p:cNvSpPr>
            <a:spLocks noChangeShapeType="1"/>
          </p:cNvSpPr>
          <p:nvPr/>
        </p:nvSpPr>
        <p:spPr bwMode="auto">
          <a:xfrm flipH="1">
            <a:off x="3048000" y="2133600"/>
            <a:ext cx="2057400" cy="838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12</a:t>
            </a:fld>
            <a:endParaRPr lang="en-GB" altLang="en-US"/>
          </a:p>
        </p:txBody>
      </p:sp>
      <p:sp>
        <p:nvSpPr>
          <p:cNvPr id="4" name="Rectangle 3"/>
          <p:cNvSpPr/>
          <p:nvPr/>
        </p:nvSpPr>
        <p:spPr>
          <a:xfrm>
            <a:off x="1970314" y="398176"/>
            <a:ext cx="4648200" cy="400110"/>
          </a:xfrm>
          <a:prstGeom prst="rect">
            <a:avLst/>
          </a:prstGeom>
        </p:spPr>
        <p:txBody>
          <a:bodyPr wrap="square">
            <a:spAutoFit/>
          </a:bodyPr>
          <a:lstStyle/>
          <a:p>
            <a:pPr algn="ctr"/>
            <a:r>
              <a:rPr lang="en-US" sz="2000" b="1" dirty="0" smtClean="0">
                <a:solidFill>
                  <a:srgbClr val="FF0066"/>
                </a:solidFill>
              </a:rPr>
              <a:t>Design View </a:t>
            </a:r>
            <a:r>
              <a:rPr lang="en-US" sz="2000" b="1" dirty="0">
                <a:solidFill>
                  <a:srgbClr val="FF0066"/>
                </a:solidFill>
              </a:rPr>
              <a:t>of Table</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6953250" cy="501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526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By: Imdadullah, Lecturer Department of MIS, CBA, KSU</a:t>
            </a:r>
          </a:p>
        </p:txBody>
      </p:sp>
      <p:sp>
        <p:nvSpPr>
          <p:cNvPr id="5" name="Slide Number Placeholder 3"/>
          <p:cNvSpPr>
            <a:spLocks noGrp="1"/>
          </p:cNvSpPr>
          <p:nvPr>
            <p:ph type="sldNum" sz="quarter" idx="12"/>
          </p:nvPr>
        </p:nvSpPr>
        <p:spPr/>
        <p:txBody>
          <a:bodyPr/>
          <a:lstStyle/>
          <a:p>
            <a:fld id="{D0006274-9873-48B3-9F40-7650AFD964FF}" type="slidenum">
              <a:rPr lang="en-GB" altLang="en-US"/>
              <a:pPr/>
              <a:t>13</a:t>
            </a:fld>
            <a:endParaRPr lang="en-GB" altLang="en-US"/>
          </a:p>
        </p:txBody>
      </p:sp>
      <p:sp>
        <p:nvSpPr>
          <p:cNvPr id="140290" name="Rectangle 2"/>
          <p:cNvSpPr>
            <a:spLocks noGrp="1" noChangeArrowheads="1"/>
          </p:cNvSpPr>
          <p:nvPr>
            <p:ph type="title" idx="4294967295"/>
          </p:nvPr>
        </p:nvSpPr>
        <p:spPr>
          <a:xfrm>
            <a:off x="457200" y="277813"/>
            <a:ext cx="8229600" cy="712787"/>
          </a:xfrm>
        </p:spPr>
        <p:txBody>
          <a:bodyPr anchor="ctr"/>
          <a:lstStyle/>
          <a:p>
            <a:pPr algn="ctr"/>
            <a:r>
              <a:rPr lang="en-US" sz="3200" b="1" u="sng">
                <a:solidFill>
                  <a:srgbClr val="FF0066"/>
                </a:solidFill>
                <a:latin typeface="Arial" charset="0"/>
              </a:rPr>
              <a:t>Relational Database Management System</a:t>
            </a:r>
          </a:p>
        </p:txBody>
      </p:sp>
      <p:sp>
        <p:nvSpPr>
          <p:cNvPr id="140291" name="Rectangle 3"/>
          <p:cNvSpPr>
            <a:spLocks noGrp="1" noChangeArrowheads="1"/>
          </p:cNvSpPr>
          <p:nvPr>
            <p:ph type="body" idx="4294967295"/>
          </p:nvPr>
        </p:nvSpPr>
        <p:spPr>
          <a:xfrm>
            <a:off x="381000" y="914400"/>
            <a:ext cx="8534400" cy="5181600"/>
          </a:xfrm>
        </p:spPr>
        <p:txBody>
          <a:bodyPr/>
          <a:lstStyle/>
          <a:p>
            <a:pPr>
              <a:lnSpc>
                <a:spcPct val="80000"/>
              </a:lnSpc>
              <a:spcAft>
                <a:spcPct val="25000"/>
              </a:spcAft>
            </a:pPr>
            <a:r>
              <a:rPr lang="en-US" sz="1600" b="1">
                <a:solidFill>
                  <a:srgbClr val="FF0000"/>
                </a:solidFill>
              </a:rPr>
              <a:t>Primary Key</a:t>
            </a:r>
            <a:r>
              <a:rPr lang="en-US" sz="1600">
                <a:solidFill>
                  <a:srgbClr val="FF0000"/>
                </a:solidFill>
              </a:rPr>
              <a:t> </a:t>
            </a:r>
            <a:r>
              <a:rPr lang="en-US" sz="1600"/>
              <a:t>– The key that uniquely identifies record in the table is called Primary Key.</a:t>
            </a:r>
          </a:p>
          <a:p>
            <a:pPr>
              <a:lnSpc>
                <a:spcPct val="80000"/>
              </a:lnSpc>
              <a:spcAft>
                <a:spcPct val="25000"/>
              </a:spcAft>
            </a:pPr>
            <a:r>
              <a:rPr lang="en-US" sz="1600" b="1">
                <a:solidFill>
                  <a:srgbClr val="FF0000"/>
                </a:solidFill>
              </a:rPr>
              <a:t>Foreign Key</a:t>
            </a:r>
            <a:r>
              <a:rPr lang="en-US" sz="1600">
                <a:solidFill>
                  <a:srgbClr val="FF0000"/>
                </a:solidFill>
              </a:rPr>
              <a:t> </a:t>
            </a:r>
            <a:r>
              <a:rPr lang="en-US" sz="1600"/>
              <a:t>– </a:t>
            </a:r>
            <a:r>
              <a:rPr lang="en-GB" sz="1600"/>
              <a:t>A foreign key (sometimes called a referencing key) is a key used to link two tables together. Typically you take the primary key field from one table and insert it into the other table where it becomes a foreign key (it remains a primary key in the original table). </a:t>
            </a:r>
          </a:p>
          <a:p>
            <a:pPr>
              <a:lnSpc>
                <a:spcPct val="80000"/>
              </a:lnSpc>
              <a:spcAft>
                <a:spcPct val="25000"/>
              </a:spcAft>
            </a:pPr>
            <a:r>
              <a:rPr lang="en-US" sz="1600" b="1">
                <a:solidFill>
                  <a:srgbClr val="FF0000"/>
                </a:solidFill>
              </a:rPr>
              <a:t>Relational Database:</a:t>
            </a:r>
            <a:r>
              <a:rPr lang="en-US" sz="1600"/>
              <a:t> In Relational Database, data is held in tables (also called relations) and the tables are linked by means of common fields. </a:t>
            </a:r>
            <a:r>
              <a:rPr lang="en-GB" sz="1600"/>
              <a:t>Relational databases support a number of different types of relationships between tables, all designed to enforce the concept of </a:t>
            </a:r>
            <a:r>
              <a:rPr lang="en-GB" sz="1600">
                <a:solidFill>
                  <a:srgbClr val="292929"/>
                </a:solidFill>
              </a:rPr>
              <a:t>referential integrity</a:t>
            </a:r>
            <a:r>
              <a:rPr lang="en-GB" sz="1600"/>
              <a:t>. Access supports three different types of relationships between tables. </a:t>
            </a:r>
          </a:p>
          <a:p>
            <a:pPr>
              <a:lnSpc>
                <a:spcPct val="80000"/>
              </a:lnSpc>
            </a:pPr>
            <a:r>
              <a:rPr lang="en-GB" sz="1600" b="1">
                <a:solidFill>
                  <a:srgbClr val="FF0000"/>
                </a:solidFill>
              </a:rPr>
              <a:t>One-to-one relationships</a:t>
            </a:r>
            <a:r>
              <a:rPr lang="en-GB" sz="1600"/>
              <a:t> occur when there is exactly one record in Table-A that corresponds to exactly one record in Table-B. </a:t>
            </a:r>
            <a:endParaRPr lang="en-GB" sz="1600" b="1"/>
          </a:p>
          <a:p>
            <a:pPr>
              <a:lnSpc>
                <a:spcPct val="80000"/>
              </a:lnSpc>
            </a:pPr>
            <a:r>
              <a:rPr lang="en-GB" sz="1600" b="1">
                <a:solidFill>
                  <a:srgbClr val="FF0000"/>
                </a:solidFill>
              </a:rPr>
              <a:t>One-to-many relationships</a:t>
            </a:r>
            <a:r>
              <a:rPr lang="en-GB" sz="1600"/>
              <a:t> occur when each record in Table-A may have many linked records in Table-B but each record in Table-B may have only one corresponding record in Table-A. </a:t>
            </a:r>
            <a:endParaRPr lang="en-GB" sz="1600" b="1"/>
          </a:p>
          <a:p>
            <a:pPr>
              <a:lnSpc>
                <a:spcPct val="80000"/>
              </a:lnSpc>
            </a:pPr>
            <a:r>
              <a:rPr lang="en-GB" sz="1600" b="1">
                <a:solidFill>
                  <a:srgbClr val="FF0000"/>
                </a:solidFill>
              </a:rPr>
              <a:t>Many-to-many relationships</a:t>
            </a:r>
            <a:r>
              <a:rPr lang="en-GB" sz="1600"/>
              <a:t> occur when each record in Table-A may have many linked records in Table-B and vice-versa. </a:t>
            </a:r>
          </a:p>
          <a:p>
            <a:pPr>
              <a:lnSpc>
                <a:spcPct val="80000"/>
              </a:lnSpc>
            </a:pPr>
            <a:r>
              <a:rPr lang="en-US" sz="1600" b="1">
                <a:solidFill>
                  <a:srgbClr val="FF0000"/>
                </a:solidFill>
              </a:rPr>
              <a:t>Referential integrity</a:t>
            </a:r>
            <a:r>
              <a:rPr lang="en-US" sz="1600">
                <a:solidFill>
                  <a:srgbClr val="FF0000"/>
                </a:solidFill>
              </a:rPr>
              <a:t> </a:t>
            </a:r>
            <a:r>
              <a:rPr lang="en-US" sz="1600"/>
              <a:t>is a database concept that ensures that relationships between tables remain consistent. When one table has a foreign key to another table, the concept of referential integrity states that you may not add a record to the table that contains the foreign key unless there is a corresponding record in the linked table. It also includes the techniques known as cascading update and cascading delete, which ensure that changes made to the linked table are reflected in the primary table.</a:t>
            </a:r>
            <a:r>
              <a:rPr lang="en-GB" sz="1600"/>
              <a:t> </a:t>
            </a:r>
          </a:p>
        </p:txBody>
      </p:sp>
    </p:spTree>
    <p:extLst>
      <p:ext uri="{BB962C8B-B14F-4D97-AF65-F5344CB8AC3E}">
        <p14:creationId xmlns:p14="http://schemas.microsoft.com/office/powerpoint/2010/main" val="643055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1"/>
          </p:nvPr>
        </p:nvSpPr>
        <p:spPr/>
        <p:txBody>
          <a:bodyPr/>
          <a:lstStyle/>
          <a:p>
            <a:r>
              <a:rPr lang="en-GB" altLang="en-US"/>
              <a:t>By: Imdadullah, Lecturer Department of MIS, CBA, KSU</a:t>
            </a:r>
          </a:p>
        </p:txBody>
      </p:sp>
      <p:sp>
        <p:nvSpPr>
          <p:cNvPr id="14" name="Slide Number Placeholder 3"/>
          <p:cNvSpPr>
            <a:spLocks noGrp="1"/>
          </p:cNvSpPr>
          <p:nvPr>
            <p:ph type="sldNum" sz="quarter" idx="12"/>
          </p:nvPr>
        </p:nvSpPr>
        <p:spPr/>
        <p:txBody>
          <a:bodyPr/>
          <a:lstStyle/>
          <a:p>
            <a:fld id="{88B11F91-D5A8-4492-B41E-C123F27F80EB}" type="slidenum">
              <a:rPr lang="en-GB" altLang="en-US"/>
              <a:pPr/>
              <a:t>14</a:t>
            </a:fld>
            <a:endParaRPr lang="en-GB" altLang="en-US"/>
          </a:p>
        </p:txBody>
      </p:sp>
      <p:sp>
        <p:nvSpPr>
          <p:cNvPr id="142338" name="Rectangle 2"/>
          <p:cNvSpPr>
            <a:spLocks noGrp="1" noChangeArrowheads="1"/>
          </p:cNvSpPr>
          <p:nvPr>
            <p:ph type="title" idx="4294967295"/>
          </p:nvPr>
        </p:nvSpPr>
        <p:spPr>
          <a:xfrm>
            <a:off x="457200" y="277813"/>
            <a:ext cx="8229600" cy="712787"/>
          </a:xfrm>
        </p:spPr>
        <p:txBody>
          <a:bodyPr anchor="ctr"/>
          <a:lstStyle/>
          <a:p>
            <a:pPr algn="ctr"/>
            <a:r>
              <a:rPr lang="en-US" sz="3200" b="1" u="sng">
                <a:solidFill>
                  <a:srgbClr val="FF0066"/>
                </a:solidFill>
                <a:latin typeface="Arial" charset="0"/>
              </a:rPr>
              <a:t>Creating Relationships Between Tables</a:t>
            </a:r>
          </a:p>
        </p:txBody>
      </p:sp>
      <p:sp>
        <p:nvSpPr>
          <p:cNvPr id="142339" name="Rectangle 3"/>
          <p:cNvSpPr>
            <a:spLocks noGrp="1" noChangeArrowheads="1"/>
          </p:cNvSpPr>
          <p:nvPr>
            <p:ph type="body" idx="4294967295"/>
          </p:nvPr>
        </p:nvSpPr>
        <p:spPr>
          <a:xfrm>
            <a:off x="381000" y="914400"/>
            <a:ext cx="5334000" cy="5181600"/>
          </a:xfrm>
        </p:spPr>
        <p:txBody>
          <a:bodyPr/>
          <a:lstStyle/>
          <a:p>
            <a:pPr>
              <a:lnSpc>
                <a:spcPct val="80000"/>
              </a:lnSpc>
              <a:spcAft>
                <a:spcPct val="25000"/>
              </a:spcAft>
            </a:pPr>
            <a:r>
              <a:rPr lang="en-US" sz="1800" dirty="0"/>
              <a:t>Close any open </a:t>
            </a:r>
            <a:r>
              <a:rPr lang="en-US" sz="1800" dirty="0" smtClean="0"/>
              <a:t>table.</a:t>
            </a:r>
            <a:endParaRPr lang="en-US" sz="1800" dirty="0"/>
          </a:p>
          <a:p>
            <a:pPr>
              <a:lnSpc>
                <a:spcPct val="80000"/>
              </a:lnSpc>
              <a:spcAft>
                <a:spcPct val="25000"/>
              </a:spcAft>
            </a:pPr>
            <a:r>
              <a:rPr lang="en-US" sz="1800" dirty="0"/>
              <a:t>Click on </a:t>
            </a:r>
            <a:r>
              <a:rPr lang="en-US" sz="1800" b="1" dirty="0" smtClean="0">
                <a:solidFill>
                  <a:srgbClr val="0000CC"/>
                </a:solidFill>
              </a:rPr>
              <a:t>Database Tools </a:t>
            </a:r>
            <a:r>
              <a:rPr lang="en-US" sz="1800" b="1" dirty="0">
                <a:solidFill>
                  <a:srgbClr val="0000CC"/>
                </a:solidFill>
              </a:rPr>
              <a:t>(menu) &gt; Relationships</a:t>
            </a:r>
            <a:r>
              <a:rPr lang="en-US" sz="1800" dirty="0"/>
              <a:t>, or Click on the Relationships icon </a:t>
            </a:r>
            <a:r>
              <a:rPr lang="en-US" sz="1800" dirty="0" smtClean="0"/>
              <a:t>. </a:t>
            </a:r>
            <a:r>
              <a:rPr lang="en-US" sz="1800" dirty="0"/>
              <a:t>The Relationships window appears:</a:t>
            </a:r>
          </a:p>
          <a:p>
            <a:pPr>
              <a:lnSpc>
                <a:spcPct val="80000"/>
              </a:lnSpc>
              <a:spcAft>
                <a:spcPct val="25000"/>
              </a:spcAft>
            </a:pPr>
            <a:r>
              <a:rPr lang="en-US" sz="1800" dirty="0"/>
              <a:t>Now </a:t>
            </a:r>
            <a:r>
              <a:rPr lang="en-US" sz="1800" dirty="0" smtClean="0"/>
              <a:t>click </a:t>
            </a:r>
            <a:r>
              <a:rPr lang="en-US" sz="1800" dirty="0"/>
              <a:t>an </a:t>
            </a:r>
            <a:r>
              <a:rPr lang="en-US" sz="1800" dirty="0" smtClean="0"/>
              <a:t>Show Tables Icon if it has not been displayed already</a:t>
            </a:r>
            <a:endParaRPr lang="en-US" sz="1800" dirty="0"/>
          </a:p>
          <a:p>
            <a:pPr>
              <a:lnSpc>
                <a:spcPct val="80000"/>
              </a:lnSpc>
              <a:spcAft>
                <a:spcPct val="25000"/>
              </a:spcAft>
            </a:pPr>
            <a:r>
              <a:rPr lang="en-US" sz="1800" dirty="0"/>
              <a:t>Add tables  or queries you want to relate</a:t>
            </a:r>
          </a:p>
          <a:p>
            <a:pPr>
              <a:lnSpc>
                <a:spcPct val="80000"/>
              </a:lnSpc>
              <a:spcAft>
                <a:spcPct val="25000"/>
              </a:spcAft>
            </a:pPr>
            <a:r>
              <a:rPr lang="en-US" sz="1800" dirty="0"/>
              <a:t>Relate the tables as explained in the next slide</a:t>
            </a:r>
          </a:p>
          <a:p>
            <a:pPr>
              <a:lnSpc>
                <a:spcPct val="80000"/>
              </a:lnSpc>
              <a:spcAft>
                <a:spcPct val="25000"/>
              </a:spcAft>
            </a:pPr>
            <a:endParaRPr lang="en-GB" sz="1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14400"/>
            <a:ext cx="1971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85999"/>
            <a:ext cx="19716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76676"/>
            <a:ext cx="3526630" cy="222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42" name="AutoShape 6"/>
          <p:cNvSpPr>
            <a:spLocks noChangeArrowheads="1"/>
          </p:cNvSpPr>
          <p:nvPr/>
        </p:nvSpPr>
        <p:spPr bwMode="auto">
          <a:xfrm>
            <a:off x="838200" y="3267075"/>
            <a:ext cx="1600200" cy="457200"/>
          </a:xfrm>
          <a:prstGeom prst="wedgeRoundRectCallout">
            <a:avLst>
              <a:gd name="adj1" fmla="val 7241"/>
              <a:gd name="adj2" fmla="val 27256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dirty="0">
                <a:latin typeface="Times New Roman" pitchFamily="18" charset="0"/>
                <a:cs typeface="Times New Roman" pitchFamily="18" charset="0"/>
              </a:rPr>
              <a:t>List of Tables/Queries</a:t>
            </a:r>
            <a:endParaRPr lang="en-GB" sz="1300" dirty="0">
              <a:latin typeface="Times New Roman" pitchFamily="18" charset="0"/>
              <a:cs typeface="Times New Roman" pitchFamily="18" charset="0"/>
            </a:endParaRPr>
          </a:p>
        </p:txBody>
      </p:sp>
      <p:sp>
        <p:nvSpPr>
          <p:cNvPr id="142343" name="AutoShape 7"/>
          <p:cNvSpPr>
            <a:spLocks noChangeArrowheads="1"/>
          </p:cNvSpPr>
          <p:nvPr/>
        </p:nvSpPr>
        <p:spPr bwMode="auto">
          <a:xfrm>
            <a:off x="2590800" y="3276600"/>
            <a:ext cx="2133600" cy="447675"/>
          </a:xfrm>
          <a:prstGeom prst="wedgeRoundRectCallout">
            <a:avLst>
              <a:gd name="adj1" fmla="val -31796"/>
              <a:gd name="adj2" fmla="val 52026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dirty="0">
                <a:latin typeface="Times New Roman" pitchFamily="18" charset="0"/>
                <a:cs typeface="Times New Roman" pitchFamily="18" charset="0"/>
              </a:rPr>
              <a:t>Select Table / Query from List and click on Add</a:t>
            </a:r>
            <a:endParaRPr lang="en-GB" sz="1300" dirty="0">
              <a:latin typeface="Times New Roman" pitchFamily="18" charset="0"/>
              <a:cs typeface="Times New Roman" pitchFamily="18" charset="0"/>
            </a:endParaRPr>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657600"/>
            <a:ext cx="4095748" cy="237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156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1"/>
          </p:nvPr>
        </p:nvSpPr>
        <p:spPr/>
        <p:txBody>
          <a:bodyPr/>
          <a:lstStyle/>
          <a:p>
            <a:r>
              <a:rPr lang="en-GB" altLang="en-US"/>
              <a:t>By: Imdadullah, Lecturer Department of MIS, CBA, KSU</a:t>
            </a:r>
          </a:p>
        </p:txBody>
      </p:sp>
      <p:sp>
        <p:nvSpPr>
          <p:cNvPr id="15" name="Slide Number Placeholder 3"/>
          <p:cNvSpPr>
            <a:spLocks noGrp="1"/>
          </p:cNvSpPr>
          <p:nvPr>
            <p:ph type="sldNum" sz="quarter" idx="12"/>
          </p:nvPr>
        </p:nvSpPr>
        <p:spPr/>
        <p:txBody>
          <a:bodyPr/>
          <a:lstStyle/>
          <a:p>
            <a:fld id="{038D20D5-47A2-45C2-971E-F8EC14AA7905}" type="slidenum">
              <a:rPr lang="en-GB" altLang="en-US"/>
              <a:pPr/>
              <a:t>15</a:t>
            </a:fld>
            <a:endParaRPr lang="en-GB" altLang="en-US"/>
          </a:p>
        </p:txBody>
      </p:sp>
      <p:sp>
        <p:nvSpPr>
          <p:cNvPr id="144386" name="Rectangle 2"/>
          <p:cNvSpPr>
            <a:spLocks noGrp="1" noChangeArrowheads="1"/>
          </p:cNvSpPr>
          <p:nvPr>
            <p:ph type="title" idx="4294967295"/>
          </p:nvPr>
        </p:nvSpPr>
        <p:spPr>
          <a:xfrm>
            <a:off x="457200" y="277813"/>
            <a:ext cx="8229600" cy="712787"/>
          </a:xfrm>
        </p:spPr>
        <p:txBody>
          <a:bodyPr anchor="ctr"/>
          <a:lstStyle/>
          <a:p>
            <a:pPr algn="ctr"/>
            <a:r>
              <a:rPr lang="en-US" sz="3600" b="1" u="sng">
                <a:solidFill>
                  <a:srgbClr val="FF0066"/>
                </a:solidFill>
                <a:latin typeface="Arial" charset="0"/>
              </a:rPr>
              <a:t>Relating Two Tables</a:t>
            </a:r>
          </a:p>
        </p:txBody>
      </p:sp>
      <p:sp>
        <p:nvSpPr>
          <p:cNvPr id="144387" name="Rectangle 3"/>
          <p:cNvSpPr>
            <a:spLocks noGrp="1" noChangeArrowheads="1"/>
          </p:cNvSpPr>
          <p:nvPr>
            <p:ph type="body" idx="4294967295"/>
          </p:nvPr>
        </p:nvSpPr>
        <p:spPr>
          <a:xfrm>
            <a:off x="609600" y="914400"/>
            <a:ext cx="7848600" cy="5181600"/>
          </a:xfrm>
        </p:spPr>
        <p:txBody>
          <a:bodyPr/>
          <a:lstStyle/>
          <a:p>
            <a:pPr>
              <a:lnSpc>
                <a:spcPct val="80000"/>
              </a:lnSpc>
              <a:spcAft>
                <a:spcPct val="25000"/>
              </a:spcAft>
            </a:pPr>
            <a:r>
              <a:rPr lang="en-US" sz="1600"/>
              <a:t>Move the mouse pointer to the primary key field in the primary table. That key is boldfaced. </a:t>
            </a:r>
          </a:p>
          <a:p>
            <a:pPr>
              <a:lnSpc>
                <a:spcPct val="80000"/>
              </a:lnSpc>
              <a:spcAft>
                <a:spcPct val="25000"/>
              </a:spcAft>
            </a:pPr>
            <a:r>
              <a:rPr lang="en-US" sz="1600"/>
              <a:t>Drag that fieldname to the corresponding field in the related table (Child table) i.e. drag it to the appropriate foreign key.</a:t>
            </a:r>
          </a:p>
          <a:p>
            <a:pPr>
              <a:lnSpc>
                <a:spcPct val="80000"/>
              </a:lnSpc>
              <a:spcAft>
                <a:spcPct val="25000"/>
              </a:spcAft>
            </a:pPr>
            <a:r>
              <a:rPr lang="en-US" sz="1600"/>
              <a:t>Release the mouse button to display a dialogue box</a:t>
            </a:r>
          </a:p>
          <a:p>
            <a:pPr>
              <a:lnSpc>
                <a:spcPct val="80000"/>
              </a:lnSpc>
              <a:spcAft>
                <a:spcPct val="25000"/>
              </a:spcAft>
            </a:pPr>
            <a:r>
              <a:rPr lang="en-US" sz="1600"/>
              <a:t>Select (Check) the                                                   to enforce referential integrity between the two tables.</a:t>
            </a:r>
          </a:p>
          <a:p>
            <a:pPr>
              <a:lnSpc>
                <a:spcPct val="80000"/>
              </a:lnSpc>
              <a:spcAft>
                <a:spcPct val="25000"/>
              </a:spcAft>
            </a:pPr>
            <a:r>
              <a:rPr lang="en-US" sz="1600"/>
              <a:t>Click the                  button to finish the job</a:t>
            </a:r>
          </a:p>
          <a:p>
            <a:pPr>
              <a:lnSpc>
                <a:spcPct val="80000"/>
              </a:lnSpc>
              <a:spcAft>
                <a:spcPct val="25000"/>
              </a:spcAft>
            </a:pPr>
            <a:endParaRPr lang="en-GB" sz="1600"/>
          </a:p>
        </p:txBody>
      </p:sp>
      <p:pic>
        <p:nvPicPr>
          <p:cNvPr id="144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228600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44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43200"/>
            <a:ext cx="914400" cy="2603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263219"/>
            <a:ext cx="37909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92" name="AutoShape 8"/>
          <p:cNvSpPr>
            <a:spLocks noChangeArrowheads="1"/>
          </p:cNvSpPr>
          <p:nvPr/>
        </p:nvSpPr>
        <p:spPr bwMode="auto">
          <a:xfrm>
            <a:off x="5943600" y="2591933"/>
            <a:ext cx="1524000" cy="466725"/>
          </a:xfrm>
          <a:prstGeom prst="wedgeRoundRectCallout">
            <a:avLst>
              <a:gd name="adj1" fmla="val -7785"/>
              <a:gd name="adj2" fmla="val 35592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a:latin typeface="Times New Roman" pitchFamily="18" charset="0"/>
                <a:cs typeface="Times New Roman" pitchFamily="18" charset="0"/>
              </a:rPr>
              <a:t>One to Many Relationship</a:t>
            </a:r>
            <a:endParaRPr lang="en-GB" sz="1300">
              <a:latin typeface="Times New Roman" pitchFamily="18" charset="0"/>
              <a:cs typeface="Times New Roman" pitchFamily="18" charset="0"/>
            </a:endParaRPr>
          </a:p>
        </p:txBody>
      </p:sp>
      <p:sp>
        <p:nvSpPr>
          <p:cNvPr id="144393" name="AutoShape 9"/>
          <p:cNvSpPr>
            <a:spLocks noChangeArrowheads="1"/>
          </p:cNvSpPr>
          <p:nvPr/>
        </p:nvSpPr>
        <p:spPr bwMode="auto">
          <a:xfrm>
            <a:off x="7543800" y="2886075"/>
            <a:ext cx="1524000" cy="314325"/>
          </a:xfrm>
          <a:prstGeom prst="wedgeRoundRectCallout">
            <a:avLst>
              <a:gd name="adj1" fmla="val -24762"/>
              <a:gd name="adj2" fmla="val 31702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dirty="0">
                <a:latin typeface="Times New Roman" pitchFamily="18" charset="0"/>
                <a:cs typeface="Times New Roman" pitchFamily="18" charset="0"/>
              </a:rPr>
              <a:t>Primary Key</a:t>
            </a:r>
            <a:endParaRPr lang="en-GB" sz="1300" dirty="0">
              <a:latin typeface="Times New Roman" pitchFamily="18" charset="0"/>
              <a:cs typeface="Times New Roman" pitchFamily="18" charset="0"/>
            </a:endParaRPr>
          </a:p>
        </p:txBody>
      </p:sp>
      <p:sp>
        <p:nvSpPr>
          <p:cNvPr id="144396" name="Line 12"/>
          <p:cNvSpPr>
            <a:spLocks noChangeShapeType="1"/>
          </p:cNvSpPr>
          <p:nvPr/>
        </p:nvSpPr>
        <p:spPr bwMode="auto">
          <a:xfrm>
            <a:off x="5791200" y="4746964"/>
            <a:ext cx="685800" cy="1044235"/>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5" name="AutoShape 11"/>
          <p:cNvSpPr>
            <a:spLocks noChangeArrowheads="1"/>
          </p:cNvSpPr>
          <p:nvPr/>
        </p:nvSpPr>
        <p:spPr bwMode="auto">
          <a:xfrm>
            <a:off x="5638800" y="5867400"/>
            <a:ext cx="1524000" cy="314325"/>
          </a:xfrm>
          <a:prstGeom prst="wedgeRoundRectCallout">
            <a:avLst>
              <a:gd name="adj1" fmla="val 16667"/>
              <a:gd name="adj2" fmla="val -510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dirty="0">
                <a:latin typeface="Times New Roman" pitchFamily="18" charset="0"/>
                <a:cs typeface="Times New Roman" pitchFamily="18" charset="0"/>
              </a:rPr>
              <a:t>Foreign Key</a:t>
            </a:r>
            <a:endParaRPr lang="en-GB" sz="13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119437"/>
            <a:ext cx="41529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112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496456"/>
            <a:ext cx="47244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ooter Placeholder 2"/>
          <p:cNvSpPr>
            <a:spLocks noGrp="1"/>
          </p:cNvSpPr>
          <p:nvPr>
            <p:ph type="ftr" sz="quarter" idx="11"/>
          </p:nvPr>
        </p:nvSpPr>
        <p:spPr/>
        <p:txBody>
          <a:bodyPr/>
          <a:lstStyle/>
          <a:p>
            <a:r>
              <a:rPr lang="en-GB" altLang="en-US"/>
              <a:t>By: Imdadullah, Lecturer Department of MIS, CBA, KSU</a:t>
            </a:r>
          </a:p>
        </p:txBody>
      </p:sp>
      <p:sp>
        <p:nvSpPr>
          <p:cNvPr id="20" name="Slide Number Placeholder 3"/>
          <p:cNvSpPr>
            <a:spLocks noGrp="1"/>
          </p:cNvSpPr>
          <p:nvPr>
            <p:ph type="sldNum" sz="quarter" idx="12"/>
          </p:nvPr>
        </p:nvSpPr>
        <p:spPr/>
        <p:txBody>
          <a:bodyPr/>
          <a:lstStyle/>
          <a:p>
            <a:fld id="{7DBED6B7-29E4-4157-A005-4095C6AB2FBD}" type="slidenum">
              <a:rPr lang="en-GB" altLang="en-US"/>
              <a:pPr/>
              <a:t>16</a:t>
            </a:fld>
            <a:endParaRPr lang="en-GB" altLang="en-US"/>
          </a:p>
        </p:txBody>
      </p:sp>
      <p:sp>
        <p:nvSpPr>
          <p:cNvPr id="131074" name="Rectangle 2"/>
          <p:cNvSpPr>
            <a:spLocks noGrp="1" noChangeArrowheads="1"/>
          </p:cNvSpPr>
          <p:nvPr>
            <p:ph type="title" idx="4294967295"/>
          </p:nvPr>
        </p:nvSpPr>
        <p:spPr>
          <a:xfrm>
            <a:off x="468313" y="322263"/>
            <a:ext cx="8153400" cy="636587"/>
          </a:xfrm>
        </p:spPr>
        <p:txBody>
          <a:bodyPr anchor="ctr"/>
          <a:lstStyle/>
          <a:p>
            <a:r>
              <a:rPr lang="en-US" sz="3400" b="1">
                <a:solidFill>
                  <a:srgbClr val="FF0066"/>
                </a:solidFill>
                <a:latin typeface="Arial" charset="0"/>
              </a:rPr>
              <a:t>To Create New Query in Database</a:t>
            </a:r>
          </a:p>
        </p:txBody>
      </p:sp>
      <p:sp>
        <p:nvSpPr>
          <p:cNvPr id="131075" name="Rectangle 3"/>
          <p:cNvSpPr>
            <a:spLocks noGrp="1" noChangeArrowheads="1"/>
          </p:cNvSpPr>
          <p:nvPr>
            <p:ph type="body" idx="4294967295"/>
          </p:nvPr>
        </p:nvSpPr>
        <p:spPr>
          <a:xfrm>
            <a:off x="609600" y="914400"/>
            <a:ext cx="8229600" cy="1828800"/>
          </a:xfrm>
        </p:spPr>
        <p:txBody>
          <a:bodyPr/>
          <a:lstStyle/>
          <a:p>
            <a:pPr>
              <a:spcAft>
                <a:spcPct val="25000"/>
              </a:spcAft>
              <a:buFont typeface="Wingdings" pitchFamily="2" charset="2"/>
              <a:buNone/>
            </a:pPr>
            <a:r>
              <a:rPr lang="en-US" sz="1800" dirty="0"/>
              <a:t>To create new Query, follow the following steps: </a:t>
            </a:r>
          </a:p>
          <a:p>
            <a:pPr lvl="1">
              <a:spcAft>
                <a:spcPct val="25000"/>
              </a:spcAft>
              <a:buFont typeface="Wingdings" pitchFamily="2" charset="2"/>
              <a:buChar char="Ø"/>
            </a:pPr>
            <a:r>
              <a:rPr lang="en-US" sz="1800" dirty="0"/>
              <a:t>Click on </a:t>
            </a:r>
            <a:r>
              <a:rPr lang="en-US" sz="1800" b="1" dirty="0" smtClean="0">
                <a:solidFill>
                  <a:srgbClr val="006600"/>
                </a:solidFill>
              </a:rPr>
              <a:t>Create &gt; Query Wizard </a:t>
            </a:r>
          </a:p>
          <a:p>
            <a:pPr lvl="1">
              <a:spcAft>
                <a:spcPct val="25000"/>
              </a:spcAft>
              <a:buFont typeface="Wingdings" pitchFamily="2" charset="2"/>
              <a:buChar char="Ø"/>
            </a:pPr>
            <a:r>
              <a:rPr lang="en-US" sz="1800" dirty="0" smtClean="0"/>
              <a:t>Then select the type of wizard e.g., </a:t>
            </a:r>
            <a:r>
              <a:rPr lang="en-US" sz="1800" b="1" dirty="0" smtClean="0">
                <a:solidFill>
                  <a:srgbClr val="006600"/>
                </a:solidFill>
              </a:rPr>
              <a:t>Simple Query Wizard </a:t>
            </a:r>
            <a:r>
              <a:rPr lang="en-US" sz="1800" dirty="0" smtClean="0"/>
              <a:t>and click OK  </a:t>
            </a:r>
            <a:endParaRPr lang="en-US" sz="1800" dirty="0"/>
          </a:p>
          <a:p>
            <a:pPr lvl="1">
              <a:spcAft>
                <a:spcPct val="25000"/>
              </a:spcAft>
              <a:buFont typeface="Wingdings" pitchFamily="2" charset="2"/>
              <a:buChar char="Ø"/>
            </a:pPr>
            <a:r>
              <a:rPr lang="en-US" sz="1800" dirty="0"/>
              <a:t>You will see the following dialogue box </a:t>
            </a:r>
          </a:p>
          <a:p>
            <a:pPr lvl="1">
              <a:spcAft>
                <a:spcPct val="25000"/>
              </a:spcAft>
              <a:buFont typeface="Wingdings" pitchFamily="2" charset="2"/>
              <a:buNone/>
            </a:pPr>
            <a:endParaRPr lang="en-US" sz="1800" dirty="0"/>
          </a:p>
          <a:p>
            <a:pPr lvl="1">
              <a:spcAft>
                <a:spcPct val="25000"/>
              </a:spcAft>
              <a:buFont typeface="Wingdings" pitchFamily="2" charset="2"/>
              <a:buNone/>
            </a:pPr>
            <a:endParaRPr lang="en-US" sz="1800" dirty="0"/>
          </a:p>
          <a:p>
            <a:pPr lvl="1">
              <a:spcAft>
                <a:spcPct val="25000"/>
              </a:spcAft>
              <a:buFont typeface="Wingdings" pitchFamily="2" charset="2"/>
              <a:buNone/>
            </a:pPr>
            <a:endParaRPr lang="en-US" sz="1800" dirty="0"/>
          </a:p>
          <a:p>
            <a:pPr lvl="1">
              <a:spcAft>
                <a:spcPct val="25000"/>
              </a:spcAft>
              <a:buFont typeface="Wingdings" pitchFamily="2" charset="2"/>
              <a:buNone/>
            </a:pPr>
            <a:endParaRPr lang="en-US" sz="1800" dirty="0"/>
          </a:p>
          <a:p>
            <a:pPr lvl="1">
              <a:spcAft>
                <a:spcPct val="25000"/>
              </a:spcAft>
              <a:buFont typeface="Wingdings" pitchFamily="2" charset="2"/>
              <a:buNone/>
            </a:pPr>
            <a:endParaRPr lang="en-US" sz="1800" dirty="0"/>
          </a:p>
          <a:p>
            <a:pPr lvl="1">
              <a:spcAft>
                <a:spcPct val="25000"/>
              </a:spcAft>
              <a:buFont typeface="Wingdings" pitchFamily="2" charset="2"/>
              <a:buNone/>
            </a:pPr>
            <a:endParaRPr lang="en-US" sz="1800" dirty="0"/>
          </a:p>
        </p:txBody>
      </p:sp>
      <p:sp>
        <p:nvSpPr>
          <p:cNvPr id="131082" name="Line 10"/>
          <p:cNvSpPr>
            <a:spLocks noChangeShapeType="1"/>
          </p:cNvSpPr>
          <p:nvPr/>
        </p:nvSpPr>
        <p:spPr bwMode="auto">
          <a:xfrm flipV="1">
            <a:off x="1828800" y="3886200"/>
            <a:ext cx="533400" cy="762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3" name="Line 11"/>
          <p:cNvSpPr>
            <a:spLocks noChangeShapeType="1"/>
          </p:cNvSpPr>
          <p:nvPr/>
        </p:nvSpPr>
        <p:spPr bwMode="auto">
          <a:xfrm>
            <a:off x="1600200" y="4648200"/>
            <a:ext cx="2514600"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4" name="Line 12"/>
          <p:cNvSpPr>
            <a:spLocks noChangeShapeType="1"/>
          </p:cNvSpPr>
          <p:nvPr/>
        </p:nvSpPr>
        <p:spPr bwMode="auto">
          <a:xfrm>
            <a:off x="1905000" y="4953000"/>
            <a:ext cx="2209800"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5" name="Line 13"/>
          <p:cNvSpPr>
            <a:spLocks noChangeShapeType="1"/>
          </p:cNvSpPr>
          <p:nvPr/>
        </p:nvSpPr>
        <p:spPr bwMode="auto">
          <a:xfrm>
            <a:off x="1905000" y="4953000"/>
            <a:ext cx="0" cy="3810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6" name="Line 14"/>
          <p:cNvSpPr>
            <a:spLocks noChangeShapeType="1"/>
          </p:cNvSpPr>
          <p:nvPr/>
        </p:nvSpPr>
        <p:spPr bwMode="auto">
          <a:xfrm>
            <a:off x="1600200" y="5348288"/>
            <a:ext cx="304800"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7" name="Line 15"/>
          <p:cNvSpPr>
            <a:spLocks noChangeShapeType="1"/>
          </p:cNvSpPr>
          <p:nvPr/>
        </p:nvSpPr>
        <p:spPr bwMode="auto">
          <a:xfrm flipH="1">
            <a:off x="4876800" y="3886200"/>
            <a:ext cx="2438400" cy="762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8" name="Line 16"/>
          <p:cNvSpPr>
            <a:spLocks noChangeShapeType="1"/>
          </p:cNvSpPr>
          <p:nvPr/>
        </p:nvSpPr>
        <p:spPr bwMode="auto">
          <a:xfrm flipH="1">
            <a:off x="4419600" y="4495800"/>
            <a:ext cx="3048000"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9" name="Line 17"/>
          <p:cNvSpPr>
            <a:spLocks noChangeShapeType="1"/>
          </p:cNvSpPr>
          <p:nvPr/>
        </p:nvSpPr>
        <p:spPr bwMode="auto">
          <a:xfrm flipH="1" flipV="1">
            <a:off x="4419600" y="5181600"/>
            <a:ext cx="2971800" cy="1524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109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657600"/>
            <a:ext cx="9906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3109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114800"/>
            <a:ext cx="904875" cy="895350"/>
          </a:xfrm>
          <a:prstGeom prst="rect">
            <a:avLst/>
          </a:prstGeom>
          <a:noFill/>
          <a:extLst>
            <a:ext uri="{909E8E84-426E-40DD-AFC4-6F175D3DCCD1}">
              <a14:hiddenFill xmlns:a14="http://schemas.microsoft.com/office/drawing/2010/main">
                <a:solidFill>
                  <a:srgbClr val="FFFFFF"/>
                </a:solidFill>
              </a14:hiddenFill>
            </a:ext>
          </a:extLst>
        </p:spPr>
      </p:pic>
      <p:pic>
        <p:nvPicPr>
          <p:cNvPr id="13109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5181600"/>
            <a:ext cx="93345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31093"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733800"/>
            <a:ext cx="94297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3109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267200"/>
            <a:ext cx="9715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31095"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5105400"/>
            <a:ext cx="8667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1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By: Imdadullah, Lecturer Department of MIS, CBA, KSU</a:t>
            </a:r>
          </a:p>
        </p:txBody>
      </p:sp>
      <p:sp>
        <p:nvSpPr>
          <p:cNvPr id="5" name="Slide Number Placeholder 3"/>
          <p:cNvSpPr>
            <a:spLocks noGrp="1"/>
          </p:cNvSpPr>
          <p:nvPr>
            <p:ph type="sldNum" sz="quarter" idx="12"/>
          </p:nvPr>
        </p:nvSpPr>
        <p:spPr/>
        <p:txBody>
          <a:bodyPr/>
          <a:lstStyle/>
          <a:p>
            <a:fld id="{A4FBBB27-BCF1-4AF6-8E39-D0F592F2EFD5}" type="slidenum">
              <a:rPr lang="en-GB" altLang="en-US"/>
              <a:pPr/>
              <a:t>17</a:t>
            </a:fld>
            <a:endParaRPr lang="en-GB" altLang="en-US"/>
          </a:p>
        </p:txBody>
      </p:sp>
      <p:sp>
        <p:nvSpPr>
          <p:cNvPr id="133122" name="Rectangle 2"/>
          <p:cNvSpPr>
            <a:spLocks noGrp="1" noChangeArrowheads="1"/>
          </p:cNvSpPr>
          <p:nvPr>
            <p:ph type="title" idx="4294967295"/>
          </p:nvPr>
        </p:nvSpPr>
        <p:spPr>
          <a:xfrm>
            <a:off x="457200" y="277813"/>
            <a:ext cx="8229600" cy="712787"/>
          </a:xfrm>
        </p:spPr>
        <p:txBody>
          <a:bodyPr anchor="ctr"/>
          <a:lstStyle/>
          <a:p>
            <a:r>
              <a:rPr lang="en-US" sz="3800" b="1">
                <a:solidFill>
                  <a:srgbClr val="FF0066"/>
                </a:solidFill>
                <a:latin typeface="Arial" charset="0"/>
              </a:rPr>
              <a:t>Fields Selection in Query</a:t>
            </a:r>
          </a:p>
        </p:txBody>
      </p:sp>
      <p:sp>
        <p:nvSpPr>
          <p:cNvPr id="133123" name="Rectangle 3"/>
          <p:cNvSpPr>
            <a:spLocks noGrp="1" noChangeArrowheads="1"/>
          </p:cNvSpPr>
          <p:nvPr>
            <p:ph type="body" idx="4294967295"/>
          </p:nvPr>
        </p:nvSpPr>
        <p:spPr>
          <a:xfrm>
            <a:off x="381000" y="1143000"/>
            <a:ext cx="8534400" cy="4724400"/>
          </a:xfrm>
        </p:spPr>
        <p:txBody>
          <a:bodyPr/>
          <a:lstStyle/>
          <a:p>
            <a:pPr>
              <a:lnSpc>
                <a:spcPct val="80000"/>
              </a:lnSpc>
              <a:spcAft>
                <a:spcPct val="25000"/>
              </a:spcAft>
            </a:pPr>
            <a:r>
              <a:rPr lang="en-US" sz="2600"/>
              <a:t>In the Simple Query Wizard dialog box, select which fields you want included in the query. </a:t>
            </a:r>
          </a:p>
          <a:p>
            <a:pPr lvl="1">
              <a:lnSpc>
                <a:spcPct val="80000"/>
              </a:lnSpc>
              <a:spcAft>
                <a:spcPct val="25000"/>
              </a:spcAft>
              <a:buFont typeface="Wingdings" pitchFamily="2" charset="2"/>
              <a:buChar char="Ø"/>
            </a:pPr>
            <a:r>
              <a:rPr lang="en-US"/>
              <a:t>Move all the fields into the Selected Fields box</a:t>
            </a:r>
          </a:p>
          <a:p>
            <a:pPr lvl="1">
              <a:lnSpc>
                <a:spcPct val="80000"/>
              </a:lnSpc>
              <a:spcAft>
                <a:spcPct val="25000"/>
              </a:spcAft>
              <a:buFont typeface="Wingdings" pitchFamily="2" charset="2"/>
              <a:buChar char="Ø"/>
            </a:pPr>
            <a:r>
              <a:rPr lang="en-US"/>
              <a:t>Move the fields one at a time </a:t>
            </a:r>
          </a:p>
          <a:p>
            <a:pPr lvl="1">
              <a:lnSpc>
                <a:spcPct val="80000"/>
              </a:lnSpc>
              <a:spcAft>
                <a:spcPct val="25000"/>
              </a:spcAft>
              <a:buFont typeface="Wingdings" pitchFamily="2" charset="2"/>
              <a:buChar char="Ø"/>
            </a:pPr>
            <a:r>
              <a:rPr lang="en-US"/>
              <a:t>Remove fields out of the Selected Fields box by pressing one of the remove buttons </a:t>
            </a:r>
          </a:p>
          <a:p>
            <a:pPr>
              <a:lnSpc>
                <a:spcPct val="80000"/>
              </a:lnSpc>
              <a:spcAft>
                <a:spcPct val="25000"/>
              </a:spcAft>
            </a:pPr>
            <a:r>
              <a:rPr lang="en-US" sz="2600"/>
              <a:t>If you wanted to select all the fields except one, you can move them all to the selected fields list and then remove the one field you don't want. </a:t>
            </a:r>
          </a:p>
          <a:p>
            <a:pPr>
              <a:lnSpc>
                <a:spcPct val="80000"/>
              </a:lnSpc>
            </a:pPr>
            <a:r>
              <a:rPr lang="en-US" sz="2600"/>
              <a:t>Once you have made your selections, press Next to move to the next dialog box in the Wizard.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GB" altLang="en-US"/>
              <a:t>By: Imdadullah, Lecturer Department of MIS, CBA, KSU</a:t>
            </a:r>
          </a:p>
        </p:txBody>
      </p:sp>
      <p:sp>
        <p:nvSpPr>
          <p:cNvPr id="9" name="Slide Number Placeholder 5"/>
          <p:cNvSpPr>
            <a:spLocks noGrp="1"/>
          </p:cNvSpPr>
          <p:nvPr>
            <p:ph type="sldNum" sz="quarter" idx="12"/>
          </p:nvPr>
        </p:nvSpPr>
        <p:spPr/>
        <p:txBody>
          <a:bodyPr/>
          <a:lstStyle/>
          <a:p>
            <a:fld id="{E87508CD-8472-4F0A-BA0F-C305C1BB7F15}" type="slidenum">
              <a:rPr lang="en-GB" altLang="en-US"/>
              <a:pPr/>
              <a:t>18</a:t>
            </a:fld>
            <a:endParaRPr lang="en-GB" altLang="en-US"/>
          </a:p>
        </p:txBody>
      </p:sp>
      <p:sp>
        <p:nvSpPr>
          <p:cNvPr id="135170" name="Rectangle 2"/>
          <p:cNvSpPr>
            <a:spLocks noGrp="1" noChangeArrowheads="1"/>
          </p:cNvSpPr>
          <p:nvPr>
            <p:ph type="title"/>
          </p:nvPr>
        </p:nvSpPr>
        <p:spPr>
          <a:xfrm>
            <a:off x="457200" y="304800"/>
            <a:ext cx="8229600" cy="685800"/>
          </a:xfrm>
          <a:ln/>
        </p:spPr>
        <p:txBody>
          <a:bodyPr/>
          <a:lstStyle/>
          <a:p>
            <a:pPr algn="ctr"/>
            <a:r>
              <a:rPr lang="en-US" sz="3400" b="1">
                <a:solidFill>
                  <a:srgbClr val="FF0066"/>
                </a:solidFill>
                <a:latin typeface="Arial" charset="0"/>
              </a:rPr>
              <a:t>Data Sheet View of Query</a:t>
            </a:r>
          </a:p>
        </p:txBody>
      </p:sp>
      <p:sp>
        <p:nvSpPr>
          <p:cNvPr id="135183" name="Rectangle 2"/>
          <p:cNvSpPr>
            <a:spLocks noChangeArrowheads="1"/>
          </p:cNvSpPr>
          <p:nvPr/>
        </p:nvSpPr>
        <p:spPr bwMode="auto">
          <a:xfrm>
            <a:off x="609600" y="2743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400" b="1">
                <a:solidFill>
                  <a:srgbClr val="FF0066"/>
                </a:solidFill>
              </a:rPr>
              <a:t>Design View of Query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916667"/>
            <a:ext cx="664845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55068"/>
            <a:ext cx="7805738" cy="220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3" name="AutoShape 5"/>
          <p:cNvSpPr>
            <a:spLocks noChangeArrowheads="1"/>
          </p:cNvSpPr>
          <p:nvPr/>
        </p:nvSpPr>
        <p:spPr bwMode="auto">
          <a:xfrm>
            <a:off x="2057400" y="5715000"/>
            <a:ext cx="3429000" cy="381000"/>
          </a:xfrm>
          <a:prstGeom prst="wedgeRoundRectCallout">
            <a:avLst>
              <a:gd name="adj1" fmla="val -66207"/>
              <a:gd name="adj2" fmla="val -13446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dirty="0" smtClean="0">
                <a:latin typeface="Times New Roman" pitchFamily="18" charset="0"/>
                <a:cs typeface="Times New Roman" pitchFamily="18" charset="0"/>
              </a:rPr>
              <a:t>Criteria is written in this row</a:t>
            </a:r>
            <a:endParaRPr lang="en-GB" sz="13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ltLang="en-US"/>
              <a:t>By: Imdadullah, Lecturer Department of MIS, CBA, KSU</a:t>
            </a:r>
          </a:p>
        </p:txBody>
      </p:sp>
      <p:sp>
        <p:nvSpPr>
          <p:cNvPr id="6" name="Slide Number Placeholder 3"/>
          <p:cNvSpPr>
            <a:spLocks noGrp="1"/>
          </p:cNvSpPr>
          <p:nvPr>
            <p:ph type="sldNum" sz="quarter" idx="12"/>
          </p:nvPr>
        </p:nvSpPr>
        <p:spPr/>
        <p:txBody>
          <a:bodyPr/>
          <a:lstStyle/>
          <a:p>
            <a:fld id="{E279625D-D054-4596-AA71-46C7F6E1AE1A}" type="slidenum">
              <a:rPr lang="en-GB" altLang="en-US"/>
              <a:pPr/>
              <a:t>19</a:t>
            </a:fld>
            <a:endParaRPr lang="en-GB" altLang="en-US"/>
          </a:p>
        </p:txBody>
      </p:sp>
      <p:sp>
        <p:nvSpPr>
          <p:cNvPr id="136194" name="Rectangle 2"/>
          <p:cNvSpPr>
            <a:spLocks noGrp="1" noChangeArrowheads="1"/>
          </p:cNvSpPr>
          <p:nvPr>
            <p:ph type="title" idx="4294967295"/>
          </p:nvPr>
        </p:nvSpPr>
        <p:spPr>
          <a:xfrm>
            <a:off x="457200" y="277813"/>
            <a:ext cx="8229600" cy="712787"/>
          </a:xfrm>
        </p:spPr>
        <p:txBody>
          <a:bodyPr anchor="ctr"/>
          <a:lstStyle/>
          <a:p>
            <a:r>
              <a:rPr lang="en-US" sz="3800" b="1" dirty="0">
                <a:solidFill>
                  <a:srgbClr val="FF0066"/>
                </a:solidFill>
                <a:latin typeface="Arial" charset="0"/>
              </a:rPr>
              <a:t>Criteria in Query</a:t>
            </a:r>
          </a:p>
        </p:txBody>
      </p:sp>
      <p:sp>
        <p:nvSpPr>
          <p:cNvPr id="136195" name="Rectangle 3"/>
          <p:cNvSpPr>
            <a:spLocks noGrp="1" noChangeArrowheads="1"/>
          </p:cNvSpPr>
          <p:nvPr>
            <p:ph type="body" idx="4294967295"/>
          </p:nvPr>
        </p:nvSpPr>
        <p:spPr>
          <a:xfrm>
            <a:off x="381000" y="1143000"/>
            <a:ext cx="8534400" cy="4724400"/>
          </a:xfrm>
        </p:spPr>
        <p:txBody>
          <a:bodyPr/>
          <a:lstStyle/>
          <a:p>
            <a:pPr>
              <a:spcAft>
                <a:spcPct val="25000"/>
              </a:spcAft>
            </a:pPr>
            <a:r>
              <a:rPr lang="en-US" sz="1800" dirty="0"/>
              <a:t>Criteria in the query means the condition which is fulfilled for extraction of records from table like </a:t>
            </a:r>
            <a:r>
              <a:rPr lang="en-US" sz="1800" b="1" dirty="0" err="1" smtClean="0">
                <a:solidFill>
                  <a:srgbClr val="0000CC"/>
                </a:solidFill>
              </a:rPr>
              <a:t>Unit_Price</a:t>
            </a:r>
            <a:r>
              <a:rPr lang="en-US" sz="1800" b="1" dirty="0" smtClean="0">
                <a:solidFill>
                  <a:srgbClr val="0000CC"/>
                </a:solidFill>
              </a:rPr>
              <a:t>&lt;=300</a:t>
            </a:r>
            <a:r>
              <a:rPr lang="en-US" sz="1800" dirty="0" smtClean="0"/>
              <a:t>. </a:t>
            </a:r>
            <a:endParaRPr lang="en-US" sz="1800" dirty="0"/>
          </a:p>
          <a:p>
            <a:pPr>
              <a:spcAft>
                <a:spcPct val="25000"/>
              </a:spcAft>
            </a:pPr>
            <a:r>
              <a:rPr lang="en-US" sz="1800" dirty="0"/>
              <a:t>Access contains the following comparison operators. These operators are used in criteria as per requirements:</a:t>
            </a:r>
          </a:p>
          <a:p>
            <a:pPr>
              <a:spcAft>
                <a:spcPct val="25000"/>
              </a:spcAft>
            </a:pPr>
            <a:endParaRPr lang="en-US" sz="1800" dirty="0"/>
          </a:p>
          <a:p>
            <a:pPr>
              <a:spcAft>
                <a:spcPct val="25000"/>
              </a:spcAft>
            </a:pPr>
            <a:endParaRPr lang="en-US" dirty="0"/>
          </a:p>
        </p:txBody>
      </p:sp>
      <p:pic>
        <p:nvPicPr>
          <p:cNvPr id="136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43200"/>
            <a:ext cx="6808788" cy="283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GB" altLang="en-US"/>
              <a:t>By: Imdadullah, Lecturer Department of MIS, CBA, KSU</a:t>
            </a:r>
          </a:p>
        </p:txBody>
      </p:sp>
      <p:sp>
        <p:nvSpPr>
          <p:cNvPr id="6" name="Rectangle 6"/>
          <p:cNvSpPr>
            <a:spLocks noGrp="1" noChangeArrowheads="1"/>
          </p:cNvSpPr>
          <p:nvPr>
            <p:ph type="sldNum" sz="quarter" idx="4"/>
          </p:nvPr>
        </p:nvSpPr>
        <p:spPr/>
        <p:txBody>
          <a:bodyPr/>
          <a:lstStyle/>
          <a:p>
            <a:fld id="{0CC5BDE1-AF25-4827-9FB7-D35BEBEACA16}" type="slidenum">
              <a:rPr lang="en-GB" altLang="en-US"/>
              <a:pPr/>
              <a:t>2</a:t>
            </a:fld>
            <a:endParaRPr lang="en-GB" altLang="en-US"/>
          </a:p>
        </p:txBody>
      </p:sp>
      <p:sp>
        <p:nvSpPr>
          <p:cNvPr id="2050" name="Rectangle 2"/>
          <p:cNvSpPr>
            <a:spLocks noGrp="1" noChangeArrowheads="1"/>
          </p:cNvSpPr>
          <p:nvPr>
            <p:ph type="ctrTitle"/>
          </p:nvPr>
        </p:nvSpPr>
        <p:spPr>
          <a:xfrm>
            <a:off x="990600" y="533400"/>
            <a:ext cx="7086600" cy="533400"/>
          </a:xfrm>
        </p:spPr>
        <p:txBody>
          <a:bodyPr/>
          <a:lstStyle/>
          <a:p>
            <a:r>
              <a:rPr lang="en-US" sz="3800" u="sng" dirty="0">
                <a:solidFill>
                  <a:srgbClr val="FF0066"/>
                </a:solidFill>
              </a:rPr>
              <a:t>MS </a:t>
            </a:r>
            <a:r>
              <a:rPr lang="en-US" sz="3800" u="sng" dirty="0" smtClean="0">
                <a:solidFill>
                  <a:srgbClr val="FF0066"/>
                </a:solidFill>
              </a:rPr>
              <a:t>Access</a:t>
            </a:r>
            <a:endParaRPr lang="en-US" sz="3800" u="sng" dirty="0">
              <a:solidFill>
                <a:srgbClr val="FF0066"/>
              </a:solidFill>
            </a:endParaRPr>
          </a:p>
        </p:txBody>
      </p:sp>
      <p:sp>
        <p:nvSpPr>
          <p:cNvPr id="2051" name="Rectangle 3"/>
          <p:cNvSpPr>
            <a:spLocks noGrp="1" noChangeArrowheads="1"/>
          </p:cNvSpPr>
          <p:nvPr>
            <p:ph type="subTitle" idx="1"/>
          </p:nvPr>
        </p:nvSpPr>
        <p:spPr>
          <a:xfrm>
            <a:off x="914400" y="1524000"/>
            <a:ext cx="7086600" cy="1066800"/>
          </a:xfrm>
        </p:spPr>
        <p:txBody>
          <a:bodyPr/>
          <a:lstStyle/>
          <a:p>
            <a:pPr>
              <a:lnSpc>
                <a:spcPct val="80000"/>
              </a:lnSpc>
            </a:pPr>
            <a:r>
              <a:rPr lang="en-US">
                <a:solidFill>
                  <a:srgbClr val="0000CC"/>
                </a:solidFill>
                <a:latin typeface="Times New Roman" pitchFamily="18" charset="0"/>
                <a:cs typeface="Times New Roman" pitchFamily="18" charset="0"/>
              </a:rPr>
              <a:t>MS Access is an application software that facilitates us to create Database Management Systems (DBMS)</a:t>
            </a:r>
          </a:p>
        </p:txBody>
      </p:sp>
      <p:sp>
        <p:nvSpPr>
          <p:cNvPr id="2052" name="Text Box 4"/>
          <p:cNvSpPr txBox="1">
            <a:spLocks noChangeArrowheads="1"/>
          </p:cNvSpPr>
          <p:nvPr/>
        </p:nvSpPr>
        <p:spPr bwMode="auto">
          <a:xfrm>
            <a:off x="990600" y="3962400"/>
            <a:ext cx="7162800" cy="1625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292929"/>
                </a:solidFill>
                <a:latin typeface="Verdana" pitchFamily="34" charset="0"/>
              </a:rPr>
              <a:t>(</a:t>
            </a:r>
            <a:r>
              <a:rPr lang="en-GB" sz="2000" b="1">
                <a:solidFill>
                  <a:srgbClr val="292929"/>
                </a:solidFill>
                <a:latin typeface="Verdana" pitchFamily="34" charset="0"/>
              </a:rPr>
              <a:t>D</a:t>
            </a:r>
            <a:r>
              <a:rPr lang="en-GB" sz="2000">
                <a:solidFill>
                  <a:srgbClr val="292929"/>
                </a:solidFill>
                <a:latin typeface="Verdana" pitchFamily="34" charset="0"/>
              </a:rPr>
              <a:t>ata</a:t>
            </a:r>
            <a:r>
              <a:rPr lang="en-GB" sz="2000" b="1">
                <a:solidFill>
                  <a:srgbClr val="292929"/>
                </a:solidFill>
                <a:latin typeface="Verdana" pitchFamily="34" charset="0"/>
              </a:rPr>
              <a:t>B</a:t>
            </a:r>
            <a:r>
              <a:rPr lang="en-GB" sz="2000">
                <a:solidFill>
                  <a:srgbClr val="292929"/>
                </a:solidFill>
                <a:latin typeface="Verdana" pitchFamily="34" charset="0"/>
              </a:rPr>
              <a:t>ase </a:t>
            </a:r>
            <a:r>
              <a:rPr lang="en-GB" sz="2000" b="1">
                <a:solidFill>
                  <a:srgbClr val="292929"/>
                </a:solidFill>
                <a:latin typeface="Verdana" pitchFamily="34" charset="0"/>
              </a:rPr>
              <a:t>M</a:t>
            </a:r>
            <a:r>
              <a:rPr lang="en-GB" sz="2000">
                <a:solidFill>
                  <a:srgbClr val="292929"/>
                </a:solidFill>
                <a:latin typeface="Verdana" pitchFamily="34" charset="0"/>
              </a:rPr>
              <a:t>anagement </a:t>
            </a:r>
            <a:r>
              <a:rPr lang="en-GB" sz="2000" b="1">
                <a:solidFill>
                  <a:srgbClr val="292929"/>
                </a:solidFill>
                <a:latin typeface="Verdana" pitchFamily="34" charset="0"/>
              </a:rPr>
              <a:t>S</a:t>
            </a:r>
            <a:r>
              <a:rPr lang="en-GB" sz="2000">
                <a:solidFill>
                  <a:srgbClr val="292929"/>
                </a:solidFill>
                <a:latin typeface="Verdana" pitchFamily="34" charset="0"/>
              </a:rPr>
              <a:t>ystem) Software that controls the organization, storage, retrieval, security and integrity of data in a database. It accepts requests from the application and instructs the operating system to transfer the appropriate data. </a:t>
            </a:r>
            <a:endParaRPr lang="en-US" sz="2000">
              <a:solidFill>
                <a:srgbClr val="292929"/>
              </a:solidFill>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20</a:t>
            </a:fld>
            <a:endParaRPr lang="en-GB"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952500"/>
            <a:ext cx="80200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p:cNvSpPr>
            <a:spLocks noChangeArrowheads="1"/>
          </p:cNvSpPr>
          <p:nvPr/>
        </p:nvSpPr>
        <p:spPr bwMode="auto">
          <a:xfrm>
            <a:off x="7104743" y="2138178"/>
            <a:ext cx="1524000" cy="528822"/>
          </a:xfrm>
          <a:prstGeom prst="wedgeRoundRectCallout">
            <a:avLst>
              <a:gd name="adj1" fmla="val -70312"/>
              <a:gd name="adj2" fmla="val -10521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dirty="0" smtClean="0">
                <a:latin typeface="Times New Roman" pitchFamily="18" charset="0"/>
                <a:cs typeface="Times New Roman" pitchFamily="18" charset="0"/>
              </a:rPr>
              <a:t>Criteria</a:t>
            </a:r>
          </a:p>
          <a:p>
            <a:pPr algn="ctr"/>
            <a:r>
              <a:rPr lang="en-US" sz="1300" b="1" dirty="0" err="1" smtClean="0">
                <a:latin typeface="Times New Roman" pitchFamily="18" charset="0"/>
                <a:cs typeface="Times New Roman" pitchFamily="18" charset="0"/>
              </a:rPr>
              <a:t>Unit_price</a:t>
            </a:r>
            <a:r>
              <a:rPr lang="en-US" sz="1300" b="1" dirty="0" smtClean="0">
                <a:latin typeface="Times New Roman" pitchFamily="18" charset="0"/>
                <a:cs typeface="Times New Roman" pitchFamily="18" charset="0"/>
              </a:rPr>
              <a:t>&lt;300</a:t>
            </a:r>
            <a:endParaRPr lang="en-GB" sz="1300" b="1" dirty="0">
              <a:latin typeface="Times New Roman" pitchFamily="18" charset="0"/>
              <a:cs typeface="Times New Roman" pitchFamily="18" charset="0"/>
            </a:endParaRPr>
          </a:p>
        </p:txBody>
      </p:sp>
      <p:sp>
        <p:nvSpPr>
          <p:cNvPr id="6" name="Rectangle 2"/>
          <p:cNvSpPr txBox="1">
            <a:spLocks noChangeArrowheads="1"/>
          </p:cNvSpPr>
          <p:nvPr/>
        </p:nvSpPr>
        <p:spPr bwMode="auto">
          <a:xfrm>
            <a:off x="457200" y="277813"/>
            <a:ext cx="8229600"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a:lstStyle>
          <a:p>
            <a:r>
              <a:rPr lang="en-US" sz="3800" b="1" smtClean="0">
                <a:solidFill>
                  <a:srgbClr val="FF0066"/>
                </a:solidFill>
                <a:latin typeface="Arial" charset="0"/>
              </a:rPr>
              <a:t>Criteria in Query</a:t>
            </a:r>
            <a:endParaRPr lang="en-US" sz="3800" b="1" dirty="0">
              <a:solidFill>
                <a:srgbClr val="FF0066"/>
              </a:solidFill>
              <a:latin typeface="Arial"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819400"/>
            <a:ext cx="76771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3118" y="2145212"/>
            <a:ext cx="4572000" cy="646331"/>
          </a:xfrm>
          <a:prstGeom prst="rect">
            <a:avLst/>
          </a:prstGeom>
        </p:spPr>
        <p:txBody>
          <a:bodyPr>
            <a:spAutoFit/>
          </a:bodyPr>
          <a:lstStyle/>
          <a:p>
            <a:pPr>
              <a:spcAft>
                <a:spcPct val="25000"/>
              </a:spcAft>
            </a:pPr>
            <a:r>
              <a:rPr lang="en-US" dirty="0" smtClean="0"/>
              <a:t>Another criteria “Display the records in which Supplier City is Riyadh” </a:t>
            </a:r>
            <a:endParaRPr lang="en-US"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68" y="4162425"/>
            <a:ext cx="70770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5"/>
          <p:cNvSpPr>
            <a:spLocks noChangeArrowheads="1"/>
          </p:cNvSpPr>
          <p:nvPr/>
        </p:nvSpPr>
        <p:spPr bwMode="auto">
          <a:xfrm>
            <a:off x="3886199" y="5398180"/>
            <a:ext cx="3048001" cy="581025"/>
          </a:xfrm>
          <a:prstGeom prst="wedgeRoundRectCallout">
            <a:avLst>
              <a:gd name="adj1" fmla="val 53404"/>
              <a:gd name="adj2" fmla="val -20877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dirty="0" smtClean="0">
                <a:latin typeface="Times New Roman" pitchFamily="18" charset="0"/>
                <a:cs typeface="Times New Roman" pitchFamily="18" charset="0"/>
              </a:rPr>
              <a:t>Calculated field in the Query</a:t>
            </a:r>
          </a:p>
          <a:p>
            <a:pPr algn="ctr"/>
            <a:r>
              <a:rPr lang="en-US" sz="1300" b="1" dirty="0">
                <a:latin typeface="Times New Roman" pitchFamily="18" charset="0"/>
                <a:cs typeface="Times New Roman" pitchFamily="18" charset="0"/>
              </a:rPr>
              <a:t>Total </a:t>
            </a:r>
            <a:r>
              <a:rPr lang="en-US" sz="1300" b="1" dirty="0" err="1">
                <a:latin typeface="Times New Roman" pitchFamily="18" charset="0"/>
                <a:cs typeface="Times New Roman" pitchFamily="18" charset="0"/>
              </a:rPr>
              <a:t>Amt</a:t>
            </a:r>
            <a:r>
              <a:rPr lang="en-US" sz="1300" b="1" dirty="0">
                <a:latin typeface="Times New Roman" pitchFamily="18" charset="0"/>
                <a:cs typeface="Times New Roman" pitchFamily="18" charset="0"/>
              </a:rPr>
              <a:t>: [</a:t>
            </a:r>
            <a:r>
              <a:rPr lang="en-US" sz="1300" b="1" dirty="0" err="1">
                <a:latin typeface="Times New Roman" pitchFamily="18" charset="0"/>
                <a:cs typeface="Times New Roman" pitchFamily="18" charset="0"/>
              </a:rPr>
              <a:t>Unit_Price</a:t>
            </a:r>
            <a:r>
              <a:rPr lang="en-US" sz="1300" b="1" dirty="0">
                <a:latin typeface="Times New Roman" pitchFamily="18" charset="0"/>
                <a:cs typeface="Times New Roman" pitchFamily="18" charset="0"/>
              </a:rPr>
              <a:t>]*[Quantity]</a:t>
            </a:r>
            <a:endParaRPr lang="en-US" sz="1300" b="1" dirty="0" smtClean="0">
              <a:latin typeface="Times New Roman" pitchFamily="18" charset="0"/>
              <a:cs typeface="Times New Roman" pitchFamily="18" charset="0"/>
            </a:endParaRPr>
          </a:p>
          <a:p>
            <a:pPr algn="ctr"/>
            <a:endParaRPr lang="en-US" sz="1300" b="1" dirty="0" smtClean="0">
              <a:latin typeface="Times New Roman" pitchFamily="18" charset="0"/>
              <a:cs typeface="Times New Roman" pitchFamily="18" charset="0"/>
            </a:endParaRPr>
          </a:p>
          <a:p>
            <a:pPr algn="ctr"/>
            <a:r>
              <a:rPr lang="en-US" sz="1300" b="1" dirty="0" err="1" smtClean="0">
                <a:latin typeface="Times New Roman" pitchFamily="18" charset="0"/>
                <a:cs typeface="Times New Roman" pitchFamily="18" charset="0"/>
              </a:rPr>
              <a:t>Unit_price</a:t>
            </a:r>
            <a:r>
              <a:rPr lang="en-US" sz="1300" b="1" dirty="0" smtClean="0">
                <a:latin typeface="Times New Roman" pitchFamily="18" charset="0"/>
                <a:cs typeface="Times New Roman" pitchFamily="18" charset="0"/>
              </a:rPr>
              <a:t>&lt;300</a:t>
            </a:r>
            <a:endParaRPr lang="en-GB" sz="1300" b="1" dirty="0">
              <a:latin typeface="Times New Roman" pitchFamily="18" charset="0"/>
              <a:cs typeface="Times New Roman" pitchFamily="18" charset="0"/>
            </a:endParaRPr>
          </a:p>
        </p:txBody>
      </p:sp>
    </p:spTree>
    <p:extLst>
      <p:ext uri="{BB962C8B-B14F-4D97-AF65-F5344CB8AC3E}">
        <p14:creationId xmlns:p14="http://schemas.microsoft.com/office/powerpoint/2010/main" val="628757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381000" y="1143000"/>
            <a:ext cx="8534400" cy="4724400"/>
          </a:xfrm>
        </p:spPr>
        <p:txBody>
          <a:bodyPr/>
          <a:lstStyle/>
          <a:p>
            <a:pPr>
              <a:spcAft>
                <a:spcPct val="25000"/>
              </a:spcAft>
            </a:pPr>
            <a:r>
              <a:rPr lang="en-US" sz="1600" dirty="0"/>
              <a:t>The parameter query will prompt the user to enter the value they want to use to select records. Once the user has supplied this information, those records that match the value will be displayed in the query datasheet.</a:t>
            </a:r>
          </a:p>
          <a:p>
            <a:pPr>
              <a:spcAft>
                <a:spcPct val="25000"/>
              </a:spcAft>
            </a:pPr>
            <a:r>
              <a:rPr lang="en-US" sz="1600" dirty="0"/>
              <a:t>To create </a:t>
            </a:r>
            <a:r>
              <a:rPr lang="en-US" sz="1600" dirty="0" err="1"/>
              <a:t>papameter</a:t>
            </a:r>
            <a:r>
              <a:rPr lang="en-US" sz="1600" dirty="0"/>
              <a:t> query, enter the fields (for which the query will ask the user for values) in the Criteria under that fieldname as [fieldname:]. In the following example, there </a:t>
            </a:r>
            <a:r>
              <a:rPr lang="en-US" sz="1600" dirty="0" smtClean="0"/>
              <a:t>are two queries in each of them there is one parameter </a:t>
            </a:r>
            <a:r>
              <a:rPr lang="en-US" sz="1600" dirty="0"/>
              <a:t>for which the user is asked when the query is run </a:t>
            </a:r>
            <a:r>
              <a:rPr lang="en-US" sz="1600" b="1" dirty="0" err="1" smtClean="0">
                <a:solidFill>
                  <a:srgbClr val="0000CC"/>
                </a:solidFill>
              </a:rPr>
              <a:t>Supplier_Number</a:t>
            </a:r>
            <a:r>
              <a:rPr lang="en-US" sz="1600" b="1" dirty="0" smtClean="0">
                <a:solidFill>
                  <a:srgbClr val="0000CC"/>
                </a:solidFill>
              </a:rPr>
              <a:t> </a:t>
            </a:r>
            <a:r>
              <a:rPr lang="en-US" sz="1600" dirty="0" smtClean="0"/>
              <a:t> </a:t>
            </a:r>
            <a:r>
              <a:rPr lang="en-US" sz="1600" dirty="0"/>
              <a:t>and </a:t>
            </a:r>
            <a:r>
              <a:rPr lang="en-US" sz="1600" b="1" u="sng" dirty="0" err="1" smtClean="0">
                <a:solidFill>
                  <a:srgbClr val="0000CC"/>
                </a:solidFill>
              </a:rPr>
              <a:t>Supplier_City</a:t>
            </a:r>
            <a:r>
              <a:rPr lang="en-US" sz="1600" b="1" u="sng" dirty="0" smtClean="0">
                <a:solidFill>
                  <a:srgbClr val="0000CC"/>
                </a:solidFill>
              </a:rPr>
              <a:t> </a:t>
            </a:r>
            <a:r>
              <a:rPr lang="en-US" sz="1600" b="1" dirty="0" smtClean="0">
                <a:solidFill>
                  <a:srgbClr val="0000CC"/>
                </a:solidFill>
              </a:rPr>
              <a:t>  </a:t>
            </a:r>
            <a:r>
              <a:rPr lang="en-US" sz="1800" dirty="0" smtClean="0"/>
              <a:t>respectively</a:t>
            </a:r>
            <a:endParaRPr lang="en-US" sz="1800" dirty="0"/>
          </a:p>
          <a:p>
            <a:pPr>
              <a:spcAft>
                <a:spcPct val="25000"/>
              </a:spcAft>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 y="3124200"/>
            <a:ext cx="4357688"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2"/>
          <p:cNvSpPr>
            <a:spLocks noGrp="1"/>
          </p:cNvSpPr>
          <p:nvPr>
            <p:ph type="ftr" sz="quarter" idx="11"/>
          </p:nvPr>
        </p:nvSpPr>
        <p:spPr/>
        <p:txBody>
          <a:bodyPr/>
          <a:lstStyle/>
          <a:p>
            <a:r>
              <a:rPr lang="en-GB" altLang="en-US" dirty="0"/>
              <a:t>By: </a:t>
            </a:r>
            <a:r>
              <a:rPr lang="en-GB" altLang="en-US" dirty="0" err="1"/>
              <a:t>Imdadullah</a:t>
            </a:r>
            <a:r>
              <a:rPr lang="en-GB" altLang="en-US" dirty="0"/>
              <a:t>, Lecturer Department of MIS, CBA, KSU</a:t>
            </a:r>
          </a:p>
        </p:txBody>
      </p:sp>
      <p:sp>
        <p:nvSpPr>
          <p:cNvPr id="10" name="Slide Number Placeholder 3"/>
          <p:cNvSpPr>
            <a:spLocks noGrp="1"/>
          </p:cNvSpPr>
          <p:nvPr>
            <p:ph type="sldNum" sz="quarter" idx="12"/>
          </p:nvPr>
        </p:nvSpPr>
        <p:spPr/>
        <p:txBody>
          <a:bodyPr/>
          <a:lstStyle/>
          <a:p>
            <a:fld id="{AF99548B-2DDD-44BE-9020-5546B3D4E552}" type="slidenum">
              <a:rPr lang="en-GB" altLang="en-US"/>
              <a:pPr/>
              <a:t>21</a:t>
            </a:fld>
            <a:endParaRPr lang="en-GB" altLang="en-US"/>
          </a:p>
        </p:txBody>
      </p:sp>
      <p:sp>
        <p:nvSpPr>
          <p:cNvPr id="138242" name="Rectangle 2"/>
          <p:cNvSpPr>
            <a:spLocks noGrp="1" noChangeArrowheads="1"/>
          </p:cNvSpPr>
          <p:nvPr>
            <p:ph type="title" idx="4294967295"/>
          </p:nvPr>
        </p:nvSpPr>
        <p:spPr>
          <a:xfrm>
            <a:off x="457200" y="277813"/>
            <a:ext cx="8229600" cy="712787"/>
          </a:xfrm>
        </p:spPr>
        <p:txBody>
          <a:bodyPr anchor="ctr"/>
          <a:lstStyle/>
          <a:p>
            <a:r>
              <a:rPr lang="en-US" sz="3800" b="1">
                <a:solidFill>
                  <a:srgbClr val="FF0066"/>
                </a:solidFill>
                <a:latin typeface="Arial" charset="0"/>
              </a:rPr>
              <a:t>Parameter Query</a:t>
            </a:r>
          </a:p>
        </p:txBody>
      </p:sp>
      <p:sp>
        <p:nvSpPr>
          <p:cNvPr id="138248" name="AutoShape 8"/>
          <p:cNvSpPr>
            <a:spLocks noChangeArrowheads="1"/>
          </p:cNvSpPr>
          <p:nvPr/>
        </p:nvSpPr>
        <p:spPr bwMode="auto">
          <a:xfrm>
            <a:off x="609600" y="4419600"/>
            <a:ext cx="1155700" cy="533400"/>
          </a:xfrm>
          <a:prstGeom prst="wedgeRoundRectCallout">
            <a:avLst>
              <a:gd name="adj1" fmla="val 18130"/>
              <a:gd name="adj2" fmla="val -14851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a:latin typeface="Times New Roman" pitchFamily="18" charset="0"/>
                <a:cs typeface="Times New Roman" pitchFamily="18" charset="0"/>
              </a:rPr>
              <a:t>Parameter Fieldname</a:t>
            </a:r>
            <a:endParaRPr lang="en-GB" sz="1300" b="1">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176587"/>
            <a:ext cx="396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50" name="AutoShape 10"/>
          <p:cNvSpPr>
            <a:spLocks noChangeArrowheads="1"/>
          </p:cNvSpPr>
          <p:nvPr/>
        </p:nvSpPr>
        <p:spPr bwMode="auto">
          <a:xfrm>
            <a:off x="7828643" y="4390571"/>
            <a:ext cx="1155700" cy="533400"/>
          </a:xfrm>
          <a:prstGeom prst="wedgeRoundRectCallout">
            <a:avLst>
              <a:gd name="adj1" fmla="val -27082"/>
              <a:gd name="adj2" fmla="val -1185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dirty="0">
                <a:latin typeface="Times New Roman" pitchFamily="18" charset="0"/>
                <a:cs typeface="Times New Roman" pitchFamily="18" charset="0"/>
              </a:rPr>
              <a:t>Parameter Fieldname</a:t>
            </a:r>
            <a:endParaRPr lang="en-GB" sz="13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443" y="4597854"/>
            <a:ext cx="21526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626429"/>
            <a:ext cx="21526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ltLang="en-US"/>
              <a:t>By: Imdadullah, Lecturer Department of MIS, CBA, KSU</a:t>
            </a:r>
          </a:p>
        </p:txBody>
      </p:sp>
      <p:sp>
        <p:nvSpPr>
          <p:cNvPr id="6" name="Slide Number Placeholder 3"/>
          <p:cNvSpPr>
            <a:spLocks noGrp="1"/>
          </p:cNvSpPr>
          <p:nvPr>
            <p:ph type="sldNum" sz="quarter" idx="12"/>
          </p:nvPr>
        </p:nvSpPr>
        <p:spPr/>
        <p:txBody>
          <a:bodyPr/>
          <a:lstStyle/>
          <a:p>
            <a:fld id="{FD05083C-3EBE-4995-A37C-C556C46E0382}" type="slidenum">
              <a:rPr lang="en-GB" altLang="en-US"/>
              <a:pPr/>
              <a:t>22</a:t>
            </a:fld>
            <a:endParaRPr lang="en-GB" altLang="en-US"/>
          </a:p>
        </p:txBody>
      </p:sp>
      <p:sp>
        <p:nvSpPr>
          <p:cNvPr id="147458" name="Rectangle 2"/>
          <p:cNvSpPr>
            <a:spLocks noGrp="1" noChangeArrowheads="1"/>
          </p:cNvSpPr>
          <p:nvPr>
            <p:ph type="title" idx="4294967295"/>
          </p:nvPr>
        </p:nvSpPr>
        <p:spPr>
          <a:xfrm>
            <a:off x="468313" y="322263"/>
            <a:ext cx="8153400" cy="636587"/>
          </a:xfrm>
        </p:spPr>
        <p:txBody>
          <a:bodyPr anchor="ctr"/>
          <a:lstStyle/>
          <a:p>
            <a:pPr algn="ctr"/>
            <a:r>
              <a:rPr lang="en-US" sz="3400" b="1">
                <a:solidFill>
                  <a:srgbClr val="FF0066"/>
                </a:solidFill>
                <a:latin typeface="Arial" charset="0"/>
              </a:rPr>
              <a:t>Creating Forms in Database</a:t>
            </a:r>
          </a:p>
        </p:txBody>
      </p:sp>
      <p:sp>
        <p:nvSpPr>
          <p:cNvPr id="147459" name="Rectangle 3"/>
          <p:cNvSpPr>
            <a:spLocks noGrp="1" noChangeArrowheads="1"/>
          </p:cNvSpPr>
          <p:nvPr>
            <p:ph type="body" idx="4294967295"/>
          </p:nvPr>
        </p:nvSpPr>
        <p:spPr>
          <a:xfrm>
            <a:off x="457200" y="914400"/>
            <a:ext cx="8077200" cy="4800600"/>
          </a:xfrm>
        </p:spPr>
        <p:txBody>
          <a:bodyPr/>
          <a:lstStyle/>
          <a:p>
            <a:pPr>
              <a:lnSpc>
                <a:spcPct val="90000"/>
              </a:lnSpc>
              <a:spcBef>
                <a:spcPct val="0"/>
              </a:spcBef>
              <a:buClrTx/>
              <a:buSzTx/>
              <a:buFontTx/>
              <a:buNone/>
            </a:pPr>
            <a:r>
              <a:rPr lang="en-US" sz="1800" b="1" dirty="0">
                <a:solidFill>
                  <a:srgbClr val="0000CC"/>
                </a:solidFill>
              </a:rPr>
              <a:t>Form</a:t>
            </a:r>
            <a:r>
              <a:rPr lang="en-US" sz="1800" b="1" dirty="0"/>
              <a:t> </a:t>
            </a:r>
            <a:r>
              <a:rPr lang="en-US" sz="1800" dirty="0"/>
              <a:t>– A tool (object) that makes it easy to operate on database like Insertion, deletion, saving, searching records etc.</a:t>
            </a:r>
          </a:p>
          <a:p>
            <a:pPr>
              <a:lnSpc>
                <a:spcPct val="90000"/>
              </a:lnSpc>
              <a:spcAft>
                <a:spcPct val="25000"/>
              </a:spcAft>
              <a:buFont typeface="Wingdings" pitchFamily="2" charset="2"/>
              <a:buNone/>
            </a:pPr>
            <a:r>
              <a:rPr lang="en-US" sz="1800" dirty="0"/>
              <a:t>To create new Form, follow the following steps: </a:t>
            </a:r>
          </a:p>
          <a:p>
            <a:pPr lvl="1">
              <a:lnSpc>
                <a:spcPct val="90000"/>
              </a:lnSpc>
              <a:spcAft>
                <a:spcPct val="25000"/>
              </a:spcAft>
              <a:buFont typeface="Wingdings" pitchFamily="2" charset="2"/>
              <a:buChar char="Ø"/>
            </a:pPr>
            <a:r>
              <a:rPr lang="en-US" sz="1800" dirty="0"/>
              <a:t>Click on </a:t>
            </a:r>
            <a:r>
              <a:rPr lang="en-US" sz="1800" b="1" dirty="0" smtClean="0">
                <a:solidFill>
                  <a:srgbClr val="0000CC"/>
                </a:solidFill>
              </a:rPr>
              <a:t>Create &gt; Form Wizard </a:t>
            </a:r>
            <a:r>
              <a:rPr lang="en-US" sz="1800" dirty="0" smtClean="0"/>
              <a:t>(an easy step by step way to create form)</a:t>
            </a:r>
          </a:p>
          <a:p>
            <a:pPr lvl="1">
              <a:lnSpc>
                <a:spcPct val="90000"/>
              </a:lnSpc>
              <a:spcAft>
                <a:spcPct val="25000"/>
              </a:spcAft>
              <a:buFont typeface="Wingdings" pitchFamily="2" charset="2"/>
              <a:buChar char="Ø"/>
            </a:pPr>
            <a:r>
              <a:rPr lang="en-US" sz="1800" b="1" dirty="0" smtClean="0">
                <a:solidFill>
                  <a:srgbClr val="0000CC"/>
                </a:solidFill>
              </a:rPr>
              <a:t>Form </a:t>
            </a:r>
            <a:r>
              <a:rPr lang="en-US" sz="1800" b="1" dirty="0">
                <a:solidFill>
                  <a:srgbClr val="0000CC"/>
                </a:solidFill>
              </a:rPr>
              <a:t>Wizard:</a:t>
            </a:r>
            <a:r>
              <a:rPr lang="en-US" sz="1800" dirty="0"/>
              <a:t> Select the Form Wizard option to have Access create the form for you according to your specifications. The form wizard option lets you choose the specific fields to include which might belong to one or more tables or queries.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57600"/>
            <a:ext cx="674638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GB" altLang="en-US"/>
              <a:t>By: Imdadullah, Lecturer Department of MIS, CBA, KSU</a:t>
            </a:r>
          </a:p>
        </p:txBody>
      </p:sp>
      <p:sp>
        <p:nvSpPr>
          <p:cNvPr id="11" name="Slide Number Placeholder 3"/>
          <p:cNvSpPr>
            <a:spLocks noGrp="1"/>
          </p:cNvSpPr>
          <p:nvPr>
            <p:ph type="sldNum" sz="quarter" idx="12"/>
          </p:nvPr>
        </p:nvSpPr>
        <p:spPr/>
        <p:txBody>
          <a:bodyPr/>
          <a:lstStyle/>
          <a:p>
            <a:fld id="{1A5F36CE-A889-4D62-B7BA-D6D9E8CAE285}" type="slidenum">
              <a:rPr lang="en-GB" altLang="en-US"/>
              <a:pPr/>
              <a:t>23</a:t>
            </a:fld>
            <a:endParaRPr lang="en-GB" altLang="en-US"/>
          </a:p>
        </p:txBody>
      </p:sp>
      <p:sp>
        <p:nvSpPr>
          <p:cNvPr id="149506" name="Rectangle 2"/>
          <p:cNvSpPr>
            <a:spLocks noGrp="1" noChangeArrowheads="1"/>
          </p:cNvSpPr>
          <p:nvPr>
            <p:ph type="title" idx="4294967295"/>
          </p:nvPr>
        </p:nvSpPr>
        <p:spPr>
          <a:xfrm>
            <a:off x="468313" y="322263"/>
            <a:ext cx="8153400" cy="636587"/>
          </a:xfrm>
        </p:spPr>
        <p:txBody>
          <a:bodyPr anchor="ctr"/>
          <a:lstStyle/>
          <a:p>
            <a:pPr algn="ctr"/>
            <a:r>
              <a:rPr lang="en-US" sz="3400" b="1">
                <a:solidFill>
                  <a:srgbClr val="FF0066"/>
                </a:solidFill>
                <a:latin typeface="Arial" charset="0"/>
              </a:rPr>
              <a:t>Form Wizard</a:t>
            </a:r>
          </a:p>
        </p:txBody>
      </p:sp>
      <p:sp>
        <p:nvSpPr>
          <p:cNvPr id="149507" name="Rectangle 3"/>
          <p:cNvSpPr>
            <a:spLocks noGrp="1" noChangeArrowheads="1"/>
          </p:cNvSpPr>
          <p:nvPr>
            <p:ph type="body" idx="4294967295"/>
          </p:nvPr>
        </p:nvSpPr>
        <p:spPr>
          <a:xfrm>
            <a:off x="457200" y="914400"/>
            <a:ext cx="8077200" cy="4800600"/>
          </a:xfrm>
        </p:spPr>
        <p:txBody>
          <a:bodyPr/>
          <a:lstStyle/>
          <a:p>
            <a:pPr marL="571500" indent="-571500">
              <a:lnSpc>
                <a:spcPct val="90000"/>
              </a:lnSpc>
              <a:spcBef>
                <a:spcPct val="0"/>
              </a:spcBef>
              <a:buClrTx/>
              <a:buSzTx/>
              <a:buFontTx/>
              <a:buNone/>
            </a:pPr>
            <a:r>
              <a:rPr lang="en-US" sz="2000" dirty="0"/>
              <a:t>Once you click on Form, then on Create Form by using Wizard, you will see the following dialogue box</a:t>
            </a:r>
          </a:p>
          <a:p>
            <a:pPr marL="571500" indent="-571500">
              <a:lnSpc>
                <a:spcPct val="90000"/>
              </a:lnSpc>
              <a:spcBef>
                <a:spcPct val="0"/>
              </a:spcBef>
              <a:buClrTx/>
              <a:buSzTx/>
              <a:buFont typeface="Wingdings" pitchFamily="2" charset="2"/>
              <a:buAutoNum type="arabicPeriod"/>
            </a:pPr>
            <a:r>
              <a:rPr lang="en-US" sz="2000" dirty="0"/>
              <a:t>Select </a:t>
            </a:r>
            <a:r>
              <a:rPr lang="en-US" sz="2000" dirty="0">
                <a:solidFill>
                  <a:srgbClr val="0000CC"/>
                </a:solidFill>
              </a:rPr>
              <a:t>Table/Query</a:t>
            </a:r>
            <a:r>
              <a:rPr lang="en-US" sz="2000" dirty="0"/>
              <a:t>, select fields and click on OK.</a:t>
            </a:r>
          </a:p>
          <a:p>
            <a:pPr marL="571500" indent="-571500">
              <a:lnSpc>
                <a:spcPct val="90000"/>
              </a:lnSpc>
              <a:spcBef>
                <a:spcPct val="0"/>
              </a:spcBef>
              <a:buClrTx/>
              <a:buSzTx/>
              <a:buFont typeface="Wingdings" pitchFamily="2" charset="2"/>
              <a:buAutoNum type="arabicPeriod"/>
            </a:pPr>
            <a:r>
              <a:rPr lang="en-US" sz="2000" dirty="0"/>
              <a:t>Select </a:t>
            </a:r>
            <a:r>
              <a:rPr lang="en-US" sz="2000" dirty="0">
                <a:solidFill>
                  <a:srgbClr val="0000CC"/>
                </a:solidFill>
              </a:rPr>
              <a:t>Layout of Form </a:t>
            </a:r>
            <a:r>
              <a:rPr lang="en-US" sz="2000" dirty="0"/>
              <a:t>i.e. </a:t>
            </a:r>
            <a:r>
              <a:rPr lang="en-US" sz="2000" dirty="0" smtClean="0"/>
              <a:t>Columnar, Tabular, Datasheet……..</a:t>
            </a:r>
          </a:p>
          <a:p>
            <a:pPr marL="571500" indent="-571500">
              <a:lnSpc>
                <a:spcPct val="90000"/>
              </a:lnSpc>
              <a:spcBef>
                <a:spcPct val="0"/>
              </a:spcBef>
              <a:buClrTx/>
              <a:buSzTx/>
              <a:buFont typeface="Wingdings" pitchFamily="2" charset="2"/>
              <a:buAutoNum type="arabicPeriod"/>
            </a:pPr>
            <a:r>
              <a:rPr lang="en-US" sz="2000" dirty="0" smtClean="0"/>
              <a:t>Then </a:t>
            </a:r>
            <a:r>
              <a:rPr lang="en-US" sz="2000" dirty="0"/>
              <a:t>save form with any title.</a:t>
            </a:r>
          </a:p>
          <a:p>
            <a:pPr marL="571500" indent="-571500">
              <a:lnSpc>
                <a:spcPct val="90000"/>
              </a:lnSpc>
              <a:spcBef>
                <a:spcPct val="0"/>
              </a:spcBef>
              <a:buClrTx/>
              <a:buSzTx/>
              <a:buFontTx/>
              <a:buNone/>
            </a:pPr>
            <a:endParaRPr lang="en-US" sz="2000" dirty="0"/>
          </a:p>
          <a:p>
            <a:pPr marL="571500" indent="-571500">
              <a:lnSpc>
                <a:spcPct val="90000"/>
              </a:lnSpc>
              <a:spcBef>
                <a:spcPct val="0"/>
              </a:spcBef>
              <a:buClrTx/>
              <a:buSzTx/>
              <a:buFontTx/>
              <a:buNone/>
            </a:pPr>
            <a:endParaRPr lang="en-US" sz="1800" dirty="0"/>
          </a:p>
        </p:txBody>
      </p:sp>
      <p:sp>
        <p:nvSpPr>
          <p:cNvPr id="149513" name="Text Box 9"/>
          <p:cNvSpPr txBox="1">
            <a:spLocks noChangeArrowheads="1"/>
          </p:cNvSpPr>
          <p:nvPr/>
        </p:nvSpPr>
        <p:spPr bwMode="auto">
          <a:xfrm>
            <a:off x="1371600" y="2762250"/>
            <a:ext cx="304800" cy="404813"/>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a:spAutoFit/>
          </a:bodyPr>
          <a:lstStyle/>
          <a:p>
            <a:pPr>
              <a:spcBef>
                <a:spcPct val="50000"/>
              </a:spcBef>
            </a:pPr>
            <a:r>
              <a:rPr lang="en-US" b="1"/>
              <a:t>1</a:t>
            </a:r>
            <a:endParaRPr lang="en-GB" b="1"/>
          </a:p>
        </p:txBody>
      </p:sp>
      <p:sp>
        <p:nvSpPr>
          <p:cNvPr id="149514" name="Text Box 10"/>
          <p:cNvSpPr txBox="1">
            <a:spLocks noChangeArrowheads="1"/>
          </p:cNvSpPr>
          <p:nvPr/>
        </p:nvSpPr>
        <p:spPr bwMode="auto">
          <a:xfrm>
            <a:off x="4191000" y="2762250"/>
            <a:ext cx="304800" cy="404813"/>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a:spAutoFit/>
          </a:bodyPr>
          <a:lstStyle/>
          <a:p>
            <a:pPr>
              <a:spcBef>
                <a:spcPct val="50000"/>
              </a:spcBef>
            </a:pPr>
            <a:r>
              <a:rPr lang="en-US" b="1"/>
              <a:t>2</a:t>
            </a:r>
            <a:endParaRPr lang="en-GB" b="1"/>
          </a:p>
        </p:txBody>
      </p:sp>
      <p:sp>
        <p:nvSpPr>
          <p:cNvPr id="149515" name="Text Box 11"/>
          <p:cNvSpPr txBox="1">
            <a:spLocks noChangeArrowheads="1"/>
          </p:cNvSpPr>
          <p:nvPr/>
        </p:nvSpPr>
        <p:spPr bwMode="auto">
          <a:xfrm>
            <a:off x="7239000" y="2757488"/>
            <a:ext cx="304800" cy="404812"/>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a:spAutoFit/>
          </a:bodyPr>
          <a:lstStyle/>
          <a:p>
            <a:pPr>
              <a:spcBef>
                <a:spcPct val="50000"/>
              </a:spcBef>
            </a:pPr>
            <a:r>
              <a:rPr lang="en-US" b="1"/>
              <a:t>3</a:t>
            </a:r>
            <a:endParaRPr lang="en-GB" b="1"/>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86" y="3275030"/>
            <a:ext cx="2719386" cy="198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543" y="3304058"/>
            <a:ext cx="2714625" cy="198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579" y="3275031"/>
            <a:ext cx="2814831" cy="19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GB" altLang="en-US"/>
              <a:t>By: Imdadullah, Lecturer Department of MIS, CBA, KSU</a:t>
            </a:r>
          </a:p>
        </p:txBody>
      </p:sp>
      <p:sp>
        <p:nvSpPr>
          <p:cNvPr id="8" name="Slide Number Placeholder 3"/>
          <p:cNvSpPr>
            <a:spLocks noGrp="1"/>
          </p:cNvSpPr>
          <p:nvPr>
            <p:ph type="sldNum" sz="quarter" idx="12"/>
          </p:nvPr>
        </p:nvSpPr>
        <p:spPr/>
        <p:txBody>
          <a:bodyPr/>
          <a:lstStyle/>
          <a:p>
            <a:fld id="{9C5EF646-671B-48E0-BC9B-FAE4A2ED0201}" type="slidenum">
              <a:rPr lang="en-GB" altLang="en-US"/>
              <a:pPr/>
              <a:t>24</a:t>
            </a:fld>
            <a:endParaRPr lang="en-GB" altLang="en-US"/>
          </a:p>
        </p:txBody>
      </p:sp>
      <p:sp>
        <p:nvSpPr>
          <p:cNvPr id="153602" name="Rectangle 2"/>
          <p:cNvSpPr>
            <a:spLocks noGrp="1" noChangeArrowheads="1"/>
          </p:cNvSpPr>
          <p:nvPr>
            <p:ph type="title" idx="4294967295"/>
          </p:nvPr>
        </p:nvSpPr>
        <p:spPr>
          <a:xfrm>
            <a:off x="468313" y="322263"/>
            <a:ext cx="8153400" cy="636587"/>
          </a:xfrm>
        </p:spPr>
        <p:txBody>
          <a:bodyPr anchor="ctr"/>
          <a:lstStyle/>
          <a:p>
            <a:pPr algn="ctr"/>
            <a:r>
              <a:rPr lang="en-US" sz="3400" b="1">
                <a:solidFill>
                  <a:srgbClr val="FF0066"/>
                </a:solidFill>
                <a:latin typeface="Arial" charset="0"/>
              </a:rPr>
              <a:t>Creating Form (Continued)</a:t>
            </a:r>
          </a:p>
        </p:txBody>
      </p:sp>
      <p:sp>
        <p:nvSpPr>
          <p:cNvPr id="153603" name="Rectangle 3"/>
          <p:cNvSpPr>
            <a:spLocks noGrp="1" noChangeArrowheads="1"/>
          </p:cNvSpPr>
          <p:nvPr>
            <p:ph type="body" idx="4294967295"/>
          </p:nvPr>
        </p:nvSpPr>
        <p:spPr>
          <a:xfrm>
            <a:off x="457200" y="914399"/>
            <a:ext cx="8077200" cy="5105673"/>
          </a:xfrm>
        </p:spPr>
        <p:txBody>
          <a:bodyPr/>
          <a:lstStyle/>
          <a:p>
            <a:pPr>
              <a:lnSpc>
                <a:spcPct val="90000"/>
              </a:lnSpc>
              <a:spcBef>
                <a:spcPct val="0"/>
              </a:spcBef>
              <a:buClrTx/>
              <a:buSzTx/>
              <a:buFontTx/>
              <a:buNone/>
            </a:pPr>
            <a:r>
              <a:rPr lang="en-US" sz="2000" dirty="0"/>
              <a:t>You can add controls to the form </a:t>
            </a:r>
            <a:endParaRPr lang="en-US" sz="2000" dirty="0" smtClean="0"/>
          </a:p>
          <a:p>
            <a:pPr>
              <a:lnSpc>
                <a:spcPct val="90000"/>
              </a:lnSpc>
              <a:spcBef>
                <a:spcPct val="0"/>
              </a:spcBef>
              <a:buClrTx/>
              <a:buSzTx/>
              <a:buFontTx/>
              <a:buNone/>
            </a:pPr>
            <a:r>
              <a:rPr lang="en-US" sz="2000" dirty="0" smtClean="0"/>
              <a:t>this </a:t>
            </a:r>
            <a:r>
              <a:rPr lang="en-US" sz="2000" dirty="0"/>
              <a:t>toolbox </a:t>
            </a:r>
          </a:p>
          <a:p>
            <a:pPr>
              <a:lnSpc>
                <a:spcPct val="90000"/>
              </a:lnSpc>
              <a:spcBef>
                <a:spcPct val="0"/>
              </a:spcBef>
              <a:buClrTx/>
              <a:buSzTx/>
              <a:buFontTx/>
              <a:buNone/>
            </a:pPr>
            <a:endParaRPr lang="en-US" sz="2000" dirty="0"/>
          </a:p>
          <a:p>
            <a:pPr>
              <a:lnSpc>
                <a:spcPct val="90000"/>
              </a:lnSpc>
              <a:spcBef>
                <a:spcPct val="0"/>
              </a:spcBef>
              <a:buClrTx/>
              <a:buSzTx/>
              <a:buFontTx/>
              <a:buNone/>
            </a:pPr>
            <a:r>
              <a:rPr lang="en-US" sz="1800" b="1" dirty="0" smtClean="0">
                <a:solidFill>
                  <a:srgbClr val="FF0000"/>
                </a:solidFill>
              </a:rPr>
              <a:t>Open the form in Design View </a:t>
            </a: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7" y="1002288"/>
            <a:ext cx="3041102" cy="113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421" y="2133600"/>
            <a:ext cx="5719715" cy="388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25</a:t>
            </a:fld>
            <a:endParaRPr lang="en-GB" altLang="en-US"/>
          </a:p>
        </p:txBody>
      </p:sp>
      <p:sp>
        <p:nvSpPr>
          <p:cNvPr id="4" name="Rectangle 3"/>
          <p:cNvSpPr/>
          <p:nvPr/>
        </p:nvSpPr>
        <p:spPr>
          <a:xfrm>
            <a:off x="1752600" y="457200"/>
            <a:ext cx="5257800" cy="480131"/>
          </a:xfrm>
          <a:prstGeom prst="rect">
            <a:avLst/>
          </a:prstGeom>
        </p:spPr>
        <p:txBody>
          <a:bodyPr wrap="square">
            <a:spAutoFit/>
          </a:bodyPr>
          <a:lstStyle/>
          <a:p>
            <a:pPr algn="ctr">
              <a:lnSpc>
                <a:spcPct val="90000"/>
              </a:lnSpc>
            </a:pPr>
            <a:r>
              <a:rPr lang="en-US" sz="2800" b="1" u="sng" dirty="0" smtClean="0">
                <a:solidFill>
                  <a:srgbClr val="FF0000"/>
                </a:solidFill>
              </a:rPr>
              <a:t>Form View of the form</a:t>
            </a:r>
            <a:endParaRPr lang="en-US" sz="2800" b="1" u="sng"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47750"/>
            <a:ext cx="73437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64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ltLang="en-US"/>
              <a:t>By: Imdadullah, Lecturer Department of MIS, CBA, KSU</a:t>
            </a:r>
          </a:p>
        </p:txBody>
      </p:sp>
      <p:sp>
        <p:nvSpPr>
          <p:cNvPr id="6" name="Slide Number Placeholder 3"/>
          <p:cNvSpPr>
            <a:spLocks noGrp="1"/>
          </p:cNvSpPr>
          <p:nvPr>
            <p:ph type="sldNum" sz="quarter" idx="12"/>
          </p:nvPr>
        </p:nvSpPr>
        <p:spPr/>
        <p:txBody>
          <a:bodyPr/>
          <a:lstStyle/>
          <a:p>
            <a:fld id="{9723632C-79DF-4630-BEC5-2C9567AD8F8F}" type="slidenum">
              <a:rPr lang="en-GB" altLang="en-US"/>
              <a:pPr/>
              <a:t>26</a:t>
            </a:fld>
            <a:endParaRPr lang="en-GB" altLang="en-US"/>
          </a:p>
        </p:txBody>
      </p:sp>
      <p:sp>
        <p:nvSpPr>
          <p:cNvPr id="186370" name="Rectangle 2"/>
          <p:cNvSpPr>
            <a:spLocks noGrp="1" noChangeArrowheads="1"/>
          </p:cNvSpPr>
          <p:nvPr>
            <p:ph type="title" idx="4294967295"/>
          </p:nvPr>
        </p:nvSpPr>
        <p:spPr>
          <a:xfrm>
            <a:off x="468313" y="322263"/>
            <a:ext cx="8153400" cy="636587"/>
          </a:xfrm>
        </p:spPr>
        <p:txBody>
          <a:bodyPr anchor="ctr"/>
          <a:lstStyle/>
          <a:p>
            <a:pPr algn="ctr"/>
            <a:r>
              <a:rPr lang="en-US" sz="3400" b="1">
                <a:solidFill>
                  <a:srgbClr val="FF0066"/>
                </a:solidFill>
                <a:latin typeface="Arial" charset="0"/>
              </a:rPr>
              <a:t>Creating Reports in Database</a:t>
            </a:r>
          </a:p>
        </p:txBody>
      </p:sp>
      <p:sp>
        <p:nvSpPr>
          <p:cNvPr id="186371" name="Rectangle 3"/>
          <p:cNvSpPr>
            <a:spLocks noGrp="1" noChangeArrowheads="1"/>
          </p:cNvSpPr>
          <p:nvPr>
            <p:ph type="body" idx="4294967295"/>
          </p:nvPr>
        </p:nvSpPr>
        <p:spPr>
          <a:xfrm>
            <a:off x="457200" y="914399"/>
            <a:ext cx="8077200" cy="5038725"/>
          </a:xfrm>
        </p:spPr>
        <p:txBody>
          <a:bodyPr/>
          <a:lstStyle/>
          <a:p>
            <a:pPr>
              <a:lnSpc>
                <a:spcPct val="90000"/>
              </a:lnSpc>
              <a:spcBef>
                <a:spcPct val="0"/>
              </a:spcBef>
              <a:buClrTx/>
              <a:buSzTx/>
              <a:buFontTx/>
              <a:buNone/>
            </a:pPr>
            <a:r>
              <a:rPr lang="en-US" sz="1700" b="1" dirty="0">
                <a:solidFill>
                  <a:srgbClr val="0000CC"/>
                </a:solidFill>
              </a:rPr>
              <a:t>Report </a:t>
            </a:r>
            <a:r>
              <a:rPr lang="en-US" sz="1700" b="1" dirty="0"/>
              <a:t> </a:t>
            </a:r>
            <a:r>
              <a:rPr lang="en-US" sz="1700" dirty="0"/>
              <a:t>is a tool (object) through which you get output (hardcopy or softcopy) from the database.</a:t>
            </a:r>
          </a:p>
          <a:p>
            <a:pPr>
              <a:lnSpc>
                <a:spcPct val="90000"/>
              </a:lnSpc>
              <a:spcAft>
                <a:spcPct val="25000"/>
              </a:spcAft>
              <a:buFont typeface="Wingdings" pitchFamily="2" charset="2"/>
              <a:buNone/>
            </a:pPr>
            <a:r>
              <a:rPr lang="en-US" sz="1700" dirty="0"/>
              <a:t>To create new Report, follow the following steps: </a:t>
            </a:r>
          </a:p>
          <a:p>
            <a:pPr lvl="1">
              <a:lnSpc>
                <a:spcPct val="90000"/>
              </a:lnSpc>
              <a:spcAft>
                <a:spcPct val="25000"/>
              </a:spcAft>
              <a:buFont typeface="Wingdings" pitchFamily="2" charset="2"/>
              <a:buChar char="Ø"/>
            </a:pPr>
            <a:r>
              <a:rPr lang="en-US" sz="1600" dirty="0"/>
              <a:t>Click on </a:t>
            </a:r>
            <a:r>
              <a:rPr lang="en-US" sz="1600" b="1" dirty="0">
                <a:solidFill>
                  <a:srgbClr val="0000CC"/>
                </a:solidFill>
              </a:rPr>
              <a:t>Create &gt; </a:t>
            </a:r>
            <a:r>
              <a:rPr lang="en-US" sz="1600" b="1" dirty="0" err="1" smtClean="0">
                <a:solidFill>
                  <a:srgbClr val="0000CC"/>
                </a:solidFill>
              </a:rPr>
              <a:t>Reprt</a:t>
            </a:r>
            <a:r>
              <a:rPr lang="en-US" sz="1600" b="1" dirty="0" smtClean="0">
                <a:solidFill>
                  <a:srgbClr val="0000CC"/>
                </a:solidFill>
              </a:rPr>
              <a:t> </a:t>
            </a:r>
            <a:r>
              <a:rPr lang="en-US" sz="1600" b="1" dirty="0">
                <a:solidFill>
                  <a:srgbClr val="0000CC"/>
                </a:solidFill>
              </a:rPr>
              <a:t>Wizard </a:t>
            </a:r>
            <a:r>
              <a:rPr lang="en-US" sz="1600" dirty="0"/>
              <a:t>(an easy step by step way to create </a:t>
            </a:r>
            <a:r>
              <a:rPr lang="en-US" sz="1600" dirty="0" smtClean="0"/>
              <a:t>Report)</a:t>
            </a:r>
            <a:endParaRPr lang="en-US" sz="1600" dirty="0"/>
          </a:p>
          <a:p>
            <a:pPr lvl="1">
              <a:lnSpc>
                <a:spcPct val="90000"/>
              </a:lnSpc>
              <a:spcAft>
                <a:spcPct val="25000"/>
              </a:spcAft>
              <a:buFont typeface="Wingdings" pitchFamily="2" charset="2"/>
              <a:buChar char="Ø"/>
            </a:pPr>
            <a:r>
              <a:rPr lang="en-US" sz="1700" dirty="0" smtClean="0"/>
              <a:t>There </a:t>
            </a:r>
            <a:r>
              <a:rPr lang="en-US" sz="1700" dirty="0"/>
              <a:t>are </a:t>
            </a:r>
            <a:r>
              <a:rPr lang="en-US" sz="1700" dirty="0" smtClean="0"/>
              <a:t>different methods to </a:t>
            </a:r>
            <a:r>
              <a:rPr lang="en-US" sz="1700" dirty="0"/>
              <a:t>create </a:t>
            </a:r>
            <a:r>
              <a:rPr lang="en-US" sz="1700" dirty="0" smtClean="0"/>
              <a:t>a report like </a:t>
            </a:r>
            <a:r>
              <a:rPr lang="en-US" sz="1700" b="1" dirty="0" smtClean="0">
                <a:solidFill>
                  <a:srgbClr val="0000CC"/>
                </a:solidFill>
              </a:rPr>
              <a:t>Form / Form Design / Blank Form  /Form Wizard</a:t>
            </a:r>
            <a:endParaRPr lang="en-US" sz="1700" dirty="0">
              <a:solidFill>
                <a:srgbClr val="0000CC"/>
              </a:solidFill>
            </a:endParaRPr>
          </a:p>
          <a:p>
            <a:pPr lvl="1">
              <a:lnSpc>
                <a:spcPct val="90000"/>
              </a:lnSpc>
              <a:spcAft>
                <a:spcPct val="25000"/>
              </a:spcAft>
              <a:buFont typeface="Wingdings" pitchFamily="2" charset="2"/>
              <a:buChar char="Ø"/>
            </a:pPr>
            <a:r>
              <a:rPr lang="en-US" sz="1700" b="1" dirty="0" smtClean="0">
                <a:solidFill>
                  <a:srgbClr val="0000CC"/>
                </a:solidFill>
              </a:rPr>
              <a:t>Report </a:t>
            </a:r>
            <a:r>
              <a:rPr lang="en-US" sz="1700" b="1" dirty="0">
                <a:solidFill>
                  <a:srgbClr val="0000CC"/>
                </a:solidFill>
              </a:rPr>
              <a:t>Wizard:</a:t>
            </a:r>
            <a:r>
              <a:rPr lang="en-US" sz="1700" dirty="0"/>
              <a:t> Select the Report Wizard option to have Access create the Report for you according to your specifications. The Report wizard option lets you choose the specific fields to include which might belong to one or more tables or queries.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3810000"/>
            <a:ext cx="77561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By: Imdadullah, Lecturer Department of MIS, CBA, KSU</a:t>
            </a:r>
          </a:p>
        </p:txBody>
      </p:sp>
      <p:sp>
        <p:nvSpPr>
          <p:cNvPr id="5" name="Slide Number Placeholder 5"/>
          <p:cNvSpPr>
            <a:spLocks noGrp="1"/>
          </p:cNvSpPr>
          <p:nvPr>
            <p:ph type="sldNum" sz="quarter" idx="12"/>
          </p:nvPr>
        </p:nvSpPr>
        <p:spPr/>
        <p:txBody>
          <a:bodyPr/>
          <a:lstStyle/>
          <a:p>
            <a:fld id="{74288469-50FD-42D6-950C-0EDE35A0E1FD}" type="slidenum">
              <a:rPr lang="en-GB" altLang="en-US"/>
              <a:pPr/>
              <a:t>27</a:t>
            </a:fld>
            <a:endParaRPr lang="en-GB" altLang="en-US"/>
          </a:p>
        </p:txBody>
      </p:sp>
      <p:sp>
        <p:nvSpPr>
          <p:cNvPr id="155650" name="Rectangle 2"/>
          <p:cNvSpPr>
            <a:spLocks noGrp="1" noChangeArrowheads="1"/>
          </p:cNvSpPr>
          <p:nvPr>
            <p:ph type="title"/>
          </p:nvPr>
        </p:nvSpPr>
        <p:spPr>
          <a:xfrm>
            <a:off x="457200" y="274638"/>
            <a:ext cx="8305800" cy="639762"/>
          </a:xfrm>
        </p:spPr>
        <p:txBody>
          <a:bodyPr/>
          <a:lstStyle/>
          <a:p>
            <a:pPr algn="ctr"/>
            <a:r>
              <a:rPr lang="en-US" sz="3200" b="1">
                <a:solidFill>
                  <a:srgbClr val="FF0066"/>
                </a:solidFill>
                <a:latin typeface="Arial" charset="0"/>
              </a:rPr>
              <a:t>Create a Report Using the Report Wizard</a:t>
            </a:r>
          </a:p>
        </p:txBody>
      </p:sp>
      <p:sp>
        <p:nvSpPr>
          <p:cNvPr id="155651" name="Rectangle 3"/>
          <p:cNvSpPr>
            <a:spLocks noGrp="1" noChangeArrowheads="1"/>
          </p:cNvSpPr>
          <p:nvPr>
            <p:ph type="body" idx="1"/>
          </p:nvPr>
        </p:nvSpPr>
        <p:spPr>
          <a:xfrm>
            <a:off x="304800" y="1143000"/>
            <a:ext cx="8534400" cy="4876800"/>
          </a:xfrm>
        </p:spPr>
        <p:txBody>
          <a:bodyPr/>
          <a:lstStyle/>
          <a:p>
            <a:pPr>
              <a:lnSpc>
                <a:spcPct val="90000"/>
              </a:lnSpc>
              <a:spcAft>
                <a:spcPct val="20000"/>
              </a:spcAft>
            </a:pPr>
            <a:r>
              <a:rPr lang="en-US" sz="2300"/>
              <a:t>You can easily create a formatted printout of data in table(s) in a database by using the Report Wizard. </a:t>
            </a:r>
          </a:p>
          <a:p>
            <a:pPr>
              <a:lnSpc>
                <a:spcPct val="90000"/>
              </a:lnSpc>
              <a:spcAft>
                <a:spcPct val="20000"/>
              </a:spcAft>
            </a:pPr>
            <a:r>
              <a:rPr lang="en-US" sz="2300"/>
              <a:t>The Report Wizard will ask you a series of questions to help you format the report.</a:t>
            </a:r>
          </a:p>
          <a:p>
            <a:pPr>
              <a:lnSpc>
                <a:spcPct val="90000"/>
              </a:lnSpc>
              <a:spcAft>
                <a:spcPct val="20000"/>
              </a:spcAft>
            </a:pPr>
            <a:r>
              <a:rPr lang="en-US" sz="2300"/>
              <a:t>Once the report has been created, either with the Report Wizard or your own design, you can change the design later. </a:t>
            </a:r>
          </a:p>
          <a:p>
            <a:pPr>
              <a:lnSpc>
                <a:spcPct val="90000"/>
              </a:lnSpc>
              <a:spcAft>
                <a:spcPct val="20000"/>
              </a:spcAft>
            </a:pPr>
            <a:r>
              <a:rPr lang="en-US" sz="2300"/>
              <a:t>You will find that the choices you make in the Report Wizard are similar to the choices in the Form Wizard. </a:t>
            </a:r>
          </a:p>
          <a:p>
            <a:pPr>
              <a:lnSpc>
                <a:spcPct val="90000"/>
              </a:lnSpc>
            </a:pPr>
            <a:r>
              <a:rPr lang="en-US" sz="2300"/>
              <a:t>Choices include grouping and sorting options, as well as report layout options. You can preview the report to view how it will look when printed.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By: Imdadullah, Lecturer Department of MIS, CBA, KSU</a:t>
            </a:r>
          </a:p>
        </p:txBody>
      </p:sp>
      <p:sp>
        <p:nvSpPr>
          <p:cNvPr id="5" name="Slide Number Placeholder 5"/>
          <p:cNvSpPr>
            <a:spLocks noGrp="1"/>
          </p:cNvSpPr>
          <p:nvPr>
            <p:ph type="sldNum" sz="quarter" idx="12"/>
          </p:nvPr>
        </p:nvSpPr>
        <p:spPr/>
        <p:txBody>
          <a:bodyPr/>
          <a:lstStyle/>
          <a:p>
            <a:fld id="{3283EAA5-E457-4AE1-BB0A-85443BD1C9E4}" type="slidenum">
              <a:rPr lang="en-GB" altLang="en-US"/>
              <a:pPr/>
              <a:t>28</a:t>
            </a:fld>
            <a:endParaRPr lang="en-GB" altLang="en-US"/>
          </a:p>
        </p:txBody>
      </p:sp>
      <p:sp>
        <p:nvSpPr>
          <p:cNvPr id="157698" name="Rectangle 2"/>
          <p:cNvSpPr>
            <a:spLocks noGrp="1" noChangeArrowheads="1"/>
          </p:cNvSpPr>
          <p:nvPr>
            <p:ph type="title"/>
          </p:nvPr>
        </p:nvSpPr>
        <p:spPr>
          <a:xfrm>
            <a:off x="381000" y="304800"/>
            <a:ext cx="8229600" cy="838200"/>
          </a:xfrm>
        </p:spPr>
        <p:txBody>
          <a:bodyPr/>
          <a:lstStyle/>
          <a:p>
            <a:pPr algn="ctr"/>
            <a:r>
              <a:rPr lang="en-US" sz="3400" b="1">
                <a:solidFill>
                  <a:srgbClr val="FF0066"/>
                </a:solidFill>
                <a:latin typeface="Arial" charset="0"/>
              </a:rPr>
              <a:t>Steps in Creating a Report </a:t>
            </a:r>
          </a:p>
        </p:txBody>
      </p:sp>
      <p:sp>
        <p:nvSpPr>
          <p:cNvPr id="157699" name="Rectangle 3"/>
          <p:cNvSpPr>
            <a:spLocks noGrp="1" noChangeArrowheads="1"/>
          </p:cNvSpPr>
          <p:nvPr>
            <p:ph type="body" idx="1"/>
          </p:nvPr>
        </p:nvSpPr>
        <p:spPr>
          <a:xfrm>
            <a:off x="533400" y="1143000"/>
            <a:ext cx="8305800" cy="4724400"/>
          </a:xfrm>
        </p:spPr>
        <p:txBody>
          <a:bodyPr/>
          <a:lstStyle/>
          <a:p>
            <a:pPr marL="533400" indent="-533400">
              <a:lnSpc>
                <a:spcPct val="90000"/>
              </a:lnSpc>
              <a:buClr>
                <a:schemeClr val="tx1"/>
              </a:buClr>
              <a:buFontTx/>
              <a:buAutoNum type="arabicPeriod"/>
            </a:pPr>
            <a:r>
              <a:rPr lang="en-US" sz="1800" dirty="0"/>
              <a:t>Create a new report with Report Wizard.</a:t>
            </a:r>
          </a:p>
          <a:p>
            <a:pPr marL="533400" indent="-533400">
              <a:lnSpc>
                <a:spcPct val="90000"/>
              </a:lnSpc>
              <a:buClr>
                <a:schemeClr val="tx1"/>
              </a:buClr>
              <a:buFontTx/>
              <a:buAutoNum type="arabicPeriod"/>
            </a:pPr>
            <a:r>
              <a:rPr lang="en-US" sz="1800" dirty="0"/>
              <a:t>Select primary table (or query) – In this example, select </a:t>
            </a:r>
            <a:r>
              <a:rPr lang="en-US" sz="1800" u="sng" dirty="0" smtClean="0"/>
              <a:t>Supplier </a:t>
            </a:r>
            <a:r>
              <a:rPr lang="en-US" sz="1800" u="sng" dirty="0"/>
              <a:t>table</a:t>
            </a:r>
            <a:r>
              <a:rPr lang="en-US" sz="1800" dirty="0"/>
              <a:t>.</a:t>
            </a:r>
          </a:p>
          <a:p>
            <a:pPr marL="533400" indent="-533400">
              <a:lnSpc>
                <a:spcPct val="90000"/>
              </a:lnSpc>
              <a:buClr>
                <a:schemeClr val="tx1"/>
              </a:buClr>
              <a:buFontTx/>
              <a:buAutoNum type="arabicPeriod"/>
            </a:pPr>
            <a:r>
              <a:rPr lang="en-US" sz="1800" dirty="0"/>
              <a:t>Move the following fields from the Available Fields list box to the Selected fields list box:      		</a:t>
            </a:r>
          </a:p>
          <a:p>
            <a:pPr marL="1295400" lvl="2" indent="-381000">
              <a:lnSpc>
                <a:spcPct val="90000"/>
              </a:lnSpc>
              <a:buClr>
                <a:schemeClr val="tx1"/>
              </a:buClr>
              <a:buFontTx/>
              <a:buChar char="•"/>
            </a:pPr>
            <a:r>
              <a:rPr lang="en-US" sz="1800" dirty="0" err="1" smtClean="0">
                <a:solidFill>
                  <a:srgbClr val="0000CC"/>
                </a:solidFill>
              </a:rPr>
              <a:t>Supplier_Number</a:t>
            </a:r>
            <a:endParaRPr lang="en-US" sz="1800" dirty="0">
              <a:solidFill>
                <a:srgbClr val="0000CC"/>
              </a:solidFill>
            </a:endParaRPr>
          </a:p>
          <a:p>
            <a:pPr marL="1295400" lvl="2" indent="-381000">
              <a:lnSpc>
                <a:spcPct val="90000"/>
              </a:lnSpc>
              <a:buClr>
                <a:schemeClr val="tx1"/>
              </a:buClr>
              <a:buFontTx/>
              <a:buChar char="•"/>
            </a:pPr>
            <a:r>
              <a:rPr lang="en-US" sz="1800" dirty="0" err="1" smtClean="0">
                <a:solidFill>
                  <a:srgbClr val="0000CC"/>
                </a:solidFill>
              </a:rPr>
              <a:t>Supplier_Name</a:t>
            </a:r>
            <a:endParaRPr lang="en-US" sz="1800" dirty="0" smtClean="0">
              <a:solidFill>
                <a:srgbClr val="0000CC"/>
              </a:solidFill>
            </a:endParaRPr>
          </a:p>
          <a:p>
            <a:pPr marL="1295400" lvl="2" indent="-381000">
              <a:lnSpc>
                <a:spcPct val="90000"/>
              </a:lnSpc>
              <a:buClr>
                <a:schemeClr val="tx1"/>
              </a:buClr>
              <a:buFontTx/>
              <a:buChar char="•"/>
            </a:pPr>
            <a:r>
              <a:rPr lang="en-US" sz="1800" dirty="0" err="1" smtClean="0">
                <a:solidFill>
                  <a:srgbClr val="0000CC"/>
                </a:solidFill>
              </a:rPr>
              <a:t>Supplier_City</a:t>
            </a:r>
            <a:endParaRPr lang="en-US" sz="1800" dirty="0" smtClean="0">
              <a:solidFill>
                <a:srgbClr val="0000CC"/>
              </a:solidFill>
            </a:endParaRPr>
          </a:p>
          <a:p>
            <a:pPr marL="533400" indent="-533400">
              <a:lnSpc>
                <a:spcPct val="90000"/>
              </a:lnSpc>
              <a:buClr>
                <a:schemeClr val="tx1"/>
              </a:buClr>
              <a:buFontTx/>
              <a:buAutoNum type="arabicPeriod" startAt="4"/>
            </a:pPr>
            <a:r>
              <a:rPr lang="en-US" sz="1800" dirty="0" smtClean="0"/>
              <a:t>Select related table (or query) – In this example, select </a:t>
            </a:r>
            <a:r>
              <a:rPr lang="en-US" sz="1800" u="sng" dirty="0" smtClean="0"/>
              <a:t>Part table.</a:t>
            </a:r>
          </a:p>
          <a:p>
            <a:pPr marL="533400" indent="-533400">
              <a:lnSpc>
                <a:spcPct val="90000"/>
              </a:lnSpc>
              <a:buClr>
                <a:schemeClr val="tx1"/>
              </a:buClr>
              <a:buFontTx/>
              <a:buAutoNum type="arabicPeriod" startAt="4"/>
            </a:pPr>
            <a:r>
              <a:rPr lang="en-US" sz="1800" dirty="0" smtClean="0"/>
              <a:t>Move </a:t>
            </a:r>
            <a:r>
              <a:rPr lang="en-US" sz="1800" dirty="0"/>
              <a:t>the following fields from the Available Fields list box to the Selected fields list box:</a:t>
            </a:r>
            <a:endParaRPr lang="en-US" sz="1800" dirty="0">
              <a:solidFill>
                <a:srgbClr val="0000CC"/>
              </a:solidFill>
            </a:endParaRPr>
          </a:p>
          <a:p>
            <a:pPr marL="1295400" lvl="2" indent="-381000">
              <a:lnSpc>
                <a:spcPct val="90000"/>
              </a:lnSpc>
              <a:buClr>
                <a:schemeClr val="tx1"/>
              </a:buClr>
              <a:buFontTx/>
              <a:buChar char="•"/>
            </a:pPr>
            <a:r>
              <a:rPr lang="en-US" sz="1800" dirty="0" err="1" smtClean="0">
                <a:solidFill>
                  <a:srgbClr val="0000CC"/>
                </a:solidFill>
              </a:rPr>
              <a:t>Part_Number</a:t>
            </a:r>
            <a:endParaRPr lang="en-US" sz="1800" dirty="0">
              <a:solidFill>
                <a:srgbClr val="0000CC"/>
              </a:solidFill>
            </a:endParaRPr>
          </a:p>
          <a:p>
            <a:pPr marL="1295400" lvl="2" indent="-381000">
              <a:lnSpc>
                <a:spcPct val="90000"/>
              </a:lnSpc>
              <a:buClr>
                <a:schemeClr val="tx1"/>
              </a:buClr>
              <a:buFontTx/>
              <a:buChar char="•"/>
            </a:pPr>
            <a:r>
              <a:rPr lang="en-US" sz="1800" dirty="0" err="1" smtClean="0">
                <a:solidFill>
                  <a:srgbClr val="0000CC"/>
                </a:solidFill>
              </a:rPr>
              <a:t>Part_Name</a:t>
            </a:r>
            <a:endParaRPr lang="en-US" sz="1800" dirty="0" smtClean="0">
              <a:solidFill>
                <a:srgbClr val="0000CC"/>
              </a:solidFill>
            </a:endParaRPr>
          </a:p>
          <a:p>
            <a:pPr marL="1295400" lvl="2" indent="-381000">
              <a:lnSpc>
                <a:spcPct val="90000"/>
              </a:lnSpc>
              <a:buClr>
                <a:schemeClr val="tx1"/>
              </a:buClr>
              <a:buFontTx/>
              <a:buChar char="•"/>
            </a:pPr>
            <a:r>
              <a:rPr lang="en-US" sz="1800" dirty="0" err="1" smtClean="0">
                <a:solidFill>
                  <a:srgbClr val="0000CC"/>
                </a:solidFill>
              </a:rPr>
              <a:t>Unit_Price</a:t>
            </a:r>
            <a:endParaRPr lang="en-US" sz="1800" dirty="0" smtClean="0">
              <a:solidFill>
                <a:srgbClr val="0000CC"/>
              </a:solidFill>
            </a:endParaRPr>
          </a:p>
          <a:p>
            <a:pPr marL="1295400" lvl="2" indent="-381000">
              <a:lnSpc>
                <a:spcPct val="90000"/>
              </a:lnSpc>
              <a:buClr>
                <a:schemeClr val="tx1"/>
              </a:buClr>
              <a:buFontTx/>
              <a:buChar char="•"/>
            </a:pPr>
            <a:r>
              <a:rPr lang="en-US" sz="1800" dirty="0" smtClean="0">
                <a:solidFill>
                  <a:srgbClr val="0000CC"/>
                </a:solidFill>
              </a:rPr>
              <a:t>Quantity</a:t>
            </a:r>
          </a:p>
          <a:p>
            <a:pPr marL="533400" indent="-533400">
              <a:lnSpc>
                <a:spcPct val="90000"/>
              </a:lnSpc>
              <a:buClr>
                <a:schemeClr val="tx1"/>
              </a:buClr>
              <a:buFontTx/>
              <a:buAutoNum type="arabicPeriod" startAt="4"/>
            </a:pPr>
            <a:r>
              <a:rPr lang="en-US" sz="1800" dirty="0" smtClean="0"/>
              <a:t>Click Next to get further dialogue box for grouping level.</a:t>
            </a:r>
          </a:p>
          <a:p>
            <a:pPr marL="1295400" lvl="2" indent="-381000">
              <a:lnSpc>
                <a:spcPct val="90000"/>
              </a:lnSpc>
              <a:buClr>
                <a:schemeClr val="tx1"/>
              </a:buClr>
              <a:buFontTx/>
              <a:buChar char="•"/>
            </a:pPr>
            <a:endParaRPr lang="en-US" sz="1800" dirty="0">
              <a:solidFill>
                <a:srgbClr val="0000CC"/>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By: Imdadullah, Lecturer Department of MIS, CBA, KSU</a:t>
            </a:r>
          </a:p>
        </p:txBody>
      </p:sp>
      <p:sp>
        <p:nvSpPr>
          <p:cNvPr id="5" name="Slide Number Placeholder 5"/>
          <p:cNvSpPr>
            <a:spLocks noGrp="1"/>
          </p:cNvSpPr>
          <p:nvPr>
            <p:ph type="sldNum" sz="quarter" idx="12"/>
          </p:nvPr>
        </p:nvSpPr>
        <p:spPr/>
        <p:txBody>
          <a:bodyPr/>
          <a:lstStyle/>
          <a:p>
            <a:fld id="{3283EAA5-E457-4AE1-BB0A-85443BD1C9E4}" type="slidenum">
              <a:rPr lang="en-GB" altLang="en-US"/>
              <a:pPr/>
              <a:t>29</a:t>
            </a:fld>
            <a:endParaRPr lang="en-GB" altLang="en-US"/>
          </a:p>
        </p:txBody>
      </p:sp>
      <p:sp>
        <p:nvSpPr>
          <p:cNvPr id="157698" name="Rectangle 2"/>
          <p:cNvSpPr>
            <a:spLocks noGrp="1" noChangeArrowheads="1"/>
          </p:cNvSpPr>
          <p:nvPr>
            <p:ph type="title"/>
          </p:nvPr>
        </p:nvSpPr>
        <p:spPr>
          <a:xfrm>
            <a:off x="381000" y="304800"/>
            <a:ext cx="8229600" cy="838200"/>
          </a:xfrm>
        </p:spPr>
        <p:txBody>
          <a:bodyPr/>
          <a:lstStyle/>
          <a:p>
            <a:pPr algn="ctr"/>
            <a:r>
              <a:rPr lang="en-US" sz="3400" b="1" dirty="0" smtClean="0">
                <a:solidFill>
                  <a:srgbClr val="FF0066"/>
                </a:solidFill>
                <a:latin typeface="Arial" charset="0"/>
              </a:rPr>
              <a:t>See data by Table in Report</a:t>
            </a:r>
            <a:endParaRPr lang="en-US" sz="3400" b="1" dirty="0">
              <a:solidFill>
                <a:srgbClr val="FF0066"/>
              </a:solidFill>
              <a:latin typeface="Arial" charset="0"/>
            </a:endParaRPr>
          </a:p>
        </p:txBody>
      </p:sp>
      <p:sp>
        <p:nvSpPr>
          <p:cNvPr id="157699" name="Rectangle 3"/>
          <p:cNvSpPr>
            <a:spLocks noGrp="1" noChangeArrowheads="1"/>
          </p:cNvSpPr>
          <p:nvPr>
            <p:ph type="body" idx="1"/>
          </p:nvPr>
        </p:nvSpPr>
        <p:spPr>
          <a:xfrm>
            <a:off x="533400" y="1143000"/>
            <a:ext cx="8305800" cy="4724400"/>
          </a:xfrm>
        </p:spPr>
        <p:txBody>
          <a:bodyPr/>
          <a:lstStyle/>
          <a:p>
            <a:pPr marL="0" indent="0">
              <a:lnSpc>
                <a:spcPct val="90000"/>
              </a:lnSpc>
              <a:buClr>
                <a:schemeClr val="tx1"/>
              </a:buClr>
              <a:buNone/>
            </a:pPr>
            <a:r>
              <a:rPr lang="en-US" sz="1800" dirty="0" smtClean="0"/>
              <a:t>You can select the table from the related tables to view the data on the base of the </a:t>
            </a:r>
            <a:r>
              <a:rPr lang="en-US" sz="1800" dirty="0" smtClean="0"/>
              <a:t>selected table:</a:t>
            </a:r>
          </a:p>
          <a:p>
            <a:pPr marL="1295400" lvl="2" indent="-381000">
              <a:lnSpc>
                <a:spcPct val="90000"/>
              </a:lnSpc>
              <a:buClr>
                <a:schemeClr val="tx1"/>
              </a:buClr>
              <a:buFontTx/>
              <a:buChar char="•"/>
            </a:pPr>
            <a:endParaRPr lang="en-US" sz="1800" dirty="0">
              <a:solidFill>
                <a:srgbClr val="0000CC"/>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26063"/>
            <a:ext cx="5181600" cy="38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412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By: Imdadullah, Lecturer Department of MIS, CBA, KSU</a:t>
            </a:r>
          </a:p>
        </p:txBody>
      </p:sp>
      <p:sp>
        <p:nvSpPr>
          <p:cNvPr id="5" name="Slide Number Placeholder 5"/>
          <p:cNvSpPr>
            <a:spLocks noGrp="1"/>
          </p:cNvSpPr>
          <p:nvPr>
            <p:ph type="sldNum" sz="quarter" idx="12"/>
          </p:nvPr>
        </p:nvSpPr>
        <p:spPr/>
        <p:txBody>
          <a:bodyPr/>
          <a:lstStyle/>
          <a:p>
            <a:fld id="{37B9876A-C7C6-4EE7-9DB3-982A31AAB8E6}" type="slidenum">
              <a:rPr lang="en-GB" altLang="en-US"/>
              <a:pPr/>
              <a:t>3</a:t>
            </a:fld>
            <a:endParaRPr lang="en-GB" altLang="en-US"/>
          </a:p>
        </p:txBody>
      </p:sp>
      <p:sp>
        <p:nvSpPr>
          <p:cNvPr id="22534" name="Text Box 6"/>
          <p:cNvSpPr txBox="1">
            <a:spLocks noChangeArrowheads="1"/>
          </p:cNvSpPr>
          <p:nvPr/>
        </p:nvSpPr>
        <p:spPr bwMode="auto">
          <a:xfrm>
            <a:off x="609600" y="3048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solidFill>
                  <a:srgbClr val="FF0066"/>
                </a:solidFill>
              </a:rPr>
              <a:t>Access Terminology</a:t>
            </a:r>
          </a:p>
        </p:txBody>
      </p:sp>
      <p:sp>
        <p:nvSpPr>
          <p:cNvPr id="22535" name="Text Box 7"/>
          <p:cNvSpPr txBox="1">
            <a:spLocks noChangeArrowheads="1"/>
          </p:cNvSpPr>
          <p:nvPr/>
        </p:nvSpPr>
        <p:spPr bwMode="auto">
          <a:xfrm>
            <a:off x="685800" y="838200"/>
            <a:ext cx="7772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FF0000"/>
                </a:solidFill>
                <a:latin typeface="Verdana" pitchFamily="34" charset="0"/>
              </a:rPr>
              <a:t>Field </a:t>
            </a:r>
            <a:r>
              <a:rPr lang="en-US" sz="2000">
                <a:latin typeface="Verdana" pitchFamily="34" charset="0"/>
              </a:rPr>
              <a:t>– A single characteristic or attribute of a person, place, object, event, or idea. A field is also called as a </a:t>
            </a:r>
            <a:r>
              <a:rPr lang="en-US" sz="2000">
                <a:solidFill>
                  <a:srgbClr val="FF0000"/>
                </a:solidFill>
                <a:latin typeface="Verdana" pitchFamily="34" charset="0"/>
              </a:rPr>
              <a:t>Key</a:t>
            </a:r>
            <a:r>
              <a:rPr lang="en-US" sz="2000">
                <a:latin typeface="Verdana" pitchFamily="34" charset="0"/>
              </a:rPr>
              <a:t>.</a:t>
            </a:r>
          </a:p>
          <a:p>
            <a:endParaRPr lang="en-US" sz="2000">
              <a:latin typeface="Verdana" pitchFamily="34" charset="0"/>
            </a:endParaRPr>
          </a:p>
          <a:p>
            <a:r>
              <a:rPr lang="en-US" sz="2000">
                <a:solidFill>
                  <a:srgbClr val="FF0000"/>
                </a:solidFill>
                <a:latin typeface="Verdana" pitchFamily="34" charset="0"/>
              </a:rPr>
              <a:t>Record</a:t>
            </a:r>
            <a:r>
              <a:rPr lang="en-US" sz="2000">
                <a:latin typeface="Verdana" pitchFamily="34" charset="0"/>
              </a:rPr>
              <a:t> – A set of related field values.</a:t>
            </a:r>
          </a:p>
          <a:p>
            <a:endParaRPr lang="en-US" sz="2000">
              <a:latin typeface="Verdana" pitchFamily="34" charset="0"/>
            </a:endParaRPr>
          </a:p>
          <a:p>
            <a:r>
              <a:rPr lang="en-US" sz="2000">
                <a:solidFill>
                  <a:srgbClr val="FF0000"/>
                </a:solidFill>
                <a:latin typeface="Verdana" pitchFamily="34" charset="0"/>
              </a:rPr>
              <a:t>Table</a:t>
            </a:r>
            <a:r>
              <a:rPr lang="en-US" sz="2000">
                <a:latin typeface="Verdana" pitchFamily="34" charset="0"/>
              </a:rPr>
              <a:t> – A collection of records that identify a category of data, such as Customers, Orders, or Inventory.</a:t>
            </a:r>
          </a:p>
          <a:p>
            <a:endParaRPr lang="en-US" sz="2000">
              <a:latin typeface="Verdana" pitchFamily="34" charset="0"/>
            </a:endParaRPr>
          </a:p>
          <a:p>
            <a:r>
              <a:rPr lang="en-US" sz="2000">
                <a:solidFill>
                  <a:srgbClr val="FF0000"/>
                </a:solidFill>
                <a:latin typeface="Verdana" pitchFamily="34" charset="0"/>
              </a:rPr>
              <a:t>Query</a:t>
            </a:r>
            <a:r>
              <a:rPr lang="en-US" sz="2000">
                <a:latin typeface="Verdana" pitchFamily="34" charset="0"/>
              </a:rPr>
              <a:t> – A tool (object) that extracts records from other tables / queries under some criteria.</a:t>
            </a:r>
          </a:p>
          <a:p>
            <a:endParaRPr lang="en-US" sz="2000">
              <a:latin typeface="Verdana" pitchFamily="34" charset="0"/>
            </a:endParaRPr>
          </a:p>
          <a:p>
            <a:r>
              <a:rPr lang="en-US" sz="2000">
                <a:solidFill>
                  <a:srgbClr val="FF0000"/>
                </a:solidFill>
                <a:latin typeface="Verdana" pitchFamily="34" charset="0"/>
              </a:rPr>
              <a:t>Form</a:t>
            </a:r>
            <a:r>
              <a:rPr lang="en-US" sz="2000">
                <a:latin typeface="Verdana" pitchFamily="34" charset="0"/>
              </a:rPr>
              <a:t> – A tool (object) that makes easy operations on database like Insertion, deletion, saving, searching etc.</a:t>
            </a:r>
          </a:p>
          <a:p>
            <a:endParaRPr lang="en-US" sz="2000">
              <a:latin typeface="Verdana" pitchFamily="34" charset="0"/>
            </a:endParaRPr>
          </a:p>
          <a:p>
            <a:r>
              <a:rPr lang="en-US" sz="2000">
                <a:solidFill>
                  <a:srgbClr val="FF0000"/>
                </a:solidFill>
                <a:latin typeface="Verdana" pitchFamily="34" charset="0"/>
              </a:rPr>
              <a:t>Report</a:t>
            </a:r>
            <a:r>
              <a:rPr lang="en-US" sz="2000">
                <a:latin typeface="Verdana" pitchFamily="34" charset="0"/>
              </a:rPr>
              <a:t> – A tool (object) through which we can take output (Hardcopy or softcopy) from the database.</a:t>
            </a:r>
            <a:endParaRPr lang="en-GB" sz="2000">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2244270"/>
            <a:ext cx="4505325" cy="34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4"/>
          <p:cNvSpPr>
            <a:spLocks noGrp="1"/>
          </p:cNvSpPr>
          <p:nvPr>
            <p:ph type="ftr" sz="quarter" idx="11"/>
          </p:nvPr>
        </p:nvSpPr>
        <p:spPr/>
        <p:txBody>
          <a:bodyPr/>
          <a:lstStyle/>
          <a:p>
            <a:r>
              <a:rPr lang="en-GB" altLang="en-US"/>
              <a:t>By: Imdadullah, Lecturer Department of MIS, CBA, KSU</a:t>
            </a:r>
          </a:p>
        </p:txBody>
      </p:sp>
      <p:sp>
        <p:nvSpPr>
          <p:cNvPr id="13" name="Slide Number Placeholder 5"/>
          <p:cNvSpPr>
            <a:spLocks noGrp="1"/>
          </p:cNvSpPr>
          <p:nvPr>
            <p:ph type="sldNum" sz="quarter" idx="12"/>
          </p:nvPr>
        </p:nvSpPr>
        <p:spPr/>
        <p:txBody>
          <a:bodyPr/>
          <a:lstStyle/>
          <a:p>
            <a:fld id="{F3FA2465-7995-4A96-9518-9807A891FB56}" type="slidenum">
              <a:rPr lang="en-GB" altLang="en-US"/>
              <a:pPr/>
              <a:t>30</a:t>
            </a:fld>
            <a:endParaRPr lang="en-GB" altLang="en-US"/>
          </a:p>
        </p:txBody>
      </p:sp>
      <p:sp>
        <p:nvSpPr>
          <p:cNvPr id="161794" name="Rectangle 2"/>
          <p:cNvSpPr>
            <a:spLocks noGrp="1" noChangeArrowheads="1"/>
          </p:cNvSpPr>
          <p:nvPr>
            <p:ph type="title"/>
          </p:nvPr>
        </p:nvSpPr>
        <p:spPr/>
        <p:txBody>
          <a:bodyPr/>
          <a:lstStyle/>
          <a:p>
            <a:pPr algn="ctr"/>
            <a:r>
              <a:rPr lang="en-US" sz="3400" b="1" dirty="0" smtClean="0">
                <a:solidFill>
                  <a:srgbClr val="FF0066"/>
                </a:solidFill>
                <a:latin typeface="Arial" charset="0"/>
              </a:rPr>
              <a:t>Grouping Report Data</a:t>
            </a:r>
            <a:endParaRPr lang="en-US" sz="3400" b="1" dirty="0">
              <a:solidFill>
                <a:srgbClr val="FF0066"/>
              </a:solidFill>
              <a:latin typeface="Arial" charset="0"/>
            </a:endParaRPr>
          </a:p>
        </p:txBody>
      </p:sp>
      <p:sp>
        <p:nvSpPr>
          <p:cNvPr id="161796" name="Text Box 4"/>
          <p:cNvSpPr txBox="1">
            <a:spLocks noChangeArrowheads="1"/>
          </p:cNvSpPr>
          <p:nvPr/>
        </p:nvSpPr>
        <p:spPr bwMode="auto">
          <a:xfrm>
            <a:off x="381000" y="1447800"/>
            <a:ext cx="8001000" cy="650875"/>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latin typeface="Times New Roman" pitchFamily="18" charset="0"/>
              </a:rPr>
              <a:t>You should decide how you want the report to be grouped. This figure shows a sample report (in the Report Wizard) that is grouped by the </a:t>
            </a:r>
            <a:r>
              <a:rPr lang="en-US" b="1" dirty="0" smtClean="0">
                <a:latin typeface="Times New Roman" pitchFamily="18" charset="0"/>
              </a:rPr>
              <a:t>Supplier </a:t>
            </a:r>
            <a:r>
              <a:rPr lang="en-US" b="1" dirty="0">
                <a:latin typeface="Times New Roman" pitchFamily="18" charset="0"/>
              </a:rPr>
              <a:t>table. </a:t>
            </a:r>
          </a:p>
        </p:txBody>
      </p:sp>
      <p:sp>
        <p:nvSpPr>
          <p:cNvPr id="161799" name="Text Box 7"/>
          <p:cNvSpPr txBox="1">
            <a:spLocks noChangeArrowheads="1"/>
          </p:cNvSpPr>
          <p:nvPr/>
        </p:nvSpPr>
        <p:spPr bwMode="auto">
          <a:xfrm>
            <a:off x="381000" y="5562600"/>
            <a:ext cx="8077200" cy="5810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dirty="0">
                <a:latin typeface="Times New Roman" pitchFamily="18" charset="0"/>
              </a:rPr>
              <a:t>The secondary table is the Salary table. This will develop a report where each </a:t>
            </a:r>
            <a:r>
              <a:rPr lang="en-US" sz="1600" b="1" dirty="0" err="1" smtClean="0">
                <a:latin typeface="Times New Roman" pitchFamily="18" charset="0"/>
              </a:rPr>
              <a:t>Part_Number</a:t>
            </a:r>
            <a:r>
              <a:rPr lang="en-US" sz="1600" b="1" dirty="0" smtClean="0">
                <a:latin typeface="Times New Roman" pitchFamily="18" charset="0"/>
              </a:rPr>
              <a:t> </a:t>
            </a:r>
            <a:r>
              <a:rPr lang="en-US" sz="1600" b="1" dirty="0">
                <a:latin typeface="Times New Roman" pitchFamily="18" charset="0"/>
              </a:rPr>
              <a:t>is grouped under that employer. </a:t>
            </a:r>
          </a:p>
        </p:txBody>
      </p:sp>
      <p:sp>
        <p:nvSpPr>
          <p:cNvPr id="161808" name="AutoShape 16"/>
          <p:cNvSpPr>
            <a:spLocks noChangeArrowheads="1"/>
          </p:cNvSpPr>
          <p:nvPr/>
        </p:nvSpPr>
        <p:spPr bwMode="auto">
          <a:xfrm>
            <a:off x="381000" y="3009900"/>
            <a:ext cx="1155700" cy="685800"/>
          </a:xfrm>
          <a:prstGeom prst="wedgeRoundRectCallout">
            <a:avLst>
              <a:gd name="adj1" fmla="val 78708"/>
              <a:gd name="adj2" fmla="val 201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a:latin typeface="Times New Roman" pitchFamily="18" charset="0"/>
                <a:cs typeface="Times New Roman" pitchFamily="18" charset="0"/>
              </a:rPr>
              <a:t>Data Grouped by Table</a:t>
            </a:r>
            <a:endParaRPr lang="en-GB" sz="1300" b="1">
              <a:latin typeface="Times New Roman" pitchFamily="18" charset="0"/>
              <a:cs typeface="Times New Roman" pitchFamily="18" charset="0"/>
            </a:endParaRPr>
          </a:p>
        </p:txBody>
      </p:sp>
      <p:sp>
        <p:nvSpPr>
          <p:cNvPr id="161809" name="AutoShape 17"/>
          <p:cNvSpPr>
            <a:spLocks/>
          </p:cNvSpPr>
          <p:nvPr/>
        </p:nvSpPr>
        <p:spPr bwMode="auto">
          <a:xfrm>
            <a:off x="1828800" y="3352800"/>
            <a:ext cx="90714" cy="1143000"/>
          </a:xfrm>
          <a:prstGeom prst="leftBrace">
            <a:avLst>
              <a:gd name="adj1" fmla="val 2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31</a:t>
            </a:fld>
            <a:endParaRPr lang="en-GB" altLang="en-US"/>
          </a:p>
        </p:txBody>
      </p:sp>
      <p:sp>
        <p:nvSpPr>
          <p:cNvPr id="4" name="Rectangle 3"/>
          <p:cNvSpPr/>
          <p:nvPr/>
        </p:nvSpPr>
        <p:spPr>
          <a:xfrm>
            <a:off x="2438400" y="457200"/>
            <a:ext cx="2236510" cy="584775"/>
          </a:xfrm>
          <a:prstGeom prst="rect">
            <a:avLst/>
          </a:prstGeom>
        </p:spPr>
        <p:txBody>
          <a:bodyPr wrap="none">
            <a:spAutoFit/>
          </a:bodyPr>
          <a:lstStyle/>
          <a:p>
            <a:r>
              <a:rPr lang="en-US" sz="3200" b="1" dirty="0" smtClean="0">
                <a:solidFill>
                  <a:srgbClr val="FF0066"/>
                </a:solidFill>
              </a:rPr>
              <a:t>Sort Order</a:t>
            </a:r>
            <a:endParaRPr lang="en-US" sz="3200" dirty="0"/>
          </a:p>
        </p:txBody>
      </p:sp>
      <p:sp>
        <p:nvSpPr>
          <p:cNvPr id="5" name="Rectangle 4"/>
          <p:cNvSpPr/>
          <p:nvPr/>
        </p:nvSpPr>
        <p:spPr>
          <a:xfrm>
            <a:off x="838200" y="1143000"/>
            <a:ext cx="7086600" cy="341632"/>
          </a:xfrm>
          <a:prstGeom prst="rect">
            <a:avLst/>
          </a:prstGeom>
        </p:spPr>
        <p:txBody>
          <a:bodyPr wrap="square">
            <a:spAutoFit/>
          </a:bodyPr>
          <a:lstStyle/>
          <a:p>
            <a:pPr>
              <a:lnSpc>
                <a:spcPct val="90000"/>
              </a:lnSpc>
              <a:buClr>
                <a:schemeClr val="tx1"/>
              </a:buClr>
            </a:pPr>
            <a:r>
              <a:rPr lang="en-US" dirty="0" smtClean="0"/>
              <a:t>You can sort records on any field in ascending or descending order.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271" y="1652588"/>
            <a:ext cx="5236579"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899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32</a:t>
            </a:fld>
            <a:endParaRPr lang="en-GB" altLang="en-US"/>
          </a:p>
        </p:txBody>
      </p:sp>
      <p:sp>
        <p:nvSpPr>
          <p:cNvPr id="4" name="Rectangle 3"/>
          <p:cNvSpPr/>
          <p:nvPr/>
        </p:nvSpPr>
        <p:spPr>
          <a:xfrm>
            <a:off x="3052520" y="304800"/>
            <a:ext cx="2824812" cy="584775"/>
          </a:xfrm>
          <a:prstGeom prst="rect">
            <a:avLst/>
          </a:prstGeom>
        </p:spPr>
        <p:txBody>
          <a:bodyPr wrap="none">
            <a:spAutoFit/>
          </a:bodyPr>
          <a:lstStyle/>
          <a:p>
            <a:r>
              <a:rPr lang="en-US" sz="3200" b="1" dirty="0" smtClean="0">
                <a:solidFill>
                  <a:srgbClr val="FF0066"/>
                </a:solidFill>
              </a:rPr>
              <a:t>Report layout</a:t>
            </a:r>
            <a:endParaRPr lang="en-US" sz="3200" dirty="0"/>
          </a:p>
        </p:txBody>
      </p:sp>
      <p:sp>
        <p:nvSpPr>
          <p:cNvPr id="5" name="Rectangle 4"/>
          <p:cNvSpPr/>
          <p:nvPr/>
        </p:nvSpPr>
        <p:spPr>
          <a:xfrm>
            <a:off x="838200" y="1143000"/>
            <a:ext cx="3352800" cy="1837426"/>
          </a:xfrm>
          <a:prstGeom prst="rect">
            <a:avLst/>
          </a:prstGeom>
        </p:spPr>
        <p:txBody>
          <a:bodyPr wrap="square">
            <a:spAutoFit/>
          </a:bodyPr>
          <a:lstStyle/>
          <a:p>
            <a:pPr>
              <a:lnSpc>
                <a:spcPct val="90000"/>
              </a:lnSpc>
              <a:buClr>
                <a:schemeClr val="tx1"/>
              </a:buClr>
            </a:pPr>
            <a:r>
              <a:rPr lang="en-US" dirty="0" smtClean="0"/>
              <a:t>Choose one of the layouts:</a:t>
            </a:r>
          </a:p>
          <a:p>
            <a:pPr marL="285750" indent="-285750">
              <a:lnSpc>
                <a:spcPct val="90000"/>
              </a:lnSpc>
              <a:buClr>
                <a:schemeClr val="tx1"/>
              </a:buClr>
              <a:buFont typeface="Arial" pitchFamily="34" charset="0"/>
              <a:buChar char="•"/>
            </a:pPr>
            <a:r>
              <a:rPr lang="en-US" dirty="0" smtClean="0"/>
              <a:t>Stepped</a:t>
            </a:r>
          </a:p>
          <a:p>
            <a:pPr marL="285750" indent="-285750">
              <a:lnSpc>
                <a:spcPct val="90000"/>
              </a:lnSpc>
              <a:buClr>
                <a:schemeClr val="tx1"/>
              </a:buClr>
              <a:buFont typeface="Arial" pitchFamily="34" charset="0"/>
              <a:buChar char="•"/>
            </a:pPr>
            <a:r>
              <a:rPr lang="en-US" dirty="0" smtClean="0"/>
              <a:t>Block</a:t>
            </a:r>
          </a:p>
          <a:p>
            <a:pPr marL="285750" indent="-285750">
              <a:lnSpc>
                <a:spcPct val="90000"/>
              </a:lnSpc>
              <a:buClr>
                <a:schemeClr val="tx1"/>
              </a:buClr>
              <a:buFont typeface="Arial" pitchFamily="34" charset="0"/>
              <a:buChar char="•"/>
            </a:pPr>
            <a:r>
              <a:rPr lang="en-US" dirty="0" smtClean="0"/>
              <a:t>Outline</a:t>
            </a:r>
          </a:p>
          <a:p>
            <a:pPr>
              <a:lnSpc>
                <a:spcPct val="90000"/>
              </a:lnSpc>
              <a:buClr>
                <a:schemeClr val="tx1"/>
              </a:buClr>
            </a:pPr>
            <a:endParaRPr lang="en-US" dirty="0" smtClean="0"/>
          </a:p>
          <a:p>
            <a:pPr>
              <a:lnSpc>
                <a:spcPct val="90000"/>
              </a:lnSpc>
              <a:buClr>
                <a:schemeClr val="tx1"/>
              </a:buClr>
            </a:pPr>
            <a:r>
              <a:rPr lang="en-US" dirty="0" smtClean="0"/>
              <a:t>Select the orientation i.e. Portrait or Landscape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5048679" cy="381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451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33</a:t>
            </a:fld>
            <a:endParaRPr lang="en-GB"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2108214"/>
            <a:ext cx="46863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14755" y="449943"/>
            <a:ext cx="5436681" cy="584775"/>
          </a:xfrm>
          <a:prstGeom prst="rect">
            <a:avLst/>
          </a:prstGeom>
        </p:spPr>
        <p:txBody>
          <a:bodyPr wrap="none">
            <a:spAutoFit/>
          </a:bodyPr>
          <a:lstStyle/>
          <a:p>
            <a:r>
              <a:rPr lang="en-US" sz="3200" b="1" dirty="0" smtClean="0">
                <a:solidFill>
                  <a:srgbClr val="FF0066"/>
                </a:solidFill>
              </a:rPr>
              <a:t>Save Report with any Title</a:t>
            </a:r>
            <a:endParaRPr lang="en-US" sz="3200" dirty="0"/>
          </a:p>
        </p:txBody>
      </p:sp>
      <p:sp>
        <p:nvSpPr>
          <p:cNvPr id="6" name="Rectangle 5"/>
          <p:cNvSpPr/>
          <p:nvPr/>
        </p:nvSpPr>
        <p:spPr>
          <a:xfrm>
            <a:off x="838200" y="1143000"/>
            <a:ext cx="7086600" cy="840230"/>
          </a:xfrm>
          <a:prstGeom prst="rect">
            <a:avLst/>
          </a:prstGeom>
        </p:spPr>
        <p:txBody>
          <a:bodyPr wrap="square">
            <a:spAutoFit/>
          </a:bodyPr>
          <a:lstStyle/>
          <a:p>
            <a:pPr>
              <a:lnSpc>
                <a:spcPct val="90000"/>
              </a:lnSpc>
              <a:buClr>
                <a:schemeClr val="tx1"/>
              </a:buClr>
            </a:pPr>
            <a:r>
              <a:rPr lang="en-US" dirty="0" smtClean="0"/>
              <a:t>Type any meaningful name for the report with which it will be saved. </a:t>
            </a:r>
          </a:p>
          <a:p>
            <a:pPr>
              <a:lnSpc>
                <a:spcPct val="90000"/>
              </a:lnSpc>
              <a:buClr>
                <a:schemeClr val="tx1"/>
              </a:buClr>
            </a:pPr>
            <a:r>
              <a:rPr lang="en-US" dirty="0" smtClean="0"/>
              <a:t>Then click finish.</a:t>
            </a:r>
          </a:p>
          <a:p>
            <a:pPr>
              <a:lnSpc>
                <a:spcPct val="90000"/>
              </a:lnSpc>
              <a:buClr>
                <a:schemeClr val="tx1"/>
              </a:buClr>
            </a:pPr>
            <a:r>
              <a:rPr lang="en-US" dirty="0" smtClean="0"/>
              <a:t>The report appears in the left pan.</a:t>
            </a:r>
            <a:endParaRPr lang="en-US" dirty="0"/>
          </a:p>
        </p:txBody>
      </p:sp>
    </p:spTree>
    <p:extLst>
      <p:ext uri="{BB962C8B-B14F-4D97-AF65-F5344CB8AC3E}">
        <p14:creationId xmlns:p14="http://schemas.microsoft.com/office/powerpoint/2010/main" val="3208585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ltLang="en-US"/>
              <a:t>By: Imdadullah, Lecturer Department of MIS, CBA, KSU</a:t>
            </a:r>
          </a:p>
        </p:txBody>
      </p:sp>
      <p:sp>
        <p:nvSpPr>
          <p:cNvPr id="6" name="Slide Number Placeholder 5"/>
          <p:cNvSpPr>
            <a:spLocks noGrp="1"/>
          </p:cNvSpPr>
          <p:nvPr>
            <p:ph type="sldNum" sz="quarter" idx="12"/>
          </p:nvPr>
        </p:nvSpPr>
        <p:spPr/>
        <p:txBody>
          <a:bodyPr/>
          <a:lstStyle/>
          <a:p>
            <a:fld id="{3012B01D-6522-4C52-A188-5393611D43F2}" type="slidenum">
              <a:rPr lang="en-GB" altLang="en-US"/>
              <a:pPr/>
              <a:t>34</a:t>
            </a:fld>
            <a:endParaRPr lang="en-GB" altLang="en-US"/>
          </a:p>
        </p:txBody>
      </p:sp>
      <p:sp>
        <p:nvSpPr>
          <p:cNvPr id="182274" name="Rectangle 2"/>
          <p:cNvSpPr>
            <a:spLocks noGrp="1" noChangeArrowheads="1"/>
          </p:cNvSpPr>
          <p:nvPr>
            <p:ph type="title"/>
          </p:nvPr>
        </p:nvSpPr>
        <p:spPr>
          <a:xfrm>
            <a:off x="685800" y="304800"/>
            <a:ext cx="7467600" cy="685800"/>
          </a:xfrm>
        </p:spPr>
        <p:txBody>
          <a:bodyPr/>
          <a:lstStyle/>
          <a:p>
            <a:pPr algn="ctr"/>
            <a:r>
              <a:rPr lang="en-US" sz="3600" b="1">
                <a:solidFill>
                  <a:srgbClr val="FF0000"/>
                </a:solidFill>
                <a:latin typeface="Arial" charset="0"/>
              </a:rPr>
              <a:t>Preview and Print a Report</a:t>
            </a:r>
          </a:p>
        </p:txBody>
      </p:sp>
      <p:sp>
        <p:nvSpPr>
          <p:cNvPr id="182275" name="Rectangle 3"/>
          <p:cNvSpPr>
            <a:spLocks noGrp="1" noChangeArrowheads="1"/>
          </p:cNvSpPr>
          <p:nvPr>
            <p:ph type="body" idx="1"/>
          </p:nvPr>
        </p:nvSpPr>
        <p:spPr>
          <a:xfrm>
            <a:off x="381000" y="1066800"/>
            <a:ext cx="8458200" cy="5257800"/>
          </a:xfrm>
        </p:spPr>
        <p:txBody>
          <a:bodyPr/>
          <a:lstStyle/>
          <a:p>
            <a:pPr>
              <a:lnSpc>
                <a:spcPct val="90000"/>
              </a:lnSpc>
              <a:spcAft>
                <a:spcPct val="10000"/>
              </a:spcAft>
            </a:pPr>
            <a:r>
              <a:rPr lang="en-US" sz="2600"/>
              <a:t>Before printing the report, you can view it in Print Preview by pressing the Print Preview button.</a:t>
            </a:r>
          </a:p>
          <a:p>
            <a:pPr>
              <a:lnSpc>
                <a:spcPct val="90000"/>
              </a:lnSpc>
              <a:spcAft>
                <a:spcPct val="10000"/>
              </a:spcAft>
            </a:pPr>
            <a:endParaRPr lang="en-US" sz="2600"/>
          </a:p>
          <a:p>
            <a:pPr>
              <a:lnSpc>
                <a:spcPct val="90000"/>
              </a:lnSpc>
              <a:spcAft>
                <a:spcPct val="10000"/>
              </a:spcAft>
            </a:pPr>
            <a:endParaRPr lang="en-US" sz="2600"/>
          </a:p>
          <a:p>
            <a:pPr>
              <a:lnSpc>
                <a:spcPct val="90000"/>
              </a:lnSpc>
              <a:spcAft>
                <a:spcPct val="10000"/>
              </a:spcAft>
            </a:pPr>
            <a:endParaRPr lang="en-US" sz="2600"/>
          </a:p>
          <a:p>
            <a:pPr>
              <a:lnSpc>
                <a:spcPct val="90000"/>
              </a:lnSpc>
              <a:spcAft>
                <a:spcPct val="10000"/>
              </a:spcAft>
            </a:pPr>
            <a:endParaRPr lang="en-US" sz="2600"/>
          </a:p>
          <a:p>
            <a:pPr>
              <a:lnSpc>
                <a:spcPct val="90000"/>
              </a:lnSpc>
              <a:spcAft>
                <a:spcPct val="10000"/>
              </a:spcAft>
            </a:pPr>
            <a:endParaRPr lang="en-US" sz="2600"/>
          </a:p>
          <a:p>
            <a:pPr>
              <a:lnSpc>
                <a:spcPct val="90000"/>
              </a:lnSpc>
              <a:spcAft>
                <a:spcPct val="10000"/>
              </a:spcAft>
            </a:pPr>
            <a:endParaRPr lang="en-US" sz="2600"/>
          </a:p>
          <a:p>
            <a:pPr>
              <a:lnSpc>
                <a:spcPct val="90000"/>
              </a:lnSpc>
              <a:spcAft>
                <a:spcPct val="10000"/>
              </a:spcAft>
            </a:pPr>
            <a:r>
              <a:rPr lang="en-US" sz="2600"/>
              <a:t>If the preview looks OK, you can print the report. To print the report:</a:t>
            </a:r>
          </a:p>
          <a:p>
            <a:pPr lvl="1">
              <a:lnSpc>
                <a:spcPct val="90000"/>
              </a:lnSpc>
              <a:spcAft>
                <a:spcPct val="10000"/>
              </a:spcAft>
              <a:buClr>
                <a:schemeClr val="tx1"/>
              </a:buClr>
              <a:buFont typeface="Wingdings" pitchFamily="2" charset="2"/>
              <a:buChar char="Ø"/>
            </a:pPr>
            <a:r>
              <a:rPr lang="en-US"/>
              <a:t>Click the File menu, and then click Print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93062"/>
            <a:ext cx="8020050" cy="257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GB" altLang="en-US"/>
              <a:t>By: Imdadullah, Lecturer Department of MIS, CBA, KSU</a:t>
            </a:r>
          </a:p>
        </p:txBody>
      </p:sp>
      <p:sp>
        <p:nvSpPr>
          <p:cNvPr id="4" name="Slide Number Placeholder 5"/>
          <p:cNvSpPr>
            <a:spLocks noGrp="1"/>
          </p:cNvSpPr>
          <p:nvPr>
            <p:ph type="sldNum" sz="quarter" idx="12"/>
          </p:nvPr>
        </p:nvSpPr>
        <p:spPr/>
        <p:txBody>
          <a:bodyPr/>
          <a:lstStyle/>
          <a:p>
            <a:fld id="{0FCA5B45-9D6D-4A8D-8B48-B8385B40F47B}" type="slidenum">
              <a:rPr lang="en-GB" altLang="en-US"/>
              <a:pPr/>
              <a:t>35</a:t>
            </a:fld>
            <a:endParaRPr lang="en-GB" altLang="en-US"/>
          </a:p>
        </p:txBody>
      </p:sp>
      <p:sp>
        <p:nvSpPr>
          <p:cNvPr id="192519" name="Text Box 7"/>
          <p:cNvSpPr txBox="1">
            <a:spLocks noChangeArrowheads="1"/>
          </p:cNvSpPr>
          <p:nvPr/>
        </p:nvSpPr>
        <p:spPr bwMode="auto">
          <a:xfrm>
            <a:off x="1447800" y="2971800"/>
            <a:ext cx="6172200" cy="819150"/>
          </a:xfrm>
          <a:prstGeom prst="rect">
            <a:avLst/>
          </a:prstGeom>
          <a:solidFill>
            <a:srgbClr val="CCFFFF"/>
          </a:solidFill>
          <a:ln w="57150" cmpd="thickThin">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n-US" sz="4400">
                <a:solidFill>
                  <a:srgbClr val="FF0066"/>
                </a:solidFill>
                <a:latin typeface="Times New Roman" pitchFamily="18" charset="0"/>
                <a:cs typeface="Times New Roman" pitchFamily="18" charset="0"/>
              </a:rPr>
              <a:t>* * * The End * * *</a:t>
            </a:r>
            <a:r>
              <a:rPr lang="en-US"/>
              <a:t> </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GB" altLang="en-US"/>
              <a:t>By: Imdadullah, Lecturer Department of MIS, CBA, KSU</a:t>
            </a:r>
          </a:p>
        </p:txBody>
      </p:sp>
      <p:sp>
        <p:nvSpPr>
          <p:cNvPr id="8" name="Slide Number Placeholder 3"/>
          <p:cNvSpPr>
            <a:spLocks noGrp="1"/>
          </p:cNvSpPr>
          <p:nvPr>
            <p:ph type="sldNum" sz="quarter" idx="12"/>
          </p:nvPr>
        </p:nvSpPr>
        <p:spPr/>
        <p:txBody>
          <a:bodyPr/>
          <a:lstStyle/>
          <a:p>
            <a:fld id="{093BF4F9-0D1C-4240-8667-4EA3E41D3713}" type="slidenum">
              <a:rPr lang="en-GB" altLang="en-US"/>
              <a:pPr/>
              <a:t>4</a:t>
            </a:fld>
            <a:endParaRPr lang="en-GB" altLang="en-US"/>
          </a:p>
        </p:txBody>
      </p:sp>
      <p:sp>
        <p:nvSpPr>
          <p:cNvPr id="82946" name="Rectangle 2"/>
          <p:cNvSpPr>
            <a:spLocks noGrp="1" noChangeArrowheads="1"/>
          </p:cNvSpPr>
          <p:nvPr>
            <p:ph type="title" idx="4294967295"/>
          </p:nvPr>
        </p:nvSpPr>
        <p:spPr>
          <a:xfrm>
            <a:off x="468313" y="322263"/>
            <a:ext cx="8153400" cy="636587"/>
          </a:xfrm>
        </p:spPr>
        <p:txBody>
          <a:bodyPr anchor="ctr"/>
          <a:lstStyle/>
          <a:p>
            <a:r>
              <a:rPr lang="en-US" sz="3400" b="1">
                <a:solidFill>
                  <a:srgbClr val="FF0066"/>
                </a:solidFill>
                <a:latin typeface="Arial" charset="0"/>
              </a:rPr>
              <a:t>To Create New Database</a:t>
            </a:r>
          </a:p>
        </p:txBody>
      </p:sp>
      <p:sp>
        <p:nvSpPr>
          <p:cNvPr id="82947" name="Rectangle 3"/>
          <p:cNvSpPr>
            <a:spLocks noGrp="1" noChangeArrowheads="1"/>
          </p:cNvSpPr>
          <p:nvPr>
            <p:ph type="body" idx="4294967295"/>
          </p:nvPr>
        </p:nvSpPr>
        <p:spPr>
          <a:xfrm>
            <a:off x="304800" y="1066800"/>
            <a:ext cx="8534400" cy="4648200"/>
          </a:xfrm>
        </p:spPr>
        <p:txBody>
          <a:bodyPr/>
          <a:lstStyle/>
          <a:p>
            <a:pPr>
              <a:lnSpc>
                <a:spcPct val="90000"/>
              </a:lnSpc>
              <a:spcAft>
                <a:spcPct val="25000"/>
              </a:spcAft>
              <a:buFont typeface="Wingdings" pitchFamily="2" charset="2"/>
              <a:buNone/>
            </a:pPr>
            <a:r>
              <a:rPr lang="en-US" sz="2100" dirty="0"/>
              <a:t>To create The Database, </a:t>
            </a:r>
          </a:p>
          <a:p>
            <a:pPr>
              <a:lnSpc>
                <a:spcPct val="90000"/>
              </a:lnSpc>
              <a:spcAft>
                <a:spcPct val="25000"/>
              </a:spcAft>
              <a:buFont typeface="Wingdings" pitchFamily="2" charset="2"/>
              <a:buNone/>
            </a:pPr>
            <a:endParaRPr lang="en-US" sz="1300" dirty="0"/>
          </a:p>
          <a:p>
            <a:pPr lvl="1">
              <a:lnSpc>
                <a:spcPct val="90000"/>
              </a:lnSpc>
              <a:spcAft>
                <a:spcPct val="25000"/>
              </a:spcAft>
              <a:buFont typeface="Wingdings" pitchFamily="2" charset="2"/>
              <a:buChar char="Ø"/>
            </a:pPr>
            <a:r>
              <a:rPr lang="en-US" sz="2200" dirty="0"/>
              <a:t>Click on File Menu &gt; New</a:t>
            </a:r>
          </a:p>
          <a:p>
            <a:pPr lvl="1">
              <a:lnSpc>
                <a:spcPct val="90000"/>
              </a:lnSpc>
              <a:spcAft>
                <a:spcPct val="25000"/>
              </a:spcAft>
              <a:buFont typeface="Wingdings" pitchFamily="2" charset="2"/>
              <a:buNone/>
            </a:pPr>
            <a:r>
              <a:rPr lang="en-US" sz="2200" dirty="0"/>
              <a:t> </a:t>
            </a:r>
          </a:p>
          <a:p>
            <a:pPr lvl="1">
              <a:lnSpc>
                <a:spcPct val="90000"/>
              </a:lnSpc>
              <a:spcAft>
                <a:spcPct val="25000"/>
              </a:spcAft>
              <a:buFont typeface="Wingdings" pitchFamily="2" charset="2"/>
              <a:buChar char="Ø"/>
            </a:pPr>
            <a:r>
              <a:rPr lang="en-US" sz="2200" dirty="0"/>
              <a:t>Click on Blank Database </a:t>
            </a:r>
          </a:p>
          <a:p>
            <a:pPr lvl="1">
              <a:lnSpc>
                <a:spcPct val="90000"/>
              </a:lnSpc>
              <a:spcAft>
                <a:spcPct val="25000"/>
              </a:spcAft>
              <a:buFont typeface="Wingdings" pitchFamily="2" charset="2"/>
              <a:buNone/>
            </a:pPr>
            <a:endParaRPr lang="en-US" sz="2200" dirty="0"/>
          </a:p>
          <a:p>
            <a:pPr lvl="1">
              <a:lnSpc>
                <a:spcPct val="90000"/>
              </a:lnSpc>
              <a:spcAft>
                <a:spcPct val="25000"/>
              </a:spcAft>
              <a:buFont typeface="Wingdings" pitchFamily="2" charset="2"/>
              <a:buChar char="Ø"/>
            </a:pPr>
            <a:r>
              <a:rPr lang="en-US" sz="2200" dirty="0"/>
              <a:t>Type database filename and click on               button. The database is created. You can see database name in the title bar of the database window. </a:t>
            </a:r>
          </a:p>
        </p:txBody>
      </p:sp>
      <p:pic>
        <p:nvPicPr>
          <p:cNvPr id="829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3671888"/>
            <a:ext cx="990600" cy="24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5</a:t>
            </a:fld>
            <a:endParaRPr lang="en-GB" altLang="en-US"/>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79936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6934200" y="3733800"/>
            <a:ext cx="6858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4419600"/>
            <a:ext cx="1219200" cy="461665"/>
          </a:xfrm>
          <a:prstGeom prst="rect">
            <a:avLst/>
          </a:prstGeom>
          <a:noFill/>
          <a:ln w="12700">
            <a:solidFill>
              <a:schemeClr val="tx1"/>
            </a:solidFill>
          </a:ln>
        </p:spPr>
        <p:txBody>
          <a:bodyPr wrap="square" rtlCol="0">
            <a:spAutoFit/>
          </a:bodyPr>
          <a:lstStyle/>
          <a:p>
            <a:r>
              <a:rPr lang="en-US" sz="1200" dirty="0" smtClean="0"/>
              <a:t>Database</a:t>
            </a:r>
          </a:p>
          <a:p>
            <a:r>
              <a:rPr lang="en-US" sz="1200" dirty="0" smtClean="0"/>
              <a:t>Name</a:t>
            </a:r>
            <a:endParaRPr lang="en-US" sz="1200" dirty="0"/>
          </a:p>
        </p:txBody>
      </p:sp>
    </p:spTree>
    <p:extLst>
      <p:ext uri="{BB962C8B-B14F-4D97-AF65-F5344CB8AC3E}">
        <p14:creationId xmlns:p14="http://schemas.microsoft.com/office/powerpoint/2010/main" val="2249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ltLang="en-US"/>
              <a:t>By: Imdadullah, Lecturer Department of MIS, CBA, KSU</a:t>
            </a:r>
          </a:p>
        </p:txBody>
      </p:sp>
      <p:sp>
        <p:nvSpPr>
          <p:cNvPr id="7" name="Slide Number Placeholder 3"/>
          <p:cNvSpPr>
            <a:spLocks noGrp="1"/>
          </p:cNvSpPr>
          <p:nvPr>
            <p:ph type="sldNum" sz="quarter" idx="12"/>
          </p:nvPr>
        </p:nvSpPr>
        <p:spPr/>
        <p:txBody>
          <a:bodyPr/>
          <a:lstStyle/>
          <a:p>
            <a:fld id="{04673263-BAF4-4CAB-AAD8-561EF118CFE4}" type="slidenum">
              <a:rPr lang="en-GB" altLang="en-US"/>
              <a:pPr/>
              <a:t>6</a:t>
            </a:fld>
            <a:endParaRPr lang="en-GB" altLang="en-US"/>
          </a:p>
        </p:txBody>
      </p:sp>
      <p:sp>
        <p:nvSpPr>
          <p:cNvPr id="84994" name="Rectangle 2"/>
          <p:cNvSpPr>
            <a:spLocks noGrp="1" noChangeArrowheads="1"/>
          </p:cNvSpPr>
          <p:nvPr>
            <p:ph type="title" idx="4294967295"/>
          </p:nvPr>
        </p:nvSpPr>
        <p:spPr>
          <a:xfrm>
            <a:off x="468313" y="322263"/>
            <a:ext cx="8153400" cy="636587"/>
          </a:xfrm>
        </p:spPr>
        <p:txBody>
          <a:bodyPr anchor="ctr"/>
          <a:lstStyle/>
          <a:p>
            <a:r>
              <a:rPr lang="en-US" sz="3400" b="1">
                <a:solidFill>
                  <a:srgbClr val="FF0066"/>
                </a:solidFill>
                <a:latin typeface="Arial" charset="0"/>
              </a:rPr>
              <a:t>To Create New Table in Database</a:t>
            </a:r>
          </a:p>
        </p:txBody>
      </p:sp>
      <p:sp>
        <p:nvSpPr>
          <p:cNvPr id="84995" name="Rectangle 3"/>
          <p:cNvSpPr>
            <a:spLocks noGrp="1" noChangeArrowheads="1"/>
          </p:cNvSpPr>
          <p:nvPr>
            <p:ph type="body" idx="4294967295"/>
          </p:nvPr>
        </p:nvSpPr>
        <p:spPr>
          <a:xfrm>
            <a:off x="304800" y="914400"/>
            <a:ext cx="8534400" cy="4800600"/>
          </a:xfrm>
        </p:spPr>
        <p:txBody>
          <a:bodyPr/>
          <a:lstStyle/>
          <a:p>
            <a:pPr>
              <a:lnSpc>
                <a:spcPct val="90000"/>
              </a:lnSpc>
              <a:spcAft>
                <a:spcPct val="25000"/>
              </a:spcAft>
              <a:buFont typeface="Wingdings" pitchFamily="2" charset="2"/>
              <a:buNone/>
            </a:pPr>
            <a:r>
              <a:rPr lang="en-US" sz="1700" dirty="0"/>
              <a:t>To create new table, follow the following steps: </a:t>
            </a:r>
          </a:p>
          <a:p>
            <a:pPr lvl="1">
              <a:lnSpc>
                <a:spcPct val="90000"/>
              </a:lnSpc>
              <a:spcAft>
                <a:spcPct val="25000"/>
              </a:spcAft>
              <a:buFont typeface="Wingdings" pitchFamily="2" charset="2"/>
              <a:buChar char="Ø"/>
            </a:pPr>
            <a:r>
              <a:rPr lang="en-US" sz="1700" dirty="0"/>
              <a:t>Click on </a:t>
            </a:r>
            <a:r>
              <a:rPr lang="en-US" sz="1700" b="1" dirty="0" smtClean="0">
                <a:solidFill>
                  <a:srgbClr val="006600"/>
                </a:solidFill>
              </a:rPr>
              <a:t>Create Menu </a:t>
            </a:r>
            <a:endParaRPr lang="en-US" sz="1700" dirty="0"/>
          </a:p>
          <a:p>
            <a:pPr lvl="1">
              <a:lnSpc>
                <a:spcPct val="90000"/>
              </a:lnSpc>
              <a:spcAft>
                <a:spcPct val="25000"/>
              </a:spcAft>
              <a:buFont typeface="Wingdings" pitchFamily="2" charset="2"/>
              <a:buChar char="Ø"/>
            </a:pPr>
            <a:r>
              <a:rPr lang="en-US" sz="1700" dirty="0"/>
              <a:t>Click on </a:t>
            </a:r>
            <a:r>
              <a:rPr lang="en-US" sz="1700" b="1" dirty="0" smtClean="0">
                <a:solidFill>
                  <a:srgbClr val="006600"/>
                </a:solidFill>
              </a:rPr>
              <a:t>‘Table Design’</a:t>
            </a:r>
            <a:r>
              <a:rPr lang="en-US" sz="1700" dirty="0" smtClean="0"/>
              <a:t> </a:t>
            </a:r>
            <a:endParaRPr lang="en-US" sz="1700" dirty="0"/>
          </a:p>
          <a:p>
            <a:pPr lvl="1">
              <a:lnSpc>
                <a:spcPct val="90000"/>
              </a:lnSpc>
              <a:spcAft>
                <a:spcPct val="25000"/>
              </a:spcAft>
              <a:buFont typeface="Wingdings" pitchFamily="2" charset="2"/>
              <a:buChar char="Ø"/>
            </a:pPr>
            <a:r>
              <a:rPr lang="en-US" sz="1700" dirty="0"/>
              <a:t>Type fieldnames and select data type in </a:t>
            </a:r>
            <a:endParaRPr lang="en-US" sz="1700" dirty="0" smtClean="0"/>
          </a:p>
          <a:p>
            <a:pPr marL="344487" lvl="1" indent="0">
              <a:lnSpc>
                <a:spcPct val="90000"/>
              </a:lnSpc>
              <a:spcAft>
                <a:spcPct val="25000"/>
              </a:spcAft>
              <a:buNone/>
            </a:pPr>
            <a:r>
              <a:rPr lang="en-US" sz="1700" dirty="0"/>
              <a:t> </a:t>
            </a:r>
            <a:r>
              <a:rPr lang="en-US" sz="1700" dirty="0" smtClean="0"/>
              <a:t>     front </a:t>
            </a:r>
            <a:r>
              <a:rPr lang="en-US" sz="1700" dirty="0"/>
              <a:t>of each </a:t>
            </a:r>
            <a:r>
              <a:rPr lang="en-US" sz="1700" dirty="0" smtClean="0"/>
              <a:t>fieldname</a:t>
            </a:r>
          </a:p>
          <a:p>
            <a:pPr marL="344487" lvl="1" indent="0">
              <a:lnSpc>
                <a:spcPct val="90000"/>
              </a:lnSpc>
              <a:spcAft>
                <a:spcPct val="25000"/>
              </a:spcAft>
              <a:buNone/>
            </a:pPr>
            <a:r>
              <a:rPr lang="en-US" sz="1700" dirty="0"/>
              <a:t> </a:t>
            </a:r>
            <a:r>
              <a:rPr lang="en-US" sz="1700" dirty="0" smtClean="0"/>
              <a:t>    </a:t>
            </a:r>
            <a:r>
              <a:rPr lang="en-US" sz="1700" dirty="0"/>
              <a:t>(as shown in the following figure). </a:t>
            </a:r>
          </a:p>
          <a:p>
            <a:pPr lvl="1">
              <a:lnSpc>
                <a:spcPct val="90000"/>
              </a:lnSpc>
              <a:spcAft>
                <a:spcPct val="25000"/>
              </a:spcAft>
              <a:buFont typeface="Wingdings" pitchFamily="2" charset="2"/>
              <a:buNone/>
            </a:pPr>
            <a:endParaRPr lang="en-US" sz="1700" dirty="0"/>
          </a:p>
          <a:p>
            <a:pPr lvl="1">
              <a:lnSpc>
                <a:spcPct val="90000"/>
              </a:lnSpc>
              <a:spcAft>
                <a:spcPct val="25000"/>
              </a:spcAft>
              <a:buFont typeface="Wingdings" pitchFamily="2" charset="2"/>
              <a:buNone/>
            </a:pPr>
            <a:endParaRPr lang="en-US" sz="1700" dirty="0"/>
          </a:p>
          <a:p>
            <a:pPr lvl="1">
              <a:lnSpc>
                <a:spcPct val="90000"/>
              </a:lnSpc>
              <a:spcAft>
                <a:spcPct val="25000"/>
              </a:spcAft>
              <a:buFont typeface="Wingdings" pitchFamily="2" charset="2"/>
              <a:buNone/>
            </a:pPr>
            <a:endParaRPr lang="en-US" sz="1700" dirty="0"/>
          </a:p>
          <a:p>
            <a:pPr lvl="1">
              <a:lnSpc>
                <a:spcPct val="90000"/>
              </a:lnSpc>
              <a:spcAft>
                <a:spcPct val="25000"/>
              </a:spcAft>
              <a:buFont typeface="Wingdings" pitchFamily="2" charset="2"/>
              <a:buNone/>
            </a:pPr>
            <a:endParaRPr lang="en-US" sz="1700" dirty="0"/>
          </a:p>
          <a:p>
            <a:pPr lvl="1">
              <a:lnSpc>
                <a:spcPct val="90000"/>
              </a:lnSpc>
              <a:spcAft>
                <a:spcPct val="25000"/>
              </a:spcAft>
              <a:buFont typeface="Wingdings" pitchFamily="2" charset="2"/>
              <a:buNone/>
            </a:pPr>
            <a:endParaRPr lang="en-US" sz="1700" dirty="0" smtClean="0"/>
          </a:p>
          <a:p>
            <a:pPr lvl="1">
              <a:lnSpc>
                <a:spcPct val="90000"/>
              </a:lnSpc>
              <a:spcAft>
                <a:spcPct val="25000"/>
              </a:spcAft>
              <a:buFont typeface="Wingdings" pitchFamily="2" charset="2"/>
              <a:buChar char="Ø"/>
            </a:pPr>
            <a:r>
              <a:rPr lang="en-US" sz="1700" dirty="0" smtClean="0"/>
              <a:t>When </a:t>
            </a:r>
            <a:r>
              <a:rPr lang="en-US" sz="1700" dirty="0"/>
              <a:t>completed, then click on Save. Type </a:t>
            </a:r>
            <a:r>
              <a:rPr lang="en-US" sz="1700" dirty="0">
                <a:solidFill>
                  <a:srgbClr val="006600"/>
                </a:solidFill>
              </a:rPr>
              <a:t>Table name</a:t>
            </a:r>
            <a:r>
              <a:rPr lang="en-US" sz="1700" dirty="0"/>
              <a:t> and click on </a:t>
            </a:r>
            <a:r>
              <a:rPr lang="en-US" sz="1700" dirty="0">
                <a:solidFill>
                  <a:srgbClr val="006600"/>
                </a:solidFill>
              </a:rPr>
              <a:t>OK</a:t>
            </a:r>
            <a:r>
              <a:rPr lang="en-US" sz="1700" dirty="0"/>
              <a:t>.  </a:t>
            </a:r>
          </a:p>
        </p:txBody>
      </p:sp>
      <p:pic>
        <p:nvPicPr>
          <p:cNvPr id="850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105400"/>
            <a:ext cx="320992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50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27099"/>
            <a:ext cx="2100263" cy="146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stCxn id="85001" idx="1"/>
          </p:cNvCxnSpPr>
          <p:nvPr/>
        </p:nvCxnSpPr>
        <p:spPr>
          <a:xfrm>
            <a:off x="5715000" y="1659957"/>
            <a:ext cx="1143000" cy="2308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71533" y="1429123"/>
            <a:ext cx="1219200" cy="276999"/>
          </a:xfrm>
          <a:prstGeom prst="rect">
            <a:avLst/>
          </a:prstGeom>
          <a:noFill/>
          <a:ln w="12700">
            <a:solidFill>
              <a:schemeClr val="tx1"/>
            </a:solidFill>
          </a:ln>
        </p:spPr>
        <p:txBody>
          <a:bodyPr wrap="square" rtlCol="0">
            <a:spAutoFit/>
          </a:bodyPr>
          <a:lstStyle/>
          <a:p>
            <a:r>
              <a:rPr lang="en-US" sz="1200" dirty="0" smtClean="0"/>
              <a:t>Click Here</a:t>
            </a:r>
            <a:endParaRPr lang="en-US" sz="12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743" y="2667000"/>
            <a:ext cx="3719513" cy="203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7</a:t>
            </a:fld>
            <a:endParaRPr lang="en-GB" altLang="en-US"/>
          </a:p>
        </p:txBody>
      </p:sp>
      <p:sp>
        <p:nvSpPr>
          <p:cNvPr id="7" name="TextBox 6"/>
          <p:cNvSpPr txBox="1"/>
          <p:nvPr/>
        </p:nvSpPr>
        <p:spPr>
          <a:xfrm>
            <a:off x="569686" y="1486019"/>
            <a:ext cx="8077200" cy="3693319"/>
          </a:xfrm>
          <a:prstGeom prst="rect">
            <a:avLst/>
          </a:prstGeom>
          <a:noFill/>
        </p:spPr>
        <p:txBody>
          <a:bodyPr wrap="square" rtlCol="0">
            <a:spAutoFit/>
          </a:bodyPr>
          <a:lstStyle/>
          <a:p>
            <a:r>
              <a:rPr lang="en-US" sz="2400" b="1" dirty="0" smtClean="0"/>
              <a:t>Primary Key </a:t>
            </a:r>
            <a:r>
              <a:rPr lang="en-US" sz="2400" dirty="0" smtClean="0"/>
              <a:t>can </a:t>
            </a:r>
            <a:r>
              <a:rPr lang="en-US" sz="2400" dirty="0"/>
              <a:t>be created in</a:t>
            </a:r>
          </a:p>
          <a:p>
            <a:r>
              <a:rPr lang="en-US" sz="2400" dirty="0"/>
              <a:t>any of three ways. With a table open in Design</a:t>
            </a:r>
          </a:p>
          <a:p>
            <a:r>
              <a:rPr lang="en-US" sz="2400" dirty="0"/>
              <a:t>view:</a:t>
            </a:r>
          </a:p>
          <a:p>
            <a:pPr marL="342900" lvl="0" indent="-342900">
              <a:buFont typeface="Arial" pitchFamily="34" charset="0"/>
              <a:buChar char="•"/>
            </a:pPr>
            <a:r>
              <a:rPr lang="en-US" sz="2400" dirty="0"/>
              <a:t>Select the field to be used as the primary </a:t>
            </a:r>
            <a:r>
              <a:rPr lang="en-US" sz="2400" dirty="0" smtClean="0"/>
              <a:t>key and </a:t>
            </a:r>
            <a:r>
              <a:rPr lang="en-US" sz="2400" dirty="0"/>
              <a:t>click the Primary Key button in the </a:t>
            </a:r>
            <a:r>
              <a:rPr lang="en-US" sz="2400" dirty="0" smtClean="0"/>
              <a:t>Tools group </a:t>
            </a:r>
            <a:r>
              <a:rPr lang="en-US" sz="2400" dirty="0"/>
              <a:t>in the ribbon’s Design tab.</a:t>
            </a:r>
          </a:p>
          <a:p>
            <a:pPr marL="342900" lvl="0" indent="-342900">
              <a:buFont typeface="Arial" pitchFamily="34" charset="0"/>
              <a:buChar char="•"/>
            </a:pPr>
            <a:r>
              <a:rPr lang="en-US" sz="2400" dirty="0"/>
              <a:t>Right-click on the field and select Primary Key.</a:t>
            </a:r>
          </a:p>
          <a:p>
            <a:pPr marL="342900" lvl="0" indent="-342900">
              <a:buFont typeface="Arial" pitchFamily="34" charset="0"/>
              <a:buChar char="•"/>
            </a:pPr>
            <a:r>
              <a:rPr lang="en-US" sz="2400" dirty="0"/>
              <a:t>Save the table without creating a primary key</a:t>
            </a:r>
            <a:r>
              <a:rPr lang="en-US" sz="2400" dirty="0" smtClean="0"/>
              <a:t>, and </a:t>
            </a:r>
            <a:r>
              <a:rPr lang="en-US" sz="2400" dirty="0"/>
              <a:t>allow Access to automatically create </a:t>
            </a:r>
            <a:r>
              <a:rPr lang="en-US" sz="2400" dirty="0" smtClean="0"/>
              <a:t>an AutoNumber </a:t>
            </a:r>
            <a:r>
              <a:rPr lang="en-US" sz="2400" dirty="0"/>
              <a:t>field.</a:t>
            </a:r>
          </a:p>
          <a:p>
            <a:endParaRPr lang="en-US" dirty="0"/>
          </a:p>
        </p:txBody>
      </p:sp>
      <p:sp>
        <p:nvSpPr>
          <p:cNvPr id="8" name="TextBox 7"/>
          <p:cNvSpPr txBox="1"/>
          <p:nvPr/>
        </p:nvSpPr>
        <p:spPr>
          <a:xfrm>
            <a:off x="762000" y="685800"/>
            <a:ext cx="7162800" cy="800219"/>
          </a:xfrm>
          <a:prstGeom prst="rect">
            <a:avLst/>
          </a:prstGeom>
          <a:noFill/>
        </p:spPr>
        <p:txBody>
          <a:bodyPr wrap="square" rtlCol="0">
            <a:spAutoFit/>
          </a:bodyPr>
          <a:lstStyle/>
          <a:p>
            <a:pPr algn="ctr"/>
            <a:r>
              <a:rPr lang="en-US" dirty="0"/>
              <a:t> </a:t>
            </a:r>
            <a:r>
              <a:rPr lang="en-US" sz="2800" b="1" u="sng" dirty="0">
                <a:solidFill>
                  <a:srgbClr val="FF0066"/>
                </a:solidFill>
              </a:rPr>
              <a:t>Creating the primary key: </a:t>
            </a:r>
          </a:p>
          <a:p>
            <a:pPr algn="ctr"/>
            <a:endParaRPr lang="en-US" dirty="0"/>
          </a:p>
        </p:txBody>
      </p:sp>
    </p:spTree>
    <p:extLst>
      <p:ext uri="{BB962C8B-B14F-4D97-AF65-F5344CB8AC3E}">
        <p14:creationId xmlns:p14="http://schemas.microsoft.com/office/powerpoint/2010/main" val="188371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8</a:t>
            </a:fld>
            <a:endParaRPr lang="en-GB" altLang="en-US"/>
          </a:p>
        </p:txBody>
      </p:sp>
      <p:graphicFrame>
        <p:nvGraphicFramePr>
          <p:cNvPr id="4" name="Table 3"/>
          <p:cNvGraphicFramePr>
            <a:graphicFrameLocks noGrp="1"/>
          </p:cNvGraphicFramePr>
          <p:nvPr>
            <p:extLst>
              <p:ext uri="{D42A27DB-BD31-4B8C-83A1-F6EECF244321}">
                <p14:modId xmlns:p14="http://schemas.microsoft.com/office/powerpoint/2010/main" val="3439603427"/>
              </p:ext>
            </p:extLst>
          </p:nvPr>
        </p:nvGraphicFramePr>
        <p:xfrm>
          <a:off x="732639" y="1219201"/>
          <a:ext cx="7678722" cy="4553137"/>
        </p:xfrm>
        <a:graphic>
          <a:graphicData uri="http://schemas.openxmlformats.org/drawingml/2006/table">
            <a:tbl>
              <a:tblPr>
                <a:tableStyleId>{5C22544A-7EE6-4342-B048-85BDC9FD1C3A}</a:tableStyleId>
              </a:tblPr>
              <a:tblGrid>
                <a:gridCol w="1922583"/>
                <a:gridCol w="2407292"/>
                <a:gridCol w="3348847"/>
              </a:tblGrid>
              <a:tr h="457199">
                <a:tc>
                  <a:txBody>
                    <a:bodyPr/>
                    <a:lstStyle/>
                    <a:p>
                      <a:pPr marL="0" marR="0" algn="ctr">
                        <a:lnSpc>
                          <a:spcPts val="2460"/>
                        </a:lnSpc>
                        <a:spcBef>
                          <a:spcPts val="0"/>
                        </a:spcBef>
                        <a:spcAft>
                          <a:spcPts val="720"/>
                        </a:spcAft>
                      </a:pPr>
                      <a:r>
                        <a:rPr lang="en-US" sz="1900" u="sng" spc="-60" dirty="0">
                          <a:solidFill>
                            <a:srgbClr val="0000CC"/>
                          </a:solidFill>
                          <a:effectLst/>
                        </a:rPr>
                        <a:t>Data Type</a:t>
                      </a:r>
                      <a:endParaRPr lang="en-US" sz="1100" u="sng" dirty="0">
                        <a:solidFill>
                          <a:srgbClr val="0000CC"/>
                        </a:solidFill>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ts val="2460"/>
                        </a:lnSpc>
                        <a:spcBef>
                          <a:spcPts val="0"/>
                        </a:spcBef>
                        <a:spcAft>
                          <a:spcPts val="720"/>
                        </a:spcAft>
                      </a:pPr>
                      <a:r>
                        <a:rPr lang="en-US" sz="1900" u="sng" spc="-60" dirty="0">
                          <a:solidFill>
                            <a:srgbClr val="0000CC"/>
                          </a:solidFill>
                          <a:effectLst/>
                        </a:rPr>
                        <a:t>Type of Data Stored</a:t>
                      </a:r>
                      <a:endParaRPr lang="en-US" sz="1100" u="sng" dirty="0">
                        <a:solidFill>
                          <a:srgbClr val="0000CC"/>
                        </a:solidFill>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ts val="2460"/>
                        </a:lnSpc>
                        <a:spcBef>
                          <a:spcPts val="0"/>
                        </a:spcBef>
                        <a:spcAft>
                          <a:spcPts val="720"/>
                        </a:spcAft>
                      </a:pPr>
                      <a:r>
                        <a:rPr lang="en-US" sz="1900" u="sng" spc="-60" dirty="0">
                          <a:solidFill>
                            <a:srgbClr val="0000CC"/>
                          </a:solidFill>
                          <a:effectLst/>
                        </a:rPr>
                        <a:t>Storage Size</a:t>
                      </a:r>
                      <a:endParaRPr lang="en-US" sz="1100" u="sng" dirty="0">
                        <a:solidFill>
                          <a:srgbClr val="0000CC"/>
                        </a:solidFill>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5056">
                <a:tc>
                  <a:txBody>
                    <a:bodyPr/>
                    <a:lstStyle/>
                    <a:p>
                      <a:pPr marL="73025" marR="0">
                        <a:lnSpc>
                          <a:spcPts val="2460"/>
                        </a:lnSpc>
                        <a:spcBef>
                          <a:spcPts val="0"/>
                        </a:spcBef>
                        <a:spcAft>
                          <a:spcPts val="0"/>
                        </a:spcAft>
                      </a:pPr>
                      <a:r>
                        <a:rPr lang="en-US" sz="1900" b="1" spc="-60" dirty="0">
                          <a:effectLst/>
                        </a:rPr>
                        <a:t>Text</a:t>
                      </a:r>
                      <a:endParaRPr lang="en-US" sz="1100" b="1"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5400" marR="0">
                        <a:lnSpc>
                          <a:spcPts val="2160"/>
                        </a:lnSpc>
                        <a:spcBef>
                          <a:spcPts val="0"/>
                        </a:spcBef>
                        <a:spcAft>
                          <a:spcPts val="0"/>
                        </a:spcAft>
                      </a:pPr>
                      <a:r>
                        <a:rPr lang="en-US" sz="1700">
                          <a:effectLst/>
                        </a:rPr>
                        <a:t>Alphanumeric</a:t>
                      </a:r>
                      <a:endParaRPr lang="en-US" sz="1100">
                        <a:effectLst/>
                      </a:endParaRPr>
                    </a:p>
                    <a:p>
                      <a:pPr marL="25400" marR="0">
                        <a:lnSpc>
                          <a:spcPts val="2160"/>
                        </a:lnSpc>
                        <a:spcBef>
                          <a:spcPts val="0"/>
                        </a:spcBef>
                        <a:spcAft>
                          <a:spcPts val="0"/>
                        </a:spcAft>
                      </a:pPr>
                      <a:r>
                        <a:rPr lang="en-US" sz="1700">
                          <a:effectLst/>
                        </a:rPr>
                        <a:t>Characters</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62865" marR="0">
                        <a:lnSpc>
                          <a:spcPts val="2160"/>
                        </a:lnSpc>
                        <a:spcBef>
                          <a:spcPts val="0"/>
                        </a:spcBef>
                        <a:spcAft>
                          <a:spcPts val="0"/>
                        </a:spcAft>
                      </a:pPr>
                      <a:r>
                        <a:rPr lang="en-US" sz="1700">
                          <a:effectLst/>
                        </a:rPr>
                        <a:t>255 characters or less</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46666">
                <a:tc>
                  <a:txBody>
                    <a:bodyPr/>
                    <a:lstStyle/>
                    <a:p>
                      <a:pPr marL="40005" marR="0">
                        <a:lnSpc>
                          <a:spcPts val="2460"/>
                        </a:lnSpc>
                        <a:spcBef>
                          <a:spcPts val="0"/>
                        </a:spcBef>
                        <a:spcAft>
                          <a:spcPts val="0"/>
                        </a:spcAft>
                      </a:pPr>
                      <a:r>
                        <a:rPr lang="en-US" sz="1900" b="1" spc="-60" dirty="0">
                          <a:effectLst/>
                        </a:rPr>
                        <a:t>Memo</a:t>
                      </a:r>
                      <a:endParaRPr lang="en-US" sz="1100" b="1"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7940" marR="0">
                        <a:lnSpc>
                          <a:spcPts val="2160"/>
                        </a:lnSpc>
                        <a:spcBef>
                          <a:spcPts val="0"/>
                        </a:spcBef>
                        <a:spcAft>
                          <a:spcPts val="0"/>
                        </a:spcAft>
                      </a:pPr>
                      <a:r>
                        <a:rPr lang="en-US" sz="1700">
                          <a:effectLst/>
                        </a:rPr>
                        <a:t>Alphanumeric</a:t>
                      </a:r>
                      <a:endParaRPr lang="en-US" sz="1100">
                        <a:effectLst/>
                      </a:endParaRPr>
                    </a:p>
                    <a:p>
                      <a:pPr marL="27940" marR="0">
                        <a:lnSpc>
                          <a:spcPts val="2160"/>
                        </a:lnSpc>
                        <a:spcBef>
                          <a:spcPts val="0"/>
                        </a:spcBef>
                        <a:spcAft>
                          <a:spcPts val="0"/>
                        </a:spcAft>
                      </a:pPr>
                      <a:r>
                        <a:rPr lang="en-US" sz="1700">
                          <a:effectLst/>
                        </a:rPr>
                        <a:t>Characters</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43180" marR="0">
                        <a:lnSpc>
                          <a:spcPts val="2160"/>
                        </a:lnSpc>
                        <a:spcBef>
                          <a:spcPts val="0"/>
                        </a:spcBef>
                        <a:spcAft>
                          <a:spcPts val="0"/>
                        </a:spcAft>
                      </a:pPr>
                      <a:r>
                        <a:rPr lang="en-US" sz="1700">
                          <a:effectLst/>
                        </a:rPr>
                        <a:t>65,536 characters or less</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46935">
                <a:tc>
                  <a:txBody>
                    <a:bodyPr/>
                    <a:lstStyle/>
                    <a:p>
                      <a:pPr marL="40005" marR="0">
                        <a:lnSpc>
                          <a:spcPts val="2460"/>
                        </a:lnSpc>
                        <a:spcBef>
                          <a:spcPts val="0"/>
                        </a:spcBef>
                        <a:spcAft>
                          <a:spcPts val="0"/>
                        </a:spcAft>
                      </a:pPr>
                      <a:r>
                        <a:rPr lang="en-US" sz="1900" b="1" spc="-60" dirty="0">
                          <a:effectLst/>
                        </a:rPr>
                        <a:t>Number</a:t>
                      </a:r>
                      <a:endParaRPr lang="en-US" sz="1100" b="1"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7940" marR="0">
                        <a:lnSpc>
                          <a:spcPts val="2160"/>
                        </a:lnSpc>
                        <a:spcBef>
                          <a:spcPts val="0"/>
                        </a:spcBef>
                        <a:spcAft>
                          <a:spcPts val="0"/>
                        </a:spcAft>
                      </a:pPr>
                      <a:r>
                        <a:rPr lang="en-US" sz="1700">
                          <a:effectLst/>
                        </a:rPr>
                        <a:t>Numeric values</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43180" marR="0">
                        <a:lnSpc>
                          <a:spcPts val="2160"/>
                        </a:lnSpc>
                        <a:spcBef>
                          <a:spcPts val="2520"/>
                        </a:spcBef>
                        <a:spcAft>
                          <a:spcPts val="1980"/>
                        </a:spcAft>
                      </a:pPr>
                      <a:r>
                        <a:rPr lang="en-US" sz="1700">
                          <a:effectLst/>
                        </a:rPr>
                        <a:t>1, 2, 4, or 8 bytes, 16 bytes</a:t>
                      </a:r>
                      <a:endParaRPr lang="en-US" sz="110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23758">
                <a:tc>
                  <a:txBody>
                    <a:bodyPr/>
                    <a:lstStyle/>
                    <a:p>
                      <a:pPr marL="40005" marR="0">
                        <a:lnSpc>
                          <a:spcPts val="2460"/>
                        </a:lnSpc>
                        <a:spcBef>
                          <a:spcPts val="0"/>
                        </a:spcBef>
                        <a:spcAft>
                          <a:spcPts val="0"/>
                        </a:spcAft>
                      </a:pPr>
                      <a:r>
                        <a:rPr lang="en-US" sz="1900" b="1" spc="-60" dirty="0">
                          <a:effectLst/>
                        </a:rPr>
                        <a:t>Date/Time</a:t>
                      </a:r>
                      <a:endParaRPr lang="en-US" sz="1100" b="1" dirty="0">
                        <a:effectLst/>
                        <a:latin typeface="Times New Roman"/>
                        <a:ea typeface="Times New Roman"/>
                        <a:cs typeface="Arial"/>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7940" marR="0">
                        <a:lnSpc>
                          <a:spcPts val="2160"/>
                        </a:lnSpc>
                        <a:spcBef>
                          <a:spcPts val="0"/>
                        </a:spcBef>
                        <a:spcAft>
                          <a:spcPts val="0"/>
                        </a:spcAft>
                      </a:pPr>
                      <a:r>
                        <a:rPr lang="en-US" sz="1700">
                          <a:effectLst/>
                        </a:rPr>
                        <a:t>Date and time data</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43180" marR="0">
                        <a:lnSpc>
                          <a:spcPts val="2160"/>
                        </a:lnSpc>
                        <a:spcBef>
                          <a:spcPts val="0"/>
                        </a:spcBef>
                        <a:spcAft>
                          <a:spcPts val="0"/>
                        </a:spcAft>
                      </a:pPr>
                      <a:r>
                        <a:rPr lang="en-US" sz="1700">
                          <a:effectLst/>
                        </a:rPr>
                        <a:t>8 bytes</a:t>
                      </a:r>
                      <a:endParaRPr lang="en-US" sz="1100">
                        <a:effectLst/>
                        <a:latin typeface="Times New Roman"/>
                        <a:ea typeface="Times New Roman"/>
                        <a:cs typeface="Arial"/>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23602">
                <a:tc>
                  <a:txBody>
                    <a:bodyPr/>
                    <a:lstStyle/>
                    <a:p>
                      <a:pPr marL="40005" marR="0">
                        <a:lnSpc>
                          <a:spcPts val="2460"/>
                        </a:lnSpc>
                        <a:spcBef>
                          <a:spcPts val="900"/>
                        </a:spcBef>
                        <a:spcAft>
                          <a:spcPts val="540"/>
                        </a:spcAft>
                      </a:pPr>
                      <a:r>
                        <a:rPr lang="en-US" sz="1900" b="1" spc="-60" dirty="0">
                          <a:effectLst/>
                        </a:rPr>
                        <a:t>Currency</a:t>
                      </a:r>
                      <a:endParaRPr lang="en-US" sz="1100" b="1" dirty="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7940" marR="0">
                        <a:lnSpc>
                          <a:spcPts val="2160"/>
                        </a:lnSpc>
                        <a:spcBef>
                          <a:spcPts val="1080"/>
                        </a:spcBef>
                        <a:spcAft>
                          <a:spcPts val="540"/>
                        </a:spcAft>
                      </a:pPr>
                      <a:r>
                        <a:rPr lang="en-US" sz="1700">
                          <a:effectLst/>
                        </a:rPr>
                        <a:t>Monetary data</a:t>
                      </a:r>
                      <a:endParaRPr lang="en-US" sz="110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43180" marR="0">
                        <a:lnSpc>
                          <a:spcPts val="2160"/>
                        </a:lnSpc>
                        <a:spcBef>
                          <a:spcPts val="1080"/>
                        </a:spcBef>
                        <a:spcAft>
                          <a:spcPts val="540"/>
                        </a:spcAft>
                      </a:pPr>
                      <a:r>
                        <a:rPr lang="en-US" sz="1700">
                          <a:effectLst/>
                        </a:rPr>
                        <a:t>8 bytes</a:t>
                      </a:r>
                      <a:endParaRPr lang="en-US" sz="110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19921">
                <a:tc>
                  <a:txBody>
                    <a:bodyPr/>
                    <a:lstStyle/>
                    <a:p>
                      <a:pPr marL="40005" marR="0">
                        <a:lnSpc>
                          <a:spcPts val="2460"/>
                        </a:lnSpc>
                        <a:spcBef>
                          <a:spcPts val="0"/>
                        </a:spcBef>
                        <a:spcAft>
                          <a:spcPts val="0"/>
                        </a:spcAft>
                      </a:pPr>
                      <a:r>
                        <a:rPr lang="en-US" sz="1900" b="1" spc="-60" dirty="0">
                          <a:effectLst/>
                        </a:rPr>
                        <a:t>AutoNumber</a:t>
                      </a:r>
                      <a:endParaRPr lang="en-US" sz="1100" b="1"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7940" marR="0">
                        <a:lnSpc>
                          <a:spcPts val="2160"/>
                        </a:lnSpc>
                        <a:spcBef>
                          <a:spcPts val="0"/>
                        </a:spcBef>
                        <a:spcAft>
                          <a:spcPts val="0"/>
                        </a:spcAft>
                      </a:pPr>
                      <a:r>
                        <a:rPr lang="en-US" sz="1700" dirty="0">
                          <a:effectLst/>
                        </a:rPr>
                        <a:t>Automatic number</a:t>
                      </a:r>
                      <a:endParaRPr lang="en-US" sz="1100" dirty="0">
                        <a:effectLst/>
                      </a:endParaRPr>
                    </a:p>
                    <a:p>
                      <a:pPr marL="27940" marR="0">
                        <a:lnSpc>
                          <a:spcPts val="2160"/>
                        </a:lnSpc>
                        <a:spcBef>
                          <a:spcPts val="360"/>
                        </a:spcBef>
                        <a:spcAft>
                          <a:spcPts val="0"/>
                        </a:spcAft>
                      </a:pPr>
                      <a:r>
                        <a:rPr lang="en-US" sz="1700" dirty="0">
                          <a:effectLst/>
                        </a:rPr>
                        <a:t>Increments</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43180" marR="0">
                        <a:lnSpc>
                          <a:spcPts val="2160"/>
                        </a:lnSpc>
                        <a:spcBef>
                          <a:spcPts val="3240"/>
                        </a:spcBef>
                        <a:spcAft>
                          <a:spcPts val="2700"/>
                        </a:spcAft>
                      </a:pPr>
                      <a:r>
                        <a:rPr lang="en-US" sz="1700" dirty="0">
                          <a:effectLst/>
                        </a:rPr>
                        <a:t>4 bytes, 16 bytes</a:t>
                      </a:r>
                      <a:endParaRPr lang="en-US" sz="1100" dirty="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2209800" y="609600"/>
            <a:ext cx="4419600" cy="523220"/>
          </a:xfrm>
          <a:prstGeom prst="rect">
            <a:avLst/>
          </a:prstGeom>
        </p:spPr>
        <p:txBody>
          <a:bodyPr wrap="square">
            <a:spAutoFit/>
          </a:bodyPr>
          <a:lstStyle/>
          <a:p>
            <a:pPr algn="ctr"/>
            <a:r>
              <a:rPr lang="en-US" sz="2800" b="1" u="sng" dirty="0">
                <a:solidFill>
                  <a:srgbClr val="FF0066"/>
                </a:solidFill>
                <a:effectLst>
                  <a:outerShdw blurRad="38100" dist="38100" dir="2700000" algn="tl">
                    <a:srgbClr val="C0C0C0"/>
                  </a:outerShdw>
                </a:effectLst>
              </a:rPr>
              <a:t>Setting Field </a:t>
            </a:r>
            <a:r>
              <a:rPr lang="en-US" sz="2800" b="1" u="sng" dirty="0" smtClean="0">
                <a:solidFill>
                  <a:srgbClr val="FF0066"/>
                </a:solidFill>
                <a:effectLst>
                  <a:outerShdw blurRad="38100" dist="38100" dir="2700000" algn="tl">
                    <a:srgbClr val="C0C0C0"/>
                  </a:outerShdw>
                </a:effectLst>
              </a:rPr>
              <a:t>Data  Types</a:t>
            </a:r>
            <a:endParaRPr lang="en-US" sz="2800" dirty="0"/>
          </a:p>
        </p:txBody>
      </p:sp>
    </p:spTree>
    <p:extLst>
      <p:ext uri="{BB962C8B-B14F-4D97-AF65-F5344CB8AC3E}">
        <p14:creationId xmlns:p14="http://schemas.microsoft.com/office/powerpoint/2010/main" val="1236045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9</a:t>
            </a:fld>
            <a:endParaRPr lang="en-GB" altLang="en-US"/>
          </a:p>
        </p:txBody>
      </p:sp>
      <p:graphicFrame>
        <p:nvGraphicFramePr>
          <p:cNvPr id="4" name="Table 3"/>
          <p:cNvGraphicFramePr>
            <a:graphicFrameLocks noGrp="1"/>
          </p:cNvGraphicFramePr>
          <p:nvPr>
            <p:extLst>
              <p:ext uri="{D42A27DB-BD31-4B8C-83A1-F6EECF244321}">
                <p14:modId xmlns:p14="http://schemas.microsoft.com/office/powerpoint/2010/main" val="1393092789"/>
              </p:ext>
            </p:extLst>
          </p:nvPr>
        </p:nvGraphicFramePr>
        <p:xfrm>
          <a:off x="685800" y="492876"/>
          <a:ext cx="7708704" cy="5583068"/>
        </p:xfrm>
        <a:graphic>
          <a:graphicData uri="http://schemas.openxmlformats.org/drawingml/2006/table">
            <a:tbl>
              <a:tblPr>
                <a:tableStyleId>{5C22544A-7EE6-4342-B048-85BDC9FD1C3A}</a:tableStyleId>
              </a:tblPr>
              <a:tblGrid>
                <a:gridCol w="1447800"/>
                <a:gridCol w="3505200"/>
                <a:gridCol w="2755704"/>
              </a:tblGrid>
              <a:tr h="308372">
                <a:tc>
                  <a:txBody>
                    <a:bodyPr/>
                    <a:lstStyle/>
                    <a:p>
                      <a:pPr marL="81915" marR="0">
                        <a:lnSpc>
                          <a:spcPts val="2220"/>
                        </a:lnSpc>
                        <a:spcBef>
                          <a:spcPts val="0"/>
                        </a:spcBef>
                        <a:spcAft>
                          <a:spcPts val="0"/>
                        </a:spcAft>
                      </a:pPr>
                      <a:r>
                        <a:rPr lang="en-US" sz="1700" b="1" u="sng" spc="50" dirty="0">
                          <a:solidFill>
                            <a:srgbClr val="0000CC"/>
                          </a:solidFill>
                          <a:effectLst/>
                        </a:rPr>
                        <a:t>Data Type</a:t>
                      </a:r>
                      <a:endParaRPr lang="en-US" sz="1100" b="1" u="sng" dirty="0">
                        <a:solidFill>
                          <a:srgbClr val="0000CC"/>
                        </a:solidFill>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56515" marR="0">
                        <a:lnSpc>
                          <a:spcPts val="2220"/>
                        </a:lnSpc>
                        <a:spcBef>
                          <a:spcPts val="0"/>
                        </a:spcBef>
                        <a:spcAft>
                          <a:spcPts val="0"/>
                        </a:spcAft>
                      </a:pPr>
                      <a:r>
                        <a:rPr lang="en-US" sz="1700" b="1" u="sng" spc="50" dirty="0">
                          <a:solidFill>
                            <a:srgbClr val="0000CC"/>
                          </a:solidFill>
                          <a:effectLst/>
                        </a:rPr>
                        <a:t>Type of Data Stored</a:t>
                      </a:r>
                      <a:endParaRPr lang="en-US" sz="1100" b="1" u="sng" dirty="0">
                        <a:solidFill>
                          <a:srgbClr val="0000CC"/>
                        </a:solidFill>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74295" marR="0">
                        <a:lnSpc>
                          <a:spcPts val="2220"/>
                        </a:lnSpc>
                        <a:spcBef>
                          <a:spcPts val="0"/>
                        </a:spcBef>
                        <a:spcAft>
                          <a:spcPts val="0"/>
                        </a:spcAft>
                      </a:pPr>
                      <a:r>
                        <a:rPr lang="en-US" sz="1700" b="1" u="sng" spc="50" dirty="0">
                          <a:solidFill>
                            <a:srgbClr val="0000CC"/>
                          </a:solidFill>
                          <a:effectLst/>
                        </a:rPr>
                        <a:t>Storage Size</a:t>
                      </a:r>
                      <a:endParaRPr lang="en-US" sz="1100" b="1" u="sng" dirty="0">
                        <a:solidFill>
                          <a:srgbClr val="0000CC"/>
                        </a:solidFill>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55984">
                <a:tc>
                  <a:txBody>
                    <a:bodyPr/>
                    <a:lstStyle/>
                    <a:p>
                      <a:pPr marL="39370" marR="0">
                        <a:lnSpc>
                          <a:spcPts val="2220"/>
                        </a:lnSpc>
                        <a:spcBef>
                          <a:spcPts val="0"/>
                        </a:spcBef>
                        <a:spcAft>
                          <a:spcPts val="0"/>
                        </a:spcAft>
                      </a:pPr>
                      <a:r>
                        <a:rPr lang="en-US" sz="1700" b="1" spc="50">
                          <a:effectLst/>
                        </a:rPr>
                        <a:t>Yes/No</a:t>
                      </a:r>
                      <a:endParaRPr lang="en-US" sz="1100" b="1">
                        <a:effectLst/>
                        <a:latin typeface="Times New Roman"/>
                        <a:ea typeface="Times New Roman"/>
                        <a:cs typeface="Arial"/>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pPr>
                      <a:r>
                        <a:rPr lang="en-US" sz="1700" spc="10" dirty="0">
                          <a:effectLst/>
                        </a:rPr>
                        <a:t>Logical values: Yes/No, True/False</a:t>
                      </a:r>
                      <a:endParaRPr lang="en-US" sz="1100" dirty="0">
                        <a:effectLst/>
                        <a:latin typeface="Times New Roman"/>
                        <a:ea typeface="Times New Roman"/>
                        <a:cs typeface="Arial"/>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pPr>
                      <a:r>
                        <a:rPr lang="en-US" sz="1700" spc="10" dirty="0">
                          <a:effectLst/>
                        </a:rPr>
                        <a:t>1 bit (0 or –1)</a:t>
                      </a:r>
                      <a:endParaRPr lang="en-US" sz="1100" dirty="0">
                        <a:effectLst/>
                        <a:latin typeface="Times New Roman"/>
                        <a:ea typeface="Times New Roman"/>
                        <a:cs typeface="Arial"/>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91366">
                <a:tc>
                  <a:txBody>
                    <a:bodyPr/>
                    <a:lstStyle/>
                    <a:p>
                      <a:pPr marL="39370" marR="0">
                        <a:lnSpc>
                          <a:spcPts val="2220"/>
                        </a:lnSpc>
                        <a:spcBef>
                          <a:spcPts val="1620"/>
                        </a:spcBef>
                        <a:spcAft>
                          <a:spcPts val="1080"/>
                        </a:spcAft>
                      </a:pPr>
                      <a:r>
                        <a:rPr lang="en-US" sz="1700" b="1" spc="50">
                          <a:effectLst/>
                        </a:rPr>
                        <a:t>OLE Object</a:t>
                      </a:r>
                      <a:endParaRPr lang="en-US" sz="1100" b="1">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1620"/>
                        </a:spcBef>
                        <a:spcAft>
                          <a:spcPts val="1080"/>
                        </a:spcAft>
                      </a:pPr>
                      <a:r>
                        <a:rPr lang="en-US" sz="1700" spc="10" dirty="0">
                          <a:effectLst/>
                        </a:rPr>
                        <a:t>Pictures, graphs, sound, video</a:t>
                      </a:r>
                      <a:endParaRPr lang="en-US" sz="1100" dirty="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tabLst>
                          <a:tab pos="977265" algn="l"/>
                          <a:tab pos="1617345" algn="l"/>
                        </a:tabLst>
                      </a:pPr>
                      <a:r>
                        <a:rPr lang="en-US" sz="1700" spc="10" dirty="0">
                          <a:effectLst/>
                        </a:rPr>
                        <a:t>Up </a:t>
                      </a:r>
                      <a:r>
                        <a:rPr lang="en-US" sz="1700" spc="10" dirty="0" smtClean="0">
                          <a:effectLst/>
                        </a:rPr>
                        <a:t>to 1GB</a:t>
                      </a:r>
                      <a:r>
                        <a:rPr lang="en-US" sz="1700" spc="10" baseline="0" dirty="0">
                          <a:effectLst/>
                        </a:rPr>
                        <a:t> </a:t>
                      </a:r>
                      <a:r>
                        <a:rPr lang="en-US" sz="1700" spc="10" dirty="0" smtClean="0">
                          <a:effectLst/>
                        </a:rPr>
                        <a:t>(disk</a:t>
                      </a:r>
                      <a:endParaRPr lang="en-US" sz="1100" dirty="0">
                        <a:effectLst/>
                      </a:endParaRPr>
                    </a:p>
                    <a:p>
                      <a:pPr marL="0" marR="0" algn="l">
                        <a:lnSpc>
                          <a:spcPts val="2160"/>
                        </a:lnSpc>
                        <a:spcBef>
                          <a:spcPts val="0"/>
                        </a:spcBef>
                        <a:spcAft>
                          <a:spcPts val="0"/>
                        </a:spcAft>
                      </a:pPr>
                      <a:r>
                        <a:rPr lang="en-US" sz="1700" spc="10" dirty="0">
                          <a:effectLst/>
                        </a:rPr>
                        <a:t>space limitation)</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61456">
                <a:tc>
                  <a:txBody>
                    <a:bodyPr/>
                    <a:lstStyle/>
                    <a:p>
                      <a:pPr marL="39370" marR="0">
                        <a:lnSpc>
                          <a:spcPts val="2220"/>
                        </a:lnSpc>
                        <a:spcBef>
                          <a:spcPts val="0"/>
                        </a:spcBef>
                        <a:spcAft>
                          <a:spcPts val="0"/>
                        </a:spcAft>
                      </a:pPr>
                      <a:r>
                        <a:rPr lang="en-US" sz="1700" b="1" spc="50">
                          <a:effectLst/>
                        </a:rPr>
                        <a:t>Hyperlink</a:t>
                      </a:r>
                      <a:endParaRPr lang="en-US" sz="1100" b="1">
                        <a:effectLst/>
                      </a:endParaRPr>
                    </a:p>
                    <a:p>
                      <a:pPr marL="39370" marR="0">
                        <a:lnSpc>
                          <a:spcPts val="2220"/>
                        </a:lnSpc>
                        <a:spcBef>
                          <a:spcPts val="0"/>
                        </a:spcBef>
                        <a:spcAft>
                          <a:spcPts val="0"/>
                        </a:spcAft>
                      </a:pPr>
                      <a:r>
                        <a:rPr lang="en-US" sz="1700" b="1" spc="50">
                          <a:effectLst/>
                        </a:rPr>
                        <a:t>Link</a:t>
                      </a:r>
                      <a:endParaRPr lang="en-US" sz="1100" b="1">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pPr>
                      <a:r>
                        <a:rPr lang="en-US" sz="1700" spc="10">
                          <a:effectLst/>
                        </a:rPr>
                        <a:t>to an Internet resource</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tabLst>
                          <a:tab pos="1022985" algn="l"/>
                        </a:tabLst>
                      </a:pPr>
                      <a:r>
                        <a:rPr lang="en-US" sz="1700" spc="10" dirty="0" smtClean="0">
                          <a:effectLst/>
                        </a:rPr>
                        <a:t>64,000 characters</a:t>
                      </a:r>
                      <a:endParaRPr lang="en-US" sz="1100" dirty="0">
                        <a:effectLst/>
                      </a:endParaRPr>
                    </a:p>
                    <a:p>
                      <a:pPr marL="0" marR="0" algn="l">
                        <a:lnSpc>
                          <a:spcPts val="2160"/>
                        </a:lnSpc>
                        <a:spcBef>
                          <a:spcPts val="0"/>
                        </a:spcBef>
                        <a:spcAft>
                          <a:spcPts val="0"/>
                        </a:spcAft>
                      </a:pPr>
                      <a:r>
                        <a:rPr lang="en-US" sz="1700" spc="10" dirty="0">
                          <a:effectLst/>
                        </a:rPr>
                        <a:t>or less</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61456">
                <a:tc>
                  <a:txBody>
                    <a:bodyPr/>
                    <a:lstStyle/>
                    <a:p>
                      <a:pPr marL="39370" marR="0">
                        <a:lnSpc>
                          <a:spcPts val="2220"/>
                        </a:lnSpc>
                        <a:spcBef>
                          <a:spcPts val="0"/>
                        </a:spcBef>
                        <a:spcAft>
                          <a:spcPts val="0"/>
                        </a:spcAft>
                      </a:pPr>
                      <a:r>
                        <a:rPr lang="en-US" sz="1700" b="1" spc="50">
                          <a:effectLst/>
                        </a:rPr>
                        <a:t>Attachment</a:t>
                      </a:r>
                      <a:endParaRPr lang="en-US" sz="1100" b="1">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pPr>
                      <a:r>
                        <a:rPr lang="en-US" sz="1700" spc="10">
                          <a:effectLst/>
                        </a:rPr>
                        <a:t>A special field that enables you to attach</a:t>
                      </a:r>
                      <a:endParaRPr lang="en-US" sz="1100">
                        <a:effectLst/>
                      </a:endParaRPr>
                    </a:p>
                    <a:p>
                      <a:pPr marL="0" marR="0" algn="l">
                        <a:lnSpc>
                          <a:spcPts val="2160"/>
                        </a:lnSpc>
                        <a:spcBef>
                          <a:spcPts val="0"/>
                        </a:spcBef>
                        <a:spcAft>
                          <a:spcPts val="0"/>
                        </a:spcAft>
                      </a:pPr>
                      <a:r>
                        <a:rPr lang="en-US" sz="1700" spc="10">
                          <a:effectLst/>
                        </a:rPr>
                        <a:t>external files to an Access database.</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tabLst>
                          <a:tab pos="1805940" algn="l"/>
                        </a:tabLst>
                      </a:pPr>
                      <a:r>
                        <a:rPr lang="en-US" sz="1700" spc="10" dirty="0" smtClean="0">
                          <a:effectLst/>
                        </a:rPr>
                        <a:t>Varies by attachment</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6743">
                <a:tc>
                  <a:txBody>
                    <a:bodyPr/>
                    <a:lstStyle/>
                    <a:p>
                      <a:pPr marL="39370" marR="0">
                        <a:lnSpc>
                          <a:spcPts val="2220"/>
                        </a:lnSpc>
                        <a:spcBef>
                          <a:spcPts val="0"/>
                        </a:spcBef>
                        <a:spcAft>
                          <a:spcPts val="0"/>
                        </a:spcAft>
                      </a:pPr>
                      <a:r>
                        <a:rPr lang="en-US" sz="1700" b="1" spc="50">
                          <a:effectLst/>
                        </a:rPr>
                        <a:t>Lookup</a:t>
                      </a:r>
                      <a:endParaRPr lang="en-US" sz="1100" b="1">
                        <a:effectLst/>
                      </a:endParaRPr>
                    </a:p>
                    <a:p>
                      <a:pPr marL="39370" marR="0">
                        <a:lnSpc>
                          <a:spcPts val="2220"/>
                        </a:lnSpc>
                        <a:spcBef>
                          <a:spcPts val="0"/>
                        </a:spcBef>
                        <a:spcAft>
                          <a:spcPts val="0"/>
                        </a:spcAft>
                      </a:pPr>
                      <a:r>
                        <a:rPr lang="en-US" sz="1700" b="1" spc="50">
                          <a:effectLst/>
                        </a:rPr>
                        <a:t>Wizard</a:t>
                      </a:r>
                      <a:endParaRPr lang="en-US" sz="1100" b="1">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1620"/>
                        </a:spcBef>
                        <a:spcAft>
                          <a:spcPts val="1080"/>
                        </a:spcAft>
                      </a:pPr>
                      <a:r>
                        <a:rPr lang="en-US" sz="1700" spc="10">
                          <a:effectLst/>
                        </a:rPr>
                        <a:t>Displays data from another table</a:t>
                      </a:r>
                      <a:endParaRPr lang="en-US" sz="110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2520"/>
                        </a:spcAft>
                      </a:pPr>
                      <a:r>
                        <a:rPr lang="en-US" sz="1700" spc="10" dirty="0">
                          <a:effectLst/>
                        </a:rPr>
                        <a:t>Generally 4 bytes</a:t>
                      </a:r>
                      <a:endParaRPr lang="en-US" sz="1100" dirty="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331547">
                <a:tc>
                  <a:txBody>
                    <a:bodyPr/>
                    <a:lstStyle/>
                    <a:p>
                      <a:pPr marL="39370" marR="0">
                        <a:lnSpc>
                          <a:spcPts val="2220"/>
                        </a:lnSpc>
                        <a:spcBef>
                          <a:spcPts val="0"/>
                        </a:spcBef>
                        <a:spcAft>
                          <a:spcPts val="0"/>
                        </a:spcAft>
                      </a:pPr>
                      <a:r>
                        <a:rPr lang="en-US" sz="1700" b="1" spc="50" dirty="0">
                          <a:effectLst/>
                        </a:rPr>
                        <a:t>Calculated</a:t>
                      </a:r>
                      <a:endParaRPr lang="en-US" sz="1100" b="1"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tabLst>
                          <a:tab pos="2960370" algn="l"/>
                        </a:tabLst>
                      </a:pPr>
                      <a:r>
                        <a:rPr lang="en-US" sz="1700" spc="10" dirty="0">
                          <a:effectLst/>
                        </a:rPr>
                        <a:t>the value automatically</a:t>
                      </a:r>
                      <a:r>
                        <a:rPr lang="en-US" sz="1700" spc="10" dirty="0" smtClean="0">
                          <a:effectLst/>
                        </a:rPr>
                        <a:t>, based </a:t>
                      </a:r>
                      <a:r>
                        <a:rPr lang="en-US" sz="1700" spc="10" dirty="0">
                          <a:effectLst/>
                        </a:rPr>
                        <a:t>on </a:t>
                      </a:r>
                      <a:r>
                        <a:rPr lang="en-US" sz="1700" spc="10" dirty="0" smtClean="0">
                          <a:effectLst/>
                        </a:rPr>
                        <a:t>an expression</a:t>
                      </a:r>
                      <a:r>
                        <a:rPr lang="en-US" sz="1700" spc="10" baseline="0" dirty="0">
                          <a:effectLst/>
                        </a:rPr>
                        <a:t> </a:t>
                      </a:r>
                      <a:r>
                        <a:rPr lang="en-US" sz="1700" spc="10" dirty="0" smtClean="0">
                          <a:effectLst/>
                        </a:rPr>
                        <a:t>with simple math and</a:t>
                      </a:r>
                      <a:endParaRPr lang="en-US" sz="1100" dirty="0">
                        <a:effectLst/>
                      </a:endParaRPr>
                    </a:p>
                    <a:p>
                      <a:pPr marL="0" marR="0" algn="l">
                        <a:lnSpc>
                          <a:spcPts val="2160"/>
                        </a:lnSpc>
                        <a:spcBef>
                          <a:spcPts val="0"/>
                        </a:spcBef>
                        <a:spcAft>
                          <a:spcPts val="0"/>
                        </a:spcAft>
                      </a:pPr>
                      <a:r>
                        <a:rPr lang="en-US" sz="1700" spc="10" dirty="0">
                          <a:effectLst/>
                        </a:rPr>
                        <a:t>combine the values from other fields.</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700" spc="10" dirty="0">
                          <a:effectLst/>
                        </a:rPr>
                        <a:t> </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5293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1374</TotalTime>
  <Words>2604</Words>
  <Application>Microsoft Office PowerPoint</Application>
  <PresentationFormat>On-screen Show (4:3)</PresentationFormat>
  <Paragraphs>363</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Edge</vt:lpstr>
      <vt:lpstr>PowerPoint Presentation</vt:lpstr>
      <vt:lpstr>MS Access</vt:lpstr>
      <vt:lpstr>PowerPoint Presentation</vt:lpstr>
      <vt:lpstr>To Create New Database</vt:lpstr>
      <vt:lpstr>PowerPoint Presentation</vt:lpstr>
      <vt:lpstr>To Create New Table in Database</vt:lpstr>
      <vt:lpstr>PowerPoint Presentation</vt:lpstr>
      <vt:lpstr>PowerPoint Presentation</vt:lpstr>
      <vt:lpstr>PowerPoint Presentation</vt:lpstr>
      <vt:lpstr>Open an Access Database Table</vt:lpstr>
      <vt:lpstr>Data Sheet View of Table</vt:lpstr>
      <vt:lpstr>PowerPoint Presentation</vt:lpstr>
      <vt:lpstr>Relational Database Management System</vt:lpstr>
      <vt:lpstr>Creating Relationships Between Tables</vt:lpstr>
      <vt:lpstr>Relating Two Tables</vt:lpstr>
      <vt:lpstr>To Create New Query in Database</vt:lpstr>
      <vt:lpstr>Fields Selection in Query</vt:lpstr>
      <vt:lpstr>Data Sheet View of Query</vt:lpstr>
      <vt:lpstr>Criteria in Query</vt:lpstr>
      <vt:lpstr>PowerPoint Presentation</vt:lpstr>
      <vt:lpstr>Parameter Query</vt:lpstr>
      <vt:lpstr>Creating Forms in Database</vt:lpstr>
      <vt:lpstr>Form Wizard</vt:lpstr>
      <vt:lpstr>Creating Form (Continued)</vt:lpstr>
      <vt:lpstr>PowerPoint Presentation</vt:lpstr>
      <vt:lpstr>Creating Reports in Database</vt:lpstr>
      <vt:lpstr>Create a Report Using the Report Wizard</vt:lpstr>
      <vt:lpstr>Steps in Creating a Report </vt:lpstr>
      <vt:lpstr>See data by Table in Report</vt:lpstr>
      <vt:lpstr>Grouping Report Data</vt:lpstr>
      <vt:lpstr>PowerPoint Presentation</vt:lpstr>
      <vt:lpstr>PowerPoint Presentation</vt:lpstr>
      <vt:lpstr>PowerPoint Presentation</vt:lpstr>
      <vt:lpstr>Preview and Print a Report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dc:title>
  <dc:creator>Imdad</dc:creator>
  <cp:lastModifiedBy>Jan</cp:lastModifiedBy>
  <cp:revision>141</cp:revision>
  <dcterms:created xsi:type="dcterms:W3CDTF">2008-03-17T18:42:04Z</dcterms:created>
  <dcterms:modified xsi:type="dcterms:W3CDTF">2012-04-13T13:56:20Z</dcterms:modified>
</cp:coreProperties>
</file>