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9" r:id="rId3"/>
    <p:sldId id="276" r:id="rId4"/>
    <p:sldId id="293" r:id="rId5"/>
    <p:sldId id="311" r:id="rId6"/>
    <p:sldId id="312" r:id="rId7"/>
    <p:sldId id="257" r:id="rId8"/>
    <p:sldId id="294" r:id="rId9"/>
    <p:sldId id="295" r:id="rId10"/>
    <p:sldId id="314" r:id="rId11"/>
    <p:sldId id="317" r:id="rId12"/>
    <p:sldId id="315" r:id="rId13"/>
    <p:sldId id="296" r:id="rId14"/>
    <p:sldId id="297" r:id="rId15"/>
    <p:sldId id="298" r:id="rId16"/>
    <p:sldId id="299" r:id="rId17"/>
    <p:sldId id="300" r:id="rId18"/>
    <p:sldId id="301" r:id="rId19"/>
    <p:sldId id="302" r:id="rId20"/>
    <p:sldId id="304" r:id="rId21"/>
    <p:sldId id="310" r:id="rId22"/>
    <p:sldId id="305" r:id="rId23"/>
    <p:sldId id="279" r:id="rId24"/>
    <p:sldId id="281" r:id="rId25"/>
    <p:sldId id="283" r:id="rId26"/>
    <p:sldId id="284" r:id="rId27"/>
    <p:sldId id="285" r:id="rId28"/>
    <p:sldId id="287" r:id="rId29"/>
    <p:sldId id="259" r:id="rId30"/>
    <p:sldId id="260" r:id="rId31"/>
    <p:sldId id="261"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2" d="100"/>
          <a:sy n="52" d="100"/>
        </p:scale>
        <p:origin x="-3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C0F439BE-57F8-47CD-A304-77DD205E7D1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0F439BE-57F8-47CD-A304-77DD205E7D1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0F439BE-57F8-47CD-A304-77DD205E7D1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C74139-9D0B-45EA-A71D-2782679BA9F1}" type="datetimeFigureOut">
              <a:rPr lang="ar-SA" smtClean="0"/>
              <a:pPr/>
              <a:t>21/04/1432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C0F439BE-57F8-47CD-A304-77DD205E7D1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C74139-9D0B-45EA-A71D-2782679BA9F1}" type="datetimeFigureOut">
              <a:rPr lang="ar-SA" smtClean="0"/>
              <a:pPr/>
              <a:t>21/04/1432</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F439BE-57F8-47CD-A304-77DD205E7D1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Air pollution</a:t>
            </a: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Acid Rain</a:t>
            </a:r>
            <a:endParaRPr lang="ar-SA" dirty="0"/>
          </a:p>
        </p:txBody>
      </p:sp>
      <p:sp>
        <p:nvSpPr>
          <p:cNvPr id="3" name="عنصر نائب للمحتوى 2"/>
          <p:cNvSpPr>
            <a:spLocks noGrp="1"/>
          </p:cNvSpPr>
          <p:nvPr>
            <p:ph sz="half" idx="1"/>
          </p:nvPr>
        </p:nvSpPr>
        <p:spPr>
          <a:xfrm>
            <a:off x="457200" y="1920084"/>
            <a:ext cx="4038600" cy="4723625"/>
          </a:xfrm>
        </p:spPr>
        <p:txBody>
          <a:bodyPr>
            <a:normAutofit fontScale="92500"/>
          </a:bodyPr>
          <a:lstStyle/>
          <a:p>
            <a:pPr algn="l" rtl="0"/>
            <a:r>
              <a:rPr lang="en-US" dirty="0" smtClean="0"/>
              <a:t> is a result of industries and cars burning oil and coal and sending sulfur dioxide and nitrogen oxides high into the atmosphere. While in the air they mix with water vapor and turn into sulfuric and nitric acids. Eventually, this harmful acid returns to earth in rain, hail, fog, or snow.</a:t>
            </a:r>
          </a:p>
          <a:p>
            <a:pPr algn="l" rtl="0"/>
            <a:endParaRPr lang="en-US" dirty="0" smtClean="0"/>
          </a:p>
        </p:txBody>
      </p:sp>
      <p:pic>
        <p:nvPicPr>
          <p:cNvPr id="6" name="Picture 6" descr="acid rain4"/>
          <p:cNvPicPr>
            <a:picLocks noGrp="1" noChangeAspect="1" noChangeArrowheads="1"/>
          </p:cNvPicPr>
          <p:nvPr>
            <p:ph sz="half" idx="2"/>
          </p:nvPr>
        </p:nvPicPr>
        <p:blipFill>
          <a:blip r:embed="rId2"/>
          <a:srcRect/>
          <a:stretch>
            <a:fillRect/>
          </a:stretch>
        </p:blipFill>
        <p:spPr bwMode="auto">
          <a:xfrm>
            <a:off x="4857752" y="3929066"/>
            <a:ext cx="4000496" cy="2643182"/>
          </a:xfrm>
          <a:prstGeom prst="rect">
            <a:avLst/>
          </a:prstGeom>
          <a:noFill/>
        </p:spPr>
      </p:pic>
      <p:pic>
        <p:nvPicPr>
          <p:cNvPr id="7" name="Picture 4" descr="air-pollution"/>
          <p:cNvPicPr>
            <a:picLocks noChangeAspect="1" noChangeArrowheads="1"/>
          </p:cNvPicPr>
          <p:nvPr/>
        </p:nvPicPr>
        <p:blipFill>
          <a:blip r:embed="rId3"/>
          <a:srcRect/>
          <a:stretch>
            <a:fillRect/>
          </a:stretch>
        </p:blipFill>
        <p:spPr bwMode="auto">
          <a:xfrm>
            <a:off x="4643438" y="1000108"/>
            <a:ext cx="4298950" cy="27511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p>
        </p:txBody>
      </p:sp>
      <p:pic>
        <p:nvPicPr>
          <p:cNvPr id="20482" name="Picture 2"/>
          <p:cNvPicPr>
            <a:picLocks noGrp="1" noChangeAspect="1" noChangeArrowheads="1"/>
          </p:cNvPicPr>
          <p:nvPr>
            <p:ph sz="half" idx="2"/>
          </p:nvPr>
        </p:nvPicPr>
        <p:blipFill>
          <a:blip r:embed="rId2"/>
          <a:srcRect/>
          <a:stretch>
            <a:fillRect/>
          </a:stretch>
        </p:blipFill>
        <p:spPr bwMode="auto">
          <a:xfrm>
            <a:off x="214282" y="1571612"/>
            <a:ext cx="821533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half" idx="1"/>
          </p:nvPr>
        </p:nvSpPr>
        <p:spPr>
          <a:xfrm>
            <a:off x="457200" y="1920085"/>
            <a:ext cx="8258204" cy="4434840"/>
          </a:xfrm>
        </p:spPr>
        <p:txBody>
          <a:bodyPr>
            <a:normAutofit/>
          </a:bodyPr>
          <a:lstStyle/>
          <a:p>
            <a:pPr algn="l" rtl="0"/>
            <a:r>
              <a:rPr lang="en-US" dirty="0" smtClean="0"/>
              <a:t>This acid damages plant life and may eventually kill insects, frogs, and fish in our waters</a:t>
            </a:r>
          </a:p>
          <a:p>
            <a:pPr algn="l" rtl="0">
              <a:buNone/>
            </a:pPr>
            <a:endParaRPr lang="en-US" dirty="0" smtClean="0"/>
          </a:p>
          <a:p>
            <a:pPr algn="l" rtl="0"/>
            <a:r>
              <a:rPr lang="en-US" dirty="0" smtClean="0"/>
              <a:t>Acid rain is a worldwide problem because it can be carried in the atmosphere for great distances before falling back to earth.</a:t>
            </a:r>
          </a:p>
          <a:p>
            <a:pPr algn="l" rtl="0"/>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Carbon Monoxide (CO)</a:t>
            </a:r>
            <a:br>
              <a:rPr lang="en-US" b="1" dirty="0" smtClean="0"/>
            </a:br>
            <a:endParaRPr lang="ar-SA" b="1" dirty="0"/>
          </a:p>
        </p:txBody>
      </p:sp>
      <p:sp>
        <p:nvSpPr>
          <p:cNvPr id="3" name="عنصر نائب للمحتوى 2"/>
          <p:cNvSpPr>
            <a:spLocks noGrp="1"/>
          </p:cNvSpPr>
          <p:nvPr>
            <p:ph idx="1"/>
          </p:nvPr>
        </p:nvSpPr>
        <p:spPr/>
        <p:txBody>
          <a:bodyPr>
            <a:normAutofit/>
          </a:bodyPr>
          <a:lstStyle/>
          <a:p>
            <a:pPr algn="l" rtl="0"/>
            <a:r>
              <a:rPr lang="en-US" dirty="0" smtClean="0"/>
              <a:t>colorless, odorless, extremely toxic</a:t>
            </a:r>
          </a:p>
          <a:p>
            <a:pPr algn="l" rtl="0"/>
            <a:r>
              <a:rPr lang="en-US" dirty="0" smtClean="0"/>
              <a:t>CO gets locked on hemoglobin in blood 250 x faster than O2, leading to hypoxia</a:t>
            </a:r>
          </a:p>
          <a:p>
            <a:pPr algn="l" rtl="0"/>
            <a:r>
              <a:rPr lang="en-US" dirty="0" smtClean="0"/>
              <a:t>• Do not burn camping stove in a tent</a:t>
            </a:r>
          </a:p>
          <a:p>
            <a:pPr algn="l" rtl="0"/>
            <a:r>
              <a:rPr lang="en-US" dirty="0" smtClean="0"/>
              <a:t>• Repair car exhaust leaks into your car</a:t>
            </a:r>
          </a:p>
          <a:p>
            <a:pPr algn="l" rtl="0"/>
            <a:r>
              <a:rPr lang="en-US" dirty="0" smtClean="0"/>
              <a:t>Most emissions through tailpipes of vehicles</a:t>
            </a:r>
          </a:p>
          <a:p>
            <a:pPr algn="l" rtl="0"/>
            <a:r>
              <a:rPr lang="en-US" dirty="0" smtClean="0"/>
              <a:t>Recent reductions due to cleaner burning engines</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14356"/>
            <a:ext cx="8229600" cy="1143000"/>
          </a:xfrm>
        </p:spPr>
        <p:txBody>
          <a:bodyPr>
            <a:normAutofit fontScale="90000"/>
          </a:bodyPr>
          <a:lstStyle/>
          <a:p>
            <a:r>
              <a:rPr lang="en-US" b="1" dirty="0" smtClean="0"/>
              <a:t>Ozone (O3)</a:t>
            </a:r>
            <a:br>
              <a:rPr lang="en-US" b="1" dirty="0" smtClean="0"/>
            </a:br>
            <a:endParaRPr lang="ar-SA" b="1" dirty="0"/>
          </a:p>
        </p:txBody>
      </p:sp>
      <p:sp>
        <p:nvSpPr>
          <p:cNvPr id="3" name="عنصر نائب للمحتوى 2"/>
          <p:cNvSpPr>
            <a:spLocks noGrp="1"/>
          </p:cNvSpPr>
          <p:nvPr>
            <p:ph idx="1"/>
          </p:nvPr>
        </p:nvSpPr>
        <p:spPr/>
        <p:txBody>
          <a:bodyPr>
            <a:normAutofit/>
          </a:bodyPr>
          <a:lstStyle/>
          <a:p>
            <a:pPr algn="l" rtl="0"/>
            <a:r>
              <a:rPr lang="en-US" dirty="0" smtClean="0"/>
              <a:t>natural O3 in stratosphere: good</a:t>
            </a:r>
          </a:p>
          <a:p>
            <a:pPr algn="l" rtl="0"/>
            <a:r>
              <a:rPr lang="en-US" dirty="0" smtClean="0"/>
              <a:t>anthropogenic O3 at surface: bad</a:t>
            </a:r>
          </a:p>
          <a:p>
            <a:pPr algn="l" rtl="0"/>
            <a:r>
              <a:rPr lang="en-US" dirty="0" smtClean="0"/>
              <a:t>produced near surface by:</a:t>
            </a:r>
          </a:p>
          <a:p>
            <a:pPr algn="l" rtl="0"/>
            <a:r>
              <a:rPr lang="en-US" dirty="0" smtClean="0"/>
              <a:t>• photochemical reaction, i.e. sunlight + NO2 -&gt; O3</a:t>
            </a:r>
          </a:p>
          <a:p>
            <a:pPr algn="l" rtl="0"/>
            <a:r>
              <a:rPr lang="en-US" dirty="0" smtClean="0"/>
              <a:t>more readily oxidizes (burns) things than O2</a:t>
            </a:r>
          </a:p>
          <a:p>
            <a:pPr algn="l" rtl="0"/>
            <a:r>
              <a:rPr lang="en-US" dirty="0" smtClean="0"/>
              <a:t>used to purify water (kill bacteria)</a:t>
            </a:r>
          </a:p>
          <a:p>
            <a:pPr algn="l" rtl="0"/>
            <a:r>
              <a:rPr lang="en-US" dirty="0" smtClean="0"/>
              <a:t>very damaging to plants.</a:t>
            </a:r>
          </a:p>
          <a:p>
            <a:pPr algn="l" rtl="0"/>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VOCs</a:t>
            </a:r>
            <a:br>
              <a:rPr lang="en-US" b="1" dirty="0" smtClean="0"/>
            </a:br>
            <a:endParaRPr lang="ar-SA" b="1" dirty="0"/>
          </a:p>
        </p:txBody>
      </p:sp>
      <p:sp>
        <p:nvSpPr>
          <p:cNvPr id="3" name="عنصر نائب للمحتوى 2"/>
          <p:cNvSpPr>
            <a:spLocks noGrp="1"/>
          </p:cNvSpPr>
          <p:nvPr>
            <p:ph idx="1"/>
          </p:nvPr>
        </p:nvSpPr>
        <p:spPr/>
        <p:txBody>
          <a:bodyPr/>
          <a:lstStyle/>
          <a:p>
            <a:pPr algn="l" rtl="0"/>
            <a:r>
              <a:rPr lang="en-US" dirty="0" smtClean="0"/>
              <a:t>Volatile Organic Compounds (VOCs)</a:t>
            </a:r>
          </a:p>
          <a:p>
            <a:pPr algn="l" rtl="0"/>
            <a:r>
              <a:rPr lang="en-US" dirty="0" smtClean="0"/>
              <a:t>Primary source: automobiles</a:t>
            </a:r>
          </a:p>
          <a:p>
            <a:pPr algn="l" rtl="0"/>
            <a:r>
              <a:rPr lang="en-US" dirty="0" smtClean="0"/>
              <a:t>Can cause smog, toxic to plants &amp; animals</a:t>
            </a: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Particulate Matter</a:t>
            </a:r>
            <a:br>
              <a:rPr lang="en-US" b="1" dirty="0" smtClean="0"/>
            </a:br>
            <a:endParaRPr lang="ar-SA" b="1" dirty="0"/>
          </a:p>
        </p:txBody>
      </p:sp>
      <p:sp>
        <p:nvSpPr>
          <p:cNvPr id="3" name="عنصر نائب للمحتوى 2"/>
          <p:cNvSpPr>
            <a:spLocks noGrp="1"/>
          </p:cNvSpPr>
          <p:nvPr>
            <p:ph idx="1"/>
          </p:nvPr>
        </p:nvSpPr>
        <p:spPr/>
        <p:txBody>
          <a:bodyPr>
            <a:normAutofit lnSpcReduction="10000"/>
          </a:bodyPr>
          <a:lstStyle/>
          <a:p>
            <a:pPr algn="l" rtl="0"/>
            <a:r>
              <a:rPr lang="en-US" dirty="0" smtClean="0"/>
              <a:t>smoke, soot, dust</a:t>
            </a:r>
          </a:p>
          <a:p>
            <a:pPr algn="l" rtl="0"/>
            <a:r>
              <a:rPr lang="en-US" dirty="0" smtClean="0"/>
              <a:t>Agriculture is a considerable source, as is industry</a:t>
            </a:r>
          </a:p>
          <a:p>
            <a:pPr algn="l" rtl="0"/>
            <a:r>
              <a:rPr lang="en-US" dirty="0" smtClean="0"/>
              <a:t>particles smaller than 10 </a:t>
            </a:r>
            <a:r>
              <a:rPr lang="el-GR" dirty="0" smtClean="0"/>
              <a:t>μ</a:t>
            </a:r>
            <a:r>
              <a:rPr lang="en-US" dirty="0" smtClean="0"/>
              <a:t>m • e.g. Heavy metals, arsenic, copper, lead, zinc, and asbestos emitted by industrial activities are harmful.</a:t>
            </a:r>
            <a:endParaRPr lang="ar-SA" dirty="0" smtClean="0"/>
          </a:p>
          <a:p>
            <a:pPr algn="l" rtl="0"/>
            <a:endParaRPr lang="en-US" dirty="0" smtClean="0"/>
          </a:p>
          <a:p>
            <a:pPr algn="l" rtl="0"/>
            <a:r>
              <a:rPr lang="en-US" dirty="0" smtClean="0"/>
              <a:t>particles smaller than 2.5 </a:t>
            </a:r>
            <a:r>
              <a:rPr lang="el-GR" dirty="0" smtClean="0"/>
              <a:t>μ</a:t>
            </a:r>
            <a:r>
              <a:rPr lang="en-US" dirty="0" smtClean="0"/>
              <a:t>m are • Easily inhaled and absorbed in blood stream = harmful</a:t>
            </a:r>
          </a:p>
          <a:p>
            <a:pPr algn="l" rtl="0"/>
            <a:r>
              <a:rPr lang="en-US" dirty="0" smtClean="0"/>
              <a:t>• Most significant are sulfates &amp; nitrates, secondary Pollutants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7410" name="Picture 2"/>
          <p:cNvPicPr>
            <a:picLocks noGrp="1" noChangeAspect="1" noChangeArrowheads="1"/>
          </p:cNvPicPr>
          <p:nvPr>
            <p:ph idx="1"/>
          </p:nvPr>
        </p:nvPicPr>
        <p:blipFill>
          <a:blip r:embed="rId2"/>
          <a:srcRect/>
          <a:stretch>
            <a:fillRect/>
          </a:stretch>
        </p:blipFill>
        <p:spPr bwMode="auto">
          <a:xfrm>
            <a:off x="285720" y="214290"/>
            <a:ext cx="8501122"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US" dirty="0" smtClean="0"/>
              <a:t>Total suspended particulates </a:t>
            </a:r>
            <a:r>
              <a:rPr lang="en-US" b="1" dirty="0" smtClean="0"/>
              <a:t>: TSPs</a:t>
            </a:r>
            <a:endParaRPr lang="ar-SA" b="1" dirty="0"/>
          </a:p>
        </p:txBody>
      </p:sp>
      <p:sp>
        <p:nvSpPr>
          <p:cNvPr id="5" name="عنصر نائب للمحتوى 4"/>
          <p:cNvSpPr>
            <a:spLocks noGrp="1"/>
          </p:cNvSpPr>
          <p:nvPr>
            <p:ph sz="half" idx="1"/>
          </p:nvPr>
        </p:nvSpPr>
        <p:spPr/>
        <p:txBody>
          <a:bodyPr>
            <a:normAutofit/>
          </a:bodyPr>
          <a:lstStyle/>
          <a:p>
            <a:pPr algn="l" rtl="0"/>
            <a:r>
              <a:rPr lang="en-US" dirty="0" smtClean="0"/>
              <a:t>TSPs tend to be higher in developing nations and in large cities</a:t>
            </a:r>
          </a:p>
          <a:p>
            <a:pPr algn="l" rtl="0"/>
            <a:r>
              <a:rPr lang="en-US" dirty="0" smtClean="0"/>
              <a:t>Globally, 2-9% mortality associated with TSPs</a:t>
            </a:r>
          </a:p>
          <a:p>
            <a:pPr algn="l" rtl="0"/>
            <a:r>
              <a:rPr lang="en-US" dirty="0" smtClean="0"/>
              <a:t>60,000 deaths in USA Annually</a:t>
            </a:r>
          </a:p>
          <a:p>
            <a:pPr algn="l" rtl="0"/>
            <a:r>
              <a:rPr lang="en-US" dirty="0" smtClean="0"/>
              <a:t>Block sunlight to Earth</a:t>
            </a:r>
            <a:endParaRPr lang="ar-SA" dirty="0"/>
          </a:p>
        </p:txBody>
      </p:sp>
      <p:pic>
        <p:nvPicPr>
          <p:cNvPr id="18434" name="Picture 2"/>
          <p:cNvPicPr>
            <a:picLocks noGrp="1" noChangeAspect="1" noChangeArrowheads="1"/>
          </p:cNvPicPr>
          <p:nvPr>
            <p:ph sz="half" idx="2"/>
          </p:nvPr>
        </p:nvPicPr>
        <p:blipFill>
          <a:blip r:embed="rId2"/>
          <a:srcRect/>
          <a:stretch>
            <a:fillRect/>
          </a:stretch>
        </p:blipFill>
        <p:spPr bwMode="auto">
          <a:xfrm>
            <a:off x="5143500" y="2813844"/>
            <a:ext cx="3048000" cy="264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9459" name="Picture 3"/>
          <p:cNvPicPr>
            <a:picLocks noGrp="1" noChangeAspect="1" noChangeArrowheads="1"/>
          </p:cNvPicPr>
          <p:nvPr>
            <p:ph idx="1"/>
          </p:nvPr>
        </p:nvPicPr>
        <p:blipFill>
          <a:blip r:embed="rId2"/>
          <a:srcRect/>
          <a:stretch>
            <a:fillRect/>
          </a:stretch>
        </p:blipFill>
        <p:spPr bwMode="auto">
          <a:xfrm>
            <a:off x="524672" y="1935163"/>
            <a:ext cx="8094655"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2071670" y="0"/>
          <a:ext cx="4740275" cy="6858000"/>
        </p:xfrm>
        <a:graphic>
          <a:graphicData uri="http://schemas.openxmlformats.org/presentationml/2006/ole">
            <p:oleObj spid="_x0000_s1026" name="Document" r:id="rId3" imgW="5567840" imgH="8051443" progId="Word.Documen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Smog</a:t>
            </a:r>
            <a:endParaRPr lang="ar-SA" b="1" dirty="0"/>
          </a:p>
        </p:txBody>
      </p:sp>
      <p:sp>
        <p:nvSpPr>
          <p:cNvPr id="4" name="عنصر نائب للمحتوى 3"/>
          <p:cNvSpPr>
            <a:spLocks noGrp="1"/>
          </p:cNvSpPr>
          <p:nvPr>
            <p:ph sz="half" idx="1"/>
          </p:nvPr>
        </p:nvSpPr>
        <p:spPr/>
        <p:txBody>
          <a:bodyPr/>
          <a:lstStyle/>
          <a:p>
            <a:pPr algn="l" rtl="0"/>
            <a:r>
              <a:rPr lang="en-US" b="1" dirty="0" smtClean="0"/>
              <a:t>1- Photochemical smog (brown air)</a:t>
            </a:r>
          </a:p>
          <a:p>
            <a:pPr algn="l" rtl="0"/>
            <a:r>
              <a:rPr lang="en-US" dirty="0" smtClean="0"/>
              <a:t>Solar radiation is important</a:t>
            </a:r>
          </a:p>
          <a:p>
            <a:pPr algn="l" rtl="0"/>
            <a:r>
              <a:rPr lang="en-US" dirty="0" smtClean="0"/>
              <a:t>Directly related to automobile use</a:t>
            </a:r>
            <a:endParaRPr lang="ar-SA" dirty="0"/>
          </a:p>
        </p:txBody>
      </p:sp>
      <p:sp>
        <p:nvSpPr>
          <p:cNvPr id="9" name="عنصر نائب للمحتوى 8"/>
          <p:cNvSpPr>
            <a:spLocks noGrp="1"/>
          </p:cNvSpPr>
          <p:nvPr>
            <p:ph sz="half" idx="2"/>
          </p:nvPr>
        </p:nvSpPr>
        <p:spPr/>
        <p:txBody>
          <a:bodyPr/>
          <a:lstStyle/>
          <a:p>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half" idx="1"/>
          </p:nvPr>
        </p:nvPicPr>
        <p:blipFill>
          <a:blip r:embed="rId2"/>
          <a:srcRect/>
          <a:stretch>
            <a:fillRect/>
          </a:stretch>
        </p:blipFill>
        <p:spPr bwMode="auto">
          <a:xfrm>
            <a:off x="285720" y="1928802"/>
            <a:ext cx="5143536" cy="5357850"/>
          </a:xfrm>
          <a:prstGeom prst="rect">
            <a:avLst/>
          </a:prstGeom>
          <a:noFill/>
          <a:ln w="9525">
            <a:noFill/>
            <a:miter lim="800000"/>
            <a:headEnd/>
            <a:tailEnd/>
          </a:ln>
          <a:effectLst/>
        </p:spPr>
      </p:pic>
      <p:pic>
        <p:nvPicPr>
          <p:cNvPr id="23555" name="Picture 3"/>
          <p:cNvPicPr>
            <a:picLocks noGrp="1" noChangeAspect="1" noChangeArrowheads="1"/>
          </p:cNvPicPr>
          <p:nvPr>
            <p:ph sz="half" idx="2"/>
          </p:nvPr>
        </p:nvPicPr>
        <p:blipFill>
          <a:blip r:embed="rId3"/>
          <a:srcRect/>
          <a:stretch>
            <a:fillRect/>
          </a:stretch>
        </p:blipFill>
        <p:spPr bwMode="auto">
          <a:xfrm>
            <a:off x="5786446" y="1714488"/>
            <a:ext cx="3214710" cy="4214842"/>
          </a:xfrm>
          <a:prstGeom prst="rect">
            <a:avLst/>
          </a:prstGeom>
          <a:noFill/>
          <a:ln w="9525">
            <a:noFill/>
            <a:miter lim="800000"/>
            <a:headEnd/>
            <a:tailEnd/>
          </a:ln>
          <a:effectLst/>
        </p:spPr>
      </p:pic>
      <p:sp>
        <p:nvSpPr>
          <p:cNvPr id="7" name="عنوان 6"/>
          <p:cNvSpPr>
            <a:spLocks noGrp="1"/>
          </p:cNvSpPr>
          <p:nvPr>
            <p:ph type="title"/>
          </p:nvPr>
        </p:nvSpPr>
        <p:spPr/>
        <p:txBody>
          <a:bodyPr/>
          <a:lstStyle/>
          <a:p>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half" idx="1"/>
          </p:nvPr>
        </p:nvPicPr>
        <p:blipFill>
          <a:blip r:embed="rId2"/>
          <a:stretch>
            <a:fillRect/>
          </a:stretch>
        </p:blipFill>
        <p:spPr bwMode="auto">
          <a:xfrm>
            <a:off x="428596" y="1785926"/>
            <a:ext cx="5357850" cy="5429288"/>
          </a:xfrm>
          <a:prstGeom prst="rect">
            <a:avLst/>
          </a:prstGeom>
          <a:noFill/>
          <a:ln w="9525">
            <a:noFill/>
            <a:miter lim="800000"/>
            <a:headEnd/>
            <a:tailEnd/>
          </a:ln>
          <a:effectLst/>
        </p:spPr>
      </p:pic>
      <p:pic>
        <p:nvPicPr>
          <p:cNvPr id="22533" name="Picture 5"/>
          <p:cNvPicPr>
            <a:picLocks noGrp="1" noChangeAspect="1" noChangeArrowheads="1"/>
          </p:cNvPicPr>
          <p:nvPr>
            <p:ph sz="half" idx="2"/>
          </p:nvPr>
        </p:nvPicPr>
        <p:blipFill>
          <a:blip r:embed="rId3"/>
          <a:srcRect/>
          <a:stretch>
            <a:fillRect/>
          </a:stretch>
        </p:blipFill>
        <p:spPr bwMode="auto">
          <a:xfrm>
            <a:off x="5929322" y="3071810"/>
            <a:ext cx="3090873" cy="3000396"/>
          </a:xfrm>
          <a:prstGeom prst="rect">
            <a:avLst/>
          </a:prstGeom>
          <a:noFill/>
          <a:ln w="9525">
            <a:noFill/>
            <a:miter lim="800000"/>
            <a:headEnd/>
            <a:tailEnd/>
          </a:ln>
          <a:effectLst/>
        </p:spPr>
      </p:pic>
      <p:sp>
        <p:nvSpPr>
          <p:cNvPr id="11" name="عنوان 1"/>
          <p:cNvSpPr>
            <a:spLocks noGrp="1"/>
          </p:cNvSpPr>
          <p:nvPr>
            <p:ph type="title"/>
          </p:nvPr>
        </p:nvSpPr>
        <p:spPr/>
        <p:txBody>
          <a:bodyPr>
            <a:normAutofit fontScale="90000"/>
          </a:bodyPr>
          <a:lstStyle/>
          <a:p>
            <a:r>
              <a:rPr lang="en-US" b="1" dirty="0" smtClean="0"/>
              <a:t>2. Sulfurous smog (London-type; industrial; grey air)</a:t>
            </a:r>
            <a:endParaRPr lang="ar-S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n12"/>
          <p:cNvPicPr>
            <a:picLocks noChangeAspect="1" noChangeArrowheads="1"/>
          </p:cNvPicPr>
          <p:nvPr/>
        </p:nvPicPr>
        <p:blipFill>
          <a:blip r:embed="rId2"/>
          <a:srcRect/>
          <a:stretch>
            <a:fillRect/>
          </a:stretch>
        </p:blipFill>
        <p:spPr bwMode="auto">
          <a:xfrm>
            <a:off x="0" y="-14290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opy of n1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FCP_1"/>
          <p:cNvPicPr>
            <a:picLocks noChangeAspect="1" noChangeArrowheads="1"/>
          </p:cNvPicPr>
          <p:nvPr/>
        </p:nvPicPr>
        <p:blipFill>
          <a:blip r:embed="rId2"/>
          <a:srcRect/>
          <a:stretch>
            <a:fillRect/>
          </a:stretch>
        </p:blipFill>
        <p:spPr bwMode="auto">
          <a:xfrm>
            <a:off x="-6350" y="0"/>
            <a:ext cx="9158288"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FCP_2"/>
          <p:cNvPicPr>
            <a:picLocks noChangeAspect="1" noChangeArrowheads="1"/>
          </p:cNvPicPr>
          <p:nvPr/>
        </p:nvPicPr>
        <p:blipFill>
          <a:blip r:embed="rId2"/>
          <a:srcRect/>
          <a:stretch>
            <a:fillRect/>
          </a:stretch>
        </p:blipFill>
        <p:spPr bwMode="auto">
          <a:xfrm>
            <a:off x="4763" y="0"/>
            <a:ext cx="9134475"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FCP_3"/>
          <p:cNvPicPr>
            <a:picLocks noChangeAspect="1" noChangeArrowheads="1"/>
          </p:cNvPicPr>
          <p:nvPr/>
        </p:nvPicPr>
        <p:blipFill>
          <a:blip r:embed="rId2"/>
          <a:srcRect/>
          <a:stretch>
            <a:fillRect/>
          </a:stretch>
        </p:blipFill>
        <p:spPr bwMode="auto">
          <a:xfrm>
            <a:off x="34925" y="0"/>
            <a:ext cx="9075738"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n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INDOOR AIR</a:t>
            </a:r>
            <a:endParaRPr lang="ar-SA" b="1" dirty="0"/>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t>Inadequate ventilation can increase indoor pollutant levels  by not bringing in enough outdoor air to dilute emissions and by not carrying indoor air  pollutants out. </a:t>
            </a:r>
          </a:p>
          <a:p>
            <a:pPr algn="l" rtl="0"/>
            <a:endParaRPr lang="en-US" dirty="0" smtClean="0"/>
          </a:p>
          <a:p>
            <a:pPr algn="l" rtl="0"/>
            <a:r>
              <a:rPr lang="en-US" dirty="0" smtClean="0"/>
              <a:t>indoor levels of many  pollutants may be 2-5 times higher than outdoor  levels. </a:t>
            </a:r>
          </a:p>
          <a:p>
            <a:pPr algn="l" rtl="0"/>
            <a:endParaRPr lang="en-US" dirty="0" smtClean="0"/>
          </a:p>
          <a:p>
            <a:pPr algn="l" rtl="0"/>
            <a:r>
              <a:rPr lang="en-US" dirty="0" smtClean="0"/>
              <a:t>These levels of pollutants are of particular concern because it is estimated that  most people spend as much as 90% of their time indoors esp. for babies and seniors, people  with compromised health.</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smtClean="0"/>
              <a:t>Air pollution may be defined as the </a:t>
            </a:r>
            <a:r>
              <a:rPr lang="en-US" dirty="0" smtClean="0">
                <a:solidFill>
                  <a:srgbClr val="FF0000"/>
                </a:solidFill>
              </a:rPr>
              <a:t>presence in the air of </a:t>
            </a:r>
            <a:r>
              <a:rPr lang="en-US" i="1" u="sng" dirty="0" smtClean="0">
                <a:solidFill>
                  <a:srgbClr val="FF0000"/>
                </a:solidFill>
              </a:rPr>
              <a:t>one or more contaminants</a:t>
            </a:r>
            <a:r>
              <a:rPr lang="en-US" dirty="0" smtClean="0">
                <a:solidFill>
                  <a:srgbClr val="FF0000"/>
                </a:solidFill>
              </a:rPr>
              <a:t> in such quantities and of such durations that may be </a:t>
            </a:r>
            <a:r>
              <a:rPr lang="en-US" b="1" i="1" dirty="0" smtClean="0">
                <a:solidFill>
                  <a:srgbClr val="FF0000"/>
                </a:solidFill>
              </a:rPr>
              <a:t>injurious to human, animal or plant life, or which interferes with the comfortable enjoyment of life</a:t>
            </a:r>
          </a:p>
          <a:p>
            <a:pPr algn="l" rtl="0"/>
            <a:endParaRPr lang="en-US" b="1" i="1" dirty="0" smtClean="0">
              <a:solidFill>
                <a:srgbClr val="FF0000"/>
              </a:solidFill>
            </a:endParaRPr>
          </a:p>
          <a:p>
            <a:pPr algn="l" rtl="0"/>
            <a:r>
              <a:rPr lang="en-US" sz="2800" b="1" dirty="0" smtClean="0"/>
              <a:t>A pollutant can be solid (large or sub-molecular), liquid or gas</a:t>
            </a:r>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sources of indoor air pollution</a:t>
            </a:r>
            <a:endParaRPr lang="ar-SA" b="1" dirty="0"/>
          </a:p>
        </p:txBody>
      </p:sp>
      <p:sp>
        <p:nvSpPr>
          <p:cNvPr id="3" name="عنصر نائب للمحتوى 2"/>
          <p:cNvSpPr>
            <a:spLocks noGrp="1"/>
          </p:cNvSpPr>
          <p:nvPr>
            <p:ph idx="1"/>
          </p:nvPr>
        </p:nvSpPr>
        <p:spPr/>
        <p:txBody>
          <a:bodyPr>
            <a:normAutofit lnSpcReduction="10000"/>
          </a:bodyPr>
          <a:lstStyle/>
          <a:p>
            <a:pPr algn="l" rtl="0"/>
            <a:r>
              <a:rPr lang="en-US" dirty="0" smtClean="0"/>
              <a:t>combustion sources (e.g.  tobacco products, oil, gas, coal, wood)</a:t>
            </a:r>
          </a:p>
          <a:p>
            <a:pPr algn="l" rtl="0"/>
            <a:endParaRPr lang="en-US" dirty="0" smtClean="0"/>
          </a:p>
          <a:p>
            <a:pPr algn="l" rtl="0"/>
            <a:r>
              <a:rPr lang="en-US" dirty="0" smtClean="0"/>
              <a:t>building materials and furnishings (e.g.  asbestos, off-gassing of formaldehyde); </a:t>
            </a:r>
          </a:p>
          <a:p>
            <a:pPr algn="l" rtl="0"/>
            <a:endParaRPr lang="en-US" dirty="0" smtClean="0"/>
          </a:p>
          <a:p>
            <a:pPr algn="l" rtl="0"/>
            <a:r>
              <a:rPr lang="en-US" dirty="0" smtClean="0"/>
              <a:t>products for household cleaning or hobbies  (e.g. glue)</a:t>
            </a:r>
          </a:p>
          <a:p>
            <a:pPr algn="l" rtl="0"/>
            <a:endParaRPr lang="en-US" dirty="0" smtClean="0"/>
          </a:p>
          <a:p>
            <a:pPr algn="l" rtl="0"/>
            <a:r>
              <a:rPr lang="fr-FR" dirty="0" err="1" smtClean="0"/>
              <a:t>outdoor</a:t>
            </a:r>
            <a:r>
              <a:rPr lang="fr-FR" dirty="0" smtClean="0"/>
              <a:t> sources (</a:t>
            </a:r>
            <a:r>
              <a:rPr lang="fr-FR" dirty="0" err="1" smtClean="0"/>
              <a:t>e.g</a:t>
            </a:r>
            <a:r>
              <a:rPr lang="fr-FR" dirty="0" smtClean="0"/>
              <a:t>. </a:t>
            </a:r>
            <a:r>
              <a:rPr lang="fr-FR" dirty="0" err="1" smtClean="0"/>
              <a:t>outdoor</a:t>
            </a:r>
            <a:r>
              <a:rPr lang="fr-FR" dirty="0" smtClean="0"/>
              <a:t> air pollution, radon, pesticides).</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Health effects from indoor  air pollutants</a:t>
            </a:r>
            <a:endParaRPr lang="ar-SA" b="1" dirty="0"/>
          </a:p>
        </p:txBody>
      </p:sp>
      <p:sp>
        <p:nvSpPr>
          <p:cNvPr id="3" name="عنصر نائب للمحتوى 2"/>
          <p:cNvSpPr>
            <a:spLocks noGrp="1"/>
          </p:cNvSpPr>
          <p:nvPr>
            <p:ph idx="1"/>
          </p:nvPr>
        </p:nvSpPr>
        <p:spPr/>
        <p:txBody>
          <a:bodyPr/>
          <a:lstStyle/>
          <a:p>
            <a:pPr algn="l" rtl="0"/>
            <a:r>
              <a:rPr lang="en-US" dirty="0" smtClean="0"/>
              <a:t>Health effects from indoor  air pollutants may be experienced soon after exposure, or  possibly years later.</a:t>
            </a:r>
          </a:p>
          <a:p>
            <a:pPr algn="l" rtl="0"/>
            <a:endParaRPr lang="en-US" dirty="0" smtClean="0"/>
          </a:p>
          <a:p>
            <a:pPr algn="l" rtl="0"/>
            <a:r>
              <a:rPr lang="en-US" dirty="0" smtClean="0"/>
              <a:t>Short-term effects may include headaches, dizziness, fatigue, and irritation of the eyes, nose or throat. </a:t>
            </a:r>
          </a:p>
          <a:p>
            <a:pPr algn="l" rtl="0"/>
            <a:endParaRPr lang="en-US" dirty="0" smtClean="0"/>
          </a:p>
          <a:p>
            <a:pPr algn="l" rtl="0"/>
            <a:r>
              <a:rPr lang="en-US" dirty="0" smtClean="0"/>
              <a:t>Long-term effects may  include respiratory  diseases, heart disease and cancer.</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Primary &amp; Secondary Pollutants</a:t>
            </a:r>
            <a:br>
              <a:rPr lang="en-US" b="1" dirty="0" smtClean="0"/>
            </a:br>
            <a:endParaRPr lang="ar-SA" b="1" dirty="0"/>
          </a:p>
        </p:txBody>
      </p:sp>
      <p:sp>
        <p:nvSpPr>
          <p:cNvPr id="3" name="عنصر نائب للمحتوى 2"/>
          <p:cNvSpPr>
            <a:spLocks noGrp="1"/>
          </p:cNvSpPr>
          <p:nvPr>
            <p:ph idx="1"/>
          </p:nvPr>
        </p:nvSpPr>
        <p:spPr/>
        <p:txBody>
          <a:bodyPr>
            <a:normAutofit/>
          </a:bodyPr>
          <a:lstStyle/>
          <a:p>
            <a:pPr algn="l" rtl="0"/>
            <a:r>
              <a:rPr lang="en-US" dirty="0" smtClean="0"/>
              <a:t> </a:t>
            </a:r>
            <a:r>
              <a:rPr lang="en-US" b="1" dirty="0" smtClean="0"/>
              <a:t>Primary</a:t>
            </a:r>
            <a:r>
              <a:rPr lang="en-US" dirty="0" smtClean="0"/>
              <a:t>: emitted directly into air :</a:t>
            </a:r>
          </a:p>
          <a:p>
            <a:pPr algn="l" rtl="0"/>
            <a:r>
              <a:rPr lang="en-US" dirty="0" smtClean="0"/>
              <a:t>• Carbon monoxide (58%)</a:t>
            </a:r>
          </a:p>
          <a:p>
            <a:pPr algn="l" rtl="0"/>
            <a:r>
              <a:rPr lang="en-US" dirty="0" smtClean="0"/>
              <a:t>• Nitrogen oxides (15%)</a:t>
            </a:r>
          </a:p>
          <a:p>
            <a:pPr algn="l" rtl="0"/>
            <a:r>
              <a:rPr lang="en-US" dirty="0" smtClean="0"/>
              <a:t>• Sulfur oxides (13%)</a:t>
            </a:r>
          </a:p>
          <a:p>
            <a:pPr algn="l" rtl="0"/>
            <a:r>
              <a:rPr lang="en-US" dirty="0" smtClean="0"/>
              <a:t>• Volatile organic compounds VOCs (11%)</a:t>
            </a:r>
          </a:p>
          <a:p>
            <a:pPr algn="l" rtl="0"/>
            <a:r>
              <a:rPr lang="en-US" dirty="0" smtClean="0"/>
              <a:t>• Particulates (3%)</a:t>
            </a:r>
          </a:p>
          <a:p>
            <a:pPr algn="l" rtl="0"/>
            <a:r>
              <a:rPr lang="en-US" dirty="0" smtClean="0"/>
              <a:t> </a:t>
            </a:r>
            <a:r>
              <a:rPr lang="en-US" b="1" dirty="0" smtClean="0"/>
              <a:t>Secondary</a:t>
            </a:r>
            <a:r>
              <a:rPr lang="en-US" dirty="0" smtClean="0"/>
              <a:t>: produced thru reactions (ozone)</a:t>
            </a:r>
          </a:p>
          <a:p>
            <a:pPr algn="l" rtl="0"/>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sp>
        <p:nvSpPr>
          <p:cNvPr id="5" name="عنصر نائب للمحتوى 4"/>
          <p:cNvSpPr>
            <a:spLocks noGrp="1"/>
          </p:cNvSpPr>
          <p:nvPr>
            <p:ph sz="half" idx="1"/>
          </p:nvPr>
        </p:nvSpPr>
        <p:spPr/>
        <p:txBody>
          <a:bodyPr/>
          <a:lstStyle/>
          <a:p>
            <a:pPr algn="l" rtl="0"/>
            <a:r>
              <a:rPr lang="en-US" dirty="0" smtClean="0"/>
              <a:t>Many people believe that soil, water, and air in a so-called natural state are clean and good and become bad only if people contaminate and pollute them</a:t>
            </a:r>
            <a:endParaRPr lang="ar-SA" dirty="0"/>
          </a:p>
        </p:txBody>
      </p:sp>
      <p:pic>
        <p:nvPicPr>
          <p:cNvPr id="7" name="Picture 7"/>
          <p:cNvPicPr>
            <a:picLocks noGrp="1" noChangeAspect="1"/>
          </p:cNvPicPr>
          <p:nvPr>
            <p:ph sz="half" idx="2"/>
          </p:nvPr>
        </p:nvPicPr>
        <p:blipFill>
          <a:blip r:embed="rId2"/>
          <a:srcRect/>
          <a:stretch>
            <a:fillRect/>
          </a:stretch>
        </p:blipFill>
        <p:spPr bwMode="auto">
          <a:xfrm>
            <a:off x="4648200" y="2508831"/>
            <a:ext cx="4038600" cy="32579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smtClean="0"/>
              <a:t>Many natural events, including dust storms, floods, and volcanic processes, can introduce materials harmful to humans and to other living things into the soil, water, and air</a:t>
            </a:r>
          </a:p>
          <a:p>
            <a:pPr algn="l" rtl="0"/>
            <a:endParaRPr lang="en-US" dirty="0" smtClean="0"/>
          </a:p>
          <a:p>
            <a:pPr algn="l" rtl="0"/>
            <a:r>
              <a:rPr lang="en-US" dirty="0" smtClean="0"/>
              <a:t>Pollution happens because no process is 100% efficient; each process produces pollution (waste) and waste energy</a:t>
            </a:r>
          </a:p>
          <a:p>
            <a:pPr algn="l" rtl="0"/>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smtClean="0"/>
              <a:t>The biggest contributors to air pollution are mobile sources (e.g. cars,  trucks, buses, planes).</a:t>
            </a:r>
          </a:p>
          <a:p>
            <a:pPr algn="l" rtl="0"/>
            <a:endParaRPr lang="en-US" dirty="0" smtClean="0"/>
          </a:p>
          <a:p>
            <a:pPr algn="l" rtl="0"/>
            <a:r>
              <a:rPr lang="en-US" dirty="0" smtClean="0"/>
              <a:t>Carbon monoxide (CO), carbon dioxide (CO2), and nitrogen oxides (</a:t>
            </a:r>
            <a:r>
              <a:rPr lang="en-US" dirty="0" err="1" smtClean="0"/>
              <a:t>NOx</a:t>
            </a:r>
            <a:r>
              <a:rPr lang="en-US" dirty="0" smtClean="0"/>
              <a:t>) represent the  largest portion of pollutants</a:t>
            </a: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t>Major Air Pollutants: Sulfur Dioxide (SO2)</a:t>
            </a:r>
            <a:br>
              <a:rPr lang="en-US" sz="3200" b="1" dirty="0" smtClean="0"/>
            </a:br>
            <a:endParaRPr lang="ar-SA" sz="3200" b="1" dirty="0"/>
          </a:p>
        </p:txBody>
      </p:sp>
      <p:sp>
        <p:nvSpPr>
          <p:cNvPr id="3" name="عنصر نائب للمحتوى 2"/>
          <p:cNvSpPr>
            <a:spLocks noGrp="1"/>
          </p:cNvSpPr>
          <p:nvPr>
            <p:ph idx="1"/>
          </p:nvPr>
        </p:nvSpPr>
        <p:spPr/>
        <p:txBody>
          <a:bodyPr>
            <a:normAutofit/>
          </a:bodyPr>
          <a:lstStyle/>
          <a:p>
            <a:pPr algn="l" rtl="0"/>
            <a:r>
              <a:rPr lang="en-US" dirty="0" smtClean="0"/>
              <a:t>Converts into particulate sulfate (SO4) in atmosphere</a:t>
            </a:r>
          </a:p>
          <a:p>
            <a:pPr algn="l" rtl="0"/>
            <a:r>
              <a:rPr lang="en-US" dirty="0" smtClean="0"/>
              <a:t>Produced by fossil fuel combustion (coal), petroleum refinement, cement, aluminum, and paper production</a:t>
            </a:r>
          </a:p>
          <a:p>
            <a:pPr algn="l" rtl="0"/>
            <a:r>
              <a:rPr lang="en-US" dirty="0" smtClean="0"/>
              <a:t>Corrosive to paints and metals</a:t>
            </a:r>
          </a:p>
          <a:p>
            <a:pPr algn="l" rtl="0"/>
            <a:r>
              <a:rPr lang="en-US" dirty="0" smtClean="0"/>
              <a:t>Plant damage (</a:t>
            </a:r>
            <a:r>
              <a:rPr lang="en-US" dirty="0" err="1" smtClean="0"/>
              <a:t>esp</a:t>
            </a:r>
            <a:r>
              <a:rPr lang="en-US" dirty="0" smtClean="0"/>
              <a:t> alfalfa, cotton, barley)</a:t>
            </a:r>
          </a:p>
          <a:p>
            <a:pPr algn="l" rtl="0"/>
            <a:r>
              <a:rPr lang="en-US" dirty="0" smtClean="0"/>
              <a:t>Lung damage</a:t>
            </a:r>
          </a:p>
          <a:p>
            <a:pPr algn="l" rtl="0"/>
            <a:r>
              <a:rPr lang="en-US" dirty="0" smtClean="0"/>
              <a:t>ACID RAIN precursor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Nitrogen Oxides (NOX)</a:t>
            </a:r>
            <a:endParaRPr lang="ar-SA" b="1" dirty="0"/>
          </a:p>
        </p:txBody>
      </p:sp>
      <p:sp>
        <p:nvSpPr>
          <p:cNvPr id="3" name="عنصر نائب للمحتوى 2"/>
          <p:cNvSpPr>
            <a:spLocks noGrp="1"/>
          </p:cNvSpPr>
          <p:nvPr>
            <p:ph idx="1"/>
          </p:nvPr>
        </p:nvSpPr>
        <p:spPr/>
        <p:txBody>
          <a:bodyPr>
            <a:normAutofit/>
          </a:bodyPr>
          <a:lstStyle/>
          <a:p>
            <a:pPr algn="l" rtl="0"/>
            <a:r>
              <a:rPr lang="en-US" dirty="0" smtClean="0"/>
              <a:t>Nitric oxide (NO) and nitrogen dioxide (NO2)</a:t>
            </a:r>
          </a:p>
          <a:p>
            <a:pPr algn="l" rtl="0"/>
            <a:r>
              <a:rPr lang="en-US" dirty="0" smtClean="0"/>
              <a:t>It can lead to smog and acid rain</a:t>
            </a:r>
          </a:p>
          <a:p>
            <a:pPr algn="l" rtl="0"/>
            <a:r>
              <a:rPr lang="en-US" b="1" dirty="0" smtClean="0"/>
              <a:t>Source:</a:t>
            </a:r>
            <a:r>
              <a:rPr lang="en-US" dirty="0" smtClean="0"/>
              <a:t> automobiles and power plants</a:t>
            </a:r>
          </a:p>
          <a:p>
            <a:pPr algn="l" rtl="0"/>
            <a:r>
              <a:rPr lang="en-US" dirty="0" smtClean="0"/>
              <a:t>Suppress plant growth in air; but as nitrate form in soil, it is a fertilizer</a:t>
            </a:r>
          </a:p>
          <a:p>
            <a:pPr algn="l" rtl="0"/>
            <a:r>
              <a:rPr lang="en-US" dirty="0" smtClean="0"/>
              <a:t>Eye, lung irritation; increased susceptibility to infections, e.g. influenza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TotalTime>
  <Words>912</Words>
  <Application>Microsoft Office PowerPoint</Application>
  <PresentationFormat>عرض على الشاشة (3:4)‏</PresentationFormat>
  <Paragraphs>93</Paragraphs>
  <Slides>31</Slides>
  <Notes>0</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تدفق</vt:lpstr>
      <vt:lpstr>Document</vt:lpstr>
      <vt:lpstr>Air pollution</vt:lpstr>
      <vt:lpstr>الشريحة 2</vt:lpstr>
      <vt:lpstr>الشريحة 3</vt:lpstr>
      <vt:lpstr>Primary &amp; Secondary Pollutants </vt:lpstr>
      <vt:lpstr>الشريحة 5</vt:lpstr>
      <vt:lpstr>الشريحة 6</vt:lpstr>
      <vt:lpstr>الشريحة 7</vt:lpstr>
      <vt:lpstr>Major Air Pollutants: Sulfur Dioxide (SO2) </vt:lpstr>
      <vt:lpstr>Nitrogen Oxides (NOX)</vt:lpstr>
      <vt:lpstr>Acid Rain</vt:lpstr>
      <vt:lpstr>الشريحة 11</vt:lpstr>
      <vt:lpstr>الشريحة 12</vt:lpstr>
      <vt:lpstr>Carbon Monoxide (CO) </vt:lpstr>
      <vt:lpstr>Ozone (O3) </vt:lpstr>
      <vt:lpstr>VOCs </vt:lpstr>
      <vt:lpstr>Particulate Matter </vt:lpstr>
      <vt:lpstr>الشريحة 17</vt:lpstr>
      <vt:lpstr>Total suspended particulates : TSPs</vt:lpstr>
      <vt:lpstr>الشريحة 19</vt:lpstr>
      <vt:lpstr>Smog</vt:lpstr>
      <vt:lpstr>الشريحة 21</vt:lpstr>
      <vt:lpstr>2. Sulfurous smog (London-type; industrial; grey air)</vt:lpstr>
      <vt:lpstr>الشريحة 23</vt:lpstr>
      <vt:lpstr>الشريحة 24</vt:lpstr>
      <vt:lpstr>الشريحة 25</vt:lpstr>
      <vt:lpstr>الشريحة 26</vt:lpstr>
      <vt:lpstr>الشريحة 27</vt:lpstr>
      <vt:lpstr>الشريحة 28</vt:lpstr>
      <vt:lpstr>INDOOR AIR</vt:lpstr>
      <vt:lpstr>sources of indoor air pollution</vt:lpstr>
      <vt:lpstr>Health effects from indoor  air pollutants</vt:lpstr>
    </vt:vector>
  </TitlesOfParts>
  <Company>Hussien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Abo A7med</dc:creator>
  <cp:lastModifiedBy>vortex-pc</cp:lastModifiedBy>
  <cp:revision>59</cp:revision>
  <dcterms:created xsi:type="dcterms:W3CDTF">2010-09-18T14:34:27Z</dcterms:created>
  <dcterms:modified xsi:type="dcterms:W3CDTF">2011-03-26T08:31:00Z</dcterms:modified>
</cp:coreProperties>
</file>