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54"/>
  </p:notesMasterIdLst>
  <p:sldIdLst>
    <p:sldId id="256" r:id="rId2"/>
    <p:sldId id="320" r:id="rId3"/>
    <p:sldId id="323" r:id="rId4"/>
    <p:sldId id="324" r:id="rId5"/>
    <p:sldId id="325" r:id="rId6"/>
    <p:sldId id="423" r:id="rId7"/>
    <p:sldId id="327" r:id="rId8"/>
    <p:sldId id="412" r:id="rId9"/>
    <p:sldId id="328" r:id="rId10"/>
    <p:sldId id="424" r:id="rId11"/>
    <p:sldId id="425" r:id="rId12"/>
    <p:sldId id="329" r:id="rId13"/>
    <p:sldId id="331" r:id="rId14"/>
    <p:sldId id="332" r:id="rId15"/>
    <p:sldId id="426" r:id="rId16"/>
    <p:sldId id="333" r:id="rId17"/>
    <p:sldId id="413" r:id="rId18"/>
    <p:sldId id="428" r:id="rId19"/>
    <p:sldId id="335" r:id="rId20"/>
    <p:sldId id="336" r:id="rId21"/>
    <p:sldId id="427" r:id="rId22"/>
    <p:sldId id="338" r:id="rId23"/>
    <p:sldId id="339" r:id="rId24"/>
    <p:sldId id="340" r:id="rId25"/>
    <p:sldId id="341" r:id="rId26"/>
    <p:sldId id="344" r:id="rId27"/>
    <p:sldId id="345" r:id="rId28"/>
    <p:sldId id="346" r:id="rId29"/>
    <p:sldId id="347" r:id="rId30"/>
    <p:sldId id="348" r:id="rId31"/>
    <p:sldId id="350" r:id="rId32"/>
    <p:sldId id="351" r:id="rId33"/>
    <p:sldId id="352" r:id="rId34"/>
    <p:sldId id="353" r:id="rId35"/>
    <p:sldId id="355" r:id="rId36"/>
    <p:sldId id="356" r:id="rId37"/>
    <p:sldId id="357" r:id="rId38"/>
    <p:sldId id="358" r:id="rId39"/>
    <p:sldId id="414" r:id="rId40"/>
    <p:sldId id="359" r:id="rId41"/>
    <p:sldId id="415" r:id="rId42"/>
    <p:sldId id="361" r:id="rId43"/>
    <p:sldId id="354" r:id="rId44"/>
    <p:sldId id="362" r:id="rId45"/>
    <p:sldId id="363" r:id="rId46"/>
    <p:sldId id="416" r:id="rId47"/>
    <p:sldId id="417" r:id="rId48"/>
    <p:sldId id="418" r:id="rId49"/>
    <p:sldId id="419" r:id="rId50"/>
    <p:sldId id="420" r:id="rId51"/>
    <p:sldId id="421" r:id="rId52"/>
    <p:sldId id="42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5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B955C-A540-4863-BAFA-9C622F340E4E}"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4845A-B707-4A3F-A092-B4665D80AA2A}" type="slidenum">
              <a:rPr lang="en-US" smtClean="0"/>
              <a:pPr/>
              <a:t>‹#›</a:t>
            </a:fld>
            <a:endParaRPr lang="en-US"/>
          </a:p>
        </p:txBody>
      </p:sp>
    </p:spTree>
    <p:extLst>
      <p:ext uri="{BB962C8B-B14F-4D97-AF65-F5344CB8AC3E}">
        <p14:creationId xmlns:p14="http://schemas.microsoft.com/office/powerpoint/2010/main" val="14206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D742C4-3A34-4D21-ABCF-C3D31C7FFAF3}" type="datetime1">
              <a:rPr lang="en-US" smtClean="0"/>
              <a:pPr/>
              <a:t>12/3/2020</a:t>
            </a:fld>
            <a:endParaRPr lang="en-US"/>
          </a:p>
        </p:txBody>
      </p:sp>
      <p:sp>
        <p:nvSpPr>
          <p:cNvPr id="5" name="Footer Placeholder 4"/>
          <p:cNvSpPr>
            <a:spLocks noGrp="1"/>
          </p:cNvSpPr>
          <p:nvPr>
            <p:ph type="ftr" sz="quarter" idx="11"/>
          </p:nvPr>
        </p:nvSpPr>
        <p:spPr>
          <a:xfrm>
            <a:off x="812805" y="6272785"/>
            <a:ext cx="4745736" cy="365125"/>
          </a:xfrm>
        </p:spPr>
        <p:txBody>
          <a:bodyPr/>
          <a:lstStyle/>
          <a:p>
            <a:r>
              <a:rPr lang="en-US" smtClean="0"/>
              <a:t>Dr. Mohamed Saad Daoud</a:t>
            </a: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1720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BE0B4-C0B0-4B37-9349-1F1E080B501D}" type="datetime1">
              <a:rPr lang="en-US" smtClean="0"/>
              <a:pPr/>
              <a:t>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299406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DE300D-ED5D-4EDB-B7B7-16782294268B}" type="datetime1">
              <a:rPr lang="en-US" smtClean="0"/>
              <a:pPr/>
              <a:t>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52788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85EFCA-3996-4DAB-911A-24681EABDBA1}" type="datetime1">
              <a:rPr lang="en-US" smtClean="0"/>
              <a:pPr/>
              <a:t>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37126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8F9179F-03F2-42E6-B49E-ECF62F591C02}" type="datetime1">
              <a:rPr lang="en-US" smtClean="0"/>
              <a:pPr/>
              <a:t>12/3/2020</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en-US" smtClean="0"/>
              <a:t>Dr. Mohamed Saad Daoud</a:t>
            </a: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43708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71C2A-AD2D-4B88-933F-B2BD4F01FB12}" type="datetime1">
              <a:rPr lang="en-US" smtClean="0"/>
              <a:pPr/>
              <a:t>12/3/2020</a:t>
            </a:fld>
            <a:endParaRPr lang="en-US"/>
          </a:p>
        </p:txBody>
      </p:sp>
      <p:sp>
        <p:nvSpPr>
          <p:cNvPr id="6" name="Footer Placeholder 5"/>
          <p:cNvSpPr>
            <a:spLocks noGrp="1"/>
          </p:cNvSpPr>
          <p:nvPr>
            <p:ph type="ftr" sz="quarter" idx="11"/>
          </p:nvPr>
        </p:nvSpPr>
        <p:spPr/>
        <p:txBody>
          <a:bodyPr/>
          <a:lstStyle/>
          <a:p>
            <a:r>
              <a:rPr lang="en-US" smtClean="0"/>
              <a:t>Dr. Mohamed Saad Daoud</a:t>
            </a:r>
            <a:endParaRPr lang="en-US"/>
          </a:p>
        </p:txBody>
      </p:sp>
      <p:sp>
        <p:nvSpPr>
          <p:cNvPr id="7" name="Slide Number Placeholder 6"/>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254937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BF9AC7-8CD0-4F98-B7D0-E100219275BC}" type="datetime1">
              <a:rPr lang="en-US" smtClean="0"/>
              <a:pPr/>
              <a:t>12/3/2020</a:t>
            </a:fld>
            <a:endParaRPr lang="en-US"/>
          </a:p>
        </p:txBody>
      </p:sp>
      <p:sp>
        <p:nvSpPr>
          <p:cNvPr id="8" name="Footer Placeholder 7"/>
          <p:cNvSpPr>
            <a:spLocks noGrp="1"/>
          </p:cNvSpPr>
          <p:nvPr>
            <p:ph type="ftr" sz="quarter" idx="11"/>
          </p:nvPr>
        </p:nvSpPr>
        <p:spPr/>
        <p:txBody>
          <a:bodyPr/>
          <a:lstStyle/>
          <a:p>
            <a:r>
              <a:rPr lang="en-US" smtClean="0"/>
              <a:t>Dr. Mohamed Saad Daoud</a:t>
            </a:r>
            <a:endParaRPr lang="en-US"/>
          </a:p>
        </p:txBody>
      </p:sp>
      <p:sp>
        <p:nvSpPr>
          <p:cNvPr id="9" name="Slide Number Placeholder 8"/>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2980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EF7B6D0-A3F5-4CAA-B1EC-0782B8FC54E5}" type="datetime1">
              <a:rPr lang="en-US" smtClean="0"/>
              <a:pPr/>
              <a:t>12/3/2020</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1191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09C96-AAB8-42BA-B9D5-4FAD1394A69B}" type="datetime1">
              <a:rPr lang="en-US" smtClean="0"/>
              <a:pPr/>
              <a:t>12/3/2020</a:t>
            </a:fld>
            <a:endParaRPr lang="en-US"/>
          </a:p>
        </p:txBody>
      </p:sp>
      <p:sp>
        <p:nvSpPr>
          <p:cNvPr id="3" name="Footer Placeholder 2"/>
          <p:cNvSpPr>
            <a:spLocks noGrp="1"/>
          </p:cNvSpPr>
          <p:nvPr>
            <p:ph type="ftr" sz="quarter" idx="11"/>
          </p:nvPr>
        </p:nvSpPr>
        <p:spPr/>
        <p:txBody>
          <a:bodyPr/>
          <a:lstStyle/>
          <a:p>
            <a:r>
              <a:rPr lang="en-US" smtClean="0"/>
              <a:t>Dr. Mohamed Saad Daoud</a:t>
            </a:r>
            <a:endParaRPr lang="en-US"/>
          </a:p>
        </p:txBody>
      </p:sp>
      <p:sp>
        <p:nvSpPr>
          <p:cNvPr id="4" name="Slide Number Placeholder 3"/>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94444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3EEAA95-5B86-4C71-AC44-4D692ADAC773}" type="datetime1">
              <a:rPr lang="en-US" smtClean="0"/>
              <a:pPr/>
              <a:t>12/3/2020</a:t>
            </a:fld>
            <a:endParaRPr lang="en-US"/>
          </a:p>
        </p:txBody>
      </p:sp>
      <p:sp>
        <p:nvSpPr>
          <p:cNvPr id="10" name="Footer Placeholder 9"/>
          <p:cNvSpPr>
            <a:spLocks noGrp="1"/>
          </p:cNvSpPr>
          <p:nvPr>
            <p:ph type="ftr" sz="quarter" idx="11"/>
          </p:nvPr>
        </p:nvSpPr>
        <p:spPr/>
        <p:txBody>
          <a:bodyPr/>
          <a:lstStyle/>
          <a:p>
            <a:r>
              <a:rPr lang="en-US" smtClean="0"/>
              <a:t>Dr. Mohamed Saad Daoud</a:t>
            </a:r>
            <a:endParaRPr lang="en-US"/>
          </a:p>
        </p:txBody>
      </p:sp>
      <p:sp>
        <p:nvSpPr>
          <p:cNvPr id="11" name="Slide Number Placeholder 10"/>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366398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7EA84BA-F35E-4986-97DA-376233FCBDB2}" type="datetime1">
              <a:rPr lang="en-US" smtClean="0"/>
              <a:pPr/>
              <a:t>12/3/2020</a:t>
            </a:fld>
            <a:endParaRPr lang="en-US"/>
          </a:p>
        </p:txBody>
      </p:sp>
      <p:sp>
        <p:nvSpPr>
          <p:cNvPr id="10" name="Slide Number Placeholder 9"/>
          <p:cNvSpPr>
            <a:spLocks noGrp="1"/>
          </p:cNvSpPr>
          <p:nvPr>
            <p:ph type="sldNum" sz="quarter" idx="12"/>
          </p:nvPr>
        </p:nvSpPr>
        <p:spPr/>
        <p:txBody>
          <a:bodyPr/>
          <a:lstStyle/>
          <a:p>
            <a:fld id="{C0B24F9D-808B-4200-A7FE-3B1F49D75A8C}" type="slidenum">
              <a:rPr lang="en-US" smtClean="0"/>
              <a:pPr/>
              <a:t>‹#›</a:t>
            </a:fld>
            <a:endParaRPr lang="en-US"/>
          </a:p>
        </p:txBody>
      </p:sp>
    </p:spTree>
    <p:extLst>
      <p:ext uri="{BB962C8B-B14F-4D97-AF65-F5344CB8AC3E}">
        <p14:creationId xmlns:p14="http://schemas.microsoft.com/office/powerpoint/2010/main" val="198254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E63BCB24-F74B-4F6F-871D-3F6062A38C7B}" type="datetime1">
              <a:rPr lang="en-US" smtClean="0"/>
              <a:pPr/>
              <a:t>12/3/2020</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en-US" smtClean="0"/>
              <a:t>Dr. Mohamed Saad Daoud</a:t>
            </a: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0B24F9D-808B-4200-A7FE-3B1F49D75A8C}" type="slidenum">
              <a:rPr lang="en-US" smtClean="0"/>
              <a:pPr/>
              <a:t>‹#›</a:t>
            </a:fld>
            <a:endParaRPr lang="en-US"/>
          </a:p>
        </p:txBody>
      </p:sp>
    </p:spTree>
    <p:extLst>
      <p:ext uri="{BB962C8B-B14F-4D97-AF65-F5344CB8AC3E}">
        <p14:creationId xmlns:p14="http://schemas.microsoft.com/office/powerpoint/2010/main" val="377753452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TN7AP1WTU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1SvEdg94qU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Xno0vcW2G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FZxf1QDcEO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8VzquHdwZw&amp;list=LLJnTx6S78GHvaLlAxFBbm3Q&amp;index=2979" TargetMode="External"/><Relationship Id="rId2" Type="http://schemas.openxmlformats.org/officeDocument/2006/relationships/hyperlink" Target="https://www.youtube.com/watch?v=2owNMyOO5_Q"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dirty="0" smtClean="0">
                <a:latin typeface="Times New Roman" panose="02020603050405020304" pitchFamily="18" charset="0"/>
                <a:cs typeface="Times New Roman" panose="02020603050405020304" pitchFamily="18" charset="0"/>
              </a:rPr>
              <a:t>Blood Biochemistry</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BCH 577</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By</a:t>
            </a:r>
          </a:p>
          <a:p>
            <a:pPr algn="ctr"/>
            <a:r>
              <a:rPr lang="en-US" sz="2400" b="1" dirty="0" smtClean="0">
                <a:latin typeface="Times New Roman" panose="02020603050405020304" pitchFamily="18" charset="0"/>
                <a:cs typeface="Times New Roman" panose="02020603050405020304" pitchFamily="18" charset="0"/>
              </a:rPr>
              <a:t>Dr. Mohamed </a:t>
            </a:r>
            <a:r>
              <a:rPr lang="en-US" sz="2400" b="1" dirty="0" err="1" smtClean="0">
                <a:latin typeface="Times New Roman" panose="02020603050405020304" pitchFamily="18" charset="0"/>
                <a:cs typeface="Times New Roman" panose="02020603050405020304" pitchFamily="18" charset="0"/>
              </a:rPr>
              <a:t>Saad</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Daoud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265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733256"/>
            <a:ext cx="7772400" cy="438944"/>
          </a:xfrm>
        </p:spPr>
        <p:txBody>
          <a:bodyPr/>
          <a:lstStyle/>
          <a:p>
            <a:r>
              <a:rPr lang="en-US" dirty="0"/>
              <a:t>https://www.youtube.com/watch?v=wTN7AP1WTUI</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10</a:t>
            </a:fld>
            <a:endParaRPr lang="en-US"/>
          </a:p>
        </p:txBody>
      </p:sp>
      <p:pic>
        <p:nvPicPr>
          <p:cNvPr id="6" name="Picture 5">
            <a:hlinkClick r:id="rId2"/>
          </p:cNvPr>
          <p:cNvPicPr>
            <a:picLocks noChangeAspect="1"/>
          </p:cNvPicPr>
          <p:nvPr/>
        </p:nvPicPr>
        <p:blipFill>
          <a:blip r:embed="rId3"/>
          <a:stretch>
            <a:fillRect/>
          </a:stretch>
        </p:blipFill>
        <p:spPr>
          <a:xfrm>
            <a:off x="495300" y="1343025"/>
            <a:ext cx="8153400" cy="4171950"/>
          </a:xfrm>
          <a:prstGeom prst="rect">
            <a:avLst/>
          </a:prstGeom>
        </p:spPr>
      </p:pic>
    </p:spTree>
    <p:extLst>
      <p:ext uri="{BB962C8B-B14F-4D97-AF65-F5344CB8AC3E}">
        <p14:creationId xmlns:p14="http://schemas.microsoft.com/office/powerpoint/2010/main" val="131081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589240"/>
            <a:ext cx="7772400" cy="582960"/>
          </a:xfrm>
        </p:spPr>
        <p:txBody>
          <a:bodyPr/>
          <a:lstStyle/>
          <a:p>
            <a:r>
              <a:rPr lang="en-US" dirty="0"/>
              <a:t>https://www.youtube.com/watch?v=1SvEdg94qUA</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11</a:t>
            </a:fld>
            <a:endParaRPr lang="en-US"/>
          </a:p>
        </p:txBody>
      </p:sp>
      <p:pic>
        <p:nvPicPr>
          <p:cNvPr id="6" name="Picture 5">
            <a:hlinkClick r:id="rId2"/>
          </p:cNvPr>
          <p:cNvPicPr>
            <a:picLocks noChangeAspect="1"/>
          </p:cNvPicPr>
          <p:nvPr/>
        </p:nvPicPr>
        <p:blipFill>
          <a:blip r:embed="rId3"/>
          <a:stretch>
            <a:fillRect/>
          </a:stretch>
        </p:blipFill>
        <p:spPr>
          <a:xfrm>
            <a:off x="321397" y="476672"/>
            <a:ext cx="8210893" cy="4680520"/>
          </a:xfrm>
          <a:prstGeom prst="rect">
            <a:avLst/>
          </a:prstGeom>
        </p:spPr>
      </p:pic>
    </p:spTree>
    <p:extLst>
      <p:ext uri="{BB962C8B-B14F-4D97-AF65-F5344CB8AC3E}">
        <p14:creationId xmlns:p14="http://schemas.microsoft.com/office/powerpoint/2010/main" val="91616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4704"/>
            <a:ext cx="7797546" cy="5559896"/>
          </a:xfrm>
        </p:spPr>
        <p:txBody>
          <a:bodyPr>
            <a:normAutofit/>
          </a:bodyPr>
          <a:lstStyle/>
          <a:p>
            <a:pPr marL="0" indent="0">
              <a:lnSpc>
                <a:spcPct val="150000"/>
              </a:lnSpc>
              <a:buNone/>
            </a:pPr>
            <a:r>
              <a:rPr lang="en-US" sz="2400" b="1" dirty="0" smtClean="0">
                <a:solidFill>
                  <a:srgbClr val="C00000"/>
                </a:solidFill>
                <a:latin typeface="Times New Roman" panose="02020603050405020304" pitchFamily="18" charset="0"/>
                <a:cs typeface="Times New Roman" panose="02020603050405020304" pitchFamily="18" charset="0"/>
              </a:rPr>
              <a:t>Phagocytosis</a:t>
            </a: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The most important function of the neutrophils </a:t>
            </a:r>
            <a:r>
              <a:rPr lang="en-US" sz="2400" b="1" dirty="0" smtClean="0">
                <a:solidFill>
                  <a:srgbClr val="0070C0"/>
                </a:solidFill>
                <a:latin typeface="Times New Roman" panose="02020603050405020304" pitchFamily="18" charset="0"/>
                <a:cs typeface="Times New Roman" panose="02020603050405020304" pitchFamily="18" charset="0"/>
              </a:rPr>
              <a:t>and macrophages </a:t>
            </a:r>
            <a:r>
              <a:rPr lang="en-US" sz="2400" b="1" dirty="0">
                <a:solidFill>
                  <a:srgbClr val="0070C0"/>
                </a:solidFill>
                <a:latin typeface="Times New Roman" panose="02020603050405020304" pitchFamily="18" charset="0"/>
                <a:cs typeface="Times New Roman" panose="02020603050405020304" pitchFamily="18" charset="0"/>
              </a:rPr>
              <a:t>is phagocytosis, which means </a:t>
            </a:r>
            <a:r>
              <a:rPr lang="en-US" sz="2400" b="1" dirty="0" smtClean="0">
                <a:solidFill>
                  <a:srgbClr val="0070C0"/>
                </a:solidFill>
                <a:latin typeface="Times New Roman" panose="02020603050405020304" pitchFamily="18" charset="0"/>
                <a:cs typeface="Times New Roman" panose="02020603050405020304" pitchFamily="18" charset="0"/>
              </a:rPr>
              <a:t>cellular ingestion </a:t>
            </a:r>
            <a:r>
              <a:rPr lang="en-US" sz="2400" b="1" dirty="0">
                <a:solidFill>
                  <a:srgbClr val="0070C0"/>
                </a:solidFill>
                <a:latin typeface="Times New Roman" panose="02020603050405020304" pitchFamily="18" charset="0"/>
                <a:cs typeface="Times New Roman" panose="02020603050405020304" pitchFamily="18" charset="0"/>
              </a:rPr>
              <a:t>of the offending agent.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Phagocytes </a:t>
            </a:r>
            <a:r>
              <a:rPr lang="en-US" sz="2400" b="1" dirty="0">
                <a:solidFill>
                  <a:srgbClr val="0070C0"/>
                </a:solidFill>
                <a:latin typeface="Times New Roman" panose="02020603050405020304" pitchFamily="18" charset="0"/>
                <a:cs typeface="Times New Roman" panose="02020603050405020304" pitchFamily="18" charset="0"/>
              </a:rPr>
              <a:t>must </a:t>
            </a:r>
            <a:r>
              <a:rPr lang="en-US" sz="2400" b="1" dirty="0" smtClean="0">
                <a:solidFill>
                  <a:srgbClr val="0070C0"/>
                </a:solidFill>
                <a:latin typeface="Times New Roman" panose="02020603050405020304" pitchFamily="18" charset="0"/>
                <a:cs typeface="Times New Roman" panose="02020603050405020304" pitchFamily="18" charset="0"/>
              </a:rPr>
              <a:t>be </a:t>
            </a:r>
            <a:r>
              <a:rPr lang="en-US" sz="2400" b="1" dirty="0" smtClean="0">
                <a:solidFill>
                  <a:srgbClr val="002060"/>
                </a:solidFill>
                <a:latin typeface="Times New Roman" panose="02020603050405020304" pitchFamily="18" charset="0"/>
                <a:cs typeface="Times New Roman" panose="02020603050405020304" pitchFamily="18" charset="0"/>
              </a:rPr>
              <a:t>selective</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of the material that is phagocytized; </a:t>
            </a:r>
            <a:r>
              <a:rPr lang="en-US" sz="2400" b="1" dirty="0" smtClean="0">
                <a:solidFill>
                  <a:srgbClr val="0070C0"/>
                </a:solidFill>
                <a:latin typeface="Times New Roman" panose="02020603050405020304" pitchFamily="18" charset="0"/>
                <a:cs typeface="Times New Roman" panose="02020603050405020304" pitchFamily="18" charset="0"/>
              </a:rPr>
              <a:t>otherwise, normal </a:t>
            </a:r>
            <a:r>
              <a:rPr lang="en-US" sz="2400" b="1" dirty="0">
                <a:solidFill>
                  <a:srgbClr val="0070C0"/>
                </a:solidFill>
                <a:latin typeface="Times New Roman" panose="02020603050405020304" pitchFamily="18" charset="0"/>
                <a:cs typeface="Times New Roman" panose="02020603050405020304" pitchFamily="18" charset="0"/>
              </a:rPr>
              <a:t>cells and structures of the body might </a:t>
            </a:r>
            <a:r>
              <a:rPr lang="en-US" sz="2400" b="1" dirty="0" smtClean="0">
                <a:solidFill>
                  <a:srgbClr val="0070C0"/>
                </a:solidFill>
                <a:latin typeface="Times New Roman" panose="02020603050405020304" pitchFamily="18" charset="0"/>
                <a:cs typeface="Times New Roman" panose="02020603050405020304" pitchFamily="18" charset="0"/>
              </a:rPr>
              <a:t>be </a:t>
            </a:r>
            <a:r>
              <a:rPr lang="en-US" sz="2400" b="1" dirty="0">
                <a:solidFill>
                  <a:srgbClr val="0070C0"/>
                </a:solidFill>
                <a:latin typeface="Times New Roman" panose="02020603050405020304" pitchFamily="18" charset="0"/>
                <a:cs typeface="Times New Roman" panose="02020603050405020304" pitchFamily="18" charset="0"/>
              </a:rPr>
              <a:t>ingested. </a:t>
            </a:r>
            <a:endParaRPr lang="ar-SA"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120680"/>
          </a:xfrm>
        </p:spPr>
        <p:txBody>
          <a:bodyPr>
            <a:normAutofit lnSpcReduction="10000"/>
          </a:bodyPr>
          <a:lstStyle/>
          <a:p>
            <a:pPr marL="0" indent="0" algn="just">
              <a:lnSpc>
                <a:spcPct val="160000"/>
              </a:lnSpc>
              <a:buNone/>
            </a:pPr>
            <a:r>
              <a:rPr lang="en-US" sz="2400" b="1" dirty="0" smtClean="0">
                <a:solidFill>
                  <a:srgbClr val="002060"/>
                </a:solidFill>
                <a:latin typeface="Times New Roman" panose="02020603050405020304" pitchFamily="18" charset="0"/>
                <a:cs typeface="Times New Roman" panose="02020603050405020304" pitchFamily="18" charset="0"/>
              </a:rPr>
              <a:t>How body cells protect themselves from Phagocytosis? </a:t>
            </a:r>
            <a:endParaRPr lang="ar-SA" sz="2400" b="1" dirty="0">
              <a:solidFill>
                <a:srgbClr val="002060"/>
              </a:solidFill>
              <a:latin typeface="Times New Roman" panose="02020603050405020304" pitchFamily="18" charset="0"/>
            </a:endParaRPr>
          </a:p>
          <a:p>
            <a:pPr marL="0" indent="0" algn="just">
              <a:lnSpc>
                <a:spcPct val="160000"/>
              </a:lnSpc>
              <a:buNone/>
            </a:pPr>
            <a:r>
              <a:rPr lang="en-US" sz="2400" b="1" dirty="0" smtClean="0">
                <a:solidFill>
                  <a:srgbClr val="C00000"/>
                </a:solidFill>
                <a:latin typeface="Times New Roman" panose="02020603050405020304" pitchFamily="18" charset="0"/>
                <a:cs typeface="Times New Roman" panose="02020603050405020304" pitchFamily="18" charset="0"/>
              </a:rPr>
              <a:t>First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most natural structures in the tissues </a:t>
            </a:r>
            <a:r>
              <a:rPr lang="en-US" sz="2400" b="1" dirty="0" smtClean="0">
                <a:solidFill>
                  <a:srgbClr val="0070C0"/>
                </a:solidFill>
                <a:latin typeface="Times New Roman" panose="02020603050405020304" pitchFamily="18" charset="0"/>
                <a:cs typeface="Times New Roman" panose="02020603050405020304" pitchFamily="18" charset="0"/>
              </a:rPr>
              <a:t>have smooth </a:t>
            </a:r>
            <a:r>
              <a:rPr lang="en-US" sz="2400" b="1" dirty="0">
                <a:solidFill>
                  <a:srgbClr val="0070C0"/>
                </a:solidFill>
                <a:latin typeface="Times New Roman" panose="02020603050405020304" pitchFamily="18" charset="0"/>
                <a:cs typeface="Times New Roman" panose="02020603050405020304" pitchFamily="18" charset="0"/>
              </a:rPr>
              <a:t>surfaces, which resist phagocytosis. But if </a:t>
            </a:r>
            <a:r>
              <a:rPr lang="en-US" sz="2400" b="1" dirty="0" smtClean="0">
                <a:solidFill>
                  <a:srgbClr val="0070C0"/>
                </a:solidFill>
                <a:latin typeface="Times New Roman" panose="02020603050405020304" pitchFamily="18" charset="0"/>
                <a:cs typeface="Times New Roman" panose="02020603050405020304" pitchFamily="18" charset="0"/>
              </a:rPr>
              <a:t>the surface </a:t>
            </a:r>
            <a:r>
              <a:rPr lang="en-US" sz="2400" b="1" dirty="0">
                <a:solidFill>
                  <a:srgbClr val="0070C0"/>
                </a:solidFill>
                <a:latin typeface="Times New Roman" panose="02020603050405020304" pitchFamily="18" charset="0"/>
                <a:cs typeface="Times New Roman" panose="02020603050405020304" pitchFamily="18" charset="0"/>
              </a:rPr>
              <a:t>is rough, the likelihood of phagocytosis </a:t>
            </a:r>
            <a:r>
              <a:rPr lang="en-US" sz="2400" b="1" dirty="0" smtClean="0">
                <a:solidFill>
                  <a:srgbClr val="0070C0"/>
                </a:solidFill>
                <a:latin typeface="Times New Roman" panose="02020603050405020304" pitchFamily="18" charset="0"/>
                <a:cs typeface="Times New Roman" panose="02020603050405020304" pitchFamily="18" charset="0"/>
              </a:rPr>
              <a:t>is increased</a:t>
            </a:r>
            <a:r>
              <a:rPr lang="en-US" sz="2400" b="1" dirty="0">
                <a:solidFill>
                  <a:srgbClr val="0070C0"/>
                </a:solidFill>
                <a:latin typeface="Times New Roman" panose="02020603050405020304" pitchFamily="18" charset="0"/>
                <a:cs typeface="Times New Roman" panose="02020603050405020304" pitchFamily="18" charset="0"/>
              </a:rPr>
              <a:t>.</a:t>
            </a:r>
          </a:p>
          <a:p>
            <a:pPr marL="0" indent="0" algn="just">
              <a:lnSpc>
                <a:spcPct val="160000"/>
              </a:lnSpc>
              <a:buNone/>
            </a:pPr>
            <a:r>
              <a:rPr lang="en-US" sz="2400" b="1" dirty="0">
                <a:solidFill>
                  <a:srgbClr val="C00000"/>
                </a:solidFill>
                <a:latin typeface="Times New Roman" panose="02020603050405020304" pitchFamily="18" charset="0"/>
                <a:cs typeface="Times New Roman" panose="02020603050405020304" pitchFamily="18" charset="0"/>
              </a:rPr>
              <a:t>Second, </a:t>
            </a:r>
            <a:r>
              <a:rPr lang="en-US" sz="2400" b="1" dirty="0">
                <a:solidFill>
                  <a:srgbClr val="0070C0"/>
                </a:solidFill>
                <a:latin typeface="Times New Roman" panose="02020603050405020304" pitchFamily="18" charset="0"/>
                <a:cs typeface="Times New Roman" panose="02020603050405020304" pitchFamily="18" charset="0"/>
              </a:rPr>
              <a:t>most natural substances of the body </a:t>
            </a:r>
            <a:r>
              <a:rPr lang="en-US" sz="2400" b="1" dirty="0" smtClean="0">
                <a:solidFill>
                  <a:srgbClr val="0070C0"/>
                </a:solidFill>
                <a:latin typeface="Times New Roman" panose="02020603050405020304" pitchFamily="18" charset="0"/>
                <a:cs typeface="Times New Roman" panose="02020603050405020304" pitchFamily="18" charset="0"/>
              </a:rPr>
              <a:t>have protective </a:t>
            </a:r>
            <a:r>
              <a:rPr lang="en-US" sz="2400" b="1" dirty="0">
                <a:solidFill>
                  <a:srgbClr val="0070C0"/>
                </a:solidFill>
                <a:latin typeface="Times New Roman" panose="02020603050405020304" pitchFamily="18" charset="0"/>
                <a:cs typeface="Times New Roman" panose="02020603050405020304" pitchFamily="18" charset="0"/>
              </a:rPr>
              <a:t>protein coats that repel the </a:t>
            </a:r>
            <a:r>
              <a:rPr lang="en-US" sz="2400" b="1" dirty="0" smtClean="0">
                <a:solidFill>
                  <a:srgbClr val="0070C0"/>
                </a:solidFill>
                <a:latin typeface="Times New Roman" panose="02020603050405020304" pitchFamily="18" charset="0"/>
                <a:cs typeface="Times New Roman" panose="02020603050405020304" pitchFamily="18" charset="0"/>
              </a:rPr>
              <a:t>phagocytes. Conversely</a:t>
            </a:r>
            <a:r>
              <a:rPr lang="en-US" sz="2400" b="1" dirty="0">
                <a:solidFill>
                  <a:srgbClr val="0070C0"/>
                </a:solidFill>
                <a:latin typeface="Times New Roman" panose="02020603050405020304" pitchFamily="18" charset="0"/>
                <a:cs typeface="Times New Roman" panose="02020603050405020304" pitchFamily="18" charset="0"/>
              </a:rPr>
              <a:t>, most dead tissues and foreign </a:t>
            </a:r>
            <a:r>
              <a:rPr lang="en-US" sz="2400" b="1" dirty="0" smtClean="0">
                <a:solidFill>
                  <a:srgbClr val="0070C0"/>
                </a:solidFill>
                <a:latin typeface="Times New Roman" panose="02020603050405020304" pitchFamily="18" charset="0"/>
                <a:cs typeface="Times New Roman" panose="02020603050405020304" pitchFamily="18" charset="0"/>
              </a:rPr>
              <a:t>particles have </a:t>
            </a:r>
            <a:r>
              <a:rPr lang="en-US" sz="2400" b="1" dirty="0">
                <a:solidFill>
                  <a:srgbClr val="0070C0"/>
                </a:solidFill>
                <a:latin typeface="Times New Roman" panose="02020603050405020304" pitchFamily="18" charset="0"/>
                <a:cs typeface="Times New Roman" panose="02020603050405020304" pitchFamily="18" charset="0"/>
              </a:rPr>
              <a:t>no protective coats, which makes them subject </a:t>
            </a:r>
            <a:r>
              <a:rPr lang="en-US" sz="2400" b="1" dirty="0" smtClean="0">
                <a:solidFill>
                  <a:srgbClr val="0070C0"/>
                </a:solidFill>
                <a:latin typeface="Times New Roman" panose="02020603050405020304" pitchFamily="18" charset="0"/>
                <a:cs typeface="Times New Roman" panose="02020603050405020304" pitchFamily="18" charset="0"/>
              </a:rPr>
              <a:t>to phagocytosis. </a:t>
            </a:r>
          </a:p>
          <a:p>
            <a:pPr marL="0" indent="0" algn="just">
              <a:lnSpc>
                <a:spcPct val="160000"/>
              </a:lnSpc>
              <a:buNone/>
            </a:pPr>
            <a:r>
              <a:rPr lang="en-US" sz="2400" b="1" dirty="0" smtClean="0">
                <a:solidFill>
                  <a:srgbClr val="C00000"/>
                </a:solidFill>
                <a:latin typeface="Times New Roman" panose="02020603050405020304" pitchFamily="18" charset="0"/>
                <a:cs typeface="Times New Roman" panose="02020603050405020304" pitchFamily="18" charset="0"/>
              </a:rPr>
              <a:t>Third, </a:t>
            </a:r>
            <a:r>
              <a:rPr lang="en-US" sz="2400" b="1" dirty="0" smtClean="0">
                <a:solidFill>
                  <a:srgbClr val="0070C0"/>
                </a:solidFill>
                <a:latin typeface="Times New Roman" panose="02020603050405020304" pitchFamily="18" charset="0"/>
                <a:cs typeface="Times New Roman" panose="02020603050405020304" pitchFamily="18" charset="0"/>
              </a:rPr>
              <a:t>the immune system of the body develops </a:t>
            </a:r>
            <a:r>
              <a:rPr lang="en-US" sz="2400" b="1" dirty="0" smtClean="0">
                <a:solidFill>
                  <a:srgbClr val="002060"/>
                </a:solidFill>
                <a:latin typeface="Times New Roman" panose="02020603050405020304" pitchFamily="18" charset="0"/>
                <a:cs typeface="Times New Roman" panose="02020603050405020304" pitchFamily="18" charset="0"/>
              </a:rPr>
              <a:t>antibodies</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against infectious agents such as bacteria.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539552" y="6442552"/>
            <a:ext cx="4745736" cy="365125"/>
          </a:xfrm>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13</a:t>
            </a:fld>
            <a:endParaRPr lang="en-US"/>
          </a:p>
        </p:txBody>
      </p:sp>
    </p:spTree>
    <p:extLst>
      <p:ext uri="{BB962C8B-B14F-4D97-AF65-F5344CB8AC3E}">
        <p14:creationId xmlns:p14="http://schemas.microsoft.com/office/powerpoint/2010/main" val="20816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548680"/>
            <a:ext cx="8229600" cy="5487888"/>
          </a:xfrm>
        </p:spPr>
        <p:txBody>
          <a:bodyPr>
            <a:normAutofit/>
          </a:bodyPr>
          <a:lstStyle/>
          <a:p>
            <a:pPr algn="just">
              <a:lnSpc>
                <a:spcPct val="150000"/>
              </a:lnSpc>
            </a:pPr>
            <a:r>
              <a:rPr lang="en-US" sz="2200" b="1" dirty="0">
                <a:solidFill>
                  <a:srgbClr val="002060"/>
                </a:solidFill>
                <a:latin typeface="Times New Roman" panose="02020603050405020304" pitchFamily="18" charset="0"/>
                <a:cs typeface="Times New Roman" panose="02020603050405020304" pitchFamily="18" charset="0"/>
              </a:rPr>
              <a:t>The antibodies </a:t>
            </a:r>
            <a:r>
              <a:rPr lang="en-US" sz="2400" b="1" dirty="0" smtClean="0">
                <a:solidFill>
                  <a:srgbClr val="0070C0"/>
                </a:solidFill>
                <a:latin typeface="Times New Roman" panose="02020603050405020304" pitchFamily="18" charset="0"/>
                <a:cs typeface="Times New Roman" panose="02020603050405020304" pitchFamily="18" charset="0"/>
              </a:rPr>
              <a:t>adhere </a:t>
            </a:r>
            <a:r>
              <a:rPr lang="en-US" sz="2400" b="1" dirty="0">
                <a:solidFill>
                  <a:srgbClr val="0070C0"/>
                </a:solidFill>
                <a:latin typeface="Times New Roman" panose="02020603050405020304" pitchFamily="18" charset="0"/>
                <a:cs typeface="Times New Roman" panose="02020603050405020304" pitchFamily="18" charset="0"/>
              </a:rPr>
              <a:t>to </a:t>
            </a:r>
            <a:r>
              <a:rPr lang="en-US" sz="2400" b="1" dirty="0" smtClean="0">
                <a:solidFill>
                  <a:srgbClr val="0070C0"/>
                </a:solidFill>
                <a:latin typeface="Times New Roman" panose="02020603050405020304" pitchFamily="18" charset="0"/>
                <a:cs typeface="Times New Roman" panose="02020603050405020304" pitchFamily="18" charset="0"/>
              </a:rPr>
              <a:t>the bacterial </a:t>
            </a:r>
            <a:r>
              <a:rPr lang="en-US" sz="2400" b="1" dirty="0">
                <a:solidFill>
                  <a:srgbClr val="0070C0"/>
                </a:solidFill>
                <a:latin typeface="Times New Roman" panose="02020603050405020304" pitchFamily="18" charset="0"/>
                <a:cs typeface="Times New Roman" panose="02020603050405020304" pitchFamily="18" charset="0"/>
              </a:rPr>
              <a:t>membranes and thereby make the bacteria especially susceptible to phagocytosis</a:t>
            </a:r>
            <a:r>
              <a:rPr lang="en-US" sz="2400" b="1" dirty="0" smtClean="0">
                <a:solidFill>
                  <a:srgbClr val="0070C0"/>
                </a:solidFill>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To do </a:t>
            </a:r>
            <a:r>
              <a:rPr lang="en-US" sz="2400" b="1" dirty="0">
                <a:solidFill>
                  <a:srgbClr val="0070C0"/>
                </a:solidFill>
                <a:latin typeface="Times New Roman" panose="02020603050405020304" pitchFamily="18" charset="0"/>
                <a:cs typeface="Times New Roman" panose="02020603050405020304" pitchFamily="18" charset="0"/>
              </a:rPr>
              <a:t>this, the antibody molecule also combines with </a:t>
            </a: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smtClean="0">
                <a:solidFill>
                  <a:srgbClr val="00B050"/>
                </a:solidFill>
                <a:latin typeface="Times New Roman" panose="02020603050405020304" pitchFamily="18" charset="0"/>
                <a:cs typeface="Times New Roman" panose="02020603050405020304" pitchFamily="18" charset="0"/>
              </a:rPr>
              <a:t>C3 </a:t>
            </a:r>
            <a:r>
              <a:rPr lang="en-US" sz="2400" b="1" dirty="0">
                <a:solidFill>
                  <a:srgbClr val="0070C0"/>
                </a:solidFill>
                <a:latin typeface="Times New Roman" panose="02020603050405020304" pitchFamily="18" charset="0"/>
                <a:cs typeface="Times New Roman" panose="02020603050405020304" pitchFamily="18" charset="0"/>
              </a:rPr>
              <a:t>product of the complement cascade, which is </a:t>
            </a:r>
            <a:r>
              <a:rPr lang="en-US" sz="2400" b="1" dirty="0" smtClean="0">
                <a:solidFill>
                  <a:srgbClr val="0070C0"/>
                </a:solidFill>
                <a:latin typeface="Times New Roman" panose="02020603050405020304" pitchFamily="18" charset="0"/>
                <a:cs typeface="Times New Roman" panose="02020603050405020304" pitchFamily="18" charset="0"/>
              </a:rPr>
              <a:t>an additional </a:t>
            </a:r>
            <a:r>
              <a:rPr lang="en-US" sz="2400" b="1" dirty="0">
                <a:solidFill>
                  <a:srgbClr val="0070C0"/>
                </a:solidFill>
                <a:latin typeface="Times New Roman" panose="02020603050405020304" pitchFamily="18" charset="0"/>
                <a:cs typeface="Times New Roman" panose="02020603050405020304" pitchFamily="18" charset="0"/>
              </a:rPr>
              <a:t>part of the immune </a:t>
            </a:r>
            <a:r>
              <a:rPr lang="en-US" sz="2400" b="1" dirty="0" smtClean="0">
                <a:solidFill>
                  <a:srgbClr val="0070C0"/>
                </a:solidFill>
                <a:latin typeface="Times New Roman" panose="02020603050405020304" pitchFamily="18" charset="0"/>
                <a:cs typeface="Times New Roman" panose="02020603050405020304" pitchFamily="18" charset="0"/>
              </a:rPr>
              <a:t>system.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C3 molecules, in turn, attach </a:t>
            </a:r>
            <a:r>
              <a:rPr lang="en-US" sz="2400" b="1" dirty="0" smtClean="0">
                <a:solidFill>
                  <a:srgbClr val="0070C0"/>
                </a:solidFill>
                <a:latin typeface="Times New Roman" panose="02020603050405020304" pitchFamily="18" charset="0"/>
                <a:cs typeface="Times New Roman" panose="02020603050405020304" pitchFamily="18" charset="0"/>
              </a:rPr>
              <a:t>to receptors </a:t>
            </a:r>
            <a:r>
              <a:rPr lang="en-US" sz="2400" b="1" dirty="0">
                <a:solidFill>
                  <a:srgbClr val="0070C0"/>
                </a:solidFill>
                <a:latin typeface="Times New Roman" panose="02020603050405020304" pitchFamily="18" charset="0"/>
                <a:cs typeface="Times New Roman" panose="02020603050405020304" pitchFamily="18" charset="0"/>
              </a:rPr>
              <a:t>on the phagocyte membrane, thus </a:t>
            </a:r>
            <a:r>
              <a:rPr lang="en-US" sz="2400" b="1" dirty="0" smtClean="0">
                <a:solidFill>
                  <a:srgbClr val="0070C0"/>
                </a:solidFill>
                <a:latin typeface="Times New Roman" panose="02020603050405020304" pitchFamily="18" charset="0"/>
                <a:cs typeface="Times New Roman" panose="02020603050405020304" pitchFamily="18" charset="0"/>
              </a:rPr>
              <a:t>initiating phagocytosis</a:t>
            </a:r>
            <a:r>
              <a:rPr lang="en-US" sz="2400" b="1" dirty="0">
                <a:solidFill>
                  <a:srgbClr val="0070C0"/>
                </a:solidFill>
                <a:latin typeface="Times New Roman" panose="02020603050405020304" pitchFamily="18" charset="0"/>
                <a:cs typeface="Times New Roman" panose="02020603050405020304" pitchFamily="18" charset="0"/>
              </a:rPr>
              <a:t>. This selection and phagocytosis </a:t>
            </a:r>
            <a:r>
              <a:rPr lang="en-US" sz="2400" b="1" dirty="0" smtClean="0">
                <a:solidFill>
                  <a:srgbClr val="0070C0"/>
                </a:solidFill>
                <a:latin typeface="Times New Roman" panose="02020603050405020304" pitchFamily="18" charset="0"/>
                <a:cs typeface="Times New Roman" panose="02020603050405020304" pitchFamily="18" charset="0"/>
              </a:rPr>
              <a:t>process is </a:t>
            </a:r>
            <a:r>
              <a:rPr lang="en-US" sz="2400" b="1" dirty="0">
                <a:solidFill>
                  <a:srgbClr val="0070C0"/>
                </a:solidFill>
                <a:latin typeface="Times New Roman" panose="02020603050405020304" pitchFamily="18" charset="0"/>
                <a:cs typeface="Times New Roman" panose="02020603050405020304" pitchFamily="18" charset="0"/>
              </a:rPr>
              <a:t>called </a:t>
            </a:r>
            <a:r>
              <a:rPr lang="en-US" sz="2400" b="1" dirty="0">
                <a:solidFill>
                  <a:srgbClr val="C00000"/>
                </a:solidFill>
                <a:latin typeface="Times New Roman" panose="02020603050405020304" pitchFamily="18" charset="0"/>
                <a:cs typeface="Times New Roman" panose="02020603050405020304" pitchFamily="18" charset="0"/>
              </a:rPr>
              <a:t>opsonization</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14</a:t>
            </a:fld>
            <a:endParaRPr lang="en-US"/>
          </a:p>
        </p:txBody>
      </p:sp>
    </p:spTree>
    <p:extLst>
      <p:ext uri="{BB962C8B-B14F-4D97-AF65-F5344CB8AC3E}">
        <p14:creationId xmlns:p14="http://schemas.microsoft.com/office/powerpoint/2010/main" val="274106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5589240"/>
            <a:ext cx="7772400" cy="576064"/>
          </a:xfrm>
        </p:spPr>
        <p:txBody>
          <a:bodyPr/>
          <a:lstStyle/>
          <a:p>
            <a:r>
              <a:rPr lang="en-US" dirty="0"/>
              <a:t>https://www.youtube.com/watch?v=LXno0vcW2Go</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15</a:t>
            </a:fld>
            <a:endParaRPr lang="en-US"/>
          </a:p>
        </p:txBody>
      </p:sp>
      <p:pic>
        <p:nvPicPr>
          <p:cNvPr id="6" name="Picture 5">
            <a:hlinkClick r:id="rId2"/>
          </p:cNvPr>
          <p:cNvPicPr>
            <a:picLocks noChangeAspect="1"/>
          </p:cNvPicPr>
          <p:nvPr/>
        </p:nvPicPr>
        <p:blipFill>
          <a:blip r:embed="rId3"/>
          <a:stretch>
            <a:fillRect/>
          </a:stretch>
        </p:blipFill>
        <p:spPr>
          <a:xfrm>
            <a:off x="367610" y="260648"/>
            <a:ext cx="8355766" cy="5222354"/>
          </a:xfrm>
          <a:prstGeom prst="rect">
            <a:avLst/>
          </a:prstGeom>
        </p:spPr>
      </p:pic>
    </p:spTree>
    <p:extLst>
      <p:ext uri="{BB962C8B-B14F-4D97-AF65-F5344CB8AC3E}">
        <p14:creationId xmlns:p14="http://schemas.microsoft.com/office/powerpoint/2010/main" val="22740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Autofit/>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Phagocytosis by </a:t>
            </a:r>
            <a:r>
              <a:rPr lang="en-US" sz="2400" b="1" dirty="0" smtClean="0">
                <a:solidFill>
                  <a:srgbClr val="C00000"/>
                </a:solidFill>
                <a:latin typeface="Times New Roman" panose="02020603050405020304" pitchFamily="18" charset="0"/>
                <a:cs typeface="Times New Roman" panose="02020603050405020304" pitchFamily="18" charset="0"/>
              </a:rPr>
              <a:t>Neutrophils</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neutrophils </a:t>
            </a:r>
            <a:r>
              <a:rPr lang="en-US" sz="2400" b="1" dirty="0" smtClean="0">
                <a:solidFill>
                  <a:srgbClr val="0070C0"/>
                </a:solidFill>
                <a:latin typeface="Times New Roman" panose="02020603050405020304" pitchFamily="18" charset="0"/>
                <a:cs typeface="Times New Roman" panose="02020603050405020304" pitchFamily="18" charset="0"/>
              </a:rPr>
              <a:t>entering the </a:t>
            </a:r>
            <a:r>
              <a:rPr lang="en-US" sz="2400" b="1" dirty="0">
                <a:solidFill>
                  <a:srgbClr val="0070C0"/>
                </a:solidFill>
                <a:latin typeface="Times New Roman" panose="02020603050405020304" pitchFamily="18" charset="0"/>
                <a:cs typeface="Times New Roman" panose="02020603050405020304" pitchFamily="18" charset="0"/>
              </a:rPr>
              <a:t>tissues are already mature cells that can </a:t>
            </a:r>
            <a:r>
              <a:rPr lang="en-US" sz="2400" b="1" dirty="0" smtClean="0">
                <a:solidFill>
                  <a:srgbClr val="0070C0"/>
                </a:solidFill>
                <a:latin typeface="Times New Roman" panose="02020603050405020304" pitchFamily="18" charset="0"/>
                <a:cs typeface="Times New Roman" panose="02020603050405020304" pitchFamily="18" charset="0"/>
              </a:rPr>
              <a:t>immediately begin </a:t>
            </a:r>
            <a:r>
              <a:rPr lang="en-US" sz="2400" b="1" dirty="0">
                <a:solidFill>
                  <a:srgbClr val="0070C0"/>
                </a:solidFill>
                <a:latin typeface="Times New Roman" panose="02020603050405020304" pitchFamily="18" charset="0"/>
                <a:cs typeface="Times New Roman" panose="02020603050405020304" pitchFamily="18" charset="0"/>
              </a:rPr>
              <a:t>phagocytosis.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On </a:t>
            </a:r>
            <a:r>
              <a:rPr lang="en-US" sz="2400" b="1" dirty="0">
                <a:solidFill>
                  <a:srgbClr val="0070C0"/>
                </a:solidFill>
                <a:latin typeface="Times New Roman" panose="02020603050405020304" pitchFamily="18" charset="0"/>
                <a:cs typeface="Times New Roman" panose="02020603050405020304" pitchFamily="18" charset="0"/>
              </a:rPr>
              <a:t>approaching a particle </a:t>
            </a:r>
            <a:r>
              <a:rPr lang="en-US" sz="2400" b="1" dirty="0" smtClean="0">
                <a:solidFill>
                  <a:srgbClr val="0070C0"/>
                </a:solidFill>
                <a:latin typeface="Times New Roman" panose="02020603050405020304" pitchFamily="18" charset="0"/>
                <a:cs typeface="Times New Roman" panose="02020603050405020304" pitchFamily="18" charset="0"/>
              </a:rPr>
              <a:t>to be </a:t>
            </a:r>
            <a:r>
              <a:rPr lang="en-US" sz="2400" b="1" dirty="0">
                <a:solidFill>
                  <a:srgbClr val="0070C0"/>
                </a:solidFill>
                <a:latin typeface="Times New Roman" panose="02020603050405020304" pitchFamily="18" charset="0"/>
                <a:cs typeface="Times New Roman" panose="02020603050405020304" pitchFamily="18" charset="0"/>
              </a:rPr>
              <a:t>phagocytized, the neutrophil first attaches itself </a:t>
            </a:r>
            <a:r>
              <a:rPr lang="en-US" sz="2400" b="1" dirty="0" smtClean="0">
                <a:solidFill>
                  <a:srgbClr val="0070C0"/>
                </a:solidFill>
                <a:latin typeface="Times New Roman" panose="02020603050405020304" pitchFamily="18" charset="0"/>
                <a:cs typeface="Times New Roman" panose="02020603050405020304" pitchFamily="18" charset="0"/>
              </a:rPr>
              <a:t>to the </a:t>
            </a:r>
            <a:r>
              <a:rPr lang="en-US" sz="2400" b="1" dirty="0">
                <a:solidFill>
                  <a:srgbClr val="0070C0"/>
                </a:solidFill>
                <a:latin typeface="Times New Roman" panose="02020603050405020304" pitchFamily="18" charset="0"/>
                <a:cs typeface="Times New Roman" panose="02020603050405020304" pitchFamily="18" charset="0"/>
              </a:rPr>
              <a:t>particle and then projects pseudopodia in all </a:t>
            </a:r>
            <a:r>
              <a:rPr lang="en-US" sz="2400" b="1" dirty="0" smtClean="0">
                <a:solidFill>
                  <a:srgbClr val="0070C0"/>
                </a:solidFill>
                <a:latin typeface="Times New Roman" panose="02020603050405020304" pitchFamily="18" charset="0"/>
                <a:cs typeface="Times New Roman" panose="02020603050405020304" pitchFamily="18" charset="0"/>
              </a:rPr>
              <a:t>directions around </a:t>
            </a:r>
            <a:r>
              <a:rPr lang="en-US" sz="2400" b="1" dirty="0">
                <a:solidFill>
                  <a:srgbClr val="0070C0"/>
                </a:solidFill>
                <a:latin typeface="Times New Roman" panose="02020603050405020304" pitchFamily="18" charset="0"/>
                <a:cs typeface="Times New Roman" panose="02020603050405020304" pitchFamily="18" charset="0"/>
              </a:rPr>
              <a:t>the particle.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pseudopodia meet </a:t>
            </a:r>
            <a:r>
              <a:rPr lang="en-US" sz="2400" b="1" dirty="0" smtClean="0">
                <a:solidFill>
                  <a:srgbClr val="0070C0"/>
                </a:solidFill>
                <a:latin typeface="Times New Roman" panose="02020603050405020304" pitchFamily="18" charset="0"/>
                <a:cs typeface="Times New Roman" panose="02020603050405020304" pitchFamily="18" charset="0"/>
              </a:rPr>
              <a:t>one another </a:t>
            </a:r>
            <a:r>
              <a:rPr lang="en-US" sz="2400" b="1" dirty="0">
                <a:solidFill>
                  <a:srgbClr val="0070C0"/>
                </a:solidFill>
                <a:latin typeface="Times New Roman" panose="02020603050405020304" pitchFamily="18" charset="0"/>
                <a:cs typeface="Times New Roman" panose="02020603050405020304" pitchFamily="18" charset="0"/>
              </a:rPr>
              <a:t>on the opposite side and fuse. This creates </a:t>
            </a:r>
            <a:r>
              <a:rPr lang="en-US" sz="2400" b="1" dirty="0" smtClean="0">
                <a:solidFill>
                  <a:srgbClr val="0070C0"/>
                </a:solidFill>
                <a:latin typeface="Times New Roman" panose="02020603050405020304" pitchFamily="18" charset="0"/>
                <a:cs typeface="Times New Roman" panose="02020603050405020304" pitchFamily="18" charset="0"/>
              </a:rPr>
              <a:t>an enclosed </a:t>
            </a:r>
            <a:r>
              <a:rPr lang="en-US" sz="2400" b="1" dirty="0">
                <a:solidFill>
                  <a:srgbClr val="0070C0"/>
                </a:solidFill>
                <a:latin typeface="Times New Roman" panose="02020603050405020304" pitchFamily="18" charset="0"/>
                <a:cs typeface="Times New Roman" panose="02020603050405020304" pitchFamily="18" charset="0"/>
              </a:rPr>
              <a:t>chamber that contains the phagocytized </a:t>
            </a:r>
            <a:r>
              <a:rPr lang="en-US" sz="2400" b="1" dirty="0" smtClean="0">
                <a:solidFill>
                  <a:srgbClr val="0070C0"/>
                </a:solidFill>
                <a:latin typeface="Times New Roman" panose="02020603050405020304" pitchFamily="18" charset="0"/>
                <a:cs typeface="Times New Roman" panose="02020603050405020304" pitchFamily="18" charset="0"/>
              </a:rPr>
              <a:t>particle.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Dr. Mohamed Saad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16</a:t>
            </a:fld>
            <a:endParaRPr lang="en-US"/>
          </a:p>
        </p:txBody>
      </p:sp>
    </p:spTree>
    <p:extLst>
      <p:ext uri="{BB962C8B-B14F-4D97-AF65-F5344CB8AC3E}">
        <p14:creationId xmlns:p14="http://schemas.microsoft.com/office/powerpoint/2010/main" val="367067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04664"/>
            <a:ext cx="7846640" cy="5767536"/>
          </a:xfrm>
        </p:spPr>
        <p:txBody>
          <a:bodyPr>
            <a:norm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Then the chamber </a:t>
            </a:r>
            <a:r>
              <a:rPr lang="en-US" sz="2400" b="1" dirty="0" err="1">
                <a:solidFill>
                  <a:srgbClr val="0070C0"/>
                </a:solidFill>
                <a:latin typeface="Times New Roman" panose="02020603050405020304" pitchFamily="18" charset="0"/>
                <a:cs typeface="Times New Roman" panose="02020603050405020304" pitchFamily="18" charset="0"/>
              </a:rPr>
              <a:t>invaginates</a:t>
            </a:r>
            <a:r>
              <a:rPr lang="en-US" sz="2400" b="1" dirty="0">
                <a:solidFill>
                  <a:srgbClr val="0070C0"/>
                </a:solidFill>
                <a:latin typeface="Times New Roman" panose="02020603050405020304" pitchFamily="18" charset="0"/>
                <a:cs typeface="Times New Roman" panose="02020603050405020304" pitchFamily="18" charset="0"/>
              </a:rPr>
              <a:t> to the inside of the cytoplasmic cavity and breaks away from the outer cell membrane to form a </a:t>
            </a:r>
            <a:r>
              <a:rPr lang="en-US" sz="2400" b="1" dirty="0" smtClean="0">
                <a:solidFill>
                  <a:srgbClr val="0070C0"/>
                </a:solidFill>
                <a:latin typeface="Times New Roman" panose="02020603050405020304" pitchFamily="18" charset="0"/>
                <a:cs typeface="Times New Roman" panose="02020603050405020304" pitchFamily="18" charset="0"/>
              </a:rPr>
              <a:t>free-floating phagocytic </a:t>
            </a:r>
            <a:r>
              <a:rPr lang="en-US" sz="2400" b="1" dirty="0">
                <a:solidFill>
                  <a:srgbClr val="0070C0"/>
                </a:solidFill>
                <a:latin typeface="Times New Roman" panose="02020603050405020304" pitchFamily="18" charset="0"/>
                <a:cs typeface="Times New Roman" panose="02020603050405020304" pitchFamily="18" charset="0"/>
              </a:rPr>
              <a:t>vesicle (also called a phagosome) inside the cytoplasm.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A </a:t>
            </a:r>
            <a:r>
              <a:rPr lang="en-US" sz="2400" b="1" dirty="0">
                <a:solidFill>
                  <a:srgbClr val="0070C0"/>
                </a:solidFill>
                <a:latin typeface="Times New Roman" panose="02020603050405020304" pitchFamily="18" charset="0"/>
                <a:cs typeface="Times New Roman" panose="02020603050405020304" pitchFamily="18" charset="0"/>
              </a:rPr>
              <a:t>single neutrophil can usually phagocytize 3 to 20 bacteria before the neutrophil itself becomes inactivated and dies.</a:t>
            </a:r>
          </a:p>
          <a:p>
            <a:endParaRPr lang="en-US"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17</a:t>
            </a:fld>
            <a:endParaRPr lang="en-US"/>
          </a:p>
        </p:txBody>
      </p:sp>
    </p:spTree>
    <p:extLst>
      <p:ext uri="{BB962C8B-B14F-4D97-AF65-F5344CB8AC3E}">
        <p14:creationId xmlns:p14="http://schemas.microsoft.com/office/powerpoint/2010/main" val="160558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06" y="332656"/>
            <a:ext cx="8584465" cy="6192688"/>
          </a:xfrm>
        </p:spPr>
        <p:txBody>
          <a:bodyPr>
            <a:normAutofit fontScale="92500" lnSpcReduction="10000"/>
          </a:bodyPr>
          <a:lstStyle/>
          <a:p>
            <a:pPr marL="0" indent="0" algn="just">
              <a:lnSpc>
                <a:spcPct val="150000"/>
              </a:lnSpc>
              <a:buNone/>
            </a:pPr>
            <a:r>
              <a:rPr lang="en-US" sz="3000" b="1" dirty="0">
                <a:solidFill>
                  <a:srgbClr val="C00000"/>
                </a:solidFill>
                <a:latin typeface="Times New Roman" panose="02020603050405020304" pitchFamily="18" charset="0"/>
                <a:cs typeface="Times New Roman" panose="02020603050405020304" pitchFamily="18" charset="0"/>
              </a:rPr>
              <a:t>Phagocytosis by Macrophages. </a:t>
            </a: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Macrophages are the end stage product of monocytes that enter the tissues from the blood. When activated by the immune system </a:t>
            </a:r>
            <a:r>
              <a:rPr lang="en-US" sz="2400" b="1" dirty="0">
                <a:solidFill>
                  <a:srgbClr val="00B050"/>
                </a:solidFill>
                <a:latin typeface="Times New Roman" panose="02020603050405020304" pitchFamily="18" charset="0"/>
                <a:cs typeface="Times New Roman" panose="02020603050405020304" pitchFamily="18" charset="0"/>
              </a:rPr>
              <a:t>they are much more powerful phagocytes than neutrophils,</a:t>
            </a:r>
            <a:r>
              <a:rPr lang="en-US" sz="2400" b="1" dirty="0">
                <a:solidFill>
                  <a:srgbClr val="0070C0"/>
                </a:solidFill>
                <a:latin typeface="Times New Roman" panose="02020603050405020304" pitchFamily="18" charset="0"/>
                <a:cs typeface="Times New Roman" panose="02020603050405020304" pitchFamily="18" charset="0"/>
              </a:rPr>
              <a:t> often capable of phagocytizing as many as 100 bacteria.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They have the ability to engulf much larger particles, even whole red blood cells or, occasionally, malarial parasites, whereas neutrophils are not capable of phagocytizing particles much larger than bacteria.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Also</a:t>
            </a:r>
            <a:r>
              <a:rPr lang="en-US" sz="2400" b="1" dirty="0">
                <a:solidFill>
                  <a:srgbClr val="0070C0"/>
                </a:solidFill>
                <a:latin typeface="Times New Roman" panose="02020603050405020304" pitchFamily="18" charset="0"/>
                <a:cs typeface="Times New Roman" panose="02020603050405020304" pitchFamily="18" charset="0"/>
              </a:rPr>
              <a:t>, after digesting particles, macrophages can extrude the residual products and </a:t>
            </a:r>
            <a:r>
              <a:rPr lang="en-US" sz="2400" b="1" dirty="0">
                <a:solidFill>
                  <a:srgbClr val="00B050"/>
                </a:solidFill>
                <a:latin typeface="Times New Roman" panose="02020603050405020304" pitchFamily="18" charset="0"/>
                <a:cs typeface="Times New Roman" panose="02020603050405020304" pitchFamily="18" charset="0"/>
              </a:rPr>
              <a:t>often survive and function for many more months</a:t>
            </a:r>
            <a:r>
              <a:rPr lang="en-US" sz="2400" b="1" dirty="0">
                <a:solidFill>
                  <a:srgbClr val="0070C0"/>
                </a:solidFill>
                <a:latin typeface="Times New Roman" panose="02020603050405020304" pitchFamily="18" charset="0"/>
                <a:cs typeface="Times New Roman" panose="02020603050405020304" pitchFamily="18" charset="0"/>
              </a:rPr>
              <a:t>. </a:t>
            </a:r>
          </a:p>
          <a:p>
            <a:endParaRPr lang="en-US" sz="2400"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18</a:t>
            </a:fld>
            <a:endParaRPr lang="en-US"/>
          </a:p>
        </p:txBody>
      </p:sp>
    </p:spTree>
    <p:extLst>
      <p:ext uri="{BB962C8B-B14F-4D97-AF65-F5344CB8AC3E}">
        <p14:creationId xmlns:p14="http://schemas.microsoft.com/office/powerpoint/2010/main" val="26250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46" y="1785235"/>
            <a:ext cx="8229600" cy="4032448"/>
          </a:xfrm>
        </p:spPr>
        <p:txBody>
          <a:bodyPr>
            <a:normAutofit/>
          </a:bodyPr>
          <a:lstStyle/>
          <a:p>
            <a:pPr algn="just">
              <a:lnSpc>
                <a:spcPct val="170000"/>
              </a:lnSpc>
            </a:pPr>
            <a:r>
              <a:rPr lang="en-US" sz="2400" b="1" dirty="0" smtClean="0">
                <a:solidFill>
                  <a:srgbClr val="0070C0"/>
                </a:solidFill>
                <a:latin typeface="Times New Roman" panose="02020603050405020304" pitchFamily="18" charset="0"/>
                <a:cs typeface="Times New Roman" panose="02020603050405020304" pitchFamily="18" charset="0"/>
              </a:rPr>
              <a:t>Once </a:t>
            </a:r>
            <a:r>
              <a:rPr lang="en-US" sz="2400" b="1" dirty="0">
                <a:solidFill>
                  <a:srgbClr val="0070C0"/>
                </a:solidFill>
                <a:latin typeface="Times New Roman" panose="02020603050405020304" pitchFamily="18" charset="0"/>
                <a:cs typeface="Times New Roman" panose="02020603050405020304" pitchFamily="18" charset="0"/>
              </a:rPr>
              <a:t>a foreign particle has been phagocytized, lysosomes and other cytoplasmic granules in the neutrophil or macrophage immediately come in contact with the phagocytic vesicle, and their membranes fuse, thereby dumping many digestive enzymes and bactericidal agents into the vesicle.</a:t>
            </a:r>
            <a:endParaRPr lang="en-US" b="1"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1100" b="1"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19</a:t>
            </a:fld>
            <a:endParaRPr lang="en-US"/>
          </a:p>
        </p:txBody>
      </p:sp>
      <p:sp>
        <p:nvSpPr>
          <p:cNvPr id="2" name="TextBox 1"/>
          <p:cNvSpPr txBox="1"/>
          <p:nvPr/>
        </p:nvSpPr>
        <p:spPr>
          <a:xfrm>
            <a:off x="685800" y="908720"/>
            <a:ext cx="7217360" cy="369332"/>
          </a:xfrm>
          <a:prstGeom prst="rect">
            <a:avLst/>
          </a:prstGeom>
          <a:noFill/>
        </p:spPr>
        <p:txBody>
          <a:bodyPr wrap="none" rtlCol="0">
            <a:spAutoFit/>
          </a:bodyPr>
          <a:lstStyle/>
          <a:p>
            <a:r>
              <a:rPr lang="en-US" dirty="0" smtClean="0"/>
              <a:t>Compare between phagocytosis by neutrophils and macrophages </a:t>
            </a:r>
            <a:endParaRPr lang="en-US" dirty="0"/>
          </a:p>
        </p:txBody>
      </p:sp>
    </p:spTree>
    <p:extLst>
      <p:ext uri="{BB962C8B-B14F-4D97-AF65-F5344CB8AC3E}">
        <p14:creationId xmlns:p14="http://schemas.microsoft.com/office/powerpoint/2010/main" val="200849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944" cy="1143000"/>
          </a:xfrm>
        </p:spPr>
        <p:txBody>
          <a:bodyPr>
            <a:normAutofit/>
          </a:bodyPr>
          <a:lstStyle/>
          <a:p>
            <a:r>
              <a:rPr lang="en-US" sz="2600" b="1" dirty="0" smtClean="0">
                <a:solidFill>
                  <a:srgbClr val="FF0000"/>
                </a:solidFill>
              </a:rPr>
              <a:t>Cells in a normal peripheral blood smear and their physiological roles</a:t>
            </a:r>
            <a:endParaRPr lang="ar-SA" sz="2600" b="1" dirty="0">
              <a:solidFill>
                <a:srgbClr val="FF0000"/>
              </a:solidFill>
            </a:endParaRPr>
          </a:p>
        </p:txBody>
      </p:sp>
      <p:pic>
        <p:nvPicPr>
          <p:cNvPr id="77826" name="Picture 2"/>
          <p:cNvPicPr>
            <a:picLocks noGrp="1" noChangeAspect="1" noChangeArrowheads="1"/>
          </p:cNvPicPr>
          <p:nvPr>
            <p:ph idx="1"/>
          </p:nvPr>
        </p:nvPicPr>
        <p:blipFill>
          <a:blip r:embed="rId2" cstate="print"/>
          <a:srcRect/>
          <a:stretch>
            <a:fillRect/>
          </a:stretch>
        </p:blipFill>
        <p:spPr bwMode="auto">
          <a:xfrm>
            <a:off x="899592" y="1556792"/>
            <a:ext cx="7416823" cy="489654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13" y="476672"/>
            <a:ext cx="8709660" cy="5703912"/>
          </a:xfrm>
        </p:spPr>
        <p:txBody>
          <a:bodyPr>
            <a:noAutofit/>
          </a:bodyPr>
          <a:lstStyle/>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Thus</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the phagocytic </a:t>
            </a:r>
            <a:r>
              <a:rPr lang="en-US" sz="2400" b="1" dirty="0">
                <a:solidFill>
                  <a:srgbClr val="0070C0"/>
                </a:solidFill>
                <a:latin typeface="Times New Roman" panose="02020603050405020304" pitchFamily="18" charset="0"/>
                <a:cs typeface="Times New Roman" panose="02020603050405020304" pitchFamily="18" charset="0"/>
              </a:rPr>
              <a:t>vesicle now becomes a digestive vesicle</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and digestion of the phagocytized particle </a:t>
            </a:r>
            <a:r>
              <a:rPr lang="en-US" sz="2400" b="1" dirty="0" smtClean="0">
                <a:solidFill>
                  <a:srgbClr val="0070C0"/>
                </a:solidFill>
                <a:latin typeface="Times New Roman" panose="02020603050405020304" pitchFamily="18" charset="0"/>
                <a:cs typeface="Times New Roman" panose="02020603050405020304" pitchFamily="18" charset="0"/>
              </a:rPr>
              <a:t>begins immediately. </a:t>
            </a:r>
          </a:p>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Both neutrophils and macrophages contain an abundance of lysosomes filled with proteolytic enzymes for digesting bacteria and other foreign protein matter. </a:t>
            </a: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The lysosomes of macrophages (but not of neutrophils) also contain large amounts of lipases, which digest the thick lipid membranes possessed by some bacteria </a:t>
            </a:r>
            <a:r>
              <a:rPr lang="en-US" sz="2400" b="1" dirty="0" smtClean="0">
                <a:solidFill>
                  <a:srgbClr val="0070C0"/>
                </a:solidFill>
                <a:latin typeface="Times New Roman" panose="02020603050405020304" pitchFamily="18" charset="0"/>
                <a:cs typeface="Times New Roman" panose="02020603050405020304" pitchFamily="18" charset="0"/>
              </a:rPr>
              <a:t>(tuberculosis bacillus).</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ct val="160000"/>
              </a:lnSpc>
            </a:pP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20</a:t>
            </a:fld>
            <a:endParaRPr lang="en-US"/>
          </a:p>
        </p:txBody>
      </p:sp>
    </p:spTree>
    <p:extLst>
      <p:ext uri="{BB962C8B-B14F-4D97-AF65-F5344CB8AC3E}">
        <p14:creationId xmlns:p14="http://schemas.microsoft.com/office/powerpoint/2010/main" val="1701236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1248"/>
            <a:ext cx="7772400" cy="510952"/>
          </a:xfrm>
        </p:spPr>
        <p:txBody>
          <a:bodyPr/>
          <a:lstStyle/>
          <a:p>
            <a:r>
              <a:rPr lang="en-US" dirty="0"/>
              <a:t>https://www.youtube.com/watch?v=FZxf1QDcEO0</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21</a:t>
            </a:fld>
            <a:endParaRPr lang="en-US"/>
          </a:p>
        </p:txBody>
      </p:sp>
      <p:pic>
        <p:nvPicPr>
          <p:cNvPr id="6" name="Picture 5">
            <a:hlinkClick r:id="rId2"/>
          </p:cNvPr>
          <p:cNvPicPr>
            <a:picLocks noChangeAspect="1"/>
          </p:cNvPicPr>
          <p:nvPr/>
        </p:nvPicPr>
        <p:blipFill>
          <a:blip r:embed="rId3"/>
          <a:stretch>
            <a:fillRect/>
          </a:stretch>
        </p:blipFill>
        <p:spPr>
          <a:xfrm>
            <a:off x="179512" y="476672"/>
            <a:ext cx="8451786" cy="4680520"/>
          </a:xfrm>
          <a:prstGeom prst="rect">
            <a:avLst/>
          </a:prstGeom>
        </p:spPr>
      </p:pic>
    </p:spTree>
    <p:extLst>
      <p:ext uri="{BB962C8B-B14F-4D97-AF65-F5344CB8AC3E}">
        <p14:creationId xmlns:p14="http://schemas.microsoft.com/office/powerpoint/2010/main" val="287845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559896"/>
          </a:xfrm>
        </p:spPr>
        <p:txBody>
          <a:bodyPr>
            <a:noAutofit/>
          </a:bodyPr>
          <a:lstStyle/>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In addition to the digestion of ingested bacteria in phagosomes, </a:t>
            </a:r>
            <a:r>
              <a:rPr lang="en-US" sz="2200" b="1" dirty="0" smtClean="0">
                <a:solidFill>
                  <a:srgbClr val="00B050"/>
                </a:solidFill>
                <a:latin typeface="Times New Roman" panose="02020603050405020304" pitchFamily="18" charset="0"/>
                <a:cs typeface="Times New Roman" panose="02020603050405020304" pitchFamily="18" charset="0"/>
              </a:rPr>
              <a:t>neutrophils and macrophages contain bactericidal agents </a:t>
            </a:r>
            <a:r>
              <a:rPr lang="en-US" sz="2200" b="1" dirty="0" smtClean="0">
                <a:solidFill>
                  <a:srgbClr val="0070C0"/>
                </a:solidFill>
                <a:latin typeface="Times New Roman" panose="02020603050405020304" pitchFamily="18" charset="0"/>
                <a:cs typeface="Times New Roman" panose="02020603050405020304" pitchFamily="18" charset="0"/>
              </a:rPr>
              <a:t>that kill most bacteria even when the lysosomal enzymes fail to digest them because some bacteria have protective coats or other factors that prevent their destruction by digestive enzymes. </a:t>
            </a:r>
          </a:p>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Much of the killing effect results from several powerful oxidizing agents formed by enzymes in the membrane of the phagosome or by a special organelle called the peroxisome [large quantities of superoxide (O2</a:t>
            </a:r>
            <a:r>
              <a:rPr lang="en-US" sz="2200" b="1" baseline="30000" dirty="0" smtClean="0">
                <a:solidFill>
                  <a:srgbClr val="0070C0"/>
                </a:solidFill>
                <a:latin typeface="Times New Roman" panose="02020603050405020304" pitchFamily="18" charset="0"/>
                <a:cs typeface="Times New Roman" panose="02020603050405020304" pitchFamily="18" charset="0"/>
              </a:rPr>
              <a:t>–</a:t>
            </a:r>
            <a:r>
              <a:rPr lang="en-US" sz="2200" b="1" dirty="0" smtClean="0">
                <a:solidFill>
                  <a:srgbClr val="0070C0"/>
                </a:solidFill>
                <a:latin typeface="Times New Roman" panose="02020603050405020304" pitchFamily="18" charset="0"/>
                <a:cs typeface="Times New Roman" panose="02020603050405020304" pitchFamily="18" charset="0"/>
              </a:rPr>
              <a:t>), hydrogen peroxide (H</a:t>
            </a:r>
            <a:r>
              <a:rPr lang="en-US" sz="2200" b="1" baseline="-25000" dirty="0" smtClean="0">
                <a:solidFill>
                  <a:srgbClr val="0070C0"/>
                </a:solidFill>
                <a:latin typeface="Times New Roman" panose="02020603050405020304" pitchFamily="18" charset="0"/>
                <a:cs typeface="Times New Roman" panose="02020603050405020304" pitchFamily="18" charset="0"/>
              </a:rPr>
              <a:t>2</a:t>
            </a:r>
            <a:r>
              <a:rPr lang="en-US" sz="2200" b="1" dirty="0" smtClean="0">
                <a:solidFill>
                  <a:srgbClr val="0070C0"/>
                </a:solidFill>
                <a:latin typeface="Times New Roman" panose="02020603050405020304" pitchFamily="18" charset="0"/>
                <a:cs typeface="Times New Roman" panose="02020603050405020304" pitchFamily="18" charset="0"/>
              </a:rPr>
              <a:t>O</a:t>
            </a:r>
            <a:r>
              <a:rPr lang="en-US" sz="2200" b="1" baseline="-25000" dirty="0" smtClean="0">
                <a:solidFill>
                  <a:srgbClr val="0070C0"/>
                </a:solidFill>
                <a:latin typeface="Times New Roman" panose="02020603050405020304" pitchFamily="18" charset="0"/>
                <a:cs typeface="Times New Roman" panose="02020603050405020304" pitchFamily="18" charset="0"/>
              </a:rPr>
              <a:t>2</a:t>
            </a:r>
            <a:r>
              <a:rPr lang="en-US" sz="2200" b="1" dirty="0" smtClean="0">
                <a:solidFill>
                  <a:srgbClr val="0070C0"/>
                </a:solidFill>
                <a:latin typeface="Times New Roman" panose="02020603050405020304" pitchFamily="18" charset="0"/>
                <a:cs typeface="Times New Roman" panose="02020603050405020304" pitchFamily="18" charset="0"/>
              </a:rPr>
              <a:t>), and hydroxyl ions (–OH</a:t>
            </a:r>
            <a:r>
              <a:rPr lang="en-US" sz="2200" b="1" baseline="30000" dirty="0" smtClean="0">
                <a:solidFill>
                  <a:srgbClr val="0070C0"/>
                </a:solidFill>
                <a:latin typeface="Times New Roman" panose="02020603050405020304" pitchFamily="18" charset="0"/>
                <a:cs typeface="Times New Roman" panose="02020603050405020304" pitchFamily="18" charset="0"/>
              </a:rPr>
              <a:t>–</a:t>
            </a:r>
            <a:r>
              <a:rPr lang="en-US" sz="2200" b="1" dirty="0" smtClean="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22</a:t>
            </a:fld>
            <a:endParaRPr lang="en-US"/>
          </a:p>
        </p:txBody>
      </p:sp>
    </p:spTree>
    <p:extLst>
      <p:ext uri="{BB962C8B-B14F-4D97-AF65-F5344CB8AC3E}">
        <p14:creationId xmlns:p14="http://schemas.microsoft.com/office/powerpoint/2010/main" val="39843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487888"/>
          </a:xfrm>
        </p:spPr>
        <p:txBody>
          <a:bodyPr>
            <a:noAutofit/>
          </a:bodyPr>
          <a:lstStyle/>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Also</a:t>
            </a:r>
            <a:r>
              <a:rPr lang="en-US" sz="2400" b="1" dirty="0">
                <a:solidFill>
                  <a:srgbClr val="0070C0"/>
                </a:solidFill>
                <a:latin typeface="Times New Roman" panose="02020603050405020304" pitchFamily="18" charset="0"/>
                <a:cs typeface="Times New Roman" panose="02020603050405020304" pitchFamily="18" charset="0"/>
              </a:rPr>
              <a:t>, one of </a:t>
            </a:r>
            <a:r>
              <a:rPr lang="en-US" sz="2400" b="1" dirty="0" smtClean="0">
                <a:solidFill>
                  <a:srgbClr val="0070C0"/>
                </a:solidFill>
                <a:latin typeface="Times New Roman" panose="02020603050405020304" pitchFamily="18" charset="0"/>
                <a:cs typeface="Times New Roman" panose="02020603050405020304" pitchFamily="18" charset="0"/>
              </a:rPr>
              <a:t>the lysosomal </a:t>
            </a:r>
            <a:r>
              <a:rPr lang="en-US" sz="2400" b="1" dirty="0">
                <a:solidFill>
                  <a:srgbClr val="0070C0"/>
                </a:solidFill>
                <a:latin typeface="Times New Roman" panose="02020603050405020304" pitchFamily="18" charset="0"/>
                <a:cs typeface="Times New Roman" panose="02020603050405020304" pitchFamily="18" charset="0"/>
              </a:rPr>
              <a:t>enzymes, myeloperoxidase, catalyzes </a:t>
            </a:r>
            <a:r>
              <a:rPr lang="en-US" sz="2400" b="1" dirty="0" smtClean="0">
                <a:solidFill>
                  <a:srgbClr val="0070C0"/>
                </a:solidFill>
                <a:latin typeface="Times New Roman" panose="02020603050405020304" pitchFamily="18" charset="0"/>
                <a:cs typeface="Times New Roman" panose="02020603050405020304" pitchFamily="18" charset="0"/>
              </a:rPr>
              <a:t>the reaction </a:t>
            </a:r>
            <a:r>
              <a:rPr lang="en-US" sz="2400" b="1" dirty="0">
                <a:solidFill>
                  <a:srgbClr val="0070C0"/>
                </a:solidFill>
                <a:latin typeface="Times New Roman" panose="02020603050405020304" pitchFamily="18" charset="0"/>
                <a:cs typeface="Times New Roman" panose="02020603050405020304" pitchFamily="18" charset="0"/>
              </a:rPr>
              <a:t>between H</a:t>
            </a:r>
            <a:r>
              <a:rPr lang="en-US" sz="2400" b="1" baseline="-25000" dirty="0">
                <a:solidFill>
                  <a:srgbClr val="0070C0"/>
                </a:solidFill>
                <a:latin typeface="Times New Roman" panose="02020603050405020304" pitchFamily="18" charset="0"/>
                <a:cs typeface="Times New Roman" panose="02020603050405020304" pitchFamily="18" charset="0"/>
              </a:rPr>
              <a:t>2</a:t>
            </a:r>
            <a:r>
              <a:rPr lang="en-US" sz="2400" b="1" dirty="0">
                <a:solidFill>
                  <a:srgbClr val="0070C0"/>
                </a:solidFill>
                <a:latin typeface="Times New Roman" panose="02020603050405020304" pitchFamily="18" charset="0"/>
                <a:cs typeface="Times New Roman" panose="02020603050405020304" pitchFamily="18" charset="0"/>
              </a:rPr>
              <a:t>O</a:t>
            </a:r>
            <a:r>
              <a:rPr lang="en-US" sz="2400" b="1" baseline="-25000" dirty="0">
                <a:solidFill>
                  <a:srgbClr val="0070C0"/>
                </a:solidFill>
                <a:latin typeface="Times New Roman" panose="02020603050405020304" pitchFamily="18" charset="0"/>
                <a:cs typeface="Times New Roman" panose="02020603050405020304" pitchFamily="18" charset="0"/>
              </a:rPr>
              <a:t>2</a:t>
            </a:r>
            <a:r>
              <a:rPr lang="en-US" sz="2400" b="1" dirty="0">
                <a:solidFill>
                  <a:srgbClr val="0070C0"/>
                </a:solidFill>
                <a:latin typeface="Times New Roman" panose="02020603050405020304" pitchFamily="18" charset="0"/>
                <a:cs typeface="Times New Roman" panose="02020603050405020304" pitchFamily="18" charset="0"/>
              </a:rPr>
              <a:t> and chloride ions to </a:t>
            </a:r>
            <a:r>
              <a:rPr lang="en-US" sz="2400" b="1" dirty="0" smtClean="0">
                <a:solidFill>
                  <a:srgbClr val="0070C0"/>
                </a:solidFill>
                <a:latin typeface="Times New Roman" panose="02020603050405020304" pitchFamily="18" charset="0"/>
                <a:cs typeface="Times New Roman" panose="02020603050405020304" pitchFamily="18" charset="0"/>
              </a:rPr>
              <a:t>form hypochlorite</a:t>
            </a:r>
            <a:r>
              <a:rPr lang="en-US" sz="2400" b="1" dirty="0">
                <a:solidFill>
                  <a:srgbClr val="0070C0"/>
                </a:solidFill>
                <a:latin typeface="Times New Roman" panose="02020603050405020304" pitchFamily="18" charset="0"/>
                <a:cs typeface="Times New Roman" panose="02020603050405020304" pitchFamily="18" charset="0"/>
              </a:rPr>
              <a:t>, which is exceedingly </a:t>
            </a:r>
            <a:r>
              <a:rPr lang="en-US" sz="2400" b="1" dirty="0" smtClean="0">
                <a:solidFill>
                  <a:srgbClr val="0070C0"/>
                </a:solidFill>
                <a:latin typeface="Times New Roman" panose="02020603050405020304" pitchFamily="18" charset="0"/>
                <a:cs typeface="Times New Roman" panose="02020603050405020304" pitchFamily="18" charset="0"/>
              </a:rPr>
              <a:t>bactericidal.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23</a:t>
            </a:fld>
            <a:endParaRPr lang="en-US"/>
          </a:p>
        </p:txBody>
      </p:sp>
    </p:spTree>
    <p:extLst>
      <p:ext uri="{BB962C8B-B14F-4D97-AF65-F5344CB8AC3E}">
        <p14:creationId xmlns:p14="http://schemas.microsoft.com/office/powerpoint/2010/main" val="3837848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035" y="260648"/>
            <a:ext cx="8229600" cy="5271864"/>
          </a:xfrm>
        </p:spPr>
        <p:txBody>
          <a:bodyPr>
            <a:noAutofit/>
          </a:bodyPr>
          <a:lstStyle/>
          <a:p>
            <a:pPr marL="0" indent="0" algn="just">
              <a:lnSpc>
                <a:spcPct val="100000"/>
              </a:lnSpc>
              <a:buNone/>
            </a:pPr>
            <a:r>
              <a:rPr lang="en-US" sz="2400" b="1" dirty="0" smtClean="0">
                <a:solidFill>
                  <a:srgbClr val="FF0000"/>
                </a:solidFill>
                <a:latin typeface="Times New Roman" panose="02020603050405020304" pitchFamily="18" charset="0"/>
                <a:cs typeface="Times New Roman" panose="02020603050405020304" pitchFamily="18" charset="0"/>
              </a:rPr>
              <a:t>Monocyte-Macrophage </a:t>
            </a:r>
            <a:r>
              <a:rPr lang="en-US" sz="2400" b="1" dirty="0">
                <a:solidFill>
                  <a:srgbClr val="FF0000"/>
                </a:solidFill>
                <a:latin typeface="Times New Roman" panose="02020603050405020304" pitchFamily="18" charset="0"/>
                <a:cs typeface="Times New Roman" panose="02020603050405020304" pitchFamily="18" charset="0"/>
              </a:rPr>
              <a:t>Cell System (Reticuloendothelial System)</a:t>
            </a:r>
          </a:p>
          <a:p>
            <a:pPr algn="just">
              <a:lnSpc>
                <a:spcPct val="160000"/>
              </a:lnSpc>
            </a:pPr>
            <a:r>
              <a:rPr lang="en-US" sz="2200" b="1" dirty="0" smtClean="0">
                <a:solidFill>
                  <a:srgbClr val="C00000"/>
                </a:solidFill>
                <a:latin typeface="Times New Roman" panose="02020603050405020304" pitchFamily="18" charset="0"/>
                <a:cs typeface="Times New Roman" panose="02020603050405020304" pitchFamily="18" charset="0"/>
              </a:rPr>
              <a:t>Macrophages</a:t>
            </a:r>
            <a:r>
              <a:rPr lang="en-US" sz="2200" b="1" dirty="0" smtClean="0">
                <a:solidFill>
                  <a:srgbClr val="0070C0"/>
                </a:solidFill>
                <a:latin typeface="Times New Roman" panose="02020603050405020304" pitchFamily="18" charset="0"/>
                <a:cs typeface="Times New Roman" panose="02020603050405020304" pitchFamily="18" charset="0"/>
              </a:rPr>
              <a:t> act </a:t>
            </a:r>
            <a:r>
              <a:rPr lang="en-US" sz="2200" b="1" dirty="0">
                <a:solidFill>
                  <a:srgbClr val="0070C0"/>
                </a:solidFill>
                <a:latin typeface="Times New Roman" panose="02020603050405020304" pitchFamily="18" charset="0"/>
                <a:cs typeface="Times New Roman" panose="02020603050405020304" pitchFamily="18" charset="0"/>
              </a:rPr>
              <a:t>as </a:t>
            </a:r>
            <a:r>
              <a:rPr lang="en-US" sz="2200" b="1" dirty="0">
                <a:solidFill>
                  <a:srgbClr val="00B050"/>
                </a:solidFill>
                <a:latin typeface="Times New Roman" panose="02020603050405020304" pitchFamily="18" charset="0"/>
                <a:cs typeface="Times New Roman" panose="02020603050405020304" pitchFamily="18" charset="0"/>
              </a:rPr>
              <a:t>mobile cells </a:t>
            </a:r>
            <a:r>
              <a:rPr lang="en-US" sz="2200" b="1" dirty="0">
                <a:solidFill>
                  <a:srgbClr val="0070C0"/>
                </a:solidFill>
                <a:latin typeface="Times New Roman" panose="02020603050405020304" pitchFamily="18" charset="0"/>
                <a:cs typeface="Times New Roman" panose="02020603050405020304" pitchFamily="18" charset="0"/>
              </a:rPr>
              <a:t>that are </a:t>
            </a:r>
            <a:r>
              <a:rPr lang="en-US" sz="2200" b="1" dirty="0" smtClean="0">
                <a:solidFill>
                  <a:srgbClr val="0070C0"/>
                </a:solidFill>
                <a:latin typeface="Times New Roman" panose="02020603050405020304" pitchFamily="18" charset="0"/>
                <a:cs typeface="Times New Roman" panose="02020603050405020304" pitchFamily="18" charset="0"/>
              </a:rPr>
              <a:t>capable of </a:t>
            </a:r>
            <a:r>
              <a:rPr lang="en-US" sz="2200" b="1" dirty="0">
                <a:solidFill>
                  <a:srgbClr val="0070C0"/>
                </a:solidFill>
                <a:latin typeface="Times New Roman" panose="02020603050405020304" pitchFamily="18" charset="0"/>
                <a:cs typeface="Times New Roman" panose="02020603050405020304" pitchFamily="18" charset="0"/>
              </a:rPr>
              <a:t>wandering through the tissues. </a:t>
            </a:r>
            <a:endParaRPr lang="en-US" sz="2200" b="1" dirty="0" smtClean="0">
              <a:solidFill>
                <a:srgbClr val="0070C0"/>
              </a:solidFill>
              <a:latin typeface="Times New Roman" panose="02020603050405020304" pitchFamily="18" charset="0"/>
              <a:cs typeface="Times New Roman" panose="02020603050405020304" pitchFamily="18" charset="0"/>
            </a:endParaRPr>
          </a:p>
          <a:p>
            <a:pPr algn="just">
              <a:lnSpc>
                <a:spcPct val="160000"/>
              </a:lnSpc>
            </a:pPr>
            <a:r>
              <a:rPr lang="en-US" sz="2200" b="1" dirty="0" smtClean="0">
                <a:solidFill>
                  <a:srgbClr val="0070C0"/>
                </a:solidFill>
                <a:latin typeface="Times New Roman" panose="02020603050405020304" pitchFamily="18" charset="0"/>
                <a:cs typeface="Times New Roman" panose="02020603050405020304" pitchFamily="18" charset="0"/>
              </a:rPr>
              <a:t>However</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0070C0"/>
                </a:solidFill>
                <a:latin typeface="Times New Roman" panose="02020603050405020304" pitchFamily="18" charset="0"/>
                <a:cs typeface="Times New Roman" panose="02020603050405020304" pitchFamily="18" charset="0"/>
              </a:rPr>
              <a:t>after entering </a:t>
            </a:r>
            <a:r>
              <a:rPr lang="en-US" sz="2200" b="1" dirty="0">
                <a:solidFill>
                  <a:srgbClr val="0070C0"/>
                </a:solidFill>
                <a:latin typeface="Times New Roman" panose="02020603050405020304" pitchFamily="18" charset="0"/>
                <a:cs typeface="Times New Roman" panose="02020603050405020304" pitchFamily="18" charset="0"/>
              </a:rPr>
              <a:t>the tissues and becoming </a:t>
            </a:r>
            <a:r>
              <a:rPr lang="en-US" sz="2200" b="1" dirty="0" smtClean="0">
                <a:solidFill>
                  <a:srgbClr val="0070C0"/>
                </a:solidFill>
                <a:latin typeface="Times New Roman" panose="02020603050405020304" pitchFamily="18" charset="0"/>
                <a:cs typeface="Times New Roman" panose="02020603050405020304" pitchFamily="18" charset="0"/>
              </a:rPr>
              <a:t>macrophages, another </a:t>
            </a:r>
            <a:r>
              <a:rPr lang="en-US" sz="2200" b="1" dirty="0">
                <a:solidFill>
                  <a:srgbClr val="0070C0"/>
                </a:solidFill>
                <a:latin typeface="Times New Roman" panose="02020603050405020304" pitchFamily="18" charset="0"/>
                <a:cs typeface="Times New Roman" panose="02020603050405020304" pitchFamily="18" charset="0"/>
              </a:rPr>
              <a:t>large portion of </a:t>
            </a:r>
            <a:r>
              <a:rPr lang="en-US" sz="2200" b="1" dirty="0">
                <a:solidFill>
                  <a:srgbClr val="C00000"/>
                </a:solidFill>
                <a:latin typeface="Times New Roman" panose="02020603050405020304" pitchFamily="18" charset="0"/>
                <a:cs typeface="Times New Roman" panose="02020603050405020304" pitchFamily="18" charset="0"/>
              </a:rPr>
              <a:t>monocytes</a:t>
            </a:r>
            <a:r>
              <a:rPr lang="en-US" sz="2200" b="1" dirty="0">
                <a:solidFill>
                  <a:srgbClr val="0070C0"/>
                </a:solidFill>
                <a:latin typeface="Times New Roman" panose="02020603050405020304" pitchFamily="18" charset="0"/>
                <a:cs typeface="Times New Roman" panose="02020603050405020304" pitchFamily="18" charset="0"/>
              </a:rPr>
              <a:t> becomes </a:t>
            </a:r>
            <a:r>
              <a:rPr lang="en-US" sz="2200" b="1" dirty="0" smtClean="0">
                <a:solidFill>
                  <a:srgbClr val="0070C0"/>
                </a:solidFill>
                <a:latin typeface="Times New Roman" panose="02020603050405020304" pitchFamily="18" charset="0"/>
                <a:cs typeface="Times New Roman" panose="02020603050405020304" pitchFamily="18" charset="0"/>
              </a:rPr>
              <a:t>attached to </a:t>
            </a:r>
            <a:r>
              <a:rPr lang="en-US" sz="2200" b="1" dirty="0">
                <a:solidFill>
                  <a:srgbClr val="0070C0"/>
                </a:solidFill>
                <a:latin typeface="Times New Roman" panose="02020603050405020304" pitchFamily="18" charset="0"/>
                <a:cs typeface="Times New Roman" panose="02020603050405020304" pitchFamily="18" charset="0"/>
              </a:rPr>
              <a:t>the tissues and remains attached for months or </a:t>
            </a:r>
            <a:r>
              <a:rPr lang="en-US" sz="2200" b="1" dirty="0" smtClean="0">
                <a:solidFill>
                  <a:srgbClr val="0070C0"/>
                </a:solidFill>
                <a:latin typeface="Times New Roman" panose="02020603050405020304" pitchFamily="18" charset="0"/>
                <a:cs typeface="Times New Roman" panose="02020603050405020304" pitchFamily="18" charset="0"/>
              </a:rPr>
              <a:t>even years </a:t>
            </a:r>
            <a:r>
              <a:rPr lang="en-US" sz="2200" b="1" dirty="0">
                <a:solidFill>
                  <a:srgbClr val="0070C0"/>
                </a:solidFill>
                <a:latin typeface="Times New Roman" panose="02020603050405020304" pitchFamily="18" charset="0"/>
                <a:cs typeface="Times New Roman" panose="02020603050405020304" pitchFamily="18" charset="0"/>
              </a:rPr>
              <a:t>until they are called on to perform specific </a:t>
            </a:r>
            <a:r>
              <a:rPr lang="en-US" sz="2200" b="1" dirty="0" smtClean="0">
                <a:solidFill>
                  <a:srgbClr val="0070C0"/>
                </a:solidFill>
                <a:latin typeface="Times New Roman" panose="02020603050405020304" pitchFamily="18" charset="0"/>
                <a:cs typeface="Times New Roman" panose="02020603050405020304" pitchFamily="18" charset="0"/>
              </a:rPr>
              <a:t>local protective functions. They </a:t>
            </a:r>
            <a:r>
              <a:rPr lang="en-US" sz="2200" b="1" dirty="0">
                <a:solidFill>
                  <a:srgbClr val="0070C0"/>
                </a:solidFill>
                <a:latin typeface="Times New Roman" panose="02020603050405020304" pitchFamily="18" charset="0"/>
                <a:cs typeface="Times New Roman" panose="02020603050405020304" pitchFamily="18" charset="0"/>
              </a:rPr>
              <a:t>have the same capabilities as the mobile macrophages to </a:t>
            </a:r>
            <a:r>
              <a:rPr lang="en-US" sz="2200" b="1" dirty="0">
                <a:solidFill>
                  <a:srgbClr val="C00000"/>
                </a:solidFill>
                <a:latin typeface="Times New Roman" panose="02020603050405020304" pitchFamily="18" charset="0"/>
                <a:cs typeface="Times New Roman" panose="02020603050405020304" pitchFamily="18" charset="0"/>
              </a:rPr>
              <a:t>phagocytize large quantities </a:t>
            </a:r>
            <a:r>
              <a:rPr lang="en-US" sz="2200" b="1" dirty="0">
                <a:solidFill>
                  <a:srgbClr val="0070C0"/>
                </a:solidFill>
                <a:latin typeface="Times New Roman" panose="02020603050405020304" pitchFamily="18" charset="0"/>
                <a:cs typeface="Times New Roman" panose="02020603050405020304" pitchFamily="18" charset="0"/>
              </a:rPr>
              <a:t>of bacteria, viruses, necrotic tissue, or other foreign particles in the tissue.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Dr. Mohamed Saad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24</a:t>
            </a:fld>
            <a:endParaRPr lang="en-US"/>
          </a:p>
        </p:txBody>
      </p:sp>
    </p:spTree>
    <p:extLst>
      <p:ext uri="{BB962C8B-B14F-4D97-AF65-F5344CB8AC3E}">
        <p14:creationId xmlns:p14="http://schemas.microsoft.com/office/powerpoint/2010/main" val="3308149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rmAutofit fontScale="92500"/>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And, when appropriately </a:t>
            </a:r>
            <a:r>
              <a:rPr lang="en-US" sz="2400" b="1" dirty="0" smtClean="0">
                <a:solidFill>
                  <a:srgbClr val="0070C0"/>
                </a:solidFill>
                <a:latin typeface="Times New Roman" panose="02020603050405020304" pitchFamily="18" charset="0"/>
                <a:cs typeface="Times New Roman" panose="02020603050405020304" pitchFamily="18" charset="0"/>
              </a:rPr>
              <a:t>stimulated, they </a:t>
            </a:r>
            <a:r>
              <a:rPr lang="en-US" sz="2400" b="1" dirty="0">
                <a:solidFill>
                  <a:srgbClr val="0070C0"/>
                </a:solidFill>
                <a:latin typeface="Times New Roman" panose="02020603050405020304" pitchFamily="18" charset="0"/>
                <a:cs typeface="Times New Roman" panose="02020603050405020304" pitchFamily="18" charset="0"/>
              </a:rPr>
              <a:t>can break away from their </a:t>
            </a:r>
            <a:r>
              <a:rPr lang="en-US" sz="2400" b="1" dirty="0" smtClean="0">
                <a:solidFill>
                  <a:srgbClr val="0070C0"/>
                </a:solidFill>
                <a:latin typeface="Times New Roman" panose="02020603050405020304" pitchFamily="18" charset="0"/>
                <a:cs typeface="Times New Roman" panose="02020603050405020304" pitchFamily="18" charset="0"/>
              </a:rPr>
              <a:t>attachments and </a:t>
            </a:r>
            <a:r>
              <a:rPr lang="en-US" sz="2400" b="1" dirty="0">
                <a:solidFill>
                  <a:srgbClr val="0070C0"/>
                </a:solidFill>
                <a:latin typeface="Times New Roman" panose="02020603050405020304" pitchFamily="18" charset="0"/>
                <a:cs typeface="Times New Roman" panose="02020603050405020304" pitchFamily="18" charset="0"/>
              </a:rPr>
              <a:t>once again become mobile </a:t>
            </a:r>
            <a:r>
              <a:rPr lang="en-US" sz="2400" b="1" dirty="0" smtClean="0">
                <a:solidFill>
                  <a:srgbClr val="0070C0"/>
                </a:solidFill>
                <a:latin typeface="Times New Roman" panose="02020603050405020304" pitchFamily="18" charset="0"/>
                <a:cs typeface="Times New Roman" panose="02020603050405020304" pitchFamily="18" charset="0"/>
              </a:rPr>
              <a:t>macrophages that </a:t>
            </a:r>
            <a:r>
              <a:rPr lang="en-US" sz="2400" b="1" dirty="0">
                <a:solidFill>
                  <a:srgbClr val="0070C0"/>
                </a:solidFill>
                <a:latin typeface="Times New Roman" panose="02020603050405020304" pitchFamily="18" charset="0"/>
                <a:cs typeface="Times New Roman" panose="02020603050405020304" pitchFamily="18" charset="0"/>
              </a:rPr>
              <a:t>respond to chemotaxis and all the other </a:t>
            </a:r>
            <a:r>
              <a:rPr lang="en-US" sz="2400" b="1" dirty="0" smtClean="0">
                <a:solidFill>
                  <a:srgbClr val="0070C0"/>
                </a:solidFill>
                <a:latin typeface="Times New Roman" panose="02020603050405020304" pitchFamily="18" charset="0"/>
                <a:cs typeface="Times New Roman" panose="02020603050405020304" pitchFamily="18" charset="0"/>
              </a:rPr>
              <a:t>stimuli related </a:t>
            </a:r>
            <a:r>
              <a:rPr lang="en-US" sz="2400" b="1" dirty="0">
                <a:solidFill>
                  <a:srgbClr val="0070C0"/>
                </a:solidFill>
                <a:latin typeface="Times New Roman" panose="02020603050405020304" pitchFamily="18" charset="0"/>
                <a:cs typeface="Times New Roman" panose="02020603050405020304" pitchFamily="18" charset="0"/>
              </a:rPr>
              <a:t>to the inflammatory process</a:t>
            </a:r>
            <a:r>
              <a:rPr lang="en-US" sz="2400" b="1" dirty="0" smtClean="0">
                <a:solidFill>
                  <a:srgbClr val="0070C0"/>
                </a:solidFill>
                <a:latin typeface="Times New Roman" panose="02020603050405020304" pitchFamily="18" charset="0"/>
                <a:cs typeface="Times New Roman" panose="02020603050405020304" pitchFamily="18" charset="0"/>
              </a:rPr>
              <a:t>. Thus</a:t>
            </a:r>
            <a:r>
              <a:rPr lang="en-US" sz="2400" b="1" dirty="0">
                <a:solidFill>
                  <a:srgbClr val="0070C0"/>
                </a:solidFill>
                <a:latin typeface="Times New Roman" panose="02020603050405020304" pitchFamily="18" charset="0"/>
                <a:cs typeface="Times New Roman" panose="02020603050405020304" pitchFamily="18" charset="0"/>
              </a:rPr>
              <a:t>, the body </a:t>
            </a:r>
            <a:r>
              <a:rPr lang="en-US" sz="2400" b="1" dirty="0" smtClean="0">
                <a:solidFill>
                  <a:srgbClr val="0070C0"/>
                </a:solidFill>
                <a:latin typeface="Times New Roman" panose="02020603050405020304" pitchFamily="18" charset="0"/>
                <a:cs typeface="Times New Roman" panose="02020603050405020304" pitchFamily="18" charset="0"/>
              </a:rPr>
              <a:t>has a </a:t>
            </a:r>
            <a:r>
              <a:rPr lang="en-US" sz="2400" b="1" dirty="0">
                <a:solidFill>
                  <a:srgbClr val="0070C0"/>
                </a:solidFill>
                <a:latin typeface="Times New Roman" panose="02020603050405020304" pitchFamily="18" charset="0"/>
                <a:cs typeface="Times New Roman" panose="02020603050405020304" pitchFamily="18" charset="0"/>
              </a:rPr>
              <a:t>widespread “monocyte-macrophage system” in </a:t>
            </a:r>
            <a:r>
              <a:rPr lang="en-US" sz="2400" b="1" dirty="0" smtClean="0">
                <a:solidFill>
                  <a:srgbClr val="0070C0"/>
                </a:solidFill>
                <a:latin typeface="Times New Roman" panose="02020603050405020304" pitchFamily="18" charset="0"/>
                <a:cs typeface="Times New Roman" panose="02020603050405020304" pitchFamily="18" charset="0"/>
              </a:rPr>
              <a:t>virtually all </a:t>
            </a:r>
            <a:r>
              <a:rPr lang="en-US" sz="2400" b="1" dirty="0">
                <a:solidFill>
                  <a:srgbClr val="0070C0"/>
                </a:solidFill>
                <a:latin typeface="Times New Roman" panose="02020603050405020304" pitchFamily="18" charset="0"/>
                <a:cs typeface="Times New Roman" panose="02020603050405020304" pitchFamily="18" charset="0"/>
              </a:rPr>
              <a:t>tissue </a:t>
            </a:r>
            <a:r>
              <a:rPr lang="en-US" sz="2400" b="1" dirty="0" smtClean="0">
                <a:solidFill>
                  <a:srgbClr val="0070C0"/>
                </a:solidFill>
                <a:latin typeface="Times New Roman" panose="02020603050405020304" pitchFamily="18" charset="0"/>
                <a:cs typeface="Times New Roman" panose="02020603050405020304" pitchFamily="18" charset="0"/>
              </a:rPr>
              <a:t>areas. The </a:t>
            </a:r>
            <a:r>
              <a:rPr lang="en-US" sz="2400" b="1" dirty="0">
                <a:solidFill>
                  <a:srgbClr val="0070C0"/>
                </a:solidFill>
                <a:latin typeface="Times New Roman" panose="02020603050405020304" pitchFamily="18" charset="0"/>
                <a:cs typeface="Times New Roman" panose="02020603050405020304" pitchFamily="18" charset="0"/>
              </a:rPr>
              <a:t>total combination of monocytes, </a:t>
            </a:r>
            <a:r>
              <a:rPr lang="en-US" sz="2400" b="1" dirty="0" smtClean="0">
                <a:solidFill>
                  <a:srgbClr val="0070C0"/>
                </a:solidFill>
                <a:latin typeface="Times New Roman" panose="02020603050405020304" pitchFamily="18" charset="0"/>
                <a:cs typeface="Times New Roman" panose="02020603050405020304" pitchFamily="18" charset="0"/>
              </a:rPr>
              <a:t>mobile macrophages</a:t>
            </a:r>
            <a:r>
              <a:rPr lang="en-US" sz="2400" b="1" dirty="0">
                <a:solidFill>
                  <a:srgbClr val="0070C0"/>
                </a:solidFill>
                <a:latin typeface="Times New Roman" panose="02020603050405020304" pitchFamily="18" charset="0"/>
                <a:cs typeface="Times New Roman" panose="02020603050405020304" pitchFamily="18" charset="0"/>
              </a:rPr>
              <a:t>, fixed tissue macrophages, and a </a:t>
            </a:r>
            <a:r>
              <a:rPr lang="en-US" sz="2400" b="1" dirty="0" smtClean="0">
                <a:solidFill>
                  <a:srgbClr val="0070C0"/>
                </a:solidFill>
                <a:latin typeface="Times New Roman" panose="02020603050405020304" pitchFamily="18" charset="0"/>
                <a:cs typeface="Times New Roman" panose="02020603050405020304" pitchFamily="18" charset="0"/>
              </a:rPr>
              <a:t>few </a:t>
            </a:r>
            <a:r>
              <a:rPr lang="en-US" sz="2400" b="1" dirty="0">
                <a:solidFill>
                  <a:srgbClr val="0070C0"/>
                </a:solidFill>
                <a:latin typeface="Times New Roman" panose="02020603050405020304" pitchFamily="18" charset="0"/>
                <a:cs typeface="Times New Roman" panose="02020603050405020304" pitchFamily="18" charset="0"/>
              </a:rPr>
              <a:t>specialized endothelial cells in the bone </a:t>
            </a:r>
            <a:r>
              <a:rPr lang="en-US" sz="2400" b="1" dirty="0" smtClean="0">
                <a:solidFill>
                  <a:srgbClr val="0070C0"/>
                </a:solidFill>
                <a:latin typeface="Times New Roman" panose="02020603050405020304" pitchFamily="18" charset="0"/>
                <a:cs typeface="Times New Roman" panose="02020603050405020304" pitchFamily="18" charset="0"/>
              </a:rPr>
              <a:t>marrow, spleen</a:t>
            </a:r>
            <a:r>
              <a:rPr lang="en-US" sz="2400" b="1" dirty="0">
                <a:solidFill>
                  <a:srgbClr val="0070C0"/>
                </a:solidFill>
                <a:latin typeface="Times New Roman" panose="02020603050405020304" pitchFamily="18" charset="0"/>
                <a:cs typeface="Times New Roman" panose="02020603050405020304" pitchFamily="18" charset="0"/>
              </a:rPr>
              <a:t>, and lymph nodes is called the </a:t>
            </a:r>
            <a:r>
              <a:rPr lang="en-US" sz="2400" b="1" dirty="0" err="1" smtClean="0">
                <a:solidFill>
                  <a:srgbClr val="0070C0"/>
                </a:solidFill>
                <a:latin typeface="Times New Roman" panose="02020603050405020304" pitchFamily="18" charset="0"/>
                <a:cs typeface="Times New Roman" panose="02020603050405020304" pitchFamily="18" charset="0"/>
              </a:rPr>
              <a:t>reticuloendothelial</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system</a:t>
            </a:r>
            <a:r>
              <a:rPr lang="en-US" sz="2400" b="1" dirty="0">
                <a:solidFill>
                  <a:srgbClr val="0070C0"/>
                </a:solidFill>
                <a:latin typeface="Times New Roman" panose="02020603050405020304" pitchFamily="18" charset="0"/>
                <a:cs typeface="Times New Roman" panose="02020603050405020304" pitchFamily="18" charset="0"/>
              </a:rPr>
              <a:t>. However, all or almost all these cells </a:t>
            </a:r>
            <a:r>
              <a:rPr lang="en-US" sz="2400" b="1" dirty="0" smtClean="0">
                <a:solidFill>
                  <a:srgbClr val="0070C0"/>
                </a:solidFill>
                <a:latin typeface="Times New Roman" panose="02020603050405020304" pitchFamily="18" charset="0"/>
                <a:cs typeface="Times New Roman" panose="02020603050405020304" pitchFamily="18" charset="0"/>
              </a:rPr>
              <a:t>originate from </a:t>
            </a:r>
            <a:r>
              <a:rPr lang="en-US" sz="2400" b="1" dirty="0" err="1">
                <a:solidFill>
                  <a:srgbClr val="0070C0"/>
                </a:solidFill>
                <a:latin typeface="Times New Roman" panose="02020603050405020304" pitchFamily="18" charset="0"/>
                <a:cs typeface="Times New Roman" panose="02020603050405020304" pitchFamily="18" charset="0"/>
              </a:rPr>
              <a:t>monocytic</a:t>
            </a:r>
            <a:r>
              <a:rPr lang="en-US" sz="2400" b="1" dirty="0">
                <a:solidFill>
                  <a:srgbClr val="0070C0"/>
                </a:solidFill>
                <a:latin typeface="Times New Roman" panose="02020603050405020304" pitchFamily="18" charset="0"/>
                <a:cs typeface="Times New Roman" panose="02020603050405020304" pitchFamily="18" charset="0"/>
              </a:rPr>
              <a:t> stem cells. The </a:t>
            </a:r>
            <a:r>
              <a:rPr lang="en-US" sz="2400" b="1" dirty="0">
                <a:solidFill>
                  <a:srgbClr val="C00000"/>
                </a:solidFill>
                <a:latin typeface="Times New Roman" panose="02020603050405020304" pitchFamily="18" charset="0"/>
                <a:cs typeface="Times New Roman" panose="02020603050405020304" pitchFamily="18" charset="0"/>
              </a:rPr>
              <a:t>reticuloendothelial system </a:t>
            </a:r>
            <a:r>
              <a:rPr lang="en-US" sz="2400" b="1" dirty="0">
                <a:solidFill>
                  <a:srgbClr val="0070C0"/>
                </a:solidFill>
                <a:latin typeface="Times New Roman" panose="02020603050405020304" pitchFamily="18" charset="0"/>
                <a:cs typeface="Times New Roman" panose="02020603050405020304" pitchFamily="18" charset="0"/>
              </a:rPr>
              <a:t>is almost synonymous with the </a:t>
            </a:r>
            <a:r>
              <a:rPr lang="en-US" sz="2400" b="1" dirty="0">
                <a:solidFill>
                  <a:srgbClr val="C00000"/>
                </a:solidFill>
                <a:latin typeface="Times New Roman" panose="02020603050405020304" pitchFamily="18" charset="0"/>
                <a:cs typeface="Times New Roman" panose="02020603050405020304" pitchFamily="18" charset="0"/>
              </a:rPr>
              <a:t>monocyte-macrophage system</a:t>
            </a:r>
            <a:r>
              <a:rPr lang="en-US" sz="2400" b="1" dirty="0">
                <a:solidFill>
                  <a:srgbClr val="0070C0"/>
                </a:solidFill>
                <a:latin typeface="Times New Roman" panose="02020603050405020304" pitchFamily="18" charset="0"/>
                <a:cs typeface="Times New Roman" panose="02020603050405020304" pitchFamily="18" charset="0"/>
              </a:rPr>
              <a:t>. </a:t>
            </a:r>
          </a:p>
          <a:p>
            <a:pPr algn="just">
              <a:lnSpc>
                <a:spcPct val="150000"/>
              </a:lnSpc>
            </a:pP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25</a:t>
            </a:fld>
            <a:endParaRPr lang="en-US"/>
          </a:p>
        </p:txBody>
      </p:sp>
    </p:spTree>
    <p:extLst>
      <p:ext uri="{BB962C8B-B14F-4D97-AF65-F5344CB8AC3E}">
        <p14:creationId xmlns:p14="http://schemas.microsoft.com/office/powerpoint/2010/main" val="35802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76" y="620688"/>
            <a:ext cx="8229600" cy="5184576"/>
          </a:xfrm>
        </p:spPr>
        <p:txBody>
          <a:bodyPr>
            <a:noAutofit/>
          </a:bodyPr>
          <a:lstStyle/>
          <a:p>
            <a:pPr marL="0" indent="0" algn="just">
              <a:lnSpc>
                <a:spcPct val="160000"/>
              </a:lnSpc>
              <a:buNone/>
            </a:pPr>
            <a:r>
              <a:rPr lang="en-US" sz="2400" b="1" dirty="0">
                <a:solidFill>
                  <a:srgbClr val="FF0000"/>
                </a:solidFill>
                <a:latin typeface="Times New Roman" panose="02020603050405020304" pitchFamily="18" charset="0"/>
                <a:cs typeface="Times New Roman" panose="02020603050405020304" pitchFamily="18" charset="0"/>
              </a:rPr>
              <a:t>Alveolar Macrophages in the </a:t>
            </a:r>
            <a:r>
              <a:rPr lang="en-US" sz="2400" b="1" dirty="0" smtClean="0">
                <a:solidFill>
                  <a:srgbClr val="FF0000"/>
                </a:solidFill>
                <a:latin typeface="Times New Roman" panose="02020603050405020304" pitchFamily="18" charset="0"/>
                <a:cs typeface="Times New Roman" panose="02020603050405020304" pitchFamily="18" charset="0"/>
              </a:rPr>
              <a:t>Lungs</a:t>
            </a: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nvading </a:t>
            </a:r>
            <a:r>
              <a:rPr lang="en-US" sz="2400" b="1" dirty="0">
                <a:solidFill>
                  <a:srgbClr val="0070C0"/>
                </a:solidFill>
                <a:latin typeface="Times New Roman" panose="02020603050405020304" pitchFamily="18" charset="0"/>
                <a:cs typeface="Times New Roman" panose="02020603050405020304" pitchFamily="18" charset="0"/>
              </a:rPr>
              <a:t>organisms frequently enter the body through the lungs. Large numbers of tissue macrophages are present as integral components of the alveolar walls.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If the particle </a:t>
            </a:r>
            <a:r>
              <a:rPr lang="en-US" sz="2400" b="1" dirty="0" smtClean="0">
                <a:solidFill>
                  <a:srgbClr val="0070C0"/>
                </a:solidFill>
                <a:latin typeface="Times New Roman" panose="02020603050405020304" pitchFamily="18" charset="0"/>
                <a:cs typeface="Times New Roman" panose="02020603050405020304" pitchFamily="18" charset="0"/>
              </a:rPr>
              <a:t>is digestible the </a:t>
            </a:r>
            <a:r>
              <a:rPr lang="en-US" sz="2400" b="1" dirty="0">
                <a:solidFill>
                  <a:srgbClr val="0070C0"/>
                </a:solidFill>
                <a:latin typeface="Times New Roman" panose="02020603050405020304" pitchFamily="18" charset="0"/>
                <a:cs typeface="Times New Roman" panose="02020603050405020304" pitchFamily="18" charset="0"/>
              </a:rPr>
              <a:t>macrophages digest </a:t>
            </a:r>
            <a:r>
              <a:rPr lang="en-US" sz="2400" b="1" dirty="0" smtClean="0">
                <a:solidFill>
                  <a:srgbClr val="0070C0"/>
                </a:solidFill>
                <a:latin typeface="Times New Roman" panose="02020603050405020304" pitchFamily="18" charset="0"/>
                <a:cs typeface="Times New Roman" panose="02020603050405020304" pitchFamily="18" charset="0"/>
              </a:rPr>
              <a:t>them and </a:t>
            </a:r>
            <a:r>
              <a:rPr lang="en-US" sz="2400" b="1" dirty="0">
                <a:solidFill>
                  <a:srgbClr val="0070C0"/>
                </a:solidFill>
                <a:latin typeface="Times New Roman" panose="02020603050405020304" pitchFamily="18" charset="0"/>
                <a:cs typeface="Times New Roman" panose="02020603050405020304" pitchFamily="18" charset="0"/>
              </a:rPr>
              <a:t>release the digestive products into the lymph.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60000"/>
              </a:lnSpc>
            </a:pPr>
            <a:r>
              <a:rPr lang="en-US" sz="2400" b="1" dirty="0" smtClean="0">
                <a:solidFill>
                  <a:srgbClr val="0070C0"/>
                </a:solidFill>
                <a:latin typeface="Times New Roman" panose="02020603050405020304" pitchFamily="18" charset="0"/>
                <a:cs typeface="Times New Roman" panose="02020603050405020304" pitchFamily="18" charset="0"/>
              </a:rPr>
              <a:t>If </a:t>
            </a:r>
            <a:r>
              <a:rPr lang="en-US" sz="2400" b="1" dirty="0">
                <a:solidFill>
                  <a:srgbClr val="0070C0"/>
                </a:solidFill>
                <a:latin typeface="Times New Roman" panose="02020603050405020304" pitchFamily="18" charset="0"/>
                <a:cs typeface="Times New Roman" panose="02020603050405020304" pitchFamily="18" charset="0"/>
              </a:rPr>
              <a:t>the particle is not digestible, </a:t>
            </a:r>
            <a:r>
              <a:rPr lang="en-US" sz="2400" b="1" dirty="0" smtClean="0">
                <a:solidFill>
                  <a:srgbClr val="0070C0"/>
                </a:solidFill>
                <a:latin typeface="Times New Roman" panose="02020603050405020304" pitchFamily="18" charset="0"/>
                <a:cs typeface="Times New Roman" panose="02020603050405020304" pitchFamily="18" charset="0"/>
              </a:rPr>
              <a:t>the macrophages often form a “giant cell” capsule around the particle until such time if ever that it can be slowly dissolved. </a:t>
            </a:r>
          </a:p>
          <a:p>
            <a:endParaRPr lang="en-US" sz="2400"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26</a:t>
            </a:fld>
            <a:endParaRPr lang="en-US"/>
          </a:p>
        </p:txBody>
      </p:sp>
    </p:spTree>
    <p:extLst>
      <p:ext uri="{BB962C8B-B14F-4D97-AF65-F5344CB8AC3E}">
        <p14:creationId xmlns:p14="http://schemas.microsoft.com/office/powerpoint/2010/main" val="406983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76" y="764703"/>
            <a:ext cx="8229600" cy="5508081"/>
          </a:xfrm>
        </p:spPr>
        <p:txBody>
          <a:bodyPr>
            <a:normAutofit fontScale="85000" lnSpcReduction="10000"/>
          </a:bodyPr>
          <a:lstStyle/>
          <a:p>
            <a:pPr marL="0" indent="0" algn="just">
              <a:buNone/>
            </a:pPr>
            <a:r>
              <a:rPr lang="en-US" sz="2400" b="1" dirty="0">
                <a:solidFill>
                  <a:srgbClr val="FF0000"/>
                </a:solidFill>
                <a:latin typeface="+mj-lt"/>
              </a:rPr>
              <a:t>Inflammation: Role of Neutrophils and Macrophages</a:t>
            </a:r>
          </a:p>
          <a:p>
            <a:pPr marL="0" indent="0" algn="just">
              <a:buNone/>
            </a:pPr>
            <a:r>
              <a:rPr lang="en-US" sz="2400" b="1" dirty="0" smtClean="0">
                <a:solidFill>
                  <a:srgbClr val="002060"/>
                </a:solidFill>
                <a:latin typeface="+mj-lt"/>
              </a:rPr>
              <a:t>Inflammation</a:t>
            </a:r>
            <a:endParaRPr lang="en-US" sz="2400" b="1" dirty="0">
              <a:solidFill>
                <a:srgbClr val="002060"/>
              </a:solidFill>
              <a:latin typeface="+mj-lt"/>
            </a:endParaRPr>
          </a:p>
          <a:p>
            <a:pPr algn="just">
              <a:lnSpc>
                <a:spcPct val="150000"/>
              </a:lnSpc>
            </a:pPr>
            <a:r>
              <a:rPr lang="en-US" sz="2400" b="1" dirty="0">
                <a:solidFill>
                  <a:srgbClr val="0070C0"/>
                </a:solidFill>
                <a:latin typeface="+mj-lt"/>
              </a:rPr>
              <a:t>When tissue injury </a:t>
            </a:r>
            <a:r>
              <a:rPr lang="en-US" sz="2400" b="1" dirty="0" smtClean="0">
                <a:solidFill>
                  <a:srgbClr val="0070C0"/>
                </a:solidFill>
                <a:latin typeface="+mj-lt"/>
              </a:rPr>
              <a:t>occurs by bacteria, trauma</a:t>
            </a:r>
            <a:r>
              <a:rPr lang="en-US" sz="2400" b="1" dirty="0">
                <a:solidFill>
                  <a:srgbClr val="0070C0"/>
                </a:solidFill>
                <a:latin typeface="+mj-lt"/>
              </a:rPr>
              <a:t>, chemicals, heat, or any other </a:t>
            </a:r>
            <a:r>
              <a:rPr lang="en-US" sz="2400" b="1" dirty="0" smtClean="0">
                <a:solidFill>
                  <a:srgbClr val="0070C0"/>
                </a:solidFill>
                <a:latin typeface="+mj-lt"/>
              </a:rPr>
              <a:t>phenomenon, multiple </a:t>
            </a:r>
            <a:r>
              <a:rPr lang="en-US" sz="2400" b="1" dirty="0">
                <a:solidFill>
                  <a:srgbClr val="0070C0"/>
                </a:solidFill>
                <a:latin typeface="+mj-lt"/>
              </a:rPr>
              <a:t>substances are released by the injured </a:t>
            </a:r>
            <a:r>
              <a:rPr lang="en-US" sz="2400" b="1" dirty="0" smtClean="0">
                <a:solidFill>
                  <a:srgbClr val="0070C0"/>
                </a:solidFill>
                <a:latin typeface="+mj-lt"/>
              </a:rPr>
              <a:t>tissues </a:t>
            </a:r>
            <a:r>
              <a:rPr lang="en-US" sz="2400" b="1" dirty="0">
                <a:solidFill>
                  <a:srgbClr val="0070C0"/>
                </a:solidFill>
                <a:latin typeface="+mj-lt"/>
              </a:rPr>
              <a:t>and cause </a:t>
            </a:r>
            <a:r>
              <a:rPr lang="en-US" sz="2400" b="1" dirty="0" smtClean="0">
                <a:solidFill>
                  <a:srgbClr val="0070C0"/>
                </a:solidFill>
                <a:latin typeface="+mj-lt"/>
              </a:rPr>
              <a:t>secondary </a:t>
            </a:r>
            <a:r>
              <a:rPr lang="en-US" sz="2400" b="1" dirty="0">
                <a:solidFill>
                  <a:srgbClr val="0070C0"/>
                </a:solidFill>
                <a:latin typeface="+mj-lt"/>
              </a:rPr>
              <a:t>changes in the </a:t>
            </a:r>
            <a:r>
              <a:rPr lang="en-US" sz="2400" b="1" dirty="0" smtClean="0">
                <a:solidFill>
                  <a:srgbClr val="0070C0"/>
                </a:solidFill>
                <a:latin typeface="+mj-lt"/>
              </a:rPr>
              <a:t>surrounding uninjured </a:t>
            </a:r>
            <a:r>
              <a:rPr lang="en-US" sz="2400" b="1" dirty="0">
                <a:solidFill>
                  <a:srgbClr val="0070C0"/>
                </a:solidFill>
                <a:latin typeface="+mj-lt"/>
              </a:rPr>
              <a:t>tissues. </a:t>
            </a:r>
            <a:r>
              <a:rPr lang="en-US" sz="2400" b="1" dirty="0" smtClean="0">
                <a:solidFill>
                  <a:srgbClr val="0070C0"/>
                </a:solidFill>
                <a:latin typeface="+mj-lt"/>
              </a:rPr>
              <a:t>This </a:t>
            </a:r>
            <a:r>
              <a:rPr lang="en-US" sz="2400" b="1" dirty="0">
                <a:solidFill>
                  <a:srgbClr val="0070C0"/>
                </a:solidFill>
                <a:latin typeface="+mj-lt"/>
              </a:rPr>
              <a:t>entire complex </a:t>
            </a:r>
            <a:r>
              <a:rPr lang="en-US" sz="2400" b="1" dirty="0" smtClean="0">
                <a:solidFill>
                  <a:srgbClr val="0070C0"/>
                </a:solidFill>
                <a:latin typeface="+mj-lt"/>
              </a:rPr>
              <a:t>of tissue </a:t>
            </a:r>
            <a:r>
              <a:rPr lang="en-US" sz="2400" b="1" dirty="0">
                <a:solidFill>
                  <a:srgbClr val="0070C0"/>
                </a:solidFill>
                <a:latin typeface="+mj-lt"/>
              </a:rPr>
              <a:t>changes is called inflammation</a:t>
            </a:r>
            <a:r>
              <a:rPr lang="en-US" sz="2400" b="1" dirty="0" smtClean="0">
                <a:solidFill>
                  <a:srgbClr val="0070C0"/>
                </a:solidFill>
                <a:latin typeface="+mj-lt"/>
              </a:rPr>
              <a:t>. </a:t>
            </a:r>
          </a:p>
          <a:p>
            <a:pPr algn="just">
              <a:lnSpc>
                <a:spcPct val="150000"/>
              </a:lnSpc>
            </a:pPr>
            <a:r>
              <a:rPr lang="en-US" sz="2400" b="1" dirty="0" smtClean="0">
                <a:solidFill>
                  <a:srgbClr val="0070C0"/>
                </a:solidFill>
                <a:latin typeface="+mj-lt"/>
              </a:rPr>
              <a:t>Inflammation </a:t>
            </a:r>
            <a:r>
              <a:rPr lang="en-US" sz="2400" b="1" dirty="0">
                <a:solidFill>
                  <a:srgbClr val="0070C0"/>
                </a:solidFill>
                <a:latin typeface="+mj-lt"/>
              </a:rPr>
              <a:t>is </a:t>
            </a:r>
            <a:r>
              <a:rPr lang="en-US" sz="2400" b="1" dirty="0" smtClean="0">
                <a:solidFill>
                  <a:srgbClr val="0070C0"/>
                </a:solidFill>
                <a:latin typeface="+mj-lt"/>
              </a:rPr>
              <a:t>characterized by </a:t>
            </a:r>
          </a:p>
          <a:p>
            <a:pPr marL="722313" indent="-546100" algn="just">
              <a:lnSpc>
                <a:spcPct val="150000"/>
              </a:lnSpc>
              <a:buNone/>
            </a:pPr>
            <a:r>
              <a:rPr lang="en-US" sz="2400" b="1" dirty="0">
                <a:solidFill>
                  <a:srgbClr val="0070C0"/>
                </a:solidFill>
                <a:latin typeface="+mj-lt"/>
              </a:rPr>
              <a:t> </a:t>
            </a:r>
            <a:r>
              <a:rPr lang="en-US" sz="2400" b="1" dirty="0" smtClean="0">
                <a:solidFill>
                  <a:srgbClr val="0070C0"/>
                </a:solidFill>
                <a:latin typeface="+mj-lt"/>
              </a:rPr>
              <a:t> (</a:t>
            </a:r>
            <a:r>
              <a:rPr lang="en-US" sz="2400" b="1" dirty="0">
                <a:solidFill>
                  <a:srgbClr val="0070C0"/>
                </a:solidFill>
                <a:latin typeface="+mj-lt"/>
              </a:rPr>
              <a:t>1) vasodilation </a:t>
            </a:r>
            <a:r>
              <a:rPr lang="en-US" sz="2400" b="1" dirty="0" smtClean="0">
                <a:solidFill>
                  <a:srgbClr val="0070C0"/>
                </a:solidFill>
                <a:latin typeface="+mj-lt"/>
              </a:rPr>
              <a:t>of the </a:t>
            </a:r>
            <a:r>
              <a:rPr lang="en-US" sz="2400" b="1" dirty="0">
                <a:solidFill>
                  <a:srgbClr val="0070C0"/>
                </a:solidFill>
                <a:latin typeface="+mj-lt"/>
              </a:rPr>
              <a:t>local blood vessels, with consequent excess </a:t>
            </a:r>
            <a:r>
              <a:rPr lang="en-US" sz="2400" b="1" dirty="0" smtClean="0">
                <a:solidFill>
                  <a:srgbClr val="0070C0"/>
                </a:solidFill>
                <a:latin typeface="+mj-lt"/>
              </a:rPr>
              <a:t>   local blood flow.</a:t>
            </a:r>
          </a:p>
          <a:p>
            <a:pPr marL="722313" indent="-546100" algn="just">
              <a:lnSpc>
                <a:spcPct val="150000"/>
              </a:lnSpc>
              <a:buNone/>
            </a:pPr>
            <a:r>
              <a:rPr lang="en-US" sz="2400" b="1" dirty="0">
                <a:solidFill>
                  <a:srgbClr val="0070C0"/>
                </a:solidFill>
                <a:latin typeface="+mj-lt"/>
              </a:rPr>
              <a:t>(2) increased permeability of the capillaries, allowing leakage of large quantities of fluid into the interstitial spaces.</a:t>
            </a:r>
          </a:p>
          <a:p>
            <a:pPr marL="722313" indent="-546100" algn="just">
              <a:lnSpc>
                <a:spcPct val="150000"/>
              </a:lnSpc>
              <a:buNone/>
            </a:pPr>
            <a:endParaRPr lang="en-US" sz="2400" b="1" dirty="0">
              <a:solidFill>
                <a:srgbClr val="0070C0"/>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27</a:t>
            </a:fld>
            <a:endParaRPr lang="en-US"/>
          </a:p>
        </p:txBody>
      </p:sp>
    </p:spTree>
    <p:extLst>
      <p:ext uri="{BB962C8B-B14F-4D97-AF65-F5344CB8AC3E}">
        <p14:creationId xmlns:p14="http://schemas.microsoft.com/office/powerpoint/2010/main" val="382543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Autofit/>
          </a:bodyPr>
          <a:lstStyle/>
          <a:p>
            <a:pPr marL="442913" indent="-442913" algn="just">
              <a:lnSpc>
                <a:spcPct val="160000"/>
              </a:lnSpc>
              <a:buNone/>
            </a:pPr>
            <a:r>
              <a:rPr lang="en-US" sz="2400" b="1" dirty="0" smtClean="0">
                <a:solidFill>
                  <a:srgbClr val="0070C0"/>
                </a:solidFill>
                <a:latin typeface="+mj-lt"/>
              </a:rPr>
              <a:t>(</a:t>
            </a:r>
            <a:r>
              <a:rPr lang="en-US" sz="2400" b="1" dirty="0">
                <a:solidFill>
                  <a:srgbClr val="0070C0"/>
                </a:solidFill>
                <a:latin typeface="+mj-lt"/>
              </a:rPr>
              <a:t>3) often clotting of the fluid </a:t>
            </a:r>
            <a:r>
              <a:rPr lang="en-US" sz="2400" b="1" dirty="0" smtClean="0">
                <a:solidFill>
                  <a:srgbClr val="0070C0"/>
                </a:solidFill>
                <a:latin typeface="+mj-lt"/>
              </a:rPr>
              <a:t>in the </a:t>
            </a:r>
            <a:r>
              <a:rPr lang="en-US" sz="2400" b="1" dirty="0">
                <a:solidFill>
                  <a:srgbClr val="0070C0"/>
                </a:solidFill>
                <a:latin typeface="+mj-lt"/>
              </a:rPr>
              <a:t>interstitial spaces because of excessive amounts </a:t>
            </a:r>
            <a:r>
              <a:rPr lang="en-US" sz="2400" b="1" dirty="0" smtClean="0">
                <a:solidFill>
                  <a:srgbClr val="0070C0"/>
                </a:solidFill>
                <a:latin typeface="+mj-lt"/>
              </a:rPr>
              <a:t>of fibrinogen </a:t>
            </a:r>
            <a:r>
              <a:rPr lang="en-US" sz="2400" b="1" dirty="0">
                <a:solidFill>
                  <a:srgbClr val="0070C0"/>
                </a:solidFill>
                <a:latin typeface="+mj-lt"/>
              </a:rPr>
              <a:t>and other proteins leaking from the </a:t>
            </a:r>
            <a:r>
              <a:rPr lang="en-US" sz="2400" b="1" dirty="0" smtClean="0">
                <a:solidFill>
                  <a:srgbClr val="0070C0"/>
                </a:solidFill>
                <a:latin typeface="+mj-lt"/>
              </a:rPr>
              <a:t>capillaries.</a:t>
            </a:r>
          </a:p>
          <a:p>
            <a:pPr marL="442913" indent="-442913" algn="just">
              <a:lnSpc>
                <a:spcPct val="160000"/>
              </a:lnSpc>
              <a:buNone/>
            </a:pPr>
            <a:r>
              <a:rPr lang="en-US" sz="2400" b="1" dirty="0" smtClean="0">
                <a:solidFill>
                  <a:srgbClr val="0070C0"/>
                </a:solidFill>
                <a:latin typeface="+mj-lt"/>
              </a:rPr>
              <a:t>(</a:t>
            </a:r>
            <a:r>
              <a:rPr lang="en-US" sz="2400" b="1" dirty="0">
                <a:solidFill>
                  <a:srgbClr val="0070C0"/>
                </a:solidFill>
                <a:latin typeface="+mj-lt"/>
              </a:rPr>
              <a:t>4) migration of large numbers of </a:t>
            </a:r>
            <a:r>
              <a:rPr lang="en-US" sz="2400" b="1" dirty="0" smtClean="0">
                <a:solidFill>
                  <a:srgbClr val="0070C0"/>
                </a:solidFill>
                <a:latin typeface="+mj-lt"/>
              </a:rPr>
              <a:t>granulocytes and </a:t>
            </a:r>
            <a:r>
              <a:rPr lang="en-US" sz="2400" b="1" dirty="0">
                <a:solidFill>
                  <a:srgbClr val="0070C0"/>
                </a:solidFill>
                <a:latin typeface="+mj-lt"/>
              </a:rPr>
              <a:t>monocytes into the </a:t>
            </a:r>
            <a:r>
              <a:rPr lang="en-US" sz="2400" b="1" dirty="0" smtClean="0">
                <a:solidFill>
                  <a:srgbClr val="0070C0"/>
                </a:solidFill>
                <a:latin typeface="+mj-lt"/>
              </a:rPr>
              <a:t>tissue. </a:t>
            </a:r>
          </a:p>
          <a:p>
            <a:pPr marL="442913" indent="-442913" algn="just">
              <a:lnSpc>
                <a:spcPct val="160000"/>
              </a:lnSpc>
              <a:buNone/>
            </a:pPr>
            <a:r>
              <a:rPr lang="en-US" sz="2400" b="1" dirty="0" smtClean="0">
                <a:solidFill>
                  <a:srgbClr val="0070C0"/>
                </a:solidFill>
                <a:latin typeface="+mj-lt"/>
              </a:rPr>
              <a:t>(</a:t>
            </a:r>
            <a:r>
              <a:rPr lang="en-US" sz="2400" b="1" dirty="0">
                <a:solidFill>
                  <a:srgbClr val="0070C0"/>
                </a:solidFill>
                <a:latin typeface="+mj-lt"/>
              </a:rPr>
              <a:t>5) swelling of </a:t>
            </a:r>
            <a:r>
              <a:rPr lang="en-US" sz="2400" b="1" dirty="0" smtClean="0">
                <a:solidFill>
                  <a:srgbClr val="0070C0"/>
                </a:solidFill>
                <a:latin typeface="+mj-lt"/>
              </a:rPr>
              <a:t>the tissue </a:t>
            </a:r>
            <a:r>
              <a:rPr lang="en-US" sz="2400" b="1" dirty="0">
                <a:solidFill>
                  <a:srgbClr val="0070C0"/>
                </a:solidFill>
                <a:latin typeface="+mj-lt"/>
              </a:rPr>
              <a:t>cells. Some of the many tissue products </a:t>
            </a:r>
            <a:r>
              <a:rPr lang="en-US" sz="2400" b="1" dirty="0" smtClean="0">
                <a:solidFill>
                  <a:srgbClr val="0070C0"/>
                </a:solidFill>
                <a:latin typeface="+mj-lt"/>
              </a:rPr>
              <a:t>that cause </a:t>
            </a:r>
            <a:r>
              <a:rPr lang="en-US" sz="2400" b="1" dirty="0">
                <a:solidFill>
                  <a:srgbClr val="0070C0"/>
                </a:solidFill>
                <a:latin typeface="+mj-lt"/>
              </a:rPr>
              <a:t>these reactions are histamine, bradykinin, </a:t>
            </a:r>
            <a:r>
              <a:rPr lang="en-US" sz="2400" b="1" dirty="0" smtClean="0">
                <a:solidFill>
                  <a:srgbClr val="0070C0"/>
                </a:solidFill>
                <a:latin typeface="+mj-lt"/>
              </a:rPr>
              <a:t>serotonin, prostaglandins.</a:t>
            </a:r>
            <a:endParaRPr lang="en-US" sz="2400" b="1" dirty="0">
              <a:solidFill>
                <a:srgbClr val="0070C0"/>
              </a:solidFill>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28</a:t>
            </a:fld>
            <a:endParaRPr lang="en-US"/>
          </a:p>
        </p:txBody>
      </p:sp>
    </p:spTree>
    <p:extLst>
      <p:ext uri="{BB962C8B-B14F-4D97-AF65-F5344CB8AC3E}">
        <p14:creationId xmlns:p14="http://schemas.microsoft.com/office/powerpoint/2010/main" val="711011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D</a:t>
            </a:r>
            <a:r>
              <a:rPr lang="en-US" sz="2400" b="1" dirty="0" smtClean="0">
                <a:solidFill>
                  <a:srgbClr val="0070C0"/>
                </a:solidFill>
                <a:latin typeface="Times New Roman" panose="02020603050405020304" pitchFamily="18" charset="0"/>
                <a:cs typeface="Times New Roman" panose="02020603050405020304" pitchFamily="18" charset="0"/>
              </a:rPr>
              <a:t>ifferent </a:t>
            </a:r>
            <a:r>
              <a:rPr lang="en-US" sz="2400" b="1" dirty="0">
                <a:solidFill>
                  <a:srgbClr val="0070C0"/>
                </a:solidFill>
                <a:latin typeface="Times New Roman" panose="02020603050405020304" pitchFamily="18" charset="0"/>
                <a:cs typeface="Times New Roman" panose="02020603050405020304" pitchFamily="18" charset="0"/>
              </a:rPr>
              <a:t>reaction </a:t>
            </a:r>
            <a:r>
              <a:rPr lang="en-US" sz="2400" b="1" dirty="0" smtClean="0">
                <a:solidFill>
                  <a:srgbClr val="0070C0"/>
                </a:solidFill>
                <a:latin typeface="Times New Roman" panose="02020603050405020304" pitchFamily="18" charset="0"/>
                <a:cs typeface="Times New Roman" panose="02020603050405020304" pitchFamily="18" charset="0"/>
              </a:rPr>
              <a:t>products of </a:t>
            </a:r>
            <a:r>
              <a:rPr lang="en-US" sz="2400" b="1" dirty="0">
                <a:solidFill>
                  <a:srgbClr val="0070C0"/>
                </a:solidFill>
                <a:latin typeface="Times New Roman" panose="02020603050405020304" pitchFamily="18" charset="0"/>
                <a:cs typeface="Times New Roman" panose="02020603050405020304" pitchFamily="18" charset="0"/>
              </a:rPr>
              <a:t>the complement </a:t>
            </a:r>
            <a:r>
              <a:rPr lang="en-US" sz="2400" b="1" dirty="0" smtClean="0">
                <a:solidFill>
                  <a:srgbClr val="0070C0"/>
                </a:solidFill>
                <a:latin typeface="Times New Roman" panose="02020603050405020304" pitchFamily="18" charset="0"/>
                <a:cs typeface="Times New Roman" panose="02020603050405020304" pitchFamily="18" charset="0"/>
              </a:rPr>
              <a:t>system, reaction </a:t>
            </a:r>
            <a:r>
              <a:rPr lang="en-US" sz="2400" b="1" dirty="0">
                <a:solidFill>
                  <a:srgbClr val="0070C0"/>
                </a:solidFill>
                <a:latin typeface="Times New Roman" panose="02020603050405020304" pitchFamily="18" charset="0"/>
                <a:cs typeface="Times New Roman" panose="02020603050405020304" pitchFamily="18" charset="0"/>
              </a:rPr>
              <a:t>products of the blood clotting system, </a:t>
            </a:r>
            <a:r>
              <a:rPr lang="en-US" sz="2400" b="1" dirty="0" smtClean="0">
                <a:solidFill>
                  <a:srgbClr val="0070C0"/>
                </a:solidFill>
                <a:latin typeface="Times New Roman" panose="02020603050405020304" pitchFamily="18" charset="0"/>
                <a:cs typeface="Times New Roman" panose="02020603050405020304" pitchFamily="18" charset="0"/>
              </a:rPr>
              <a:t>and multiple </a:t>
            </a:r>
            <a:r>
              <a:rPr lang="en-US" sz="2400" b="1" dirty="0">
                <a:solidFill>
                  <a:srgbClr val="0070C0"/>
                </a:solidFill>
                <a:latin typeface="Times New Roman" panose="02020603050405020304" pitchFamily="18" charset="0"/>
                <a:cs typeface="Times New Roman" panose="02020603050405020304" pitchFamily="18" charset="0"/>
              </a:rPr>
              <a:t>substances called </a:t>
            </a:r>
            <a:r>
              <a:rPr lang="en-US" sz="2400" b="1" dirty="0" err="1">
                <a:solidFill>
                  <a:srgbClr val="0070C0"/>
                </a:solidFill>
                <a:latin typeface="Times New Roman" panose="02020603050405020304" pitchFamily="18" charset="0"/>
                <a:cs typeface="Times New Roman" panose="02020603050405020304" pitchFamily="18" charset="0"/>
              </a:rPr>
              <a:t>lymphokines</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are released </a:t>
            </a:r>
            <a:r>
              <a:rPr lang="en-US" sz="2400" b="1" dirty="0">
                <a:solidFill>
                  <a:srgbClr val="0070C0"/>
                </a:solidFill>
                <a:latin typeface="Times New Roman" panose="02020603050405020304" pitchFamily="18" charset="0"/>
                <a:cs typeface="Times New Roman" panose="02020603050405020304" pitchFamily="18" charset="0"/>
              </a:rPr>
              <a:t>by sensitized T cells (part of the </a:t>
            </a:r>
            <a:r>
              <a:rPr lang="en-US" sz="2400" b="1" dirty="0" smtClean="0">
                <a:solidFill>
                  <a:srgbClr val="0070C0"/>
                </a:solidFill>
                <a:latin typeface="Times New Roman" panose="02020603050405020304" pitchFamily="18" charset="0"/>
                <a:cs typeface="Times New Roman" panose="02020603050405020304" pitchFamily="18" charset="0"/>
              </a:rPr>
              <a:t>immune system.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These substances </a:t>
            </a:r>
            <a:r>
              <a:rPr lang="en-US" sz="2400" b="1" dirty="0">
                <a:solidFill>
                  <a:srgbClr val="0070C0"/>
                </a:solidFill>
                <a:latin typeface="Times New Roman" panose="02020603050405020304" pitchFamily="18" charset="0"/>
                <a:cs typeface="Times New Roman" panose="02020603050405020304" pitchFamily="18" charset="0"/>
              </a:rPr>
              <a:t>strongly activate the macrophage </a:t>
            </a:r>
            <a:r>
              <a:rPr lang="en-US" sz="2400" b="1" dirty="0" smtClean="0">
                <a:solidFill>
                  <a:srgbClr val="0070C0"/>
                </a:solidFill>
                <a:latin typeface="Times New Roman" panose="02020603050405020304" pitchFamily="18" charset="0"/>
                <a:cs typeface="Times New Roman" panose="02020603050405020304" pitchFamily="18" charset="0"/>
              </a:rPr>
              <a:t>system, and </a:t>
            </a:r>
            <a:r>
              <a:rPr lang="en-US" sz="2400" b="1" dirty="0">
                <a:solidFill>
                  <a:srgbClr val="0070C0"/>
                </a:solidFill>
                <a:latin typeface="Times New Roman" panose="02020603050405020304" pitchFamily="18" charset="0"/>
                <a:cs typeface="Times New Roman" panose="02020603050405020304" pitchFamily="18" charset="0"/>
              </a:rPr>
              <a:t>within a few hours, the macrophages begin </a:t>
            </a:r>
            <a:r>
              <a:rPr lang="en-US" sz="2400" b="1" dirty="0" smtClean="0">
                <a:solidFill>
                  <a:srgbClr val="0070C0"/>
                </a:solidFill>
                <a:latin typeface="Times New Roman" panose="02020603050405020304" pitchFamily="18" charset="0"/>
                <a:cs typeface="Times New Roman" panose="02020603050405020304" pitchFamily="18" charset="0"/>
              </a:rPr>
              <a:t>to devour </a:t>
            </a:r>
            <a:r>
              <a:rPr lang="en-US" sz="2400" b="1" dirty="0">
                <a:solidFill>
                  <a:srgbClr val="0070C0"/>
                </a:solidFill>
                <a:latin typeface="Times New Roman" panose="02020603050405020304" pitchFamily="18" charset="0"/>
                <a:cs typeface="Times New Roman" panose="02020603050405020304" pitchFamily="18" charset="0"/>
              </a:rPr>
              <a:t>the destroyed tissues. But at times, </a:t>
            </a:r>
            <a:r>
              <a:rPr lang="en-US" sz="2400" b="1" dirty="0" smtClean="0">
                <a:solidFill>
                  <a:srgbClr val="0070C0"/>
                </a:solidFill>
                <a:latin typeface="Times New Roman" panose="02020603050405020304" pitchFamily="18" charset="0"/>
                <a:cs typeface="Times New Roman" panose="02020603050405020304" pitchFamily="18" charset="0"/>
              </a:rPr>
              <a:t>the macrophages </a:t>
            </a:r>
            <a:r>
              <a:rPr lang="en-US" sz="2400" b="1" dirty="0">
                <a:solidFill>
                  <a:srgbClr val="0070C0"/>
                </a:solidFill>
                <a:latin typeface="Times New Roman" panose="02020603050405020304" pitchFamily="18" charset="0"/>
                <a:cs typeface="Times New Roman" panose="02020603050405020304" pitchFamily="18" charset="0"/>
              </a:rPr>
              <a:t>also further injure the still-living </a:t>
            </a:r>
            <a:r>
              <a:rPr lang="en-US" sz="2400" b="1" dirty="0" smtClean="0">
                <a:solidFill>
                  <a:srgbClr val="0070C0"/>
                </a:solidFill>
                <a:latin typeface="Times New Roman" panose="02020603050405020304" pitchFamily="18" charset="0"/>
                <a:cs typeface="Times New Roman" panose="02020603050405020304" pitchFamily="18" charset="0"/>
              </a:rPr>
              <a:t>tissue cells</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29</a:t>
            </a:fld>
            <a:endParaRPr lang="en-US"/>
          </a:p>
        </p:txBody>
      </p:sp>
    </p:spTree>
    <p:extLst>
      <p:ext uri="{BB962C8B-B14F-4D97-AF65-F5344CB8AC3E}">
        <p14:creationId xmlns:p14="http://schemas.microsoft.com/office/powerpoint/2010/main" val="319905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2696"/>
            <a:ext cx="7797546" cy="5631904"/>
          </a:xfrm>
        </p:spPr>
        <p:txBody>
          <a:bodyPr>
            <a:normAutofit/>
          </a:bodyPr>
          <a:lstStyle/>
          <a:p>
            <a:pPr marL="0" indent="0" algn="just">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Neutrophils and Macrophages defend against infections  </a:t>
            </a:r>
            <a:endParaRPr lang="ar-EG" sz="2400" b="1"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neutrophils and tissue macrophages attack and destroy invading bacteria, viruses, and other injurious agents. </a:t>
            </a:r>
          </a:p>
          <a:p>
            <a:pPr algn="just">
              <a:lnSpc>
                <a:spcPct val="150000"/>
              </a:lnSpc>
            </a:pPr>
            <a:r>
              <a:rPr lang="en-US" sz="2400" b="1" dirty="0" smtClean="0">
                <a:solidFill>
                  <a:srgbClr val="002060"/>
                </a:solidFill>
                <a:latin typeface="Times New Roman" panose="02020603050405020304" pitchFamily="18" charset="0"/>
                <a:cs typeface="Times New Roman" panose="02020603050405020304" pitchFamily="18" charset="0"/>
              </a:rPr>
              <a:t>The neutrophils </a:t>
            </a:r>
            <a:r>
              <a:rPr lang="en-US" sz="2400" b="1" dirty="0" smtClean="0">
                <a:solidFill>
                  <a:srgbClr val="0070C0"/>
                </a:solidFill>
                <a:latin typeface="Times New Roman" panose="02020603050405020304" pitchFamily="18" charset="0"/>
                <a:cs typeface="Times New Roman" panose="02020603050405020304" pitchFamily="18" charset="0"/>
              </a:rPr>
              <a:t>are mature cells that can attack and destroy bacteria even in the circulating blood. </a:t>
            </a:r>
          </a:p>
          <a:p>
            <a:pPr algn="just">
              <a:lnSpc>
                <a:spcPct val="150000"/>
              </a:lnSpc>
            </a:pPr>
            <a:r>
              <a:rPr lang="en-US" sz="2400" b="1" dirty="0" smtClean="0">
                <a:solidFill>
                  <a:srgbClr val="002060"/>
                </a:solidFill>
                <a:latin typeface="Times New Roman" panose="02020603050405020304" pitchFamily="18" charset="0"/>
                <a:cs typeface="Times New Roman" panose="02020603050405020304" pitchFamily="18" charset="0"/>
              </a:rPr>
              <a:t>The tissue macrophages </a:t>
            </a:r>
            <a:r>
              <a:rPr lang="en-US" sz="2400" b="1" dirty="0" smtClean="0">
                <a:solidFill>
                  <a:srgbClr val="0070C0"/>
                </a:solidFill>
                <a:latin typeface="Times New Roman" panose="02020603050405020304" pitchFamily="18" charset="0"/>
                <a:cs typeface="Times New Roman" panose="02020603050405020304" pitchFamily="18" charset="0"/>
              </a:rPr>
              <a:t>begin life as blood monocytes, which are immature cells while still in the blood and have little ability to fight infectious agents at that time. </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77" y="260648"/>
            <a:ext cx="8229600" cy="5904656"/>
          </a:xfrm>
        </p:spPr>
        <p:txBody>
          <a:bodyPr>
            <a:noAutofit/>
          </a:bodyPr>
          <a:lstStyle/>
          <a:p>
            <a:pPr marL="0" indent="0" algn="just">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Effect </a:t>
            </a:r>
            <a:r>
              <a:rPr lang="en-US" sz="2400" b="1" dirty="0">
                <a:solidFill>
                  <a:srgbClr val="FF0000"/>
                </a:solidFill>
                <a:latin typeface="Times New Roman" panose="02020603050405020304" pitchFamily="18" charset="0"/>
                <a:cs typeface="Times New Roman" panose="02020603050405020304" pitchFamily="18" charset="0"/>
              </a:rPr>
              <a:t>of Inflammation “Walling-Off”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One </a:t>
            </a:r>
            <a:r>
              <a:rPr lang="en-US" sz="2400" b="1" dirty="0">
                <a:solidFill>
                  <a:srgbClr val="0070C0"/>
                </a:solidFill>
                <a:latin typeface="Times New Roman" panose="02020603050405020304" pitchFamily="18" charset="0"/>
                <a:cs typeface="Times New Roman" panose="02020603050405020304" pitchFamily="18" charset="0"/>
              </a:rPr>
              <a:t>of the </a:t>
            </a:r>
            <a:r>
              <a:rPr lang="en-US" sz="2400" b="1" dirty="0" smtClean="0">
                <a:solidFill>
                  <a:srgbClr val="0070C0"/>
                </a:solidFill>
                <a:latin typeface="Times New Roman" panose="02020603050405020304" pitchFamily="18" charset="0"/>
                <a:cs typeface="Times New Roman" panose="02020603050405020304" pitchFamily="18" charset="0"/>
              </a:rPr>
              <a:t>first results </a:t>
            </a:r>
            <a:r>
              <a:rPr lang="en-US" sz="2400" b="1" dirty="0">
                <a:solidFill>
                  <a:srgbClr val="0070C0"/>
                </a:solidFill>
                <a:latin typeface="Times New Roman" panose="02020603050405020304" pitchFamily="18" charset="0"/>
                <a:cs typeface="Times New Roman" panose="02020603050405020304" pitchFamily="18" charset="0"/>
              </a:rPr>
              <a:t>of inflammation is to “wall off ” the area </a:t>
            </a:r>
            <a:r>
              <a:rPr lang="en-US" sz="2400" b="1" dirty="0" smtClean="0">
                <a:solidFill>
                  <a:srgbClr val="0070C0"/>
                </a:solidFill>
                <a:latin typeface="Times New Roman" panose="02020603050405020304" pitchFamily="18" charset="0"/>
                <a:cs typeface="Times New Roman" panose="02020603050405020304" pitchFamily="18" charset="0"/>
              </a:rPr>
              <a:t>of injury </a:t>
            </a:r>
            <a:r>
              <a:rPr lang="en-US" sz="2400" b="1" dirty="0">
                <a:solidFill>
                  <a:srgbClr val="0070C0"/>
                </a:solidFill>
                <a:latin typeface="Times New Roman" panose="02020603050405020304" pitchFamily="18" charset="0"/>
                <a:cs typeface="Times New Roman" panose="02020603050405020304" pitchFamily="18" charset="0"/>
              </a:rPr>
              <a:t>from the remaining tissues.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tissue </a:t>
            </a:r>
            <a:r>
              <a:rPr lang="en-US" sz="2400" b="1" dirty="0" smtClean="0">
                <a:solidFill>
                  <a:srgbClr val="0070C0"/>
                </a:solidFill>
                <a:latin typeface="Times New Roman" panose="02020603050405020304" pitchFamily="18" charset="0"/>
                <a:cs typeface="Times New Roman" panose="02020603050405020304" pitchFamily="18" charset="0"/>
              </a:rPr>
              <a:t>spaces and </a:t>
            </a:r>
            <a:r>
              <a:rPr lang="en-US" sz="2400" b="1" dirty="0">
                <a:solidFill>
                  <a:srgbClr val="0070C0"/>
                </a:solidFill>
                <a:latin typeface="Times New Roman" panose="02020603050405020304" pitchFamily="18" charset="0"/>
                <a:cs typeface="Times New Roman" panose="02020603050405020304" pitchFamily="18" charset="0"/>
              </a:rPr>
              <a:t>the lymphatics in the inflamed area are </a:t>
            </a:r>
            <a:r>
              <a:rPr lang="en-US" sz="2400" b="1" dirty="0" smtClean="0">
                <a:solidFill>
                  <a:srgbClr val="0070C0"/>
                </a:solidFill>
                <a:latin typeface="Times New Roman" panose="02020603050405020304" pitchFamily="18" charset="0"/>
                <a:cs typeface="Times New Roman" panose="02020603050405020304" pitchFamily="18" charset="0"/>
              </a:rPr>
              <a:t>blocked by </a:t>
            </a:r>
            <a:r>
              <a:rPr lang="en-US" sz="2400" b="1" dirty="0">
                <a:solidFill>
                  <a:srgbClr val="0070C0"/>
                </a:solidFill>
                <a:latin typeface="Times New Roman" panose="02020603050405020304" pitchFamily="18" charset="0"/>
                <a:cs typeface="Times New Roman" panose="02020603050405020304" pitchFamily="18" charset="0"/>
              </a:rPr>
              <a:t>fibrinogen clots so that after a while, fluid </a:t>
            </a:r>
            <a:r>
              <a:rPr lang="en-US" sz="2400" b="1" dirty="0" smtClean="0">
                <a:solidFill>
                  <a:srgbClr val="0070C0"/>
                </a:solidFill>
                <a:latin typeface="Times New Roman" panose="02020603050405020304" pitchFamily="18" charset="0"/>
                <a:cs typeface="Times New Roman" panose="02020603050405020304" pitchFamily="18" charset="0"/>
              </a:rPr>
              <a:t>barely flows </a:t>
            </a:r>
            <a:r>
              <a:rPr lang="en-US" sz="2400" b="1" dirty="0">
                <a:solidFill>
                  <a:srgbClr val="0070C0"/>
                </a:solidFill>
                <a:latin typeface="Times New Roman" panose="02020603050405020304" pitchFamily="18" charset="0"/>
                <a:cs typeface="Times New Roman" panose="02020603050405020304" pitchFamily="18" charset="0"/>
              </a:rPr>
              <a:t>through the spaces.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walling-off process delays </a:t>
            </a:r>
            <a:r>
              <a:rPr lang="en-US" sz="2400" b="1" dirty="0">
                <a:solidFill>
                  <a:srgbClr val="0070C0"/>
                </a:solidFill>
                <a:latin typeface="Times New Roman" panose="02020603050405020304" pitchFamily="18" charset="0"/>
                <a:cs typeface="Times New Roman" panose="02020603050405020304" pitchFamily="18" charset="0"/>
              </a:rPr>
              <a:t>the spread of bacteria or toxic </a:t>
            </a:r>
            <a:r>
              <a:rPr lang="en-US" sz="2400" b="1" dirty="0" smtClean="0">
                <a:solidFill>
                  <a:srgbClr val="0070C0"/>
                </a:solidFill>
                <a:latin typeface="Times New Roman" panose="02020603050405020304" pitchFamily="18" charset="0"/>
                <a:cs typeface="Times New Roman" panose="02020603050405020304" pitchFamily="18" charset="0"/>
              </a:rPr>
              <a:t>products.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a:t>
            </a:r>
            <a:r>
              <a:rPr lang="en-US" sz="2400" b="1" dirty="0">
                <a:solidFill>
                  <a:srgbClr val="0070C0"/>
                </a:solidFill>
                <a:latin typeface="Times New Roman" panose="02020603050405020304" pitchFamily="18" charset="0"/>
                <a:cs typeface="Times New Roman" panose="02020603050405020304" pitchFamily="18" charset="0"/>
              </a:rPr>
              <a:t>intensity of the inflammatory process is </a:t>
            </a:r>
            <a:r>
              <a:rPr lang="en-US" sz="2400" b="1" dirty="0" smtClean="0">
                <a:solidFill>
                  <a:srgbClr val="0070C0"/>
                </a:solidFill>
                <a:latin typeface="Times New Roman" panose="02020603050405020304" pitchFamily="18" charset="0"/>
                <a:cs typeface="Times New Roman" panose="02020603050405020304" pitchFamily="18" charset="0"/>
              </a:rPr>
              <a:t>usually proportional </a:t>
            </a:r>
            <a:r>
              <a:rPr lang="en-US" sz="2400" b="1" dirty="0">
                <a:solidFill>
                  <a:srgbClr val="0070C0"/>
                </a:solidFill>
                <a:latin typeface="Times New Roman" panose="02020603050405020304" pitchFamily="18" charset="0"/>
                <a:cs typeface="Times New Roman" panose="02020603050405020304" pitchFamily="18" charset="0"/>
              </a:rPr>
              <a:t>to the degree of tissue injury. </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30</a:t>
            </a:fld>
            <a:endParaRPr lang="en-US"/>
          </a:p>
        </p:txBody>
      </p:sp>
    </p:spTree>
    <p:extLst>
      <p:ext uri="{BB962C8B-B14F-4D97-AF65-F5344CB8AC3E}">
        <p14:creationId xmlns:p14="http://schemas.microsoft.com/office/powerpoint/2010/main" val="2348786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lnSpcReduction="10000"/>
          </a:bodyPr>
          <a:lstStyle/>
          <a:p>
            <a:pPr marL="0" indent="0" algn="just">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Macrophage and Neutrophil Responses During Inflammation</a:t>
            </a:r>
          </a:p>
          <a:p>
            <a:pPr marL="0" indent="0" algn="just">
              <a:lnSpc>
                <a:spcPct val="150000"/>
              </a:lnSpc>
              <a:buNone/>
            </a:pPr>
            <a:r>
              <a:rPr lang="en-US" sz="2400" b="1" dirty="0" smtClean="0">
                <a:solidFill>
                  <a:srgbClr val="002060"/>
                </a:solidFill>
                <a:latin typeface="Times New Roman" panose="02020603050405020304" pitchFamily="18" charset="0"/>
                <a:cs typeface="Times New Roman" panose="02020603050405020304" pitchFamily="18" charset="0"/>
              </a:rPr>
              <a:t>Tissue Macrophage Is a First Line of Defense Against Infection.</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Within minutes after inflammation begins, the macrophages already present in the tissues, whether </a:t>
            </a:r>
            <a:r>
              <a:rPr lang="en-US" sz="2400" b="1" dirty="0" err="1" smtClean="0">
                <a:solidFill>
                  <a:srgbClr val="0070C0"/>
                </a:solidFill>
                <a:latin typeface="Times New Roman" panose="02020603050405020304" pitchFamily="18" charset="0"/>
                <a:cs typeface="Times New Roman" panose="02020603050405020304" pitchFamily="18" charset="0"/>
              </a:rPr>
              <a:t>histiocytes</a:t>
            </a:r>
            <a:r>
              <a:rPr lang="en-US" sz="2400" b="1" dirty="0" smtClean="0">
                <a:solidFill>
                  <a:srgbClr val="0070C0"/>
                </a:solidFill>
                <a:latin typeface="Times New Roman" panose="02020603050405020304" pitchFamily="18" charset="0"/>
                <a:cs typeface="Times New Roman" panose="02020603050405020304" pitchFamily="18" charset="0"/>
              </a:rPr>
              <a:t> in the subcutaneous tissues, alveolar macrophages in the lungs, microglia in the brain, or others, immediately begin their </a:t>
            </a:r>
            <a:r>
              <a:rPr lang="en-US" sz="2400" b="1" dirty="0" err="1" smtClean="0">
                <a:solidFill>
                  <a:srgbClr val="0070C0"/>
                </a:solidFill>
                <a:latin typeface="Times New Roman" panose="02020603050405020304" pitchFamily="18" charset="0"/>
                <a:cs typeface="Times New Roman" panose="02020603050405020304" pitchFamily="18" charset="0"/>
              </a:rPr>
              <a:t>phagocytic</a:t>
            </a:r>
            <a:r>
              <a:rPr lang="en-US" sz="2400" b="1" dirty="0" smtClean="0">
                <a:solidFill>
                  <a:srgbClr val="0070C0"/>
                </a:solidFill>
                <a:latin typeface="Times New Roman" panose="02020603050405020304" pitchFamily="18" charset="0"/>
                <a:cs typeface="Times New Roman" panose="02020603050405020304" pitchFamily="18" charset="0"/>
              </a:rPr>
              <a:t> actions. When activated by the products of infection and inflammation, the first effect is rapid enlargement of each of these cells.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Next, many of the previously sessile macrophages break loose from their attachments and become mobile, forming the first line of defense against infection during the first hour or so. The numbers of these early mobilized macrophages often are not great, but they are lifesaving.</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fontScale="92500"/>
          </a:bodyPr>
          <a:lstStyle/>
          <a:p>
            <a:pPr marL="0" indent="0" algn="just">
              <a:buNone/>
            </a:pPr>
            <a:r>
              <a:rPr lang="en-US" sz="2400" b="1" dirty="0" smtClean="0">
                <a:solidFill>
                  <a:srgbClr val="002060"/>
                </a:solidFill>
                <a:latin typeface="Times New Roman" panose="02020603050405020304" pitchFamily="18" charset="0"/>
                <a:cs typeface="Times New Roman" panose="02020603050405020304" pitchFamily="18" charset="0"/>
              </a:rPr>
              <a:t>Neutrophil Invasion of the Inflamed Area Is a Second Line of Defense.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Within the first hour or so after inflammation begins, large numbers of neutrophils begin to invade the inflamed area from the blood.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This is caused by products from the inflamed tissues that initiate the following reactions: </a:t>
            </a:r>
          </a:p>
          <a:p>
            <a:pPr marL="722313" indent="-45720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(1) They alter the inside surface of the capillary endothelium, causing neutrophils to stick to the capillary walls in the inflamed area. This effect is called margination.</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60640"/>
          </a:xfrm>
        </p:spPr>
        <p:txBody>
          <a:bodyPr>
            <a:normAutofit fontScale="92500"/>
          </a:bodyPr>
          <a:lstStyle/>
          <a:p>
            <a:pPr marL="442913" indent="-442913" algn="just">
              <a:lnSpc>
                <a:spcPct val="160000"/>
              </a:lnSpc>
              <a:buNone/>
            </a:pPr>
            <a:r>
              <a:rPr lang="en-US" sz="2200" b="1" dirty="0" smtClean="0">
                <a:solidFill>
                  <a:srgbClr val="0070C0"/>
                </a:solidFill>
                <a:latin typeface="Times New Roman" panose="02020603050405020304" pitchFamily="18" charset="0"/>
                <a:cs typeface="Times New Roman" panose="02020603050405020304" pitchFamily="18" charset="0"/>
              </a:rPr>
              <a:t>(2) The intercellular attachments between the endothelial cells of the capillaries and small </a:t>
            </a:r>
            <a:r>
              <a:rPr lang="en-US" sz="2200" b="1" dirty="0" err="1" smtClean="0">
                <a:solidFill>
                  <a:srgbClr val="0070C0"/>
                </a:solidFill>
                <a:latin typeface="Times New Roman" panose="02020603050405020304" pitchFamily="18" charset="0"/>
                <a:cs typeface="Times New Roman" panose="02020603050405020304" pitchFamily="18" charset="0"/>
              </a:rPr>
              <a:t>venules</a:t>
            </a:r>
            <a:r>
              <a:rPr lang="en-US" sz="2200" b="1" dirty="0" smtClean="0">
                <a:solidFill>
                  <a:srgbClr val="0070C0"/>
                </a:solidFill>
                <a:latin typeface="Times New Roman" panose="02020603050405020304" pitchFamily="18" charset="0"/>
                <a:cs typeface="Times New Roman" panose="02020603050405020304" pitchFamily="18" charset="0"/>
              </a:rPr>
              <a:t> to loosen, allowing openings large enough for neutrophils to pass by </a:t>
            </a:r>
            <a:r>
              <a:rPr lang="en-US" sz="2200" b="1" dirty="0" err="1" smtClean="0">
                <a:solidFill>
                  <a:srgbClr val="0070C0"/>
                </a:solidFill>
                <a:latin typeface="Times New Roman" panose="02020603050405020304" pitchFamily="18" charset="0"/>
                <a:cs typeface="Times New Roman" panose="02020603050405020304" pitchFamily="18" charset="0"/>
              </a:rPr>
              <a:t>diapedesis</a:t>
            </a:r>
            <a:r>
              <a:rPr lang="en-US" sz="2200" b="1" dirty="0" smtClean="0">
                <a:solidFill>
                  <a:srgbClr val="0070C0"/>
                </a:solidFill>
                <a:latin typeface="Times New Roman" panose="02020603050405020304" pitchFamily="18" charset="0"/>
                <a:cs typeface="Times New Roman" panose="02020603050405020304" pitchFamily="18" charset="0"/>
              </a:rPr>
              <a:t> directly from the blood into the tissue spaces.</a:t>
            </a:r>
          </a:p>
          <a:p>
            <a:pPr marL="442913" indent="-442913" algn="just">
              <a:lnSpc>
                <a:spcPct val="160000"/>
              </a:lnSpc>
              <a:buNone/>
            </a:pPr>
            <a:r>
              <a:rPr lang="en-US" sz="2200" b="1" dirty="0" smtClean="0">
                <a:solidFill>
                  <a:srgbClr val="0070C0"/>
                </a:solidFill>
                <a:latin typeface="Times New Roman" panose="02020603050405020304" pitchFamily="18" charset="0"/>
                <a:cs typeface="Times New Roman" panose="02020603050405020304" pitchFamily="18" charset="0"/>
              </a:rPr>
              <a:t> (3) Other products of inflammation then cause chemotaxis of the neutrophils toward the injured tissues. Thus, within several hours after tissue damage begins, the area becomes well supplied with neutrophils Because the blood neutrophils are already mature cells, they are ready to immediately begin their scavenger functions for killing bacteria and removing foreign matter.</a:t>
            </a:r>
            <a:endParaRPr lang="ar-SA" sz="22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rmAutofit/>
          </a:bodyPr>
          <a:lstStyle/>
          <a:p>
            <a:pPr marL="0" indent="0" algn="just">
              <a:buNone/>
            </a:pPr>
            <a:r>
              <a:rPr lang="en-US" sz="2400" b="1" dirty="0" smtClean="0">
                <a:solidFill>
                  <a:srgbClr val="002060"/>
                </a:solidFill>
                <a:latin typeface="Times New Roman" panose="02020603050405020304" pitchFamily="18" charset="0"/>
                <a:cs typeface="Times New Roman" panose="02020603050405020304" pitchFamily="18" charset="0"/>
              </a:rPr>
              <a:t>Second Macrophage Invasion into the Inflamed Tissue Is a Third Line of Defense. </a:t>
            </a:r>
          </a:p>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M</a:t>
            </a:r>
            <a:r>
              <a:rPr lang="en-US" sz="2400" b="1" dirty="0" smtClean="0">
                <a:solidFill>
                  <a:srgbClr val="0070C0"/>
                </a:solidFill>
                <a:latin typeface="Times New Roman" panose="02020603050405020304" pitchFamily="18" charset="0"/>
                <a:cs typeface="Times New Roman" panose="02020603050405020304" pitchFamily="18" charset="0"/>
              </a:rPr>
              <a:t>onocytes from the blood enter the inflamed tissue and enlarge to become macrophages. However, the number of monocytes in the circulating blood is low: also, the storage pool of monocytes in the bone marrow is much less than that of neutrophils</a:t>
            </a:r>
            <a:r>
              <a:rPr lang="en-US" sz="2400" b="1" dirty="0">
                <a:solidFill>
                  <a:srgbClr val="0070C0"/>
                </a:solidFill>
                <a:latin typeface="Times New Roman" panose="02020603050405020304" pitchFamily="18" charset="0"/>
                <a:cs typeface="Times New Roman" panose="02020603050405020304" pitchFamily="18" charset="0"/>
              </a:rPr>
              <a:t>. Therefore, the buildup of macrophages in the inflamed tissue area is much slower than that of neutrophils, requiring several days to become effective. </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32648"/>
          </a:xfrm>
        </p:spPr>
        <p:txBody>
          <a:bodyPr>
            <a:normAutofit/>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Furthermore, even after invading the inflamed tissue, monocytes are still immature cells, requiring 8 hours or more to swell to much larger sizes and develop tremendous quantities of lysosomes; only then do they acquire the full capacity of tissue macrophages for phagocytosis. Yet, after several days to several weeks, the macrophages finally come to dominate the phagocytic cells of the inflamed area because of greatly increased bone marrow production of new monocytes.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M</a:t>
            </a:r>
            <a:r>
              <a:rPr lang="en-US" sz="2400" b="1" dirty="0" smtClean="0">
                <a:solidFill>
                  <a:srgbClr val="0070C0"/>
                </a:solidFill>
                <a:latin typeface="Times New Roman" panose="02020603050405020304" pitchFamily="18" charset="0"/>
                <a:cs typeface="Times New Roman" panose="02020603050405020304" pitchFamily="18" charset="0"/>
              </a:rPr>
              <a:t>acrophages can phagocytize far more bacteria (about five times as many) and far larger particles, including even neutrophils themselves and large quantities of necrotic tissue, than can neutrophils. Also, macrophages play an important role in initiating the development of antibodies.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Autofit/>
          </a:bodyPr>
          <a:lstStyle/>
          <a:p>
            <a:pPr marL="0" indent="0" algn="just">
              <a:lnSpc>
                <a:spcPct val="120000"/>
              </a:lnSpc>
              <a:buNone/>
            </a:pPr>
            <a:r>
              <a:rPr lang="en-US" sz="2400" b="1" dirty="0" smtClean="0">
                <a:solidFill>
                  <a:srgbClr val="002060"/>
                </a:solidFill>
                <a:latin typeface="Times New Roman" panose="02020603050405020304" pitchFamily="18" charset="0"/>
                <a:cs typeface="Times New Roman" panose="02020603050405020304" pitchFamily="18" charset="0"/>
              </a:rPr>
              <a:t>Increased Production of Granulocytes and Monocytes by the Bone Marrow Is a Fourth Line of Defense. </a:t>
            </a: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Increased the production of both granulocytes and monocytes by the bone marrow. This results from the stimulation of the granulocytic and </a:t>
            </a:r>
            <a:r>
              <a:rPr lang="en-US" sz="2400" b="1" dirty="0" err="1">
                <a:solidFill>
                  <a:srgbClr val="0070C0"/>
                </a:solidFill>
                <a:latin typeface="Times New Roman" panose="02020603050405020304" pitchFamily="18" charset="0"/>
                <a:cs typeface="Times New Roman" panose="02020603050405020304" pitchFamily="18" charset="0"/>
              </a:rPr>
              <a:t>monocytic</a:t>
            </a:r>
            <a:r>
              <a:rPr lang="en-US" sz="2400" b="1" dirty="0">
                <a:solidFill>
                  <a:srgbClr val="0070C0"/>
                </a:solidFill>
                <a:latin typeface="Times New Roman" panose="02020603050405020304" pitchFamily="18" charset="0"/>
                <a:cs typeface="Times New Roman" panose="02020603050405020304" pitchFamily="18" charset="0"/>
              </a:rPr>
              <a:t> progenitor cells of the marrow. However, it takes 3 to 4 days before newly formed granulocytes and monocytes reach the stage of leaving the bone marrow. </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08720"/>
            <a:ext cx="7772400" cy="5263480"/>
          </a:xfrm>
        </p:spPr>
        <p:txBody>
          <a:bodyPr>
            <a:norm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If the stimulus from the inflamed tissue continues, the bone marrow can continue to produce these cells in tremendous quantities for months and even years, sometimes at a rate of 20 to 50 times normal.</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39</a:t>
            </a:fld>
            <a:endParaRPr lang="en-US"/>
          </a:p>
        </p:txBody>
      </p:sp>
    </p:spTree>
    <p:extLst>
      <p:ext uri="{BB962C8B-B14F-4D97-AF65-F5344CB8AC3E}">
        <p14:creationId xmlns:p14="http://schemas.microsoft.com/office/powerpoint/2010/main" val="293532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marL="0" indent="0" algn="just">
              <a:lnSpc>
                <a:spcPct val="150000"/>
              </a:lnSpc>
              <a:buNone/>
            </a:pPr>
            <a:r>
              <a:rPr lang="en-US" sz="2400" b="1" dirty="0">
                <a:solidFill>
                  <a:srgbClr val="0070C0"/>
                </a:solidFill>
                <a:latin typeface="Times New Roman" panose="02020603050405020304" pitchFamily="18" charset="0"/>
                <a:cs typeface="Times New Roman" panose="02020603050405020304" pitchFamily="18" charset="0"/>
              </a:rPr>
              <a:t>However, once </a:t>
            </a:r>
            <a:r>
              <a:rPr lang="en-US" sz="2400" b="1" dirty="0" smtClean="0">
                <a:solidFill>
                  <a:srgbClr val="002060"/>
                </a:solidFill>
                <a:latin typeface="Times New Roman" panose="02020603050405020304" pitchFamily="18" charset="0"/>
                <a:cs typeface="Times New Roman" panose="02020603050405020304" pitchFamily="18" charset="0"/>
              </a:rPr>
              <a:t>immature</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macrophages</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enter the tissues, they begin to swell, sometimes </a:t>
            </a:r>
            <a:r>
              <a:rPr lang="en-US" sz="2400" b="1" dirty="0">
                <a:solidFill>
                  <a:srgbClr val="00B050"/>
                </a:solidFill>
                <a:latin typeface="Times New Roman" panose="02020603050405020304" pitchFamily="18" charset="0"/>
                <a:cs typeface="Times New Roman" panose="02020603050405020304" pitchFamily="18" charset="0"/>
              </a:rPr>
              <a:t>increasing their diameters as much as fivefold,</a:t>
            </a:r>
            <a:r>
              <a:rPr lang="en-US" sz="2400" b="1" dirty="0">
                <a:solidFill>
                  <a:srgbClr val="0070C0"/>
                </a:solidFill>
                <a:latin typeface="Times New Roman" panose="02020603050405020304" pitchFamily="18" charset="0"/>
                <a:cs typeface="Times New Roman" panose="02020603050405020304" pitchFamily="18" charset="0"/>
              </a:rPr>
              <a:t> to as great as 60 to 80 </a:t>
            </a:r>
            <a:r>
              <a:rPr lang="en-US" sz="2400" b="1" dirty="0" smtClean="0">
                <a:solidFill>
                  <a:srgbClr val="0070C0"/>
                </a:solidFill>
                <a:latin typeface="Times New Roman" panose="02020603050405020304" pitchFamily="18" charset="0"/>
                <a:cs typeface="Times New Roman" panose="02020603050405020304" pitchFamily="18" charset="0"/>
              </a:rPr>
              <a:t>micrometers. These cells are now called macrophages, and they are extremely capable of combating intratissue disease agents.</a:t>
            </a:r>
            <a:endParaRPr lang="ar-SA" sz="2400"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Autofit/>
          </a:bodyPr>
          <a:lstStyle/>
          <a:p>
            <a:pPr marL="0" indent="0" algn="just">
              <a:buNone/>
            </a:pPr>
            <a:r>
              <a:rPr lang="en-US" sz="2400" b="1" dirty="0" smtClean="0">
                <a:solidFill>
                  <a:srgbClr val="FF0000"/>
                </a:solidFill>
                <a:latin typeface="Times New Roman" panose="02020603050405020304" pitchFamily="18" charset="0"/>
                <a:cs typeface="Times New Roman" panose="02020603050405020304" pitchFamily="18" charset="0"/>
              </a:rPr>
              <a:t>Feedback Control of the Macrophage and Neutrophil Responses</a:t>
            </a:r>
          </a:p>
          <a:p>
            <a:pPr algn="just">
              <a:lnSpc>
                <a:spcPct val="150000"/>
              </a:lnSpc>
            </a:pPr>
            <a:r>
              <a:rPr lang="en-US" b="1" dirty="0">
                <a:solidFill>
                  <a:srgbClr val="0070C0"/>
                </a:solidFill>
                <a:latin typeface="Times New Roman" panose="02020603050405020304" pitchFamily="18" charset="0"/>
                <a:cs typeface="Times New Roman" panose="02020603050405020304" pitchFamily="18" charset="0"/>
              </a:rPr>
              <a:t>There are five factors play dominant roles in the control of the macrophage response to </a:t>
            </a:r>
            <a:r>
              <a:rPr lang="en-US" b="1" dirty="0" smtClean="0">
                <a:solidFill>
                  <a:srgbClr val="0070C0"/>
                </a:solidFill>
                <a:latin typeface="Times New Roman" panose="02020603050405020304" pitchFamily="18" charset="0"/>
                <a:cs typeface="Times New Roman" panose="02020603050405020304" pitchFamily="18" charset="0"/>
              </a:rPr>
              <a:t>inflammation. These </a:t>
            </a:r>
            <a:r>
              <a:rPr lang="en-US" b="1" dirty="0">
                <a:solidFill>
                  <a:srgbClr val="0070C0"/>
                </a:solidFill>
                <a:latin typeface="Times New Roman" panose="02020603050405020304" pitchFamily="18" charset="0"/>
                <a:cs typeface="Times New Roman" panose="02020603050405020304" pitchFamily="18" charset="0"/>
              </a:rPr>
              <a:t>factors consist of:</a:t>
            </a:r>
          </a:p>
          <a:p>
            <a:pPr marL="0" indent="173038" algn="just">
              <a:lnSpc>
                <a:spcPct val="100000"/>
              </a:lnSpc>
              <a:buNone/>
            </a:pPr>
            <a:r>
              <a:rPr lang="en-US" b="1" dirty="0">
                <a:solidFill>
                  <a:srgbClr val="0070C0"/>
                </a:solidFill>
                <a:latin typeface="Times New Roman" panose="02020603050405020304" pitchFamily="18" charset="0"/>
                <a:cs typeface="Times New Roman" panose="02020603050405020304" pitchFamily="18" charset="0"/>
              </a:rPr>
              <a:t> (1) tumor necrosis factor (TNF)</a:t>
            </a:r>
          </a:p>
          <a:p>
            <a:pPr marL="0" indent="173038" algn="just">
              <a:lnSpc>
                <a:spcPct val="100000"/>
              </a:lnSpc>
              <a:buNone/>
            </a:pPr>
            <a:r>
              <a:rPr lang="en-US" b="1" dirty="0">
                <a:solidFill>
                  <a:srgbClr val="0070C0"/>
                </a:solidFill>
                <a:latin typeface="Times New Roman" panose="02020603050405020304" pitchFamily="18" charset="0"/>
                <a:cs typeface="Times New Roman" panose="02020603050405020304" pitchFamily="18" charset="0"/>
              </a:rPr>
              <a:t> (2) interleukin-1 (IL-1)</a:t>
            </a:r>
          </a:p>
          <a:p>
            <a:pPr marL="0" indent="173038" algn="just">
              <a:lnSpc>
                <a:spcPct val="100000"/>
              </a:lnSpc>
              <a:buNone/>
            </a:pPr>
            <a:r>
              <a:rPr lang="en-US" b="1" dirty="0">
                <a:solidFill>
                  <a:srgbClr val="0070C0"/>
                </a:solidFill>
                <a:latin typeface="Times New Roman" panose="02020603050405020304" pitchFamily="18" charset="0"/>
                <a:cs typeface="Times New Roman" panose="02020603050405020304" pitchFamily="18" charset="0"/>
              </a:rPr>
              <a:t> (</a:t>
            </a:r>
            <a:r>
              <a:rPr lang="en-US" b="1" dirty="0" smtClean="0">
                <a:solidFill>
                  <a:srgbClr val="0070C0"/>
                </a:solidFill>
                <a:latin typeface="Times New Roman" panose="02020603050405020304" pitchFamily="18" charset="0"/>
                <a:cs typeface="Times New Roman" panose="02020603050405020304" pitchFamily="18" charset="0"/>
              </a:rPr>
              <a:t>3) granulocyte-monocyte </a:t>
            </a:r>
            <a:r>
              <a:rPr lang="en-US" b="1" dirty="0">
                <a:solidFill>
                  <a:srgbClr val="0070C0"/>
                </a:solidFill>
                <a:latin typeface="Times New Roman" panose="02020603050405020304" pitchFamily="18" charset="0"/>
                <a:cs typeface="Times New Roman" panose="02020603050405020304" pitchFamily="18" charset="0"/>
              </a:rPr>
              <a:t>colony-stimulating factor (GM-CSF)</a:t>
            </a:r>
          </a:p>
          <a:p>
            <a:pPr marL="0" indent="173038" algn="just">
              <a:lnSpc>
                <a:spcPct val="100000"/>
              </a:lnSpc>
              <a:buNone/>
            </a:pPr>
            <a:r>
              <a:rPr lang="en-US" b="1" dirty="0">
                <a:solidFill>
                  <a:srgbClr val="0070C0"/>
                </a:solidFill>
                <a:latin typeface="Times New Roman" panose="02020603050405020304" pitchFamily="18" charset="0"/>
                <a:cs typeface="Times New Roman" panose="02020603050405020304" pitchFamily="18" charset="0"/>
              </a:rPr>
              <a:t> (4) granulocyte colony-stimulating factor (G-CSF)</a:t>
            </a:r>
          </a:p>
          <a:p>
            <a:pPr marL="0" indent="173038" algn="just">
              <a:lnSpc>
                <a:spcPct val="100000"/>
              </a:lnSpc>
              <a:buNone/>
            </a:pPr>
            <a:r>
              <a:rPr lang="en-US" b="1" dirty="0">
                <a:solidFill>
                  <a:srgbClr val="0070C0"/>
                </a:solidFill>
                <a:latin typeface="Times New Roman" panose="02020603050405020304" pitchFamily="18" charset="0"/>
                <a:cs typeface="Times New Roman" panose="02020603050405020304" pitchFamily="18" charset="0"/>
              </a:rPr>
              <a:t> (5) monocyte colony-stimulating factor (M-CSF). </a:t>
            </a:r>
          </a:p>
          <a:p>
            <a:pPr algn="just">
              <a:lnSpc>
                <a:spcPct val="150000"/>
              </a:lnSpc>
            </a:pPr>
            <a:r>
              <a:rPr lang="en-US" b="1" dirty="0">
                <a:solidFill>
                  <a:srgbClr val="0070C0"/>
                </a:solidFill>
                <a:latin typeface="Times New Roman" panose="02020603050405020304" pitchFamily="18" charset="0"/>
                <a:cs typeface="Times New Roman" panose="02020603050405020304" pitchFamily="18" charset="0"/>
              </a:rPr>
              <a:t>These factors are formed by activated macrophage cells in the inflamed tissues and in smaller quantities by other inflamed tissue cells. </a:t>
            </a:r>
            <a:endParaRPr lang="ar-SA"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09120"/>
            <a:ext cx="7772400" cy="1656184"/>
          </a:xfrm>
        </p:spPr>
        <p:txBody>
          <a:bodyPr>
            <a:normAutofit fontScale="85000" lnSpcReduction="20000"/>
          </a:bodyPr>
          <a:lstStyle/>
          <a:p>
            <a:pPr algn="just">
              <a:lnSpc>
                <a:spcPct val="150000"/>
              </a:lnSpc>
            </a:pPr>
            <a:r>
              <a:rPr lang="en-US" sz="1800" b="1" dirty="0">
                <a:solidFill>
                  <a:srgbClr val="002060"/>
                </a:solidFill>
                <a:latin typeface="Times New Roman" panose="02020603050405020304" pitchFamily="18" charset="0"/>
                <a:cs typeface="Times New Roman" panose="02020603050405020304" pitchFamily="18" charset="0"/>
              </a:rPr>
              <a:t>Control of bone marrow production of granulocytes and monocyte- macrophages in response to multiple growth factors released from activated macrophages in an inflamed tissue. </a:t>
            </a:r>
            <a:r>
              <a:rPr lang="en-US" sz="1800" b="1" dirty="0">
                <a:solidFill>
                  <a:srgbClr val="FF0000"/>
                </a:solidFill>
                <a:latin typeface="Times New Roman" panose="02020603050405020304" pitchFamily="18" charset="0"/>
                <a:cs typeface="Times New Roman" panose="02020603050405020304" pitchFamily="18" charset="0"/>
              </a:rPr>
              <a:t>G-CSF, granulocyte colony-stimulating factor; GM-CSF, granulocyte-monocyte colony-stimulating factor; IL-1, interleukin-1; M-CSF, monocyte colony-stimulating factor; TNF, tumor necrosis factor.</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41</a:t>
            </a:fld>
            <a:endParaRPr lang="en-US"/>
          </a:p>
        </p:txBody>
      </p:sp>
      <p:pic>
        <p:nvPicPr>
          <p:cNvPr id="6" name="Picture 5"/>
          <p:cNvPicPr>
            <a:picLocks noChangeAspect="1"/>
          </p:cNvPicPr>
          <p:nvPr/>
        </p:nvPicPr>
        <p:blipFill>
          <a:blip r:embed="rId2"/>
          <a:stretch>
            <a:fillRect/>
          </a:stretch>
        </p:blipFill>
        <p:spPr>
          <a:xfrm>
            <a:off x="2411760" y="497852"/>
            <a:ext cx="4102964" cy="3816427"/>
          </a:xfrm>
          <a:prstGeom prst="rect">
            <a:avLst/>
          </a:prstGeom>
        </p:spPr>
      </p:pic>
    </p:spTree>
    <p:extLst>
      <p:ext uri="{BB962C8B-B14F-4D97-AF65-F5344CB8AC3E}">
        <p14:creationId xmlns:p14="http://schemas.microsoft.com/office/powerpoint/2010/main" val="793800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Autofit/>
          </a:bodyPr>
          <a:lstStyle/>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The cause of the increased production of granulocytes and monocytes by the bone marrow is mainly the three colony-stimulating factors, one of which, GM-CSF, stimulates both granulocyte and monocyte production; the other two, G-CSF and M-CSF, stimulate granulocyte and monocyte production, respectively. </a:t>
            </a:r>
          </a:p>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This combination of TNF, IL-1, and colony-stimulating factors provides a powerful feedback mechanism that begins with tissue inflammation and proceeds to formation of large numbers of defensive white blood cells that help remove the cause of the inflammation.</a:t>
            </a:r>
            <a:endParaRPr lang="ar-SA" sz="22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Dr. Mohamed Saad </a:t>
            </a:r>
            <a:r>
              <a:rPr lang="en-US" dirty="0" err="1" smtClean="0"/>
              <a:t>Daoud</a:t>
            </a:r>
            <a:endParaRPr lang="en-US" dirty="0"/>
          </a:p>
        </p:txBody>
      </p:sp>
      <p:sp>
        <p:nvSpPr>
          <p:cNvPr id="5" name="Slide Number Placeholder 4"/>
          <p:cNvSpPr>
            <a:spLocks noGrp="1"/>
          </p:cNvSpPr>
          <p:nvPr>
            <p:ph type="sldNum" sz="quarter" idx="12"/>
          </p:nvPr>
        </p:nvSpPr>
        <p:spPr/>
        <p:txBody>
          <a:bodyPr/>
          <a:lstStyle/>
          <a:p>
            <a:fld id="{C0B24F9D-808B-4200-A7FE-3B1F49D75A8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43794" cy="5703912"/>
          </a:xfrm>
        </p:spPr>
        <p:txBody>
          <a:bodyPr>
            <a:noAutofit/>
          </a:bodyPr>
          <a:lstStyle/>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Acute Increase in Number of </a:t>
            </a:r>
            <a:r>
              <a:rPr lang="en-US" b="1" dirty="0" err="1" smtClean="0">
                <a:solidFill>
                  <a:srgbClr val="FF0000"/>
                </a:solidFill>
                <a:latin typeface="Times New Roman" panose="02020603050405020304" pitchFamily="18" charset="0"/>
                <a:cs typeface="Times New Roman" panose="02020603050405020304" pitchFamily="18" charset="0"/>
              </a:rPr>
              <a:t>Neutrophils</a:t>
            </a:r>
            <a:r>
              <a:rPr lang="en-US" b="1" dirty="0" smtClean="0">
                <a:solidFill>
                  <a:srgbClr val="FF0000"/>
                </a:solidFill>
                <a:latin typeface="Times New Roman" panose="02020603050405020304" pitchFamily="18" charset="0"/>
                <a:cs typeface="Times New Roman" panose="02020603050405020304" pitchFamily="18" charset="0"/>
              </a:rPr>
              <a:t> in the Blood “</a:t>
            </a:r>
            <a:r>
              <a:rPr lang="en-US" b="1" dirty="0" err="1" smtClean="0">
                <a:solidFill>
                  <a:srgbClr val="FF0000"/>
                </a:solidFill>
                <a:latin typeface="Times New Roman" panose="02020603050405020304" pitchFamily="18" charset="0"/>
                <a:cs typeface="Times New Roman" panose="02020603050405020304" pitchFamily="18" charset="0"/>
              </a:rPr>
              <a:t>Neutrophilia</a:t>
            </a:r>
            <a:r>
              <a:rPr lang="en-US"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b="1" dirty="0" smtClean="0">
                <a:solidFill>
                  <a:srgbClr val="0070C0"/>
                </a:solidFill>
                <a:latin typeface="Times New Roman" panose="02020603050405020304" pitchFamily="18" charset="0"/>
                <a:cs typeface="Times New Roman" panose="02020603050405020304" pitchFamily="18" charset="0"/>
              </a:rPr>
              <a:t>Also within a few hours after the onset of acute, severe inflammation, the number of neutrophils in the blood sometimes increases fourfold to fivefold— from a normal of 4000 to 5000 to 15,000 to 25,000 neutrophils per microliter. </a:t>
            </a:r>
          </a:p>
          <a:p>
            <a:pPr algn="just">
              <a:lnSpc>
                <a:spcPct val="150000"/>
              </a:lnSpc>
            </a:pPr>
            <a:r>
              <a:rPr lang="en-US" b="1" dirty="0" smtClean="0">
                <a:solidFill>
                  <a:srgbClr val="0070C0"/>
                </a:solidFill>
                <a:latin typeface="Times New Roman" panose="02020603050405020304" pitchFamily="18" charset="0"/>
                <a:cs typeface="Times New Roman" panose="02020603050405020304" pitchFamily="18" charset="0"/>
              </a:rPr>
              <a:t>This is called neutrophilia, which means an increase in the number of neutrophils in the blood. </a:t>
            </a:r>
          </a:p>
          <a:p>
            <a:pPr algn="just">
              <a:lnSpc>
                <a:spcPct val="150000"/>
              </a:lnSpc>
            </a:pPr>
            <a:r>
              <a:rPr lang="en-US" b="1" dirty="0" smtClean="0">
                <a:solidFill>
                  <a:srgbClr val="0070C0"/>
                </a:solidFill>
                <a:latin typeface="Times New Roman" panose="02020603050405020304" pitchFamily="18" charset="0"/>
                <a:cs typeface="Times New Roman" panose="02020603050405020304" pitchFamily="18" charset="0"/>
              </a:rPr>
              <a:t>Neutrophilia is caused by products of inflammation that enter the blood stream, are transported to the bone marrow, and there act on the stored neutrophils of the marrow </a:t>
            </a:r>
            <a:r>
              <a:rPr lang="en-US" b="1" dirty="0">
                <a:solidFill>
                  <a:srgbClr val="0070C0"/>
                </a:solidFill>
                <a:latin typeface="Times New Roman" panose="02020603050405020304" pitchFamily="18" charset="0"/>
                <a:cs typeface="Times New Roman" panose="02020603050405020304" pitchFamily="18" charset="0"/>
              </a:rPr>
              <a:t>to mobilize these into the circulating blood. This makes even more neutrophils available to the inflamed tissue area.</a:t>
            </a:r>
          </a:p>
          <a:p>
            <a:pPr algn="just">
              <a:lnSpc>
                <a:spcPct val="150000"/>
              </a:lnSpc>
            </a:pPr>
            <a:endParaRPr lang="ar-SA" sz="22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Autofit/>
          </a:bodyPr>
          <a:lstStyle/>
          <a:p>
            <a:pPr algn="just">
              <a:lnSpc>
                <a:spcPct val="160000"/>
              </a:lnSpc>
              <a:buNone/>
            </a:pPr>
            <a:r>
              <a:rPr lang="en-US" sz="2400" b="1" dirty="0" smtClean="0">
                <a:solidFill>
                  <a:srgbClr val="FF0000"/>
                </a:solidFill>
                <a:latin typeface="Times New Roman" panose="02020603050405020304" pitchFamily="18" charset="0"/>
                <a:cs typeface="Times New Roman" panose="02020603050405020304" pitchFamily="18" charset="0"/>
              </a:rPr>
              <a:t>Formation of Pus</a:t>
            </a: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When neutrophils and macrophages engulf large numbers of bacteria and necrotic tissue, essentially all the neutrophils and many, if not most, of the macrophages eventually die. </a:t>
            </a:r>
          </a:p>
          <a:p>
            <a:pPr algn="just">
              <a:lnSpc>
                <a:spcPct val="160000"/>
              </a:lnSpc>
            </a:pPr>
            <a:r>
              <a:rPr lang="en-US" sz="2400" b="1" dirty="0">
                <a:solidFill>
                  <a:srgbClr val="0070C0"/>
                </a:solidFill>
                <a:latin typeface="Times New Roman" panose="02020603050405020304" pitchFamily="18" charset="0"/>
                <a:cs typeface="Times New Roman" panose="02020603050405020304" pitchFamily="18" charset="0"/>
              </a:rPr>
              <a:t>After several days, a cavity is often excavated in the inflamed tissues that contain varying portions of necrotic tissue, dead neutrophils, dead macrophages, and tissue fluid. This mixture is commonly known as pus</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After the infection has been suppressed, the dead cells and necrotic tissue in the pus gradually autolyze over a period of days, and the end products are eventually absorbed into the surrounding tissues and lymph until most of the evidence of tissue damage is gone.</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511" y="404664"/>
            <a:ext cx="8229600" cy="5487888"/>
          </a:xfrm>
        </p:spPr>
        <p:txBody>
          <a:bodyPr>
            <a:noAutofit/>
          </a:bodyPr>
          <a:lstStyle/>
          <a:p>
            <a:pPr marL="0" indent="0" algn="just">
              <a:lnSpc>
                <a:spcPct val="150000"/>
              </a:lnSpc>
              <a:buNone/>
            </a:pPr>
            <a:r>
              <a:rPr lang="en-US" sz="2400" b="1" dirty="0" err="1" smtClean="0">
                <a:solidFill>
                  <a:srgbClr val="FF0000"/>
                </a:solidFill>
                <a:latin typeface="Times New Roman" panose="02020603050405020304" pitchFamily="18" charset="0"/>
                <a:cs typeface="Times New Roman" panose="02020603050405020304" pitchFamily="18" charset="0"/>
              </a:rPr>
              <a:t>Eosinophils</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eosinophils normally constitute about 2%.</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Eosinophils are weak phagocytes, and they exhibit chemotaxis.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Eosinophils are often produced in large numbers in people with parasitic infections, and they migrate in large numbers into tissues diseased by parasites.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Although most parasites are too large to be phagocytized by eosinophils or any other phagocytic cells. </a:t>
            </a:r>
            <a:endParaRPr lang="en-US" sz="2400"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endParaRPr lang="ar-SA" sz="2400" dirty="0">
              <a:latin typeface="+mj-lt"/>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46</a:t>
            </a:fld>
            <a:endParaRPr lang="en-US"/>
          </a:p>
        </p:txBody>
      </p:sp>
    </p:spTree>
    <p:extLst>
      <p:ext uri="{BB962C8B-B14F-4D97-AF65-F5344CB8AC3E}">
        <p14:creationId xmlns:p14="http://schemas.microsoft.com/office/powerpoint/2010/main" val="1717841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Autofit/>
          </a:bodyPr>
          <a:lstStyle/>
          <a:p>
            <a:pPr algn="just">
              <a:lnSpc>
                <a:spcPct val="150000"/>
              </a:lnSpc>
            </a:pPr>
            <a:r>
              <a:rPr lang="en-US" sz="2400" b="1" dirty="0">
                <a:solidFill>
                  <a:srgbClr val="0070C0"/>
                </a:solidFill>
                <a:latin typeface="Times New Roman" panose="02020603050405020304" pitchFamily="18" charset="0"/>
                <a:cs typeface="Times New Roman" panose="02020603050405020304" pitchFamily="18" charset="0"/>
              </a:rPr>
              <a:t>E</a:t>
            </a:r>
            <a:r>
              <a:rPr lang="en-US" sz="2400" b="1" dirty="0" smtClean="0">
                <a:solidFill>
                  <a:srgbClr val="0070C0"/>
                </a:solidFill>
                <a:latin typeface="Times New Roman" panose="02020603050405020304" pitchFamily="18" charset="0"/>
                <a:cs typeface="Times New Roman" panose="02020603050405020304" pitchFamily="18" charset="0"/>
              </a:rPr>
              <a:t>osinophils attach themselves to the parasites by way of special surface molecules and release substances that kill many of the parasites. </a:t>
            </a:r>
            <a:endParaRPr lang="ar-SA" sz="2400"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47</a:t>
            </a:fld>
            <a:endParaRPr lang="en-US"/>
          </a:p>
        </p:txBody>
      </p:sp>
    </p:spTree>
    <p:extLst>
      <p:ext uri="{BB962C8B-B14F-4D97-AF65-F5344CB8AC3E}">
        <p14:creationId xmlns:p14="http://schemas.microsoft.com/office/powerpoint/2010/main" val="2514665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48680"/>
            <a:ext cx="7772400" cy="5623520"/>
          </a:xfrm>
        </p:spPr>
        <p:txBody>
          <a:bodyPr>
            <a:noAutofit/>
          </a:bodyPr>
          <a:lstStyle/>
          <a:p>
            <a:pPr algn="just">
              <a:lnSpc>
                <a:spcPct val="150000"/>
              </a:lnSpc>
            </a:pPr>
            <a:r>
              <a:rPr lang="en-US" b="1" dirty="0">
                <a:solidFill>
                  <a:srgbClr val="0070C0"/>
                </a:solidFill>
                <a:latin typeface="Times New Roman" panose="02020603050405020304" pitchFamily="18" charset="0"/>
                <a:cs typeface="Times New Roman" panose="02020603050405020304" pitchFamily="18" charset="0"/>
              </a:rPr>
              <a:t>For instance, one of the most widespread infections is </a:t>
            </a:r>
            <a:r>
              <a:rPr lang="en-US" b="1" dirty="0" smtClean="0">
                <a:solidFill>
                  <a:srgbClr val="0070C0"/>
                </a:solidFill>
                <a:latin typeface="Times New Roman" panose="02020603050405020304" pitchFamily="18" charset="0"/>
                <a:cs typeface="Times New Roman" panose="02020603050405020304" pitchFamily="18" charset="0"/>
              </a:rPr>
              <a:t>schistosomiasis, the </a:t>
            </a:r>
            <a:r>
              <a:rPr lang="en-US" b="1" dirty="0">
                <a:solidFill>
                  <a:srgbClr val="0070C0"/>
                </a:solidFill>
                <a:latin typeface="Times New Roman" panose="02020603050405020304" pitchFamily="18" charset="0"/>
                <a:cs typeface="Times New Roman" panose="02020603050405020304" pitchFamily="18" charset="0"/>
              </a:rPr>
              <a:t>parasite can invade any part of the </a:t>
            </a:r>
            <a:r>
              <a:rPr lang="en-US" b="1" dirty="0" smtClean="0">
                <a:solidFill>
                  <a:srgbClr val="0070C0"/>
                </a:solidFill>
                <a:latin typeface="Times New Roman" panose="02020603050405020304" pitchFamily="18" charset="0"/>
                <a:cs typeface="Times New Roman" panose="02020603050405020304" pitchFamily="18" charset="0"/>
              </a:rPr>
              <a:t>body.</a:t>
            </a:r>
          </a:p>
          <a:p>
            <a:pPr algn="just">
              <a:lnSpc>
                <a:spcPct val="150000"/>
              </a:lnSpc>
            </a:pPr>
            <a:r>
              <a:rPr lang="en-US" b="1" dirty="0" smtClean="0">
                <a:solidFill>
                  <a:srgbClr val="0070C0"/>
                </a:solidFill>
                <a:latin typeface="Times New Roman" panose="02020603050405020304" pitchFamily="18" charset="0"/>
                <a:cs typeface="Times New Roman" panose="02020603050405020304" pitchFamily="18" charset="0"/>
              </a:rPr>
              <a:t>Eosinophils </a:t>
            </a:r>
            <a:r>
              <a:rPr lang="en-US" b="1" dirty="0">
                <a:solidFill>
                  <a:srgbClr val="0070C0"/>
                </a:solidFill>
                <a:latin typeface="Times New Roman" panose="02020603050405020304" pitchFamily="18" charset="0"/>
                <a:cs typeface="Times New Roman" panose="02020603050405020304" pitchFamily="18" charset="0"/>
              </a:rPr>
              <a:t>attach themselves to the juvenile forms of the parasite </a:t>
            </a:r>
            <a:r>
              <a:rPr lang="en-US" b="1" dirty="0" smtClean="0">
                <a:solidFill>
                  <a:srgbClr val="0070C0"/>
                </a:solidFill>
                <a:latin typeface="Times New Roman" panose="02020603050405020304" pitchFamily="18" charset="0"/>
                <a:cs typeface="Times New Roman" panose="02020603050405020304" pitchFamily="18" charset="0"/>
              </a:rPr>
              <a:t>by: </a:t>
            </a:r>
          </a:p>
          <a:p>
            <a:pPr marL="1025525" indent="-457200" algn="just">
              <a:lnSpc>
                <a:spcPct val="150000"/>
              </a:lnSpc>
              <a:buAutoNum type="arabicParenBoth"/>
            </a:pPr>
            <a:r>
              <a:rPr lang="en-US" b="1" dirty="0" smtClean="0">
                <a:solidFill>
                  <a:srgbClr val="0070C0"/>
                </a:solidFill>
                <a:latin typeface="Times New Roman" panose="02020603050405020304" pitchFamily="18" charset="0"/>
                <a:cs typeface="Times New Roman" panose="02020603050405020304" pitchFamily="18" charset="0"/>
              </a:rPr>
              <a:t>releasing </a:t>
            </a:r>
            <a:r>
              <a:rPr lang="en-US" b="1" dirty="0">
                <a:solidFill>
                  <a:srgbClr val="0070C0"/>
                </a:solidFill>
                <a:latin typeface="Times New Roman" panose="02020603050405020304" pitchFamily="18" charset="0"/>
                <a:cs typeface="Times New Roman" panose="02020603050405020304" pitchFamily="18" charset="0"/>
              </a:rPr>
              <a:t>hydrolytic enzymes from their granules, which are modified </a:t>
            </a:r>
            <a:r>
              <a:rPr lang="en-US" b="1" dirty="0" smtClean="0">
                <a:solidFill>
                  <a:srgbClr val="0070C0"/>
                </a:solidFill>
                <a:latin typeface="Times New Roman" panose="02020603050405020304" pitchFamily="18" charset="0"/>
                <a:cs typeface="Times New Roman" panose="02020603050405020304" pitchFamily="18" charset="0"/>
              </a:rPr>
              <a:t>lysosomes</a:t>
            </a:r>
          </a:p>
          <a:p>
            <a:pPr marL="1025525" indent="-457200" algn="just">
              <a:lnSpc>
                <a:spcPct val="150000"/>
              </a:lnSpc>
              <a:buAutoNum type="arabicParenBoth"/>
            </a:pPr>
            <a:r>
              <a:rPr lang="en-US" b="1" dirty="0" smtClean="0">
                <a:solidFill>
                  <a:srgbClr val="0070C0"/>
                </a:solidFill>
                <a:latin typeface="Times New Roman" panose="02020603050405020304" pitchFamily="18" charset="0"/>
                <a:cs typeface="Times New Roman" panose="02020603050405020304" pitchFamily="18" charset="0"/>
              </a:rPr>
              <a:t>releasing </a:t>
            </a:r>
            <a:r>
              <a:rPr lang="en-US" b="1" dirty="0">
                <a:solidFill>
                  <a:srgbClr val="0070C0"/>
                </a:solidFill>
                <a:latin typeface="Times New Roman" panose="02020603050405020304" pitchFamily="18" charset="0"/>
                <a:cs typeface="Times New Roman" panose="02020603050405020304" pitchFamily="18" charset="0"/>
              </a:rPr>
              <a:t>highly reactive forms of oxygen that are especially lethal to parasites. </a:t>
            </a:r>
            <a:endParaRPr lang="en-US" b="1" dirty="0" smtClean="0">
              <a:solidFill>
                <a:srgbClr val="0070C0"/>
              </a:solidFill>
              <a:latin typeface="Times New Roman" panose="02020603050405020304" pitchFamily="18" charset="0"/>
              <a:cs typeface="Times New Roman" panose="02020603050405020304" pitchFamily="18" charset="0"/>
            </a:endParaRPr>
          </a:p>
          <a:p>
            <a:pPr marL="1025525" indent="-457200" algn="just">
              <a:lnSpc>
                <a:spcPct val="150000"/>
              </a:lnSpc>
              <a:buAutoNum type="arabicParenBoth"/>
            </a:pPr>
            <a:r>
              <a:rPr lang="en-US" b="1" dirty="0" smtClean="0">
                <a:solidFill>
                  <a:srgbClr val="0070C0"/>
                </a:solidFill>
                <a:latin typeface="Times New Roman" panose="02020603050405020304" pitchFamily="18" charset="0"/>
                <a:cs typeface="Times New Roman" panose="02020603050405020304" pitchFamily="18" charset="0"/>
              </a:rPr>
              <a:t>releasing </a:t>
            </a:r>
            <a:r>
              <a:rPr lang="en-US" b="1" dirty="0">
                <a:solidFill>
                  <a:srgbClr val="0070C0"/>
                </a:solidFill>
                <a:latin typeface="Times New Roman" panose="02020603050405020304" pitchFamily="18" charset="0"/>
                <a:cs typeface="Times New Roman" panose="02020603050405020304" pitchFamily="18" charset="0"/>
              </a:rPr>
              <a:t>from the granules a highly </a:t>
            </a:r>
            <a:r>
              <a:rPr lang="en-US" b="1" dirty="0" err="1">
                <a:solidFill>
                  <a:srgbClr val="0070C0"/>
                </a:solidFill>
                <a:latin typeface="Times New Roman" panose="02020603050405020304" pitchFamily="18" charset="0"/>
                <a:cs typeface="Times New Roman" panose="02020603050405020304" pitchFamily="18" charset="0"/>
              </a:rPr>
              <a:t>larvacidal</a:t>
            </a:r>
            <a:r>
              <a:rPr lang="en-US" b="1" dirty="0">
                <a:solidFill>
                  <a:srgbClr val="0070C0"/>
                </a:solidFill>
                <a:latin typeface="Times New Roman" panose="02020603050405020304" pitchFamily="18" charset="0"/>
                <a:cs typeface="Times New Roman" panose="02020603050405020304" pitchFamily="18" charset="0"/>
              </a:rPr>
              <a:t> polypeptide called major basic protein. </a:t>
            </a:r>
            <a:endParaRPr lang="en-US" b="1" dirty="0" smtClean="0">
              <a:solidFill>
                <a:srgbClr val="0070C0"/>
              </a:solidFill>
              <a:latin typeface="Times New Roman" panose="02020603050405020304" pitchFamily="18" charset="0"/>
              <a:cs typeface="Times New Roman" panose="02020603050405020304" pitchFamily="18" charset="0"/>
            </a:endParaRPr>
          </a:p>
          <a:p>
            <a:pPr marL="1025525" indent="-457200" algn="just">
              <a:lnSpc>
                <a:spcPct val="150000"/>
              </a:lnSpc>
              <a:buAutoNum type="arabicParenBoth"/>
            </a:pP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48</a:t>
            </a:fld>
            <a:endParaRPr lang="en-US"/>
          </a:p>
        </p:txBody>
      </p:sp>
    </p:spTree>
    <p:extLst>
      <p:ext uri="{BB962C8B-B14F-4D97-AF65-F5344CB8AC3E}">
        <p14:creationId xmlns:p14="http://schemas.microsoft.com/office/powerpoint/2010/main" val="1229795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Eosinophils also have a special tendency to collect in tissues in which allergic reactions occur, such as in the per bronchial tissues of the lungs in people with asthma and in the skin after allergic skin reactions. </a:t>
            </a:r>
          </a:p>
          <a:p>
            <a:pPr algn="just">
              <a:lnSpc>
                <a:spcPct val="150000"/>
              </a:lnSpc>
            </a:pPr>
            <a:r>
              <a:rPr lang="en-US" sz="2200" b="1" dirty="0">
                <a:solidFill>
                  <a:srgbClr val="0070C0"/>
                </a:solidFill>
                <a:latin typeface="Times New Roman" panose="02020603050405020304" pitchFamily="18" charset="0"/>
                <a:cs typeface="Times New Roman" panose="02020603050405020304" pitchFamily="18" charset="0"/>
              </a:rPr>
              <a:t>This is caused </a:t>
            </a:r>
            <a:r>
              <a:rPr lang="en-US" sz="2200" b="1" dirty="0" smtClean="0">
                <a:solidFill>
                  <a:srgbClr val="0070C0"/>
                </a:solidFill>
                <a:latin typeface="Times New Roman" panose="02020603050405020304" pitchFamily="18" charset="0"/>
                <a:cs typeface="Times New Roman" panose="02020603050405020304" pitchFamily="18" charset="0"/>
              </a:rPr>
              <a:t>by many </a:t>
            </a:r>
            <a:r>
              <a:rPr lang="en-US" sz="2200" b="1" dirty="0">
                <a:solidFill>
                  <a:srgbClr val="0070C0"/>
                </a:solidFill>
                <a:latin typeface="Times New Roman" panose="02020603050405020304" pitchFamily="18" charset="0"/>
                <a:cs typeface="Times New Roman" panose="02020603050405020304" pitchFamily="18" charset="0"/>
              </a:rPr>
              <a:t>mast cells and basophils participate in allergic reactions. </a:t>
            </a:r>
            <a:endParaRPr lang="en-US" sz="2200" b="1"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sz="2200" b="1" dirty="0" smtClean="0">
                <a:solidFill>
                  <a:srgbClr val="C00000"/>
                </a:solidFill>
                <a:latin typeface="Times New Roman" panose="02020603050405020304" pitchFamily="18" charset="0"/>
                <a:cs typeface="Times New Roman" panose="02020603050405020304" pitchFamily="18" charset="0"/>
              </a:rPr>
              <a:t>Mast cell: </a:t>
            </a:r>
            <a:r>
              <a:rPr lang="en-US" sz="2200" b="1" dirty="0" smtClean="0">
                <a:solidFill>
                  <a:srgbClr val="0070C0"/>
                </a:solidFill>
                <a:latin typeface="Times New Roman" panose="02020603050405020304" pitchFamily="18" charset="0"/>
                <a:cs typeface="Times New Roman" panose="02020603050405020304" pitchFamily="18" charset="0"/>
              </a:rPr>
              <a:t>A cell </a:t>
            </a:r>
            <a:r>
              <a:rPr lang="en-US" sz="2200" b="1" dirty="0">
                <a:solidFill>
                  <a:srgbClr val="0070C0"/>
                </a:solidFill>
                <a:latin typeface="Times New Roman" panose="02020603050405020304" pitchFamily="18" charset="0"/>
                <a:cs typeface="Times New Roman" panose="02020603050405020304" pitchFamily="18" charset="0"/>
              </a:rPr>
              <a:t>filled with basophil granules, found in numbers in connective tissue and releasing histamine and other substances during inflammatory and allergic reactions.</a:t>
            </a:r>
            <a:endParaRPr lang="ar-SA" sz="2200" b="1"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70000"/>
              </a:lnSpc>
              <a:buNone/>
            </a:pPr>
            <a:endParaRPr lang="ar-SA"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49</a:t>
            </a:fld>
            <a:endParaRPr lang="en-US"/>
          </a:p>
        </p:txBody>
      </p:sp>
    </p:spTree>
    <p:extLst>
      <p:ext uri="{BB962C8B-B14F-4D97-AF65-F5344CB8AC3E}">
        <p14:creationId xmlns:p14="http://schemas.microsoft.com/office/powerpoint/2010/main" val="331815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fontScale="92500" lnSpcReduction="10000"/>
          </a:bodyPr>
          <a:lstStyle/>
          <a:p>
            <a:pPr algn="just">
              <a:lnSpc>
                <a:spcPct val="150000"/>
              </a:lnSpc>
              <a:buNone/>
            </a:pPr>
            <a:r>
              <a:rPr lang="en-US" sz="2400" b="1" dirty="0" smtClean="0">
                <a:solidFill>
                  <a:srgbClr val="C00000"/>
                </a:solidFill>
                <a:latin typeface="Times New Roman" panose="02020603050405020304" pitchFamily="18" charset="0"/>
                <a:cs typeface="+mj-cs"/>
              </a:rPr>
              <a:t>White Blood Cells Enter the Tissue Spaces by </a:t>
            </a:r>
            <a:r>
              <a:rPr lang="en-US" sz="2400" b="1" dirty="0" err="1" smtClean="0">
                <a:solidFill>
                  <a:srgbClr val="C00000"/>
                </a:solidFill>
                <a:latin typeface="Times New Roman" panose="02020603050405020304" pitchFamily="18" charset="0"/>
                <a:cs typeface="+mj-cs"/>
              </a:rPr>
              <a:t>Diapedesis</a:t>
            </a:r>
            <a:r>
              <a:rPr lang="en-US" sz="2400" b="1" dirty="0" smtClean="0">
                <a:solidFill>
                  <a:srgbClr val="0070C0"/>
                </a:solidFill>
                <a:latin typeface="Times New Roman" panose="02020603050405020304" pitchFamily="18" charset="0"/>
                <a:cs typeface="+mj-cs"/>
              </a:rPr>
              <a:t>     </a:t>
            </a:r>
          </a:p>
          <a:p>
            <a:pPr marL="0" indent="0" algn="just">
              <a:lnSpc>
                <a:spcPct val="150000"/>
              </a:lnSpc>
              <a:buNone/>
            </a:pPr>
            <a:r>
              <a:rPr lang="en-US" sz="2400" b="1" dirty="0" smtClean="0">
                <a:solidFill>
                  <a:srgbClr val="0070C0"/>
                </a:solidFill>
                <a:latin typeface="Times New Roman" panose="02020603050405020304" pitchFamily="18" charset="0"/>
                <a:cs typeface="+mj-cs"/>
              </a:rPr>
              <a:t>Neutrophils and monocytes can squeeze through the pores of the blood capillaries by </a:t>
            </a:r>
            <a:r>
              <a:rPr lang="en-US" sz="2400" b="1" dirty="0" err="1" smtClean="0">
                <a:solidFill>
                  <a:srgbClr val="0070C0"/>
                </a:solidFill>
                <a:latin typeface="Times New Roman" panose="02020603050405020304" pitchFamily="18" charset="0"/>
                <a:cs typeface="+mj-cs"/>
              </a:rPr>
              <a:t>diapedesis</a:t>
            </a:r>
            <a:r>
              <a:rPr lang="en-US" sz="2400" b="1" dirty="0" smtClean="0">
                <a:solidFill>
                  <a:srgbClr val="0070C0"/>
                </a:solidFill>
                <a:latin typeface="Times New Roman" panose="02020603050405020304" pitchFamily="18" charset="0"/>
                <a:cs typeface="+mj-cs"/>
              </a:rPr>
              <a:t>. That is, even though a pore is much smaller than a cell, a small portion of the cell slides through the pore at a time.</a:t>
            </a:r>
          </a:p>
          <a:p>
            <a:pPr marL="0" indent="0" algn="just">
              <a:lnSpc>
                <a:spcPct val="150000"/>
              </a:lnSpc>
              <a:buNone/>
            </a:pPr>
            <a:r>
              <a:rPr lang="en-US" sz="2400" b="1" dirty="0" smtClean="0">
                <a:solidFill>
                  <a:srgbClr val="C00000"/>
                </a:solidFill>
                <a:latin typeface="Times New Roman" panose="02020603050405020304" pitchFamily="18" charset="0"/>
                <a:cs typeface="Times New Roman" panose="02020603050405020304" pitchFamily="18" charset="0"/>
              </a:rPr>
              <a:t>White </a:t>
            </a:r>
            <a:r>
              <a:rPr lang="en-US" sz="2400" b="1" dirty="0">
                <a:solidFill>
                  <a:srgbClr val="C00000"/>
                </a:solidFill>
                <a:latin typeface="Times New Roman" panose="02020603050405020304" pitchFamily="18" charset="0"/>
                <a:cs typeface="Times New Roman" panose="02020603050405020304" pitchFamily="18" charset="0"/>
              </a:rPr>
              <a:t>Blood Cells Move Through Tissue Spaces by </a:t>
            </a:r>
            <a:r>
              <a:rPr lang="en-US" sz="2400" b="1" dirty="0" err="1">
                <a:solidFill>
                  <a:srgbClr val="C00000"/>
                </a:solidFill>
                <a:latin typeface="Times New Roman" panose="02020603050405020304" pitchFamily="18" charset="0"/>
                <a:cs typeface="Times New Roman" panose="02020603050405020304" pitchFamily="18" charset="0"/>
              </a:rPr>
              <a:t>Ameboid</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cs typeface="Times New Roman" panose="02020603050405020304" pitchFamily="18" charset="0"/>
              </a:rPr>
              <a:t>Motion:</a:t>
            </a:r>
          </a:p>
          <a:p>
            <a:pPr marL="0" indent="0"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Both </a:t>
            </a:r>
            <a:r>
              <a:rPr lang="en-US" sz="2400" b="1" dirty="0">
                <a:solidFill>
                  <a:srgbClr val="0070C0"/>
                </a:solidFill>
                <a:latin typeface="Times New Roman" panose="02020603050405020304" pitchFamily="18" charset="0"/>
                <a:cs typeface="Times New Roman" panose="02020603050405020304" pitchFamily="18" charset="0"/>
              </a:rPr>
              <a:t>neutrophils and macrophages can move through the tissues by </a:t>
            </a:r>
            <a:r>
              <a:rPr lang="en-US" sz="2400" b="1" dirty="0" err="1">
                <a:solidFill>
                  <a:srgbClr val="0070C0"/>
                </a:solidFill>
                <a:latin typeface="Times New Roman" panose="02020603050405020304" pitchFamily="18" charset="0"/>
                <a:cs typeface="Times New Roman" panose="02020603050405020304" pitchFamily="18" charset="0"/>
              </a:rPr>
              <a:t>ameboid</a:t>
            </a:r>
            <a:r>
              <a:rPr lang="en-US" sz="2400" b="1" dirty="0">
                <a:solidFill>
                  <a:srgbClr val="0070C0"/>
                </a:solidFill>
                <a:latin typeface="Times New Roman" panose="02020603050405020304" pitchFamily="18" charset="0"/>
                <a:cs typeface="Times New Roman" panose="02020603050405020304" pitchFamily="18" charset="0"/>
              </a:rPr>
              <a:t> motion. Some cells move at velocities as great as 40 </a:t>
            </a:r>
            <a:r>
              <a:rPr lang="en-US" sz="2400" b="1" dirty="0" smtClean="0">
                <a:solidFill>
                  <a:srgbClr val="0070C0"/>
                </a:solidFill>
                <a:latin typeface="Times New Roman" panose="02020603050405020304" pitchFamily="18" charset="0"/>
                <a:cs typeface="Times New Roman" panose="02020603050405020304" pitchFamily="18" charset="0"/>
              </a:rPr>
              <a:t>mm/min.</a:t>
            </a:r>
            <a:endParaRPr lang="ar-SA" sz="2400" b="1"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2400" b="1" dirty="0" smtClean="0">
              <a:solidFill>
                <a:srgbClr val="0070C0"/>
              </a:solidFill>
              <a:latin typeface="Times New Roman" panose="02020603050405020304" pitchFamily="18" charset="0"/>
              <a:cs typeface="+mj-cs"/>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The mast cells and basophils release an eosinophil chemotactic factor that causes eosinophils to migrate toward the inflamed allergic tissue. </a:t>
            </a:r>
          </a:p>
          <a:p>
            <a:pPr algn="just">
              <a:lnSpc>
                <a:spcPct val="150000"/>
              </a:lnSpc>
            </a:pPr>
            <a:r>
              <a:rPr lang="en-US" sz="2200" b="1" dirty="0" smtClean="0">
                <a:solidFill>
                  <a:srgbClr val="0070C0"/>
                </a:solidFill>
                <a:latin typeface="Times New Roman" panose="02020603050405020304" pitchFamily="18" charset="0"/>
                <a:cs typeface="Times New Roman" panose="02020603050405020304" pitchFamily="18" charset="0"/>
              </a:rPr>
              <a:t>The eosinophils detoxify some of the inflammation-inducing substances released by the mast cells and basophils and probably also to phagocytize and destroy allergen-antibody complexes, thus preventing the excess spread of the local inflammatory process.</a:t>
            </a:r>
            <a:endParaRPr lang="ar-SA" sz="22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50</a:t>
            </a:fld>
            <a:endParaRPr lang="en-US"/>
          </a:p>
        </p:txBody>
      </p:sp>
    </p:spTree>
    <p:extLst>
      <p:ext uri="{BB962C8B-B14F-4D97-AF65-F5344CB8AC3E}">
        <p14:creationId xmlns:p14="http://schemas.microsoft.com/office/powerpoint/2010/main" val="3004228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fontScale="92500"/>
          </a:bodyPr>
          <a:lstStyle/>
          <a:p>
            <a:pPr algn="just">
              <a:lnSpc>
                <a:spcPct val="150000"/>
              </a:lnSpc>
              <a:buNone/>
            </a:pPr>
            <a:r>
              <a:rPr lang="en-US" sz="2400" b="1" dirty="0" err="1" smtClean="0">
                <a:solidFill>
                  <a:srgbClr val="FF0000"/>
                </a:solidFill>
                <a:latin typeface="Times New Roman" panose="02020603050405020304" pitchFamily="18" charset="0"/>
                <a:cs typeface="Times New Roman" panose="02020603050405020304" pitchFamily="18" charset="0"/>
              </a:rPr>
              <a:t>Basophils</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basophils in the circulating blood are similar to the large tissue mast cells located immediately outside many of the capillaries in the body.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Both mast cells and basophils liberate heparin into the blood, a substance that can prevent blood coagulation. The mast cells and basophils also release histamine, as well as smaller quantities of bradykinin and serotonin. Indeed, it is mainly the mast cells in inflamed tissues that release these substances during inflammation.</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51</a:t>
            </a:fld>
            <a:endParaRPr lang="en-US"/>
          </a:p>
        </p:txBody>
      </p:sp>
    </p:spTree>
    <p:extLst>
      <p:ext uri="{BB962C8B-B14F-4D97-AF65-F5344CB8AC3E}">
        <p14:creationId xmlns:p14="http://schemas.microsoft.com/office/powerpoint/2010/main" val="1838372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fontScale="92500" lnSpcReduction="10000"/>
          </a:bodyPr>
          <a:lstStyle/>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The mast cells and basophils play an important role in some types of allergic reactions because the type of antibody that causes allergic reactions, the immunoglobulin E (</a:t>
            </a:r>
            <a:r>
              <a:rPr lang="en-US" sz="2400" b="1" dirty="0" err="1" smtClean="0">
                <a:solidFill>
                  <a:srgbClr val="0070C0"/>
                </a:solidFill>
                <a:latin typeface="Times New Roman" panose="02020603050405020304" pitchFamily="18" charset="0"/>
                <a:cs typeface="Times New Roman" panose="02020603050405020304" pitchFamily="18" charset="0"/>
              </a:rPr>
              <a:t>IgE</a:t>
            </a:r>
            <a:r>
              <a:rPr lang="en-US" sz="2400" b="1" dirty="0" smtClean="0">
                <a:solidFill>
                  <a:srgbClr val="0070C0"/>
                </a:solidFill>
                <a:latin typeface="Times New Roman" panose="02020603050405020304" pitchFamily="18" charset="0"/>
                <a:cs typeface="Times New Roman" panose="02020603050405020304" pitchFamily="18" charset="0"/>
              </a:rPr>
              <a:t>) type has a special tendency to become attached to mast cells and basophils.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When the specific antigen for the specific </a:t>
            </a:r>
            <a:r>
              <a:rPr lang="en-US" sz="2400" b="1" dirty="0" err="1" smtClean="0">
                <a:solidFill>
                  <a:srgbClr val="0070C0"/>
                </a:solidFill>
                <a:latin typeface="Times New Roman" panose="02020603050405020304" pitchFamily="18" charset="0"/>
                <a:cs typeface="Times New Roman" panose="02020603050405020304" pitchFamily="18" charset="0"/>
              </a:rPr>
              <a:t>IgE</a:t>
            </a:r>
            <a:r>
              <a:rPr lang="en-US" sz="2400" b="1" dirty="0" smtClean="0">
                <a:solidFill>
                  <a:srgbClr val="0070C0"/>
                </a:solidFill>
                <a:latin typeface="Times New Roman" panose="02020603050405020304" pitchFamily="18" charset="0"/>
                <a:cs typeface="Times New Roman" panose="02020603050405020304" pitchFamily="18" charset="0"/>
              </a:rPr>
              <a:t> antibody reacts with the antibody, the resulting attachment of antigen to antibody causes the mast cell or basophil to rupture and release large quantities of histamine, bradykinin, serotonin, heparin, slow-reacting substance of anaphylaxis, and a number of lysosomal enzymes</a:t>
            </a:r>
            <a:r>
              <a:rPr lang="en-US" sz="2400" b="1" dirty="0">
                <a:solidFill>
                  <a:srgbClr val="0070C0"/>
                </a:solidFill>
                <a:latin typeface="Times New Roman" panose="02020603050405020304" pitchFamily="18" charset="0"/>
                <a:cs typeface="Times New Roman" panose="02020603050405020304" pitchFamily="18" charset="0"/>
              </a:rPr>
              <a:t>. These cause local vascular and tissue reactions that cause </a:t>
            </a:r>
            <a:r>
              <a:rPr lang="en-US" sz="2400" b="1" dirty="0" smtClean="0">
                <a:solidFill>
                  <a:srgbClr val="0070C0"/>
                </a:solidFill>
                <a:latin typeface="Times New Roman" panose="02020603050405020304" pitchFamily="18" charset="0"/>
                <a:cs typeface="Times New Roman" panose="02020603050405020304" pitchFamily="18" charset="0"/>
              </a:rPr>
              <a:t>many allergic </a:t>
            </a:r>
            <a:r>
              <a:rPr lang="en-US" sz="2400" b="1" dirty="0">
                <a:solidFill>
                  <a:srgbClr val="0070C0"/>
                </a:solidFill>
                <a:latin typeface="Times New Roman" panose="02020603050405020304" pitchFamily="18" charset="0"/>
                <a:cs typeface="Times New Roman" panose="02020603050405020304" pitchFamily="18" charset="0"/>
              </a:rPr>
              <a:t>manifestations.</a:t>
            </a:r>
          </a:p>
          <a:p>
            <a:pPr algn="just">
              <a:lnSpc>
                <a:spcPct val="150000"/>
              </a:lnSpc>
            </a:pP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52</a:t>
            </a:fld>
            <a:endParaRPr lang="en-US"/>
          </a:p>
        </p:txBody>
      </p:sp>
    </p:spTree>
    <p:extLst>
      <p:ext uri="{BB962C8B-B14F-4D97-AF65-F5344CB8AC3E}">
        <p14:creationId xmlns:p14="http://schemas.microsoft.com/office/powerpoint/2010/main" val="308634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869160"/>
            <a:ext cx="7772400" cy="1224136"/>
          </a:xfrm>
        </p:spPr>
        <p:txBody>
          <a:bodyPr>
            <a:normAutofit/>
          </a:bodyPr>
          <a:lstStyle/>
          <a:p>
            <a:r>
              <a:rPr lang="en-US" dirty="0">
                <a:hlinkClick r:id="rId2"/>
              </a:rPr>
              <a:t>https://</a:t>
            </a:r>
            <a:r>
              <a:rPr lang="en-US" dirty="0" smtClean="0">
                <a:hlinkClick r:id="rId2"/>
              </a:rPr>
              <a:t>www.youtube.com/watch?v=2owNMyOO5_Q</a:t>
            </a:r>
            <a:endParaRPr lang="en-US" dirty="0"/>
          </a:p>
          <a:p>
            <a:r>
              <a:rPr lang="en-US" dirty="0">
                <a:hlinkClick r:id="rId3"/>
              </a:rPr>
              <a:t>https://</a:t>
            </a:r>
            <a:r>
              <a:rPr lang="en-US" dirty="0" smtClean="0">
                <a:hlinkClick r:id="rId3"/>
              </a:rPr>
              <a:t>www.youtube.com/watch?v=R8VzquHdwZw&amp;list=LLJnTx6S78GHvaLlAxFBbm3Q&amp;index=2979</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6</a:t>
            </a:fld>
            <a:endParaRPr lang="en-US"/>
          </a:p>
        </p:txBody>
      </p:sp>
      <p:pic>
        <p:nvPicPr>
          <p:cNvPr id="6" name="Picture 5">
            <a:hlinkClick r:id="rId3"/>
          </p:cNvPr>
          <p:cNvPicPr>
            <a:picLocks noChangeAspect="1"/>
          </p:cNvPicPr>
          <p:nvPr/>
        </p:nvPicPr>
        <p:blipFill>
          <a:blip r:embed="rId4"/>
          <a:stretch>
            <a:fillRect/>
          </a:stretch>
        </p:blipFill>
        <p:spPr>
          <a:xfrm>
            <a:off x="550926" y="332656"/>
            <a:ext cx="8172450" cy="4357015"/>
          </a:xfrm>
          <a:prstGeom prst="rect">
            <a:avLst/>
          </a:prstGeom>
        </p:spPr>
      </p:pic>
    </p:spTree>
    <p:extLst>
      <p:ext uri="{BB962C8B-B14F-4D97-AF65-F5344CB8AC3E}">
        <p14:creationId xmlns:p14="http://schemas.microsoft.com/office/powerpoint/2010/main" val="159931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Autofit/>
          </a:bodyPr>
          <a:lstStyle/>
          <a:p>
            <a:pPr algn="just">
              <a:lnSpc>
                <a:spcPct val="100000"/>
              </a:lnSpc>
              <a:spcBef>
                <a:spcPts val="0"/>
              </a:spcBef>
              <a:buNone/>
            </a:pPr>
            <a:r>
              <a:rPr lang="en-US" sz="2400" b="1" dirty="0" smtClean="0">
                <a:solidFill>
                  <a:srgbClr val="C00000"/>
                </a:solidFill>
                <a:latin typeface="Times New Roman" panose="02020603050405020304" pitchFamily="18" charset="0"/>
                <a:cs typeface="Times New Roman" panose="02020603050405020304" pitchFamily="18" charset="0"/>
              </a:rPr>
              <a:t>White Blood Cells Are Attracted to Inflamed Tissue Areas by</a:t>
            </a:r>
          </a:p>
          <a:p>
            <a:pPr algn="just">
              <a:lnSpc>
                <a:spcPct val="100000"/>
              </a:lnSpc>
              <a:spcBef>
                <a:spcPts val="0"/>
              </a:spcBef>
              <a:buNone/>
            </a:pPr>
            <a:r>
              <a:rPr lang="en-US" sz="2400" b="1" dirty="0" err="1" smtClean="0">
                <a:solidFill>
                  <a:srgbClr val="C00000"/>
                </a:solidFill>
                <a:latin typeface="Times New Roman" panose="02020603050405020304" pitchFamily="18" charset="0"/>
                <a:cs typeface="Times New Roman" panose="02020603050405020304" pitchFamily="18" charset="0"/>
              </a:rPr>
              <a:t>Chemotaxis</a:t>
            </a:r>
            <a:r>
              <a:rPr lang="en-US" sz="2400" b="1" dirty="0" smtClean="0">
                <a:solidFill>
                  <a:srgbClr val="C00000"/>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Many different chemical substances in the tissues cause both neutrophils and macrophages to move toward the source of the chemical </a:t>
            </a:r>
            <a:r>
              <a:rPr lang="en-US" sz="2400" b="1" dirty="0" smtClean="0">
                <a:solidFill>
                  <a:srgbClr val="C00000"/>
                </a:solidFill>
                <a:latin typeface="Times New Roman" panose="02020603050405020304" pitchFamily="18" charset="0"/>
                <a:cs typeface="Times New Roman" panose="02020603050405020304" pitchFamily="18" charset="0"/>
              </a:rPr>
              <a:t>(chemotaxis phenomenon). </a:t>
            </a:r>
          </a:p>
          <a:p>
            <a:pPr algn="just">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When a tissue becomes inflamed, at least a dozen different products are formed that can cause chemotaxis toward the inflamed area. </a:t>
            </a: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807" y="548680"/>
            <a:ext cx="8496944" cy="5479504"/>
          </a:xfrm>
        </p:spPr>
        <p:txBody>
          <a:bodyPr>
            <a:normAutofit fontScale="92500"/>
          </a:bodyPr>
          <a:lstStyle/>
          <a:p>
            <a:pPr marL="1025525" lvl="0" indent="-1025525" algn="just">
              <a:lnSpc>
                <a:spcPct val="150000"/>
              </a:lnSpc>
              <a:buClr>
                <a:srgbClr val="D34817">
                  <a:lumMod val="75000"/>
                </a:srgbClr>
              </a:buClr>
              <a:buNone/>
            </a:pP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a:t>
            </a:r>
            <a:r>
              <a:rPr lang="en-US" sz="2400" b="1" dirty="0">
                <a:solidFill>
                  <a:srgbClr val="0070C0"/>
                </a:solidFill>
                <a:latin typeface="Times New Roman" panose="02020603050405020304" pitchFamily="18" charset="0"/>
                <a:cs typeface="Times New Roman" panose="02020603050405020304" pitchFamily="18" charset="0"/>
              </a:rPr>
              <a:t>1) some of the bacterial or viral toxins</a:t>
            </a:r>
            <a:r>
              <a:rPr lang="en-US" sz="2400" dirty="0" smtClean="0"/>
              <a:t>      </a:t>
            </a:r>
            <a:r>
              <a:rPr lang="en-US" sz="2400" b="1" dirty="0" smtClean="0">
                <a:solidFill>
                  <a:srgbClr val="0070C0"/>
                </a:solidFill>
                <a:latin typeface="Times New Roman" panose="02020603050405020304" pitchFamily="18" charset="0"/>
                <a:cs typeface="Times New Roman" panose="02020603050405020304" pitchFamily="18" charset="0"/>
              </a:rPr>
              <a:t> </a:t>
            </a:r>
          </a:p>
          <a:p>
            <a:pPr marL="1025525" lvl="0" indent="-1025525" algn="just">
              <a:lnSpc>
                <a:spcPct val="150000"/>
              </a:lnSpc>
              <a:buClr>
                <a:srgbClr val="D34817">
                  <a:lumMod val="75000"/>
                </a:srgbClr>
              </a:buClr>
              <a:buNone/>
            </a:pPr>
            <a:r>
              <a:rPr lang="en-US" sz="2400" b="1" dirty="0" smtClean="0">
                <a:solidFill>
                  <a:srgbClr val="0070C0"/>
                </a:solidFill>
                <a:latin typeface="Times New Roman" panose="02020603050405020304" pitchFamily="18" charset="0"/>
                <a:cs typeface="Times New Roman" panose="02020603050405020304" pitchFamily="18" charset="0"/>
              </a:rPr>
              <a:t>(</a:t>
            </a:r>
            <a:r>
              <a:rPr lang="en-US" sz="2400" b="1" dirty="0">
                <a:solidFill>
                  <a:srgbClr val="0070C0"/>
                </a:solidFill>
                <a:latin typeface="Times New Roman" panose="02020603050405020304" pitchFamily="18" charset="0"/>
                <a:cs typeface="Times New Roman" panose="02020603050405020304" pitchFamily="18" charset="0"/>
              </a:rPr>
              <a:t>2) degenerative products of the inflamed tissues </a:t>
            </a:r>
            <a:r>
              <a:rPr lang="en-US" sz="2400" b="1" dirty="0" smtClean="0">
                <a:solidFill>
                  <a:srgbClr val="0070C0"/>
                </a:solidFill>
                <a:latin typeface="Times New Roman" panose="02020603050405020304" pitchFamily="18" charset="0"/>
                <a:cs typeface="Times New Roman" panose="02020603050405020304" pitchFamily="18" charset="0"/>
              </a:rPr>
              <a:t>themselves.</a:t>
            </a:r>
          </a:p>
          <a:p>
            <a:pPr marL="1025525" lvl="0" indent="-1025525" algn="just">
              <a:lnSpc>
                <a:spcPct val="150000"/>
              </a:lnSpc>
              <a:buClr>
                <a:srgbClr val="D34817">
                  <a:lumMod val="75000"/>
                </a:srgbClr>
              </a:buClr>
              <a:buNone/>
            </a:pPr>
            <a:r>
              <a:rPr lang="en-US" sz="2400" b="1" dirty="0" smtClean="0">
                <a:solidFill>
                  <a:srgbClr val="0070C0"/>
                </a:solidFill>
                <a:latin typeface="Times New Roman" panose="02020603050405020304" pitchFamily="18" charset="0"/>
                <a:cs typeface="Times New Roman" panose="02020603050405020304" pitchFamily="18" charset="0"/>
              </a:rPr>
              <a:t>(</a:t>
            </a:r>
            <a:r>
              <a:rPr lang="en-US" sz="2400" b="1" dirty="0">
                <a:solidFill>
                  <a:srgbClr val="0070C0"/>
                </a:solidFill>
                <a:latin typeface="Times New Roman" panose="02020603050405020304" pitchFamily="18" charset="0"/>
                <a:cs typeface="Times New Roman" panose="02020603050405020304" pitchFamily="18" charset="0"/>
              </a:rPr>
              <a:t>3) several reaction products of the “complement complex” activated in inflamed </a:t>
            </a:r>
            <a:r>
              <a:rPr lang="en-US" sz="2400" b="1" dirty="0" smtClean="0">
                <a:solidFill>
                  <a:srgbClr val="0070C0"/>
                </a:solidFill>
                <a:latin typeface="Times New Roman" panose="02020603050405020304" pitchFamily="18" charset="0"/>
                <a:cs typeface="Times New Roman" panose="02020603050405020304" pitchFamily="18" charset="0"/>
              </a:rPr>
              <a:t>tissues. </a:t>
            </a:r>
          </a:p>
          <a:p>
            <a:pPr marL="976313" indent="-976313" algn="just">
              <a:lnSpc>
                <a:spcPct val="150000"/>
              </a:lnSpc>
              <a:buNone/>
            </a:pPr>
            <a:r>
              <a:rPr lang="en-US" sz="2400" b="1" dirty="0" smtClean="0">
                <a:solidFill>
                  <a:srgbClr val="0070C0"/>
                </a:solidFill>
                <a:latin typeface="Times New Roman" panose="02020603050405020304" pitchFamily="18" charset="0"/>
                <a:cs typeface="Times New Roman" panose="02020603050405020304" pitchFamily="18" charset="0"/>
              </a:rPr>
              <a:t>(</a:t>
            </a:r>
            <a:r>
              <a:rPr lang="en-US" sz="2400" b="1" dirty="0">
                <a:solidFill>
                  <a:srgbClr val="0070C0"/>
                </a:solidFill>
                <a:latin typeface="Times New Roman" panose="02020603050405020304" pitchFamily="18" charset="0"/>
                <a:cs typeface="Times New Roman" panose="02020603050405020304" pitchFamily="18" charset="0"/>
              </a:rPr>
              <a:t>4) several reaction products caused by </a:t>
            </a:r>
            <a:r>
              <a:rPr lang="en-US" sz="2400" b="1" dirty="0" smtClean="0">
                <a:solidFill>
                  <a:srgbClr val="0070C0"/>
                </a:solidFill>
                <a:latin typeface="Times New Roman" panose="02020603050405020304" pitchFamily="18" charset="0"/>
                <a:cs typeface="Times New Roman" panose="02020603050405020304" pitchFamily="18" charset="0"/>
              </a:rPr>
              <a:t>plasma clotting </a:t>
            </a:r>
            <a:r>
              <a:rPr lang="en-US" sz="2400" b="1" dirty="0">
                <a:solidFill>
                  <a:srgbClr val="0070C0"/>
                </a:solidFill>
                <a:latin typeface="Times New Roman" panose="02020603050405020304" pitchFamily="18" charset="0"/>
                <a:cs typeface="Times New Roman" panose="02020603050405020304" pitchFamily="18" charset="0"/>
              </a:rPr>
              <a:t>in the inflamed </a:t>
            </a:r>
            <a:r>
              <a:rPr lang="en-US" sz="2400" b="1" dirty="0" smtClean="0">
                <a:solidFill>
                  <a:srgbClr val="0070C0"/>
                </a:solidFill>
                <a:latin typeface="Times New Roman" panose="02020603050405020304" pitchFamily="18" charset="0"/>
                <a:cs typeface="Times New Roman" panose="02020603050405020304" pitchFamily="18" charset="0"/>
              </a:rPr>
              <a:t>area.</a:t>
            </a:r>
          </a:p>
          <a:p>
            <a:pPr lvl="0"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Chemotaxis depends on the concentration gradient of the chemotactic substance. The concentration is greatest near the source, which directs the unidirectional movement of the white cells.</a:t>
            </a:r>
          </a:p>
          <a:p>
            <a:pPr marL="976313" indent="-976313" algn="just">
              <a:lnSpc>
                <a:spcPct val="150000"/>
              </a:lnSpc>
              <a:buNone/>
            </a:pP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8</a:t>
            </a:fld>
            <a:endParaRPr lang="en-US"/>
          </a:p>
        </p:txBody>
      </p:sp>
    </p:spTree>
    <p:extLst>
      <p:ext uri="{BB962C8B-B14F-4D97-AF65-F5344CB8AC3E}">
        <p14:creationId xmlns:p14="http://schemas.microsoft.com/office/powerpoint/2010/main" val="3914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just">
              <a:lnSpc>
                <a:spcPct val="150000"/>
              </a:lnSpc>
              <a:buClr>
                <a:srgbClr val="D34817">
                  <a:lumMod val="75000"/>
                </a:srgbClr>
              </a:buClr>
            </a:pPr>
            <a:r>
              <a:rPr lang="en-US" sz="2400" b="1" dirty="0" smtClean="0">
                <a:solidFill>
                  <a:srgbClr val="0070C0"/>
                </a:solidFill>
                <a:latin typeface="Times New Roman" panose="02020603050405020304" pitchFamily="18" charset="0"/>
                <a:cs typeface="Times New Roman" panose="02020603050405020304" pitchFamily="18" charset="0"/>
              </a:rPr>
              <a:t>Chemotaxis is effective up to 100 micrometers away from an inflamed tissue. Therefore, because almost no tissue area is more than 50 micrometers away from a capillary.</a:t>
            </a:r>
          </a:p>
          <a:p>
            <a:pPr algn="just">
              <a:lnSpc>
                <a:spcPct val="150000"/>
              </a:lnSpc>
              <a:buClr>
                <a:srgbClr val="D34817">
                  <a:lumMod val="75000"/>
                </a:srgbClr>
              </a:buClr>
            </a:pPr>
            <a:r>
              <a:rPr lang="en-US" sz="2400" b="1" dirty="0">
                <a:solidFill>
                  <a:srgbClr val="0070C0"/>
                </a:solidFill>
                <a:latin typeface="Times New Roman" panose="02020603050405020304" pitchFamily="18" charset="0"/>
                <a:cs typeface="Times New Roman" panose="02020603050405020304" pitchFamily="18" charset="0"/>
              </a:rPr>
              <a:t>T</a:t>
            </a:r>
            <a:r>
              <a:rPr lang="en-US" sz="2400" b="1" dirty="0" smtClean="0">
                <a:solidFill>
                  <a:srgbClr val="0070C0"/>
                </a:solidFill>
                <a:latin typeface="Times New Roman" panose="02020603050405020304" pitchFamily="18" charset="0"/>
                <a:cs typeface="Times New Roman" panose="02020603050405020304" pitchFamily="18" charset="0"/>
              </a:rPr>
              <a:t>he </a:t>
            </a:r>
            <a:r>
              <a:rPr lang="en-US" sz="2400" b="1" dirty="0">
                <a:solidFill>
                  <a:srgbClr val="0070C0"/>
                </a:solidFill>
                <a:latin typeface="Times New Roman" panose="02020603050405020304" pitchFamily="18" charset="0"/>
                <a:cs typeface="Times New Roman" panose="02020603050405020304" pitchFamily="18" charset="0"/>
              </a:rPr>
              <a:t>chemotactic signal can easily move hordes of white cells from the capillaries into the inflamed area.</a:t>
            </a:r>
          </a:p>
          <a:p>
            <a:pPr algn="just">
              <a:lnSpc>
                <a:spcPct val="150000"/>
              </a:lnSpc>
            </a:pP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Dr. Mohamed Saad Daoud</a:t>
            </a:r>
            <a:endParaRPr lang="en-US"/>
          </a:p>
        </p:txBody>
      </p:sp>
      <p:sp>
        <p:nvSpPr>
          <p:cNvPr id="5" name="Slide Number Placeholder 4"/>
          <p:cNvSpPr>
            <a:spLocks noGrp="1"/>
          </p:cNvSpPr>
          <p:nvPr>
            <p:ph type="sldNum" sz="quarter" idx="12"/>
          </p:nvPr>
        </p:nvSpPr>
        <p:spPr/>
        <p:txBody>
          <a:bodyPr/>
          <a:lstStyle/>
          <a:p>
            <a:fld id="{C0B24F9D-808B-4200-A7FE-3B1F49D75A8C}" type="slidenum">
              <a:rPr lang="en-US" smtClean="0"/>
              <a:pPr/>
              <a:t>9</a:t>
            </a:fld>
            <a:endParaRPr lang="en-US"/>
          </a:p>
        </p:txBody>
      </p:sp>
      <p:pic>
        <p:nvPicPr>
          <p:cNvPr id="2" name="Picture 1"/>
          <p:cNvPicPr>
            <a:picLocks noChangeAspect="1"/>
          </p:cNvPicPr>
          <p:nvPr/>
        </p:nvPicPr>
        <p:blipFill>
          <a:blip r:embed="rId2"/>
          <a:stretch>
            <a:fillRect/>
          </a:stretch>
        </p:blipFill>
        <p:spPr>
          <a:xfrm>
            <a:off x="3226762" y="3501008"/>
            <a:ext cx="5256584" cy="2592288"/>
          </a:xfrm>
          <a:prstGeom prst="rect">
            <a:avLst/>
          </a:prstGeom>
        </p:spPr>
      </p:pic>
      <p:sp>
        <p:nvSpPr>
          <p:cNvPr id="6" name="Rectangle 5"/>
          <p:cNvSpPr/>
          <p:nvPr/>
        </p:nvSpPr>
        <p:spPr>
          <a:xfrm>
            <a:off x="827584" y="3652664"/>
            <a:ext cx="2399178" cy="1569660"/>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Movement of neutrophils by </a:t>
            </a:r>
            <a:r>
              <a:rPr lang="en-US" sz="1600" b="1" dirty="0" err="1">
                <a:latin typeface="Times New Roman" panose="02020603050405020304" pitchFamily="18" charset="0"/>
                <a:cs typeface="Times New Roman" panose="02020603050405020304" pitchFamily="18" charset="0"/>
              </a:rPr>
              <a:t>diapedesis</a:t>
            </a:r>
            <a:r>
              <a:rPr lang="en-US" sz="1600" b="1" dirty="0">
                <a:latin typeface="Times New Roman" panose="02020603050405020304" pitchFamily="18" charset="0"/>
                <a:cs typeface="Times New Roman" panose="02020603050405020304" pitchFamily="18" charset="0"/>
              </a:rPr>
              <a:t> through capillary pores</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and by chemotaxis toward an area of tissue damage.</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2679</TotalTime>
  <Words>3635</Words>
  <Application>Microsoft Office PowerPoint</Application>
  <PresentationFormat>On-screen Show (4:3)</PresentationFormat>
  <Paragraphs>242</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Rockwell</vt:lpstr>
      <vt:lpstr>Rockwell Condensed</vt:lpstr>
      <vt:lpstr>Times New Roman</vt:lpstr>
      <vt:lpstr>Wingdings</vt:lpstr>
      <vt:lpstr>Wood Type</vt:lpstr>
      <vt:lpstr>Blood Biochemistry BCH 577</vt:lpstr>
      <vt:lpstr>Cells in a normal peripheral blood smear and their physiological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Biochemistry BCH 577</dc:title>
  <dc:creator>user</dc:creator>
  <cp:lastModifiedBy>Farid Ataya</cp:lastModifiedBy>
  <cp:revision>194</cp:revision>
  <dcterms:created xsi:type="dcterms:W3CDTF">2015-03-01T11:18:03Z</dcterms:created>
  <dcterms:modified xsi:type="dcterms:W3CDTF">2020-12-03T09:07:41Z</dcterms:modified>
</cp:coreProperties>
</file>