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7" d="100"/>
          <a:sy n="77" d="100"/>
        </p:scale>
        <p:origin x="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E2B69-8CDA-4637-8CF8-8BA1A13612C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D0961-6C72-4081-BEEF-34D929A3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67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33F8-85D8-4A16-B5C5-5D60D8BEAA35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C4DA3-1AA5-43D5-9074-113790D0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60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F706A4-C251-428C-8542-FA9E399968A4}" type="slidenum">
              <a:rPr lang="en-US" altLang="ar-SA" smtClean="0">
                <a:ea typeface="ヒラギノ角ゴ Pro W3"/>
                <a:cs typeface="ヒラギノ角ゴ Pro W3"/>
              </a:rPr>
              <a:pPr/>
              <a:t>6</a:t>
            </a:fld>
            <a:endParaRPr lang="en-US" altLang="ar-SA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20915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073A60-8F72-410A-9630-77E7FC89BCF7}" type="slidenum">
              <a:rPr lang="en-US" altLang="ar-SA" smtClean="0">
                <a:ea typeface="ヒラギノ角ゴ Pro W3"/>
                <a:cs typeface="ヒラギノ角ゴ Pro W3"/>
              </a:rPr>
              <a:pPr/>
              <a:t>8</a:t>
            </a:fld>
            <a:endParaRPr lang="en-US" altLang="ar-SA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38393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075A51-20EC-4CB5-BBF8-280676B8105B}" type="slidenum">
              <a:rPr lang="en-US" altLang="ar-SA" smtClean="0">
                <a:ea typeface="ヒラギノ角ゴ Pro W3"/>
                <a:cs typeface="ヒラギノ角ゴ Pro W3"/>
              </a:rPr>
              <a:pPr/>
              <a:t>10</a:t>
            </a:fld>
            <a:endParaRPr lang="en-US" altLang="ar-SA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03275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63B307-61F4-4CDD-BF92-E414A6B2C68A}" type="slidenum">
              <a:rPr lang="en-US" altLang="ar-SA" smtClean="0">
                <a:ea typeface="ヒラギノ角ゴ Pro W3"/>
                <a:cs typeface="ヒラギノ角ゴ Pro W3"/>
              </a:rPr>
              <a:pPr/>
              <a:t>13</a:t>
            </a:fld>
            <a:endParaRPr lang="en-US" altLang="ar-SA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9491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/>
              <a:t>5/9/2022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6547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6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4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715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5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9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5/9/2022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Edited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exception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exception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C42D-BA42-4B0C-B795-76DA82525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0093" y="2285999"/>
            <a:ext cx="4727385" cy="2072640"/>
          </a:xfrm>
        </p:spPr>
        <p:txBody>
          <a:bodyPr anchor="b">
            <a:normAutofit/>
          </a:bodyPr>
          <a:lstStyle/>
          <a:p>
            <a:r>
              <a:rPr lang="en-US" altLang="ar-SA" sz="4800" dirty="0">
                <a:latin typeface="AR CENA" pitchFamily="2" charset="0"/>
              </a:rPr>
              <a:t>Exceptions</a:t>
            </a:r>
            <a:endParaRPr lang="en-US" sz="480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09168E-9726-4B5A-B93B-E2CD920D9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19888" b="1"/>
          <a:stretch/>
        </p:blipFill>
        <p:spPr>
          <a:xfrm>
            <a:off x="0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82825" y="4424742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Edited by :Nouf almunyif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ADE62-6FB9-7B0D-64AB-A850489E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1070818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SA" sz="1000" b="0">
                <a:ea typeface="ヒラギノ角ゴ Pro W3"/>
                <a:cs typeface="ヒラギノ角ゴ Pro W3"/>
              </a:rPr>
              <a:t>7-</a:t>
            </a:r>
            <a:fld id="{3BA46139-7F5A-4FCE-BC56-FED7B610B472}" type="slidenum">
              <a:rPr lang="en-US" altLang="ar-SA" sz="1000" b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ar-SA" sz="1000" b="0">
              <a:ea typeface="ヒラギノ角ゴ Pro W3"/>
              <a:cs typeface="ヒラギノ角ゴ Pro W3"/>
            </a:endParaRP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1600200" y="762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SA" sz="2000" b="0">
                <a:latin typeface="Arial Black" panose="020B0A04020102020204" pitchFamily="34" charset="0"/>
                <a:ea typeface="ヒラギノ角ゴ Pro W3"/>
                <a:cs typeface="ヒラギノ角ゴ Pro W3"/>
              </a:rPr>
              <a:t>try/except </a:t>
            </a:r>
            <a:r>
              <a:rPr lang="en-US" altLang="ar-SA" sz="2000" b="0">
                <a:ea typeface="ヒラギノ角ゴ Pro W3"/>
                <a:cs typeface="ヒラギノ角ゴ Pro W3"/>
              </a:rPr>
              <a:t>statement to respond to a </a:t>
            </a:r>
            <a:r>
              <a:rPr lang="en-US" altLang="ar-SA" sz="2000" b="0">
                <a:solidFill>
                  <a:srgbClr val="FF0000"/>
                </a:solidFill>
                <a:latin typeface="Arial Black" panose="020B0A04020102020204" pitchFamily="34" charset="0"/>
                <a:ea typeface="ヒラギノ角ゴ Pro W3"/>
                <a:cs typeface="ヒラギノ角ゴ Pro W3"/>
              </a:rPr>
              <a:t>ValueError</a:t>
            </a:r>
            <a:r>
              <a:rPr lang="en-US" altLang="ar-SA" sz="2000" b="0">
                <a:latin typeface="Arial Black" panose="020B0A04020102020204" pitchFamily="34" charset="0"/>
                <a:ea typeface="ヒラギノ角ゴ Pro W3"/>
                <a:cs typeface="ヒラギノ角ゴ Pro W3"/>
              </a:rPr>
              <a:t> exception.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381375" y="1347788"/>
            <a:ext cx="552450" cy="563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pic>
        <p:nvPicPr>
          <p:cNvPr id="1536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609601"/>
            <a:ext cx="6561138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0"/>
            <a:ext cx="3124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1905000" y="4148138"/>
            <a:ext cx="182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Normal run </a:t>
            </a:r>
          </a:p>
        </p:txBody>
      </p:sp>
      <p:pic>
        <p:nvPicPr>
          <p:cNvPr id="15368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0414"/>
            <a:ext cx="50419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50292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6553200" y="4148138"/>
            <a:ext cx="182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With exceptions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1A3768-E529-3B09-78FD-A81CE57E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150049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Multiple Exceptions</a:t>
            </a:r>
          </a:p>
        </p:txBody>
      </p:sp>
      <p:sp>
        <p:nvSpPr>
          <p:cNvPr id="92162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en-US" altLang="en-US" sz="2400" dirty="0"/>
              <a:t>Often code in try suite can throw </a:t>
            </a:r>
            <a:r>
              <a:rPr lang="en-US" altLang="en-US" sz="2400" dirty="0">
                <a:solidFill>
                  <a:srgbClr val="FF0000"/>
                </a:solidFill>
              </a:rPr>
              <a:t>more</a:t>
            </a:r>
            <a:r>
              <a:rPr lang="en-US" altLang="en-US" sz="2400" dirty="0"/>
              <a:t> than one type of exception</a:t>
            </a:r>
          </a:p>
          <a:p>
            <a:pPr lvl="1">
              <a:defRPr/>
            </a:pPr>
            <a:r>
              <a:rPr lang="en-US" altLang="en-US" sz="2400" dirty="0"/>
              <a:t>Need to write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altLang="en-US" sz="2400" dirty="0"/>
              <a:t> clause for each type of exception that needs to be handled</a:t>
            </a:r>
          </a:p>
          <a:p>
            <a:pPr>
              <a:buFontTx/>
              <a:buChar char="•"/>
              <a:defRPr/>
            </a:pPr>
            <a:r>
              <a:rPr lang="en-US" altLang="en-US" sz="2400" dirty="0"/>
              <a:t>An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altLang="en-US" sz="2400" dirty="0"/>
              <a:t> clause that </a:t>
            </a:r>
            <a:r>
              <a:rPr lang="en-US" altLang="en-US" sz="2400" dirty="0">
                <a:solidFill>
                  <a:srgbClr val="FF0000"/>
                </a:solidFill>
              </a:rPr>
              <a:t>does not </a:t>
            </a:r>
            <a:r>
              <a:rPr lang="en-US" altLang="en-US" sz="2400" dirty="0"/>
              <a:t>list a specific exception 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will handle any exception that is raised in the try suite</a:t>
            </a:r>
          </a:p>
          <a:p>
            <a:pPr lvl="1">
              <a:defRPr/>
            </a:pPr>
            <a:r>
              <a:rPr lang="en-US" altLang="en-US" sz="2400" dirty="0"/>
              <a:t>Should always be last in a series of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altLang="en-US" sz="2400" dirty="0"/>
              <a:t> clauses</a:t>
            </a:r>
            <a:endParaRPr lang="he-IL" altLang="en-US" sz="2400" dirty="0"/>
          </a:p>
          <a:p>
            <a:pPr>
              <a:buFontTx/>
              <a:buChar char="•"/>
              <a:defRPr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A6139-B107-2E5F-66C7-06A45E0A2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3518249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Displaying an Exception’s Default Error Message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400" dirty="0"/>
              <a:t>Exception object: object created in memory when an exception is thrown</a:t>
            </a:r>
          </a:p>
          <a:p>
            <a:pPr lvl="1"/>
            <a:r>
              <a:rPr lang="en-US" altLang="en-US" sz="2400" dirty="0"/>
              <a:t>Usually contains default error message pertaining to the exception</a:t>
            </a:r>
          </a:p>
          <a:p>
            <a:pPr lvl="1"/>
            <a:r>
              <a:rPr lang="en-US" altLang="en-US" sz="2400" dirty="0"/>
              <a:t>Can assign the exception object to a variable in an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altLang="en-US" sz="2400" dirty="0"/>
              <a:t> clause</a:t>
            </a:r>
          </a:p>
          <a:p>
            <a:pPr lvl="2">
              <a:buFontTx/>
              <a:buChar char="•"/>
            </a:pPr>
            <a:r>
              <a:rPr lang="en-US" altLang="en-US" sz="2400" dirty="0"/>
              <a:t>Example: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as err:</a:t>
            </a:r>
          </a:p>
          <a:p>
            <a:pPr lvl="1"/>
            <a:r>
              <a:rPr lang="en-US" altLang="en-US" sz="2400" dirty="0">
                <a:cs typeface="Courier New" panose="02070309020205020404" pitchFamily="49" charset="0"/>
              </a:rPr>
              <a:t>Can pass exception object variable to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sz="2400" dirty="0">
                <a:cs typeface="Courier New" panose="02070309020205020404" pitchFamily="49" charset="0"/>
              </a:rPr>
              <a:t> function to display the default error message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D62C6-F928-7059-45C2-6FC3C6C2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1231217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SA" sz="1000" b="0">
                <a:ea typeface="ヒラギノ角ゴ Pro W3"/>
                <a:cs typeface="ヒラギノ角ゴ Pro W3"/>
              </a:rPr>
              <a:t>7-</a:t>
            </a:r>
            <a:fld id="{8CD0A1D9-DAC1-45F4-9A81-BADE22F71D87}" type="slidenum">
              <a:rPr lang="en-US" altLang="ar-SA" sz="1000" b="0">
                <a:ea typeface="ヒラギノ角ゴ Pro W3"/>
                <a:cs typeface="ヒラギノ角ゴ Pro W3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ar-SA" sz="1000" b="0">
              <a:ea typeface="ヒラギノ角ゴ Pro W3"/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09920"/>
            <a:ext cx="8750300" cy="1076325"/>
          </a:xfrm>
        </p:spPr>
        <p:txBody>
          <a:bodyPr/>
          <a:lstStyle/>
          <a:p>
            <a:pPr>
              <a:tabLst>
                <a:tab pos="627063" algn="l"/>
              </a:tabLst>
            </a:pPr>
            <a:r>
              <a:rPr lang="en-US" altLang="ar-SA" sz="3000" dirty="0"/>
              <a:t>Exceptions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859097" y="666405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EB9F27"/>
              </a:buClr>
              <a:buFont typeface="Times" panose="02020603050405020304" pitchFamily="18" charset="0"/>
              <a:buNone/>
            </a:pPr>
            <a:r>
              <a:rPr lang="en-US" altLang="ar-SA" sz="2400" dirty="0">
                <a:latin typeface="+mn-lt"/>
                <a:ea typeface="ヒラギノ角ゴ Pro W3"/>
                <a:cs typeface="ヒラギノ角ゴ Pro W3"/>
              </a:rPr>
              <a:t>Displaying an Exception’s Default Error Message</a:t>
            </a:r>
            <a:endParaRPr lang="en-US" altLang="ar-SA" sz="2000" b="0" dirty="0">
              <a:latin typeface="+mn-lt"/>
              <a:ea typeface="ヒラギノ角ゴ Pro W3"/>
              <a:cs typeface="ヒラギノ角ゴ Pro W3"/>
            </a:endParaRPr>
          </a:p>
        </p:txBody>
      </p:sp>
      <p:pic>
        <p:nvPicPr>
          <p:cNvPr id="1946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5" t="33333"/>
          <a:stretch>
            <a:fillRect/>
          </a:stretch>
        </p:blipFill>
        <p:spPr bwMode="auto">
          <a:xfrm>
            <a:off x="2244436" y="1128070"/>
            <a:ext cx="6149831" cy="5272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969D5-E5EF-868B-C965-DF17C6D7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3706446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/>
              <a:t> Clause</a:t>
            </a:r>
          </a:p>
        </p:txBody>
      </p:sp>
      <p:sp>
        <p:nvSpPr>
          <p:cNvPr id="96258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try/except </a:t>
            </a:r>
            <a:r>
              <a:rPr lang="en-US" altLang="en-US" sz="2800" dirty="0">
                <a:cs typeface="Courier New" panose="02070309020205020404" pitchFamily="49" charset="0"/>
              </a:rPr>
              <a:t>statement may include an optional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sz="2800" dirty="0">
                <a:cs typeface="Courier New" panose="02070309020205020404" pitchFamily="49" charset="0"/>
              </a:rPr>
              <a:t> clause, which appears after all the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altLang="en-US" sz="2800" dirty="0">
                <a:cs typeface="Courier New" panose="02070309020205020404" pitchFamily="49" charset="0"/>
              </a:rPr>
              <a:t> clauses</a:t>
            </a:r>
          </a:p>
          <a:p>
            <a:pPr lvl="1" eaLnBrk="1" hangingPunct="1">
              <a:defRPr/>
            </a:pPr>
            <a:r>
              <a:rPr lang="en-US" altLang="en-US" sz="2400" dirty="0">
                <a:cs typeface="Courier New" panose="02070309020205020404" pitchFamily="49" charset="0"/>
              </a:rPr>
              <a:t>Aligned with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try </a:t>
            </a:r>
            <a:r>
              <a:rPr lang="en-US" altLang="en-US" sz="2400" dirty="0">
                <a:cs typeface="Courier New" panose="02070309020205020404" pitchFamily="49" charset="0"/>
              </a:rPr>
              <a:t>and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altLang="en-US" sz="2400" dirty="0">
                <a:cs typeface="Courier New" panose="02070309020205020404" pitchFamily="49" charset="0"/>
              </a:rPr>
              <a:t> clauses</a:t>
            </a:r>
          </a:p>
          <a:p>
            <a:pPr lvl="1" eaLnBrk="1" hangingPunct="1">
              <a:defRPr/>
            </a:pPr>
            <a:r>
              <a:rPr lang="en-US" altLang="en-US" sz="2400" dirty="0">
                <a:cs typeface="Courier New" panose="02070309020205020404" pitchFamily="49" charset="0"/>
              </a:rPr>
              <a:t>Syntax similar to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sz="2400" dirty="0">
                <a:cs typeface="Courier New" panose="02070309020205020404" pitchFamily="49" charset="0"/>
              </a:rPr>
              <a:t> clause in decision structure</a:t>
            </a:r>
          </a:p>
          <a:p>
            <a:pPr lvl="1" eaLnBrk="1" hangingPunct="1">
              <a:defRPr/>
            </a:pPr>
            <a:r>
              <a:rPr lang="en-US" altLang="en-US" sz="2400" u="sng" dirty="0">
                <a:cs typeface="Courier New" panose="02070309020205020404" pitchFamily="49" charset="0"/>
              </a:rPr>
              <a:t>Else suite</a:t>
            </a:r>
            <a:r>
              <a:rPr lang="en-US" altLang="en-US" sz="2400" dirty="0">
                <a:cs typeface="Courier New" panose="02070309020205020404" pitchFamily="49" charset="0"/>
              </a:rPr>
              <a:t>: block of statements executed after statements in try suite, </a:t>
            </a:r>
            <a:r>
              <a:rPr lang="en-US" altLang="en-US" sz="2400" dirty="0">
                <a:solidFill>
                  <a:srgbClr val="FF0000"/>
                </a:solidFill>
                <a:cs typeface="Courier New" panose="02070309020205020404" pitchFamily="49" charset="0"/>
              </a:rPr>
              <a:t>only if no exceptions were raised</a:t>
            </a:r>
          </a:p>
          <a:p>
            <a:pPr lvl="2" eaLnBrk="1" hangingPunct="1">
              <a:buFontTx/>
              <a:buChar char="•"/>
              <a:defRPr/>
            </a:pPr>
            <a:r>
              <a:rPr lang="en-US" altLang="en-US" sz="2000" dirty="0">
                <a:cs typeface="Courier New" panose="02070309020205020404" pitchFamily="49" charset="0"/>
              </a:rPr>
              <a:t>If exception was raised, the else suite is skipped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Char char="•"/>
              <a:defRPr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6FD34-8B05-60D8-45F3-51FC2E93E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4106765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 noChangeArrowheads="1"/>
          </p:cNvSpPr>
          <p:nvPr>
            <p:ph type="title"/>
          </p:nvPr>
        </p:nvSpPr>
        <p:spPr>
          <a:xfrm>
            <a:off x="962613" y="-106362"/>
            <a:ext cx="9692640" cy="1325562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altLang="en-US" dirty="0"/>
              <a:t> Clause</a:t>
            </a:r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590675" y="1219200"/>
            <a:ext cx="8610600" cy="5257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try/except </a:t>
            </a:r>
            <a:r>
              <a:rPr lang="en-US" altLang="en-US" sz="2800" dirty="0">
                <a:cs typeface="Courier New" panose="02070309020205020404" pitchFamily="49" charset="0"/>
              </a:rPr>
              <a:t>statement may include an optional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finally </a:t>
            </a:r>
            <a:r>
              <a:rPr lang="en-US" altLang="en-US" sz="2800" dirty="0">
                <a:cs typeface="Courier New" panose="02070309020205020404" pitchFamily="49" charset="0"/>
              </a:rPr>
              <a:t>clause, which appears after all the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altLang="en-US" sz="2800" dirty="0">
                <a:cs typeface="Courier New" panose="02070309020205020404" pitchFamily="49" charset="0"/>
              </a:rPr>
              <a:t> clauses</a:t>
            </a:r>
          </a:p>
          <a:p>
            <a:pPr lvl="1" eaLnBrk="1" hangingPunct="1"/>
            <a:r>
              <a:rPr lang="en-US" altLang="en-US" sz="2400" dirty="0">
                <a:cs typeface="Courier New" panose="02070309020205020404" pitchFamily="49" charset="0"/>
              </a:rPr>
              <a:t>Aligned with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try </a:t>
            </a:r>
            <a:r>
              <a:rPr lang="en-US" altLang="en-US" sz="2400" dirty="0">
                <a:cs typeface="Courier New" panose="02070309020205020404" pitchFamily="49" charset="0"/>
              </a:rPr>
              <a:t>and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altLang="en-US" sz="2400" dirty="0">
                <a:cs typeface="Courier New" panose="02070309020205020404" pitchFamily="49" charset="0"/>
              </a:rPr>
              <a:t> clauses</a:t>
            </a:r>
          </a:p>
          <a:p>
            <a:pPr lvl="1" eaLnBrk="1" hangingPunct="1"/>
            <a:r>
              <a:rPr lang="en-US" altLang="en-US" sz="2400" dirty="0">
                <a:cs typeface="Courier New" panose="02070309020205020404" pitchFamily="49" charset="0"/>
              </a:rPr>
              <a:t>General format: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finally:</a:t>
            </a:r>
          </a:p>
          <a:p>
            <a:pPr lvl="1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statements</a:t>
            </a:r>
          </a:p>
          <a:p>
            <a:pPr lvl="1" eaLnBrk="1" hangingPunct="1"/>
            <a:r>
              <a:rPr lang="en-US" altLang="en-US" sz="2400" u="sng" dirty="0">
                <a:cs typeface="Courier New" panose="02070309020205020404" pitchFamily="49" charset="0"/>
              </a:rPr>
              <a:t>Finally suite</a:t>
            </a:r>
            <a:r>
              <a:rPr lang="en-US" altLang="en-US" sz="2400" dirty="0">
                <a:cs typeface="Courier New" panose="02070309020205020404" pitchFamily="49" charset="0"/>
              </a:rPr>
              <a:t>: block of statements after the 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altLang="en-US" sz="2400" dirty="0">
                <a:cs typeface="Courier New" panose="02070309020205020404" pitchFamily="49" charset="0"/>
              </a:rPr>
              <a:t> clause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Execute whether an exception occurs or not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dirty="0">
                <a:cs typeface="Courier New" panose="02070309020205020404" pitchFamily="49" charset="0"/>
              </a:rPr>
              <a:t>Purpose is to perform cleanup before exiting</a:t>
            </a:r>
          </a:p>
          <a:p>
            <a:pPr>
              <a:buFontTx/>
              <a:buChar char="•"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08FF4-D387-3F7D-796A-BC31C0C5F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1666993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What If an Exception Is Not Handled?</a:t>
            </a:r>
          </a:p>
        </p:txBody>
      </p:sp>
      <p:sp>
        <p:nvSpPr>
          <p:cNvPr id="2355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400" dirty="0"/>
              <a:t>Two ways for exception to go unhandled:</a:t>
            </a:r>
          </a:p>
          <a:p>
            <a:pPr lvl="1"/>
            <a:r>
              <a:rPr lang="en-US" altLang="en-US" sz="2400" dirty="0"/>
              <a:t>No except clause specifying exception of the right type</a:t>
            </a:r>
          </a:p>
          <a:p>
            <a:pPr lvl="1"/>
            <a:r>
              <a:rPr lang="en-US" altLang="en-US" sz="2400" dirty="0"/>
              <a:t>Exception raised outside a try suite</a:t>
            </a:r>
          </a:p>
          <a:p>
            <a:pPr>
              <a:buFontTx/>
              <a:buChar char="•"/>
            </a:pPr>
            <a:r>
              <a:rPr lang="en-US" altLang="en-US" sz="2400" dirty="0"/>
              <a:t>In both cases, exception will cause the program to halt</a:t>
            </a:r>
          </a:p>
          <a:p>
            <a:pPr lvl="1"/>
            <a:r>
              <a:rPr lang="en-US" altLang="en-US" sz="2400" dirty="0"/>
              <a:t>Python documentation provides information about exceptions that can be raised by different functions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ED407-0915-027F-8078-BD8AF172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4251974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96854" y="-44334"/>
            <a:ext cx="9692640" cy="1325562"/>
          </a:xfrm>
        </p:spPr>
        <p:txBody>
          <a:bodyPr/>
          <a:lstStyle/>
          <a:p>
            <a:r>
              <a:rPr lang="en-US" altLang="en-US" b="0" dirty="0"/>
              <a:t>Exceptions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700" y="1524001"/>
            <a:ext cx="8610600" cy="45259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0" dirty="0"/>
              <a:t>Built-in Exceptions:</a:t>
            </a:r>
          </a:p>
          <a:p>
            <a:pPr>
              <a:defRPr/>
            </a:pPr>
            <a:r>
              <a:rPr lang="en-US" dirty="0"/>
              <a:t>exception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ValueError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1400" dirty="0"/>
              <a:t>Raised when an operation or function receives an argument that has the right type but an inappropriate value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/>
              <a:t>exception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ArithmeticError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1400" dirty="0" err="1">
                <a:solidFill>
                  <a:schemeClr val="tx2"/>
                </a:solidFill>
              </a:rPr>
              <a:t>ZeroDivisionError</a:t>
            </a:r>
            <a:r>
              <a:rPr lang="en-US" sz="1400" dirty="0">
                <a:solidFill>
                  <a:schemeClr val="tx2"/>
                </a:solidFill>
              </a:rPr>
              <a:t> , </a:t>
            </a:r>
            <a:r>
              <a:rPr lang="en-US" sz="1400" dirty="0" err="1">
                <a:solidFill>
                  <a:schemeClr val="tx2"/>
                </a:solidFill>
              </a:rPr>
              <a:t>OverflowError</a:t>
            </a:r>
            <a:endParaRPr lang="en-US" sz="1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exception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ImportError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:</a:t>
            </a:r>
            <a:r>
              <a:rPr lang="en-US" sz="1400" dirty="0"/>
              <a:t>Raised when the import statement has troubles trying to load a module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exception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IndexError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:</a:t>
            </a:r>
            <a:r>
              <a:rPr lang="en-US" sz="1400" dirty="0"/>
              <a:t>Raised when a sequence subscript is out of range</a:t>
            </a:r>
            <a:endParaRPr lang="en-US" sz="1200" dirty="0"/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exception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NameError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:</a:t>
            </a:r>
            <a:r>
              <a:rPr lang="en-US" sz="1400" dirty="0"/>
              <a:t>Raised when a local or global name is not found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exception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FileNotFoundError:</a:t>
            </a:r>
            <a:r>
              <a:rPr lang="en-US" sz="1400" dirty="0" err="1"/>
              <a:t>Raised</a:t>
            </a:r>
            <a:r>
              <a:rPr lang="en-US" sz="1400" dirty="0"/>
              <a:t> when a file or directory is requested but doesn’t exist.</a:t>
            </a:r>
          </a:p>
          <a:p>
            <a:pPr marL="0" indent="0">
              <a:buNone/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sz="1600" dirty="0"/>
          </a:p>
          <a:p>
            <a:pPr marL="0" indent="0">
              <a:buNone/>
              <a:defRPr/>
            </a:pPr>
            <a:r>
              <a:rPr lang="en-US" sz="1600" dirty="0"/>
              <a:t>For more exceptions see :</a:t>
            </a:r>
          </a:p>
          <a:p>
            <a:pPr marL="0" indent="0">
              <a:buNone/>
              <a:defRPr/>
            </a:pPr>
            <a:r>
              <a:rPr lang="en-US" sz="1600" dirty="0">
                <a:hlinkClick r:id="rId2"/>
              </a:rPr>
              <a:t>https://docs.python.org/3/library/exceptions.html</a:t>
            </a:r>
            <a:endParaRPr lang="en-US" sz="1600" dirty="0"/>
          </a:p>
          <a:p>
            <a:pPr>
              <a:defRPr/>
            </a:pP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A972D-22E8-2B12-D0FD-078CD4EA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3316032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82980" y="-33336"/>
            <a:ext cx="9692640" cy="1325562"/>
          </a:xfrm>
        </p:spPr>
        <p:txBody>
          <a:bodyPr/>
          <a:lstStyle/>
          <a:p>
            <a:r>
              <a:rPr lang="en-US" altLang="en-US" b="0" dirty="0"/>
              <a:t>Raise an exception</a:t>
            </a:r>
            <a:endParaRPr lang="en-US" altLang="en-US" dirty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362200" y="1450976"/>
            <a:ext cx="7467600" cy="523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000000"/>
                </a:solidFill>
                <a:latin typeface="Verdana" panose="020B0604030504040204" pitchFamily="34" charset="0"/>
              </a:rPr>
              <a:t>As a Python developer you can choose to throw an exception if a condition occurs.</a:t>
            </a:r>
            <a:r>
              <a:rPr lang="ar-SA" altLang="en-US" sz="1400" b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400" b="0">
                <a:solidFill>
                  <a:srgbClr val="000000"/>
                </a:solidFill>
                <a:latin typeface="Verdana" panose="020B0604030504040204" pitchFamily="34" charset="0"/>
              </a:rPr>
              <a:t>To throw (or raise) an exception, use the</a:t>
            </a:r>
            <a:r>
              <a:rPr lang="en-US" altLang="en-US" sz="1400" b="0">
                <a:solidFill>
                  <a:srgbClr val="000000"/>
                </a:solidFill>
              </a:rPr>
              <a:t> </a:t>
            </a:r>
            <a:r>
              <a:rPr lang="en-US" altLang="en-US" sz="1400" b="0">
                <a:solidFill>
                  <a:srgbClr val="DC143C"/>
                </a:solidFill>
                <a:latin typeface="Consolas" panose="020B0609020204030204" pitchFamily="49" charset="0"/>
              </a:rPr>
              <a:t>raise</a:t>
            </a:r>
            <a:r>
              <a:rPr lang="en-US" altLang="en-US" sz="1400" b="0">
                <a:solidFill>
                  <a:srgbClr val="000000"/>
                </a:solidFill>
              </a:rPr>
              <a:t> </a:t>
            </a:r>
            <a:r>
              <a:rPr lang="en-US" altLang="en-US" sz="1400" b="0">
                <a:solidFill>
                  <a:srgbClr val="000000"/>
                </a:solidFill>
                <a:latin typeface="Verdana" panose="020B0604030504040204" pitchFamily="34" charset="0"/>
              </a:rPr>
              <a:t>keyword.</a:t>
            </a:r>
            <a:endParaRPr lang="en-US" altLang="en-US" sz="2400" b="0"/>
          </a:p>
        </p:txBody>
      </p:sp>
      <p:sp>
        <p:nvSpPr>
          <p:cNvPr id="7" name="Rectangle 6"/>
          <p:cNvSpPr/>
          <p:nvPr/>
        </p:nvSpPr>
        <p:spPr>
          <a:xfrm>
            <a:off x="2362200" y="2133601"/>
            <a:ext cx="69342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Example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Raise an error and stop the program if x is lower than 0:</a:t>
            </a:r>
          </a:p>
        </p:txBody>
      </p:sp>
      <p:pic>
        <p:nvPicPr>
          <p:cNvPr id="2560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2938464"/>
            <a:ext cx="67675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24401"/>
            <a:ext cx="74866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8A834-CCBE-9253-DF1C-E9F986934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457827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47225" y="-131760"/>
            <a:ext cx="9692640" cy="1325562"/>
          </a:xfrm>
        </p:spPr>
        <p:txBody>
          <a:bodyPr/>
          <a:lstStyle/>
          <a:p>
            <a:r>
              <a:rPr lang="en-US" altLang="en-US" b="0" dirty="0"/>
              <a:t>Raise an exception</a:t>
            </a:r>
            <a:endParaRPr lang="en-US" altLang="en-US" dirty="0"/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2133600" y="1477964"/>
            <a:ext cx="7772400" cy="523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en-US" altLang="en-US" sz="1400" b="0">
                <a:solidFill>
                  <a:srgbClr val="000000"/>
                </a:solidFill>
              </a:rPr>
              <a:t> </a:t>
            </a:r>
            <a:r>
              <a:rPr lang="en-US" altLang="en-US" sz="1400" b="0">
                <a:solidFill>
                  <a:srgbClr val="DC143C"/>
                </a:solidFill>
                <a:latin typeface="Consolas" panose="020B0609020204030204" pitchFamily="49" charset="0"/>
              </a:rPr>
              <a:t>raise</a:t>
            </a:r>
            <a:r>
              <a:rPr lang="en-US" altLang="en-US" sz="1400" b="0">
                <a:solidFill>
                  <a:srgbClr val="000000"/>
                </a:solidFill>
              </a:rPr>
              <a:t> </a:t>
            </a:r>
            <a:r>
              <a:rPr lang="en-US" altLang="en-US" sz="1400" b="0">
                <a:solidFill>
                  <a:srgbClr val="000000"/>
                </a:solidFill>
                <a:latin typeface="Verdana" panose="020B0604030504040204" pitchFamily="34" charset="0"/>
              </a:rPr>
              <a:t>keyword is used to raise an exception.</a:t>
            </a:r>
            <a:endParaRPr lang="en-US" altLang="en-US" sz="500" b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000000"/>
                </a:solidFill>
                <a:latin typeface="Verdana" panose="020B0604030504040204" pitchFamily="34" charset="0"/>
              </a:rPr>
              <a:t>You can define what kind of error to raise, and the text to print to the user.</a:t>
            </a:r>
            <a:endParaRPr lang="en-US" altLang="en-US" sz="2400" b="0"/>
          </a:p>
        </p:txBody>
      </p:sp>
      <p:sp>
        <p:nvSpPr>
          <p:cNvPr id="6" name="Rectangle 5"/>
          <p:cNvSpPr/>
          <p:nvPr/>
        </p:nvSpPr>
        <p:spPr>
          <a:xfrm>
            <a:off x="2438400" y="2286001"/>
            <a:ext cx="51816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</a:rPr>
              <a:t>Example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Raise 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TypeError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 if x is not an integer:</a:t>
            </a:r>
          </a:p>
        </p:txBody>
      </p:sp>
      <p:pic>
        <p:nvPicPr>
          <p:cNvPr id="2662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721" y="3216276"/>
            <a:ext cx="74517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7B3D-3064-94B8-43A0-21EABF32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375515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852442" cy="4041648"/>
          </a:xfrm>
        </p:spPr>
        <p:txBody>
          <a:bodyPr/>
          <a:lstStyle/>
          <a:p>
            <a:r>
              <a:rPr lang="en-US" altLang="en-US" dirty="0"/>
              <a:t>Python Errors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E7D26-8FE0-F665-7A0C-DA167D02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2788055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Tony Gaddis - Starting Out with Python, Global Edition (2018, Pearson Education)</a:t>
            </a:r>
          </a:p>
          <a:p>
            <a:r>
              <a:rPr lang="en-US" dirty="0">
                <a:hlinkClick r:id="rId2"/>
              </a:rPr>
              <a:t>https://docs.python.org/3/library/exceptions.html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DD754-273A-BABF-F1EB-1E223DA4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388670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Python Syntax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Error caused by not following the proper structure (syntax) of the language is called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syntax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error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parsing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error</a:t>
            </a:r>
            <a:r>
              <a:rPr lang="en-US" sz="2400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BCFC8-A28C-AC4E-9CD6-E4B18990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295332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ontent Placeholder 2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6757" y="1368256"/>
            <a:ext cx="6890558" cy="4940531"/>
          </a:xfrm>
        </p:spPr>
      </p:pic>
      <p:sp>
        <p:nvSpPr>
          <p:cNvPr id="4" name="Title 1"/>
          <p:cNvSpPr txBox="1">
            <a:spLocks noChangeArrowheads="1"/>
          </p:cNvSpPr>
          <p:nvPr/>
        </p:nvSpPr>
        <p:spPr>
          <a:xfrm>
            <a:off x="1184286" y="146322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/>
              <a:t>Exceptions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4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79A3B-A1E0-46F5-09AB-D347096CE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246586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Exceptions (cont’d.)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400" dirty="0"/>
              <a:t>Many exceptions can be prevented by careful coding</a:t>
            </a:r>
          </a:p>
          <a:p>
            <a:pPr lvl="1" eaLnBrk="1" hangingPunct="1"/>
            <a:r>
              <a:rPr lang="en-US" altLang="en-US" sz="2400" dirty="0"/>
              <a:t>Example: input validation</a:t>
            </a:r>
          </a:p>
          <a:p>
            <a:pPr lvl="1" eaLnBrk="1" hangingPunct="1"/>
            <a:r>
              <a:rPr lang="en-US" altLang="en-US" sz="2400" dirty="0"/>
              <a:t>Usually involve a simple decision construct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/>
              <a:t>Some exceptions cannot be avoided by careful coding</a:t>
            </a:r>
          </a:p>
          <a:p>
            <a:pPr lvl="1" eaLnBrk="1" hangingPunct="1"/>
            <a:r>
              <a:rPr lang="en-US" altLang="en-US" sz="2400" dirty="0"/>
              <a:t>Examples </a:t>
            </a:r>
          </a:p>
          <a:p>
            <a:pPr lvl="2" eaLnBrk="1" hangingPunct="1">
              <a:buFontTx/>
              <a:buChar char="•"/>
            </a:pPr>
            <a:r>
              <a:rPr lang="en-US" altLang="en-US" sz="2400" dirty="0"/>
              <a:t>Trying to convert non-numeric string to an integer</a:t>
            </a:r>
          </a:p>
          <a:p>
            <a:pPr lvl="2" eaLnBrk="1" hangingPunct="1">
              <a:buFontTx/>
              <a:buChar char="•"/>
            </a:pPr>
            <a:r>
              <a:rPr lang="en-US" altLang="en-US" sz="2400" dirty="0"/>
              <a:t>Trying to open for reading a file that doesn’t exist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10CC3-3C6F-AA60-E644-4A39C1DB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295505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63467" y="-571500"/>
            <a:ext cx="8750300" cy="1143000"/>
          </a:xfrm>
        </p:spPr>
        <p:txBody>
          <a:bodyPr/>
          <a:lstStyle/>
          <a:p>
            <a:pPr>
              <a:tabLst>
                <a:tab pos="627063" algn="l"/>
              </a:tabLst>
            </a:pPr>
            <a:r>
              <a:rPr lang="en-US" altLang="ar-SA" sz="3000" dirty="0"/>
              <a:t>Exceptions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795354" y="511472"/>
            <a:ext cx="7001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6" algn="ctr">
              <a:spcBef>
                <a:spcPts val="600"/>
              </a:spcBef>
              <a:buClr>
                <a:srgbClr val="EB9F27"/>
              </a:buClr>
              <a:defRPr/>
            </a:pPr>
            <a:r>
              <a:rPr lang="en-US" sz="2400" b="1" kern="0" dirty="0" err="1">
                <a:ea typeface="ヒラギノ角ゴ Pro W3" pitchFamily="-48" charset="-128"/>
                <a:cs typeface="Courier New" pitchFamily="49" charset="0"/>
              </a:rPr>
              <a:t>IOError</a:t>
            </a:r>
            <a:r>
              <a:rPr lang="en-US" sz="2400" b="1" kern="0" dirty="0">
                <a:ea typeface="ヒラギノ角ゴ Pro W3" pitchFamily="-48" charset="-128"/>
                <a:cs typeface="Courier New" pitchFamily="49" charset="0"/>
              </a:rPr>
              <a:t> – file specified does not exist</a:t>
            </a:r>
          </a:p>
        </p:txBody>
      </p:sp>
      <p:pic>
        <p:nvPicPr>
          <p:cNvPr id="92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973137"/>
            <a:ext cx="5908178" cy="580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890A5-D147-E1B2-88C3-B139629F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2261687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 (cont’d.)</a:t>
            </a:r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400" u="sng" dirty="0"/>
              <a:t>Exception handler</a:t>
            </a:r>
            <a:r>
              <a:rPr lang="en-US" altLang="en-US" sz="2400" dirty="0"/>
              <a:t>: code that responds when exceptions are raised and prevents program from crashing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2400" dirty="0"/>
              <a:t>In Python, written as </a:t>
            </a:r>
            <a:r>
              <a:rPr lang="en-US" altLang="en-US" sz="2400" dirty="0">
                <a:cs typeface="Courier New" panose="02070309020205020404" pitchFamily="49" charset="0"/>
              </a:rPr>
              <a:t>try/except</a:t>
            </a:r>
            <a:r>
              <a:rPr lang="en-US" altLang="en-US" sz="2400" dirty="0"/>
              <a:t> statement </a:t>
            </a:r>
          </a:p>
          <a:p>
            <a:pPr lvl="2" eaLnBrk="1" hangingPunct="1">
              <a:buFontTx/>
              <a:buChar char="•"/>
            </a:pPr>
            <a:r>
              <a:rPr lang="en-US" altLang="en-US" sz="2400" u="sng" dirty="0">
                <a:cs typeface="Courier New" panose="02070309020205020404" pitchFamily="49" charset="0"/>
              </a:rPr>
              <a:t>Try suite</a:t>
            </a:r>
            <a:r>
              <a:rPr lang="en-US" altLang="en-US" sz="2400" dirty="0">
                <a:cs typeface="Courier New" panose="02070309020205020404" pitchFamily="49" charset="0"/>
              </a:rPr>
              <a:t>: statements that can potentially raise an exception</a:t>
            </a:r>
          </a:p>
          <a:p>
            <a:pPr lvl="2" eaLnBrk="1" hangingPunct="1">
              <a:buFontTx/>
              <a:buChar char="•"/>
            </a:pPr>
            <a:r>
              <a:rPr lang="en-US" altLang="en-US" sz="2400" u="sng" dirty="0">
                <a:cs typeface="Courier New" panose="02070309020205020404" pitchFamily="49" charset="0"/>
              </a:rPr>
              <a:t>Handler</a:t>
            </a:r>
            <a:r>
              <a:rPr lang="en-US" altLang="en-US" sz="2400" dirty="0">
                <a:cs typeface="Courier New" panose="02070309020205020404" pitchFamily="49" charset="0"/>
              </a:rPr>
              <a:t>: statements contained in except block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F7AC8-F737-6F80-9ABA-26DFAFA9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170816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765300" y="66675"/>
            <a:ext cx="8750300" cy="1143000"/>
          </a:xfrm>
        </p:spPr>
        <p:txBody>
          <a:bodyPr/>
          <a:lstStyle/>
          <a:p>
            <a:pPr>
              <a:tabLst>
                <a:tab pos="627063" algn="l"/>
              </a:tabLst>
            </a:pPr>
            <a:r>
              <a:rPr lang="en-US" altLang="ar-SA" sz="3000"/>
              <a:t>Exceptions</a:t>
            </a:r>
          </a:p>
        </p:txBody>
      </p:sp>
      <p:pic>
        <p:nvPicPr>
          <p:cNvPr id="12292" name="Rectangl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257300"/>
            <a:ext cx="82677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ight Brace 5"/>
          <p:cNvSpPr>
            <a:spLocks/>
          </p:cNvSpPr>
          <p:nvPr/>
        </p:nvSpPr>
        <p:spPr bwMode="auto">
          <a:xfrm>
            <a:off x="6140450" y="2389188"/>
            <a:ext cx="533400" cy="10668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ar-SA" altLang="ar-SA" sz="2400" b="0">
              <a:ea typeface="ヒラギノ角ゴ Pro W3"/>
              <a:cs typeface="ヒラギノ角ゴ Pro W3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3850" y="2703513"/>
            <a:ext cx="1900238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try block</a:t>
            </a:r>
          </a:p>
        </p:txBody>
      </p:sp>
      <p:sp>
        <p:nvSpPr>
          <p:cNvPr id="8" name="Line Callout 1 7"/>
          <p:cNvSpPr/>
          <p:nvPr/>
        </p:nvSpPr>
        <p:spPr bwMode="auto">
          <a:xfrm>
            <a:off x="7691439" y="3433764"/>
            <a:ext cx="2027237" cy="376237"/>
          </a:xfrm>
          <a:prstGeom prst="borderCallout1">
            <a:avLst>
              <a:gd name="adj1" fmla="val 53634"/>
              <a:gd name="adj2" fmla="val -2752"/>
              <a:gd name="adj3" fmla="val 53198"/>
              <a:gd name="adj4" fmla="val -53960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except clause</a:t>
            </a:r>
          </a:p>
        </p:txBody>
      </p:sp>
      <p:sp>
        <p:nvSpPr>
          <p:cNvPr id="12296" name="Right Brace 8"/>
          <p:cNvSpPr>
            <a:spLocks/>
          </p:cNvSpPr>
          <p:nvPr/>
        </p:nvSpPr>
        <p:spPr bwMode="auto">
          <a:xfrm>
            <a:off x="6176963" y="3824288"/>
            <a:ext cx="533400" cy="10668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ar-SA" altLang="ar-SA" sz="2400" b="0">
              <a:ea typeface="ヒラギノ角ゴ Pro W3"/>
              <a:cs typeface="ヒラギノ角ゴ Pro W3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775" y="4176713"/>
            <a:ext cx="1900238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kern="0" dirty="0">
                <a:latin typeface="Courier New" pitchFamily="49" charset="0"/>
                <a:ea typeface="ヒラギノ角ゴ Pro W3" pitchFamily="-48" charset="-128"/>
                <a:cs typeface="Courier New" pitchFamily="49" charset="0"/>
              </a:rPr>
              <a:t>handler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F7460-39DD-74FB-9719-52568515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383690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 (cont’d.)</a:t>
            </a:r>
          </a:p>
        </p:txBody>
      </p:sp>
      <p:sp>
        <p:nvSpPr>
          <p:cNvPr id="1433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800" dirty="0"/>
              <a:t>If statement in try suite raises exception: </a:t>
            </a:r>
          </a:p>
          <a:p>
            <a:pPr lvl="1" eaLnBrk="1" hangingPunct="1"/>
            <a:r>
              <a:rPr lang="en-US" altLang="en-US" sz="2400" dirty="0"/>
              <a:t>Exception specified in except clause: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dirty="0">
                <a:cs typeface="Courier New" panose="02070309020205020404" pitchFamily="49" charset="0"/>
              </a:rPr>
              <a:t>Handler immediately following except clause executes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dirty="0">
                <a:cs typeface="Courier New" panose="02070309020205020404" pitchFamily="49" charset="0"/>
              </a:rPr>
              <a:t>Continue program after try/except statement</a:t>
            </a:r>
          </a:p>
          <a:p>
            <a:pPr lvl="1" eaLnBrk="1" hangingPunct="1"/>
            <a:r>
              <a:rPr lang="en-US" altLang="en-US" sz="2400" dirty="0">
                <a:cs typeface="Courier New" panose="02070309020205020404" pitchFamily="49" charset="0"/>
              </a:rPr>
              <a:t>Other exceptions: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dirty="0">
                <a:cs typeface="Courier New" panose="02070309020205020404" pitchFamily="49" charset="0"/>
              </a:rPr>
              <a:t>Program halts with traceback error message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>
                <a:cs typeface="Courier New" panose="02070309020205020404" pitchFamily="49" charset="0"/>
              </a:rPr>
              <a:t>If no exception is raised, handlers are skipped</a:t>
            </a:r>
          </a:p>
          <a:p>
            <a:pPr>
              <a:buFontTx/>
              <a:buChar char="•"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Edited by : Nouf almunyif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A41F4-F41C-9859-6D9A-9179BCAE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5/9/2022</a:t>
            </a:r>
          </a:p>
        </p:txBody>
      </p:sp>
    </p:spTree>
    <p:extLst>
      <p:ext uri="{BB962C8B-B14F-4D97-AF65-F5344CB8AC3E}">
        <p14:creationId xmlns:p14="http://schemas.microsoft.com/office/powerpoint/2010/main" val="96488495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3052</TotalTime>
  <Words>889</Words>
  <Application>Microsoft Office PowerPoint</Application>
  <PresentationFormat>Widescreen</PresentationFormat>
  <Paragraphs>167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 CENA</vt:lpstr>
      <vt:lpstr>Arial</vt:lpstr>
      <vt:lpstr>Arial Black</vt:lpstr>
      <vt:lpstr>Calibri</vt:lpstr>
      <vt:lpstr>Century Schoolbook</vt:lpstr>
      <vt:lpstr>Consolas</vt:lpstr>
      <vt:lpstr>Courier New</vt:lpstr>
      <vt:lpstr>Segoe UI</vt:lpstr>
      <vt:lpstr>Times</vt:lpstr>
      <vt:lpstr>Verdana</vt:lpstr>
      <vt:lpstr>Wingdings 2</vt:lpstr>
      <vt:lpstr>View</vt:lpstr>
      <vt:lpstr>Exceptions</vt:lpstr>
      <vt:lpstr>Python Errors</vt:lpstr>
      <vt:lpstr>Python Syntax Errors</vt:lpstr>
      <vt:lpstr>PowerPoint Presentation</vt:lpstr>
      <vt:lpstr>Exceptions (cont’d.)</vt:lpstr>
      <vt:lpstr>Exceptions</vt:lpstr>
      <vt:lpstr>Exceptions (cont’d.)</vt:lpstr>
      <vt:lpstr>Exceptions</vt:lpstr>
      <vt:lpstr>Exceptions (cont’d.)</vt:lpstr>
      <vt:lpstr>PowerPoint Presentation</vt:lpstr>
      <vt:lpstr>Handling Multiple Exceptions</vt:lpstr>
      <vt:lpstr>Displaying an Exception’s Default Error Message</vt:lpstr>
      <vt:lpstr>Exceptions</vt:lpstr>
      <vt:lpstr>The else Clause</vt:lpstr>
      <vt:lpstr>The finally Clause</vt:lpstr>
      <vt:lpstr>What If an Exception Is Not Handled?</vt:lpstr>
      <vt:lpstr>Exceptions</vt:lpstr>
      <vt:lpstr>Raise an exception</vt:lpstr>
      <vt:lpstr>Raise an exception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CT1211 programming 2</dc:title>
  <dc:creator>Nouf Almunyif</dc:creator>
  <cp:lastModifiedBy>ashwag abdullah</cp:lastModifiedBy>
  <cp:revision>84</cp:revision>
  <dcterms:created xsi:type="dcterms:W3CDTF">2021-01-18T18:59:43Z</dcterms:created>
  <dcterms:modified xsi:type="dcterms:W3CDTF">2022-05-09T19:17:50Z</dcterms:modified>
</cp:coreProperties>
</file>