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0" r:id="rId3"/>
    <p:sldId id="302" r:id="rId4"/>
    <p:sldId id="301" r:id="rId5"/>
    <p:sldId id="303" r:id="rId6"/>
    <p:sldId id="304" r:id="rId7"/>
    <p:sldId id="305" r:id="rId8"/>
    <p:sldId id="307" r:id="rId9"/>
    <p:sldId id="306" r:id="rId10"/>
    <p:sldId id="310" r:id="rId11"/>
    <p:sldId id="309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2798" autoAdjust="0"/>
  </p:normalViewPr>
  <p:slideViewPr>
    <p:cSldViewPr snapToGrid="0">
      <p:cViewPr varScale="1">
        <p:scale>
          <a:sx n="73" d="100"/>
          <a:sy n="73" d="100"/>
        </p:scale>
        <p:origin x="21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E2B69-8CDA-4637-8CF8-8BA1A13612CC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0961-6C72-4081-BEEF-34D929A3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33F8-85D8-4A16-B5C5-5D60D8BEAA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4DA3-1AA5-43D5-9074-113790D0A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0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5/17/2022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54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71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5/17/2022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C42D-BA42-4B0C-B795-76DA8252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93" y="2285999"/>
            <a:ext cx="4727385" cy="2072640"/>
          </a:xfrm>
        </p:spPr>
        <p:txBody>
          <a:bodyPr anchor="b">
            <a:noAutofit/>
          </a:bodyPr>
          <a:lstStyle/>
          <a:p>
            <a:r>
              <a:rPr lang="en-US" sz="5400" dirty="0"/>
              <a:t>GUI Programming</a:t>
            </a:r>
            <a:endParaRPr lang="en-US" sz="36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609168E-9726-4B5A-B93B-E2CD920D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19888" b="1"/>
          <a:stretch/>
        </p:blipFill>
        <p:spPr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82825" y="4424742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Edited by :Nouf almunyif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6CAC-6712-523A-A2A7-FF7A7A12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107081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Display Text with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dirty="0"/>
              <a:t> Widgets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2" t="30539" r="41537"/>
          <a:stretch/>
        </p:blipFill>
        <p:spPr bwMode="auto">
          <a:xfrm>
            <a:off x="6143106" y="2005734"/>
            <a:ext cx="2067098" cy="79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6" t="26497" r="40149"/>
          <a:stretch/>
        </p:blipFill>
        <p:spPr bwMode="auto">
          <a:xfrm>
            <a:off x="6048894" y="3474315"/>
            <a:ext cx="2161310" cy="9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36127" r="34926"/>
          <a:stretch/>
        </p:blipFill>
        <p:spPr bwMode="auto">
          <a:xfrm>
            <a:off x="6048894" y="5336367"/>
            <a:ext cx="2543696" cy="68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71428" y="222154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pack()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4077" y="5410290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pack(side='left')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6999" y="3773894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pack(side='top')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AC342-8436-DEE5-0E61-DF0792F7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41465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Organizing Widgets with </a:t>
            </a:r>
            <a:r>
              <a:rPr lang="en-US" altLang="en-US" b="1" dirty="0"/>
              <a:t>Frames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Frame</a:t>
            </a:r>
            <a:r>
              <a:rPr lang="en-US" sz="2400" dirty="0">
                <a:cs typeface="Courier New" pitchFamily="49" charset="0"/>
              </a:rPr>
              <a:t> widget: container that holds other widgets</a:t>
            </a:r>
          </a:p>
          <a:p>
            <a:pPr lvl="1">
              <a:defRPr/>
            </a:pPr>
            <a:r>
              <a:rPr lang="en-US" sz="2000" dirty="0">
                <a:cs typeface="Courier New" pitchFamily="49" charset="0"/>
              </a:rPr>
              <a:t>Useful for organizing and arranging groups of widgets in a window</a:t>
            </a:r>
          </a:p>
          <a:p>
            <a:pPr lvl="2">
              <a:defRPr/>
            </a:pPr>
            <a:r>
              <a:rPr lang="en-US" sz="1800" dirty="0">
                <a:cs typeface="Courier New" pitchFamily="49" charset="0"/>
              </a:rPr>
              <a:t>Example:</a:t>
            </a:r>
          </a:p>
          <a:p>
            <a:pPr lvl="2">
              <a:defRPr/>
            </a:pP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self.top_frame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tkinter.Frame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self.main_window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defRPr/>
            </a:pPr>
            <a:r>
              <a:rPr lang="en-US" sz="2000" dirty="0">
                <a:cs typeface="Courier New" pitchFamily="49" charset="0"/>
              </a:rPr>
              <a:t>The contained widgets are added to the frame widget which contains them</a:t>
            </a:r>
          </a:p>
          <a:p>
            <a:pPr lvl="2">
              <a:defRPr/>
            </a:pPr>
            <a:r>
              <a:rPr lang="en-US" sz="1800" dirty="0">
                <a:cs typeface="Courier New" pitchFamily="49" charset="0"/>
              </a:rPr>
              <a:t>Example:</a:t>
            </a:r>
          </a:p>
          <a:p>
            <a:pPr marL="804863" lvl="2" indent="109538">
              <a:buFontTx/>
              <a:buNone/>
              <a:defRPr/>
            </a:pPr>
            <a:r>
              <a:rPr lang="en-US" sz="1800" dirty="0">
                <a:cs typeface="Courier New" pitchFamily="49" charset="0"/>
              </a:rPr>
              <a:t>	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tkinter.Label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self.top_frame,text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'hi')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t="15133" r="22695"/>
          <a:stretch/>
        </p:blipFill>
        <p:spPr bwMode="auto">
          <a:xfrm>
            <a:off x="6528262" y="4649585"/>
            <a:ext cx="4145279" cy="201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839FB-3B6A-6E45-50DB-113608E2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79700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Organizing Widgets with </a:t>
            </a:r>
            <a:r>
              <a:rPr lang="en-US" altLang="en-US" b="1" dirty="0"/>
              <a:t>Frames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973" y="1820862"/>
            <a:ext cx="7460927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3" y="4758690"/>
            <a:ext cx="2543175" cy="15430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D6DB6-33FA-59C0-A1CF-66FE6F69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215363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altLang="en-US" sz="4000" dirty="0"/>
              <a:t> Widgets and Info Dialog Boxes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832849" cy="435133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altLang="en-US" sz="2800" u="sng" dirty="0"/>
              <a:t> widget</a:t>
            </a:r>
            <a:r>
              <a:rPr lang="en-US" altLang="en-US" sz="2800" dirty="0"/>
              <a:t>: widget that the user can click to cause an action to take place</a:t>
            </a:r>
          </a:p>
          <a:p>
            <a:pPr lvl="1"/>
            <a:r>
              <a:rPr lang="en-US" altLang="en-US" sz="2400" dirty="0"/>
              <a:t>When creating a button can specify:</a:t>
            </a:r>
          </a:p>
          <a:p>
            <a:pPr lvl="2">
              <a:buFontTx/>
              <a:buChar char="•"/>
            </a:pPr>
            <a:r>
              <a:rPr lang="en-US" altLang="en-US" sz="2000" dirty="0"/>
              <a:t>Text to appear on the face of the button</a:t>
            </a:r>
          </a:p>
          <a:p>
            <a:pPr lvl="2">
              <a:buFontTx/>
              <a:buChar char="•"/>
            </a:pPr>
            <a:r>
              <a:rPr lang="en-US" altLang="en-US" sz="2000" dirty="0"/>
              <a:t>A callback function</a:t>
            </a:r>
          </a:p>
          <a:p>
            <a:pPr>
              <a:buFontTx/>
              <a:buChar char="•"/>
            </a:pPr>
            <a:r>
              <a:rPr lang="en-US" altLang="en-US" sz="2800" u="sng" dirty="0"/>
              <a:t>Callback function</a:t>
            </a:r>
            <a:r>
              <a:rPr lang="en-US" altLang="en-US" sz="2800" dirty="0"/>
              <a:t>: function or method that executes when the user clicks the button, Also known as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an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00000"/>
                </a:solidFill>
              </a:rPr>
              <a:t>event handler</a:t>
            </a:r>
          </a:p>
          <a:p>
            <a:r>
              <a:rPr lang="en-US" dirty="0" err="1">
                <a:solidFill>
                  <a:srgbClr val="C00000"/>
                </a:solidFill>
              </a:rPr>
              <a:t>tkinter.Button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self.main_window</a:t>
            </a:r>
            <a:r>
              <a:rPr lang="en-US" dirty="0">
                <a:solidFill>
                  <a:srgbClr val="C00000"/>
                </a:solidFill>
              </a:rPr>
              <a:t>, text='</a:t>
            </a:r>
            <a:r>
              <a:rPr lang="en-US" altLang="en-US" dirty="0">
                <a:solidFill>
                  <a:srgbClr val="C00000"/>
                </a:solidFill>
              </a:rPr>
              <a:t> Text to appear</a:t>
            </a:r>
            <a:r>
              <a:rPr lang="en-US" dirty="0">
                <a:solidFill>
                  <a:srgbClr val="C00000"/>
                </a:solidFill>
              </a:rPr>
              <a:t>!', command=</a:t>
            </a:r>
            <a:r>
              <a:rPr lang="en-US" altLang="en-US" dirty="0">
                <a:solidFill>
                  <a:srgbClr val="C00000"/>
                </a:solidFill>
              </a:rPr>
              <a:t> Callback function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872A3D-DF9A-ABBC-925A-D998295F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20881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altLang="en-US" sz="3600" dirty="0"/>
              <a:t> Widgets and Info Dialog Boxes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10104397" cy="4351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u="sng" dirty="0">
                <a:cs typeface="Courier New" pitchFamily="49" charset="0"/>
              </a:rPr>
              <a:t>Info dialog box</a:t>
            </a:r>
            <a:r>
              <a:rPr lang="en-US" sz="3200" dirty="0"/>
              <a:t>: a dialog box that shows information to the user</a:t>
            </a:r>
          </a:p>
          <a:p>
            <a:pPr lvl="1">
              <a:defRPr/>
            </a:pPr>
            <a:r>
              <a:rPr lang="en-US" sz="2800" dirty="0"/>
              <a:t>Format for creating an info dialog box:</a:t>
            </a:r>
          </a:p>
          <a:p>
            <a:pPr lvl="2">
              <a:defRPr/>
            </a:pPr>
            <a:r>
              <a:rPr lang="en-US" sz="2400" dirty="0"/>
              <a:t>Import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tkinter.messagebox</a:t>
            </a:r>
            <a:r>
              <a:rPr lang="en-US" sz="2400" dirty="0"/>
              <a:t> module</a:t>
            </a:r>
          </a:p>
          <a:p>
            <a:pPr lvl="2">
              <a:defRPr/>
            </a:pPr>
            <a:r>
              <a:rPr lang="en-US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tkinter.messagebox.showinfo</a:t>
            </a:r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3">
              <a:defRPr/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cs typeface="Courier New" pitchFamily="49" charset="0"/>
              </a:rPr>
              <a:t>is displayed in dialog box’s title bar</a:t>
            </a:r>
          </a:p>
          <a:p>
            <a:pPr lvl="3">
              <a:defRPr/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sz="2400" dirty="0">
                <a:cs typeface="Courier New" pitchFamily="49" charset="0"/>
              </a:rPr>
              <a:t> is an informational string displayed in the main part of the dialog box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42DB18-B9A3-40DF-83ED-A8FF3331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63650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219"/>
            <a:ext cx="10990551" cy="59738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7F0E0-7603-39B8-CE95-FC73696F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131235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701" y="2438399"/>
            <a:ext cx="2400300" cy="1504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577" y="2721293"/>
            <a:ext cx="3386917" cy="201384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058FD-299A-1E1B-2315-89975097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186988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Creating a Quit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u="sng" dirty="0"/>
              <a:t>Quit button</a:t>
            </a:r>
            <a:r>
              <a:rPr lang="en-US" altLang="en-US" sz="2200" dirty="0"/>
              <a:t>: closes the program when the user clicks it</a:t>
            </a:r>
          </a:p>
          <a:p>
            <a:pPr>
              <a:buFontTx/>
              <a:buChar char="•"/>
            </a:pPr>
            <a:r>
              <a:rPr lang="en-US" altLang="en-US" sz="2200" dirty="0"/>
              <a:t>To create a quit button in Python:</a:t>
            </a:r>
          </a:p>
          <a:p>
            <a:pPr lvl="1"/>
            <a:r>
              <a:rPr lang="en-US" altLang="en-US" sz="1900" dirty="0"/>
              <a:t>Create a </a:t>
            </a:r>
            <a:r>
              <a:rPr lang="en-US" alt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altLang="en-US" sz="1900" dirty="0"/>
              <a:t> widget then set the root widget’s </a:t>
            </a:r>
            <a:r>
              <a:rPr lang="en-US" alt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destroy</a:t>
            </a:r>
            <a:r>
              <a:rPr lang="en-US" altLang="en-US" sz="1900" dirty="0"/>
              <a:t> method as the callback function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>
                <a:solidFill>
                  <a:srgbClr val="C00000"/>
                </a:solidFill>
              </a:rPr>
              <a:t>tkinter.Button</a:t>
            </a:r>
            <a:r>
              <a:rPr lang="en-US" sz="2200" dirty="0">
                <a:solidFill>
                  <a:srgbClr val="C00000"/>
                </a:solidFill>
              </a:rPr>
              <a:t>(</a:t>
            </a:r>
            <a:r>
              <a:rPr lang="en-US" sz="2200" dirty="0" err="1">
                <a:solidFill>
                  <a:srgbClr val="C00000"/>
                </a:solidFill>
              </a:rPr>
              <a:t>self.main_window,text</a:t>
            </a:r>
            <a:r>
              <a:rPr lang="en-US" sz="2200" dirty="0">
                <a:solidFill>
                  <a:srgbClr val="C00000"/>
                </a:solidFill>
              </a:rPr>
              <a:t>='Quit‘,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                                           command=</a:t>
            </a:r>
            <a:r>
              <a:rPr lang="en-US" sz="2200" dirty="0" err="1">
                <a:solidFill>
                  <a:srgbClr val="C00000"/>
                </a:solidFill>
              </a:rPr>
              <a:t>self.main_window.destroy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7AF57F-BC60-7930-7F36-02ADABDA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40560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47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Getting Input with the </a:t>
            </a:r>
            <a:r>
              <a:rPr lang="en-US" alt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Entry</a:t>
            </a:r>
            <a:r>
              <a:rPr lang="en-US" altLang="en-US" sz="4000" dirty="0"/>
              <a:t> Widget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58" y="1820863"/>
            <a:ext cx="9622259" cy="435133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Entry</a:t>
            </a:r>
            <a:r>
              <a:rPr lang="en-US" altLang="en-US" sz="2400" u="sng" dirty="0">
                <a:cs typeface="Courier New" panose="02070309020205020404" pitchFamily="49" charset="0"/>
              </a:rPr>
              <a:t> widget</a:t>
            </a:r>
            <a:r>
              <a:rPr lang="en-US" altLang="en-US" sz="2400" dirty="0">
                <a:cs typeface="Courier New" panose="02070309020205020404" pitchFamily="49" charset="0"/>
              </a:rPr>
              <a:t>: rectangular area that the user can type text into</a:t>
            </a:r>
          </a:p>
          <a:p>
            <a:pPr lvl="1"/>
            <a:r>
              <a:rPr lang="en-US" altLang="en-US" sz="2000" dirty="0">
                <a:cs typeface="Courier New" panose="02070309020205020404" pitchFamily="49" charset="0"/>
              </a:rPr>
              <a:t>Used to gather input in a GUI program</a:t>
            </a:r>
          </a:p>
          <a:p>
            <a:pPr lvl="1"/>
            <a:r>
              <a:rPr lang="en-US" altLang="en-US" sz="2000" dirty="0">
                <a:cs typeface="Courier New" panose="02070309020205020404" pitchFamily="49" charset="0"/>
              </a:rPr>
              <a:t>Typically followed by a button for submitting the data</a:t>
            </a:r>
          </a:p>
          <a:p>
            <a:pPr lvl="2">
              <a:buFontTx/>
              <a:buChar char="•"/>
            </a:pPr>
            <a:r>
              <a:rPr lang="en-US" altLang="en-US" sz="1800" dirty="0">
                <a:cs typeface="Courier New" panose="02070309020205020404" pitchFamily="49" charset="0"/>
              </a:rPr>
              <a:t>The button’s callback function retrieves the data from the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Entry</a:t>
            </a:r>
            <a:r>
              <a:rPr lang="en-US" altLang="en-US" sz="1800" dirty="0">
                <a:cs typeface="Courier New" panose="02070309020205020404" pitchFamily="49" charset="0"/>
              </a:rPr>
              <a:t> widgets and processes it</a:t>
            </a:r>
          </a:p>
          <a:p>
            <a:r>
              <a:rPr lang="en-US" dirty="0">
                <a:solidFill>
                  <a:srgbClr val="C00000"/>
                </a:solidFill>
              </a:rPr>
              <a:t>                               </a:t>
            </a:r>
            <a:r>
              <a:rPr lang="en-US" dirty="0" err="1">
                <a:solidFill>
                  <a:srgbClr val="C00000"/>
                </a:solidFill>
              </a:rPr>
              <a:t>tkinter.Entry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self.main_window</a:t>
            </a:r>
            <a:r>
              <a:rPr lang="en-US" dirty="0">
                <a:solidFill>
                  <a:srgbClr val="C00000"/>
                </a:solidFill>
              </a:rPr>
              <a:t>, width=10)</a:t>
            </a:r>
            <a:endParaRPr lang="en-US" altLang="en-US" sz="4400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lvl="1"/>
            <a:r>
              <a:rPr lang="en-US" alt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Entry </a:t>
            </a:r>
            <a:r>
              <a:rPr lang="en-US" altLang="en-US" sz="2000" u="sng" dirty="0">
                <a:cs typeface="Courier New" panose="02070309020205020404" pitchFamily="49" charset="0"/>
              </a:rPr>
              <a:t>widget’s </a:t>
            </a:r>
            <a:r>
              <a:rPr lang="en-US" alt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altLang="en-US" sz="2000" u="sng" dirty="0">
                <a:cs typeface="Courier New" panose="02070309020205020404" pitchFamily="49" charset="0"/>
              </a:rPr>
              <a:t> method</a:t>
            </a:r>
            <a:r>
              <a:rPr lang="en-US" altLang="en-US" sz="2000" dirty="0">
                <a:cs typeface="Courier New" panose="02070309020205020404" pitchFamily="49" charset="0"/>
              </a:rPr>
              <a:t>: used to retrieve the data from an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Entry</a:t>
            </a:r>
            <a:r>
              <a:rPr lang="en-US" altLang="en-US" sz="2000" dirty="0">
                <a:cs typeface="Courier New" panose="02070309020205020404" pitchFamily="49" charset="0"/>
              </a:rPr>
              <a:t> widget</a:t>
            </a:r>
          </a:p>
          <a:p>
            <a:pPr lvl="2">
              <a:buFontTx/>
              <a:buChar char="•"/>
            </a:pPr>
            <a:r>
              <a:rPr lang="en-US" altLang="en-US" sz="1800" dirty="0">
                <a:cs typeface="Courier New" panose="02070309020205020404" pitchFamily="49" charset="0"/>
              </a:rPr>
              <a:t>Returns a string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61C4AF-E2A7-8E77-9476-B984C757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08069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2781"/>
            <a:ext cx="9692640" cy="1325562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14" y="768090"/>
            <a:ext cx="10325733" cy="525171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24727" y="1817717"/>
            <a:ext cx="1554397" cy="1901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676" y="324716"/>
            <a:ext cx="3180658" cy="10147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E27DF-0ECE-3DE1-7780-C6DEC29E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121655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Graphical User Interfaces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graphical user interface allows the user to interact with the operating system and other programs using graphical elements such as icons, buttons, and dialog boxes.</a:t>
            </a:r>
          </a:p>
          <a:p>
            <a:r>
              <a:rPr lang="en-US" sz="2400" dirty="0"/>
              <a:t>Instead of requiring the user to type commands on the keyboard, GUIs allow the user to point at graphical elements and click the mouse button to activate them.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D164DB-70D0-B37B-2B17-72363DCB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258219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96" y="107531"/>
            <a:ext cx="9692640" cy="1325562"/>
          </a:xfrm>
        </p:spPr>
        <p:txBody>
          <a:bodyPr/>
          <a:lstStyle/>
          <a:p>
            <a:r>
              <a:rPr lang="en-US" altLang="en-US" dirty="0"/>
              <a:t>Using Labels as Output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8" y="1686474"/>
            <a:ext cx="10658578" cy="4782588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400" dirty="0"/>
              <a:t>Can use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sz="2400" dirty="0"/>
              <a:t> widgets to dynamically display output: Used to replace info dialog box ,Create empty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sz="2400" dirty="0"/>
              <a:t> widget in main window, and write code that displays desired data in the label when a button is clicked</a:t>
            </a:r>
          </a:p>
          <a:p>
            <a:pPr>
              <a:buFontTx/>
              <a:buChar char="•"/>
            </a:pPr>
            <a:endParaRPr lang="en-US" altLang="en-US" sz="2400" dirty="0"/>
          </a:p>
          <a:p>
            <a:pPr>
              <a:buFontTx/>
              <a:buChar char="•"/>
            </a:pPr>
            <a:r>
              <a:rPr lang="en-US" altLang="en-US" sz="24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StringVar</a:t>
            </a:r>
            <a:r>
              <a:rPr lang="en-US" altLang="en-US" sz="2400" u="sng" dirty="0"/>
              <a:t> class</a:t>
            </a:r>
            <a:r>
              <a:rPr lang="en-US" altLang="en-US" sz="2400" dirty="0"/>
              <a:t>: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altLang="en-US" sz="2400" dirty="0"/>
              <a:t> module class that can be used along with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sz="2400" dirty="0"/>
              <a:t> widget to display data</a:t>
            </a:r>
          </a:p>
          <a:p>
            <a:pPr lvl="1"/>
            <a:r>
              <a:rPr lang="en-US" altLang="en-US" sz="2400" dirty="0"/>
              <a:t>Create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StringVar</a:t>
            </a:r>
            <a:r>
              <a:rPr lang="en-US" altLang="en-US" sz="2400" dirty="0"/>
              <a:t> object and then create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sz="2400" dirty="0"/>
              <a:t> widget and associate it with the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StringVar</a:t>
            </a:r>
            <a:r>
              <a:rPr lang="en-US" altLang="en-US" sz="2400" dirty="0"/>
              <a:t> object</a:t>
            </a:r>
          </a:p>
          <a:p>
            <a:pPr lvl="1"/>
            <a:r>
              <a:rPr lang="en-US" altLang="en-US" sz="2400" dirty="0"/>
              <a:t>Subsequently, any value stored in the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StringVar</a:t>
            </a:r>
            <a:r>
              <a:rPr lang="en-US" altLang="en-US" sz="2400" dirty="0"/>
              <a:t> object with automatically be displayed in the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sz="2400" dirty="0"/>
              <a:t> widget</a:t>
            </a:r>
          </a:p>
          <a:p>
            <a:pPr>
              <a:buFontTx/>
              <a:buChar char="•"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208BF1-7B10-6ED2-DDFF-2A9C8456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67565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2" y="-662781"/>
            <a:ext cx="9692640" cy="1325562"/>
          </a:xfrm>
        </p:spPr>
        <p:txBody>
          <a:bodyPr/>
          <a:lstStyle/>
          <a:p>
            <a:r>
              <a:rPr lang="en-US" altLang="en-US" dirty="0"/>
              <a:t>Using Labels as Output Fields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4247" cy="6819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144" y="1844472"/>
            <a:ext cx="2202554" cy="1312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144" y="282633"/>
            <a:ext cx="2202554" cy="13018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6521" y="6216534"/>
            <a:ext cx="2520365" cy="2895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6520" y="3156908"/>
            <a:ext cx="3501269" cy="2895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02157" y="3525981"/>
            <a:ext cx="2520365" cy="2895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A0E-651A-1BDE-3D31-FC18BEA2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13852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Tony Gaddis - Starting Out with Python, Global Edition (2018, Pearson Education)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09BB-E84D-8FD1-3A8D-84D835C8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88670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GUI Programs Are Event-Driven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In </a:t>
            </a:r>
            <a:r>
              <a:rPr lang="en-US" altLang="en-US" b="1" dirty="0">
                <a:cs typeface="Courier New" panose="02070309020205020404" pitchFamily="49" charset="0"/>
              </a:rPr>
              <a:t>text-based environments</a:t>
            </a:r>
            <a:r>
              <a:rPr lang="en-US" altLang="en-US" dirty="0">
                <a:cs typeface="Courier New" panose="02070309020205020404" pitchFamily="49" charset="0"/>
              </a:rPr>
              <a:t>, programs determine the order in which things happen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The user can only enter data in the order requested by the program</a:t>
            </a:r>
          </a:p>
          <a:p>
            <a:pPr>
              <a:buFontTx/>
              <a:buChar char="•"/>
            </a:pPr>
            <a:r>
              <a:rPr lang="en-US" altLang="en-US" b="1" dirty="0">
                <a:cs typeface="Courier New" panose="02070309020205020404" pitchFamily="49" charset="0"/>
              </a:rPr>
              <a:t>GUI environment is event-driven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The user determines the order in which things happen</a:t>
            </a:r>
          </a:p>
          <a:p>
            <a:pPr lvl="2"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User causes events to take place and the program responds to the events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2" y="4166438"/>
            <a:ext cx="9278908" cy="200576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2C451-BBB2-8C99-015A-4A94ECA8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27051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/>
              <a:t>Python - GUI Programming (Tkinter)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Python provides various options for developing graphical user interfaces (GUIs).</a:t>
            </a:r>
          </a:p>
          <a:p>
            <a:r>
              <a:rPr lang="en-US" altLang="en-US" sz="2400" b="1" dirty="0"/>
              <a:t>Tkinter:</a:t>
            </a:r>
            <a:r>
              <a:rPr lang="en-US" altLang="en-US" sz="2400" dirty="0"/>
              <a:t> Tkinter is the Python interface to the </a:t>
            </a:r>
            <a:r>
              <a:rPr lang="en-US" altLang="en-US" sz="2400" dirty="0" err="1"/>
              <a:t>Tk</a:t>
            </a:r>
            <a:r>
              <a:rPr lang="en-US" altLang="en-US" sz="2400" dirty="0"/>
              <a:t> GUI toolkit shipped with Python. </a:t>
            </a:r>
            <a:r>
              <a:rPr lang="en-US" sz="2400" dirty="0"/>
              <a:t>The name “</a:t>
            </a:r>
            <a:r>
              <a:rPr lang="en-US" sz="2400" dirty="0" err="1"/>
              <a:t>tkinter</a:t>
            </a:r>
            <a:r>
              <a:rPr lang="en-US" sz="2400" dirty="0"/>
              <a:t>” is short for “</a:t>
            </a:r>
            <a:r>
              <a:rPr lang="en-US" sz="2400" dirty="0" err="1"/>
              <a:t>Tk</a:t>
            </a:r>
            <a:r>
              <a:rPr lang="en-US" sz="2400" dirty="0"/>
              <a:t> interface.”</a:t>
            </a:r>
          </a:p>
          <a:p>
            <a:r>
              <a:rPr lang="en-US" altLang="en-US" sz="2400" dirty="0"/>
              <a:t>Tkinter provides a fast and easy way to create GUI applications and a powerful object-oriented interface to the </a:t>
            </a:r>
            <a:r>
              <a:rPr lang="en-US" altLang="en-US" sz="2400" dirty="0" err="1"/>
              <a:t>Tk</a:t>
            </a:r>
            <a:r>
              <a:rPr lang="en-US" altLang="en-US" sz="2400" dirty="0"/>
              <a:t> GUI toolkit.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0D78CB-F5C3-8620-93AB-1252AE69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243673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577" y="-662781"/>
            <a:ext cx="9692640" cy="1325562"/>
          </a:xfrm>
        </p:spPr>
        <p:txBody>
          <a:bodyPr/>
          <a:lstStyle/>
          <a:p>
            <a:r>
              <a:rPr lang="en-US" b="1" dirty="0"/>
              <a:t>Using the </a:t>
            </a:r>
            <a:r>
              <a:rPr lang="en-US" b="1" dirty="0" err="1"/>
              <a:t>tkinter</a:t>
            </a:r>
            <a:r>
              <a:rPr lang="en-US" b="1" dirty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4" y="596280"/>
            <a:ext cx="11242964" cy="772549"/>
          </a:xfrm>
        </p:spPr>
        <p:txBody>
          <a:bodyPr>
            <a:normAutofit/>
          </a:bodyPr>
          <a:lstStyle/>
          <a:p>
            <a:r>
              <a:rPr lang="en-US" sz="2000" dirty="0"/>
              <a:t>A GUI program presents a window with various graphical </a:t>
            </a:r>
            <a:r>
              <a:rPr lang="en-US" sz="2000" i="1" dirty="0"/>
              <a:t>widgets </a:t>
            </a:r>
            <a:r>
              <a:rPr lang="en-US" sz="2000" dirty="0"/>
              <a:t>with which the user can interact or view. The </a:t>
            </a:r>
            <a:r>
              <a:rPr lang="en-US" sz="2000" dirty="0" err="1"/>
              <a:t>tkinter</a:t>
            </a:r>
            <a:r>
              <a:rPr lang="en-US" sz="2000" dirty="0"/>
              <a:t> module provides 15 widgets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44" y="1328515"/>
            <a:ext cx="7630807" cy="543741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EC577-26F1-B0BD-D31F-56C7AB0C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18387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GUI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609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simplest GUI program that we can demonstrate is one that displays an empty window.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134" y="2371898"/>
            <a:ext cx="2154469" cy="2472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093" y="5390718"/>
            <a:ext cx="10706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bonLTPro-Roman"/>
              </a:rPr>
              <a:t>line 6 creates an instance of the </a:t>
            </a:r>
            <a:r>
              <a:rPr lang="en-US" sz="1600" dirty="0" err="1">
                <a:latin typeface="ArialMonoMTPro"/>
              </a:rPr>
              <a:t>tkinter</a:t>
            </a:r>
            <a:r>
              <a:rPr lang="en-US" sz="1600" dirty="0">
                <a:latin typeface="ArialMonoMTPro"/>
              </a:rPr>
              <a:t> </a:t>
            </a:r>
            <a:r>
              <a:rPr lang="en-US" dirty="0">
                <a:latin typeface="SabonLTPro-Roman"/>
              </a:rPr>
              <a:t>module’s </a:t>
            </a:r>
            <a:r>
              <a:rPr lang="en-US" sz="1600" dirty="0" err="1">
                <a:latin typeface="ArialMonoMTPro"/>
              </a:rPr>
              <a:t>Tk</a:t>
            </a:r>
            <a:r>
              <a:rPr lang="en-US" sz="1600" dirty="0">
                <a:latin typeface="ArialMonoMTPro"/>
              </a:rPr>
              <a:t> </a:t>
            </a:r>
            <a:r>
              <a:rPr lang="en-US" dirty="0">
                <a:latin typeface="SabonLTPro-Roman"/>
              </a:rPr>
              <a:t>class and assigns it to the </a:t>
            </a:r>
            <a:r>
              <a:rPr lang="en-US" sz="1600" dirty="0" err="1">
                <a:latin typeface="ArialMonoMTPro"/>
              </a:rPr>
              <a:t>main_window</a:t>
            </a:r>
            <a:r>
              <a:rPr lang="en-US" sz="1600" dirty="0">
                <a:latin typeface="ArialMonoMTPro"/>
              </a:rPr>
              <a:t> </a:t>
            </a:r>
            <a:r>
              <a:rPr lang="en-US" dirty="0">
                <a:latin typeface="SabonLTPro-Roman"/>
              </a:rPr>
              <a:t>variable.</a:t>
            </a:r>
          </a:p>
          <a:p>
            <a:r>
              <a:rPr lang="en-US" dirty="0"/>
              <a:t>Line 8 calls the </a:t>
            </a:r>
            <a:r>
              <a:rPr lang="en-US" dirty="0" err="1"/>
              <a:t>tkinter</a:t>
            </a:r>
            <a:r>
              <a:rPr lang="en-US" dirty="0"/>
              <a:t> module’s</a:t>
            </a:r>
          </a:p>
          <a:p>
            <a:r>
              <a:rPr lang="en-US" dirty="0" err="1"/>
              <a:t>mainloop</a:t>
            </a:r>
            <a:r>
              <a:rPr lang="en-US" dirty="0"/>
              <a:t> function. This function runs like an infinite loop until you close the main window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5" y="2428701"/>
            <a:ext cx="6409347" cy="268085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54EC26-035D-BD5F-AF66-11E10B63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6071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altLang="en-US" dirty="0"/>
              <a:t> Module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77" y="1691323"/>
            <a:ext cx="9877183" cy="160606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400" dirty="0"/>
              <a:t>Most programmers take an object-oriented approach when writing GUI programs</a:t>
            </a:r>
          </a:p>
          <a:p>
            <a:pPr lvl="1"/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en-US" sz="2000" dirty="0"/>
              <a:t> method builds the GUI</a:t>
            </a:r>
          </a:p>
          <a:p>
            <a:pPr lvl="1"/>
            <a:r>
              <a:rPr lang="en-US" altLang="en-US" sz="2000" dirty="0"/>
              <a:t>When an instance is created the GUI appears on the screen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90" y="3323343"/>
            <a:ext cx="4926330" cy="284885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13A69-30AF-9684-366C-FA0987F4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266746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Display Text with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dirty="0"/>
              <a:t> 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350710" cy="4754879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000" u="sng" dirty="0">
                <a:latin typeface="+mj-lt"/>
                <a:cs typeface="Courier New" panose="02070309020205020404" pitchFamily="49" charset="0"/>
              </a:rPr>
              <a:t>Label</a:t>
            </a:r>
            <a:r>
              <a:rPr lang="en-US" altLang="en-US" sz="2000" u="sng" dirty="0">
                <a:latin typeface="+mj-lt"/>
                <a:cs typeface="Times New Roman" panose="02020603050405020304" pitchFamily="18" charset="0"/>
              </a:rPr>
              <a:t> widget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 displays a single line of text in a window</a:t>
            </a:r>
          </a:p>
          <a:p>
            <a:pPr lvl="1"/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Made by creating an instance of </a:t>
            </a:r>
            <a:r>
              <a:rPr lang="en-US" altLang="en-US" sz="1800" dirty="0" err="1">
                <a:latin typeface="+mj-lt"/>
                <a:cs typeface="Courier New" panose="02070309020205020404" pitchFamily="49" charset="0"/>
              </a:rPr>
              <a:t>tkinter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module’s </a:t>
            </a:r>
            <a:r>
              <a:rPr lang="en-US" altLang="en-US" sz="1800" dirty="0">
                <a:latin typeface="+mj-lt"/>
                <a:cs typeface="Courier New" panose="02070309020205020404" pitchFamily="49" charset="0"/>
              </a:rPr>
              <a:t>Label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 class</a:t>
            </a:r>
          </a:p>
          <a:p>
            <a:pPr lvl="1"/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Format: </a:t>
            </a:r>
            <a:r>
              <a:rPr lang="en-US" altLang="en-US" sz="2000" dirty="0" err="1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tkinter.Label</a:t>
            </a:r>
            <a:r>
              <a:rPr lang="en-US" altLang="en-US" sz="2000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self.main_window</a:t>
            </a:r>
            <a:r>
              <a:rPr lang="en-US" altLang="en-US" sz="2000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, text = 'my text')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+mj-lt"/>
                <a:cs typeface="Courier New" panose="02070309020205020404" pitchFamily="49" charset="0"/>
              </a:rPr>
              <a:t>First argument references the root widget, second argument shows text that should appear in label</a:t>
            </a:r>
          </a:p>
          <a:p>
            <a:pPr>
              <a:buFontTx/>
              <a:buChar char="•"/>
            </a:pPr>
            <a:r>
              <a:rPr lang="en-US" altLang="en-US" sz="2000" u="sng" dirty="0">
                <a:latin typeface="+mj-lt"/>
                <a:cs typeface="Courier New" panose="02070309020205020404" pitchFamily="49" charset="0"/>
              </a:rPr>
              <a:t>pack</a:t>
            </a:r>
            <a:r>
              <a:rPr lang="en-US" altLang="en-US" sz="2000" u="sng" dirty="0">
                <a:latin typeface="+mj-lt"/>
                <a:cs typeface="Times New Roman" panose="02020603050405020304" pitchFamily="18" charset="0"/>
              </a:rPr>
              <a:t> method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 determines where a widget should be positioned and makes it visible when the main window is displayed</a:t>
            </a:r>
          </a:p>
          <a:p>
            <a:pPr lvl="1"/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Called for each widget in a window</a:t>
            </a:r>
          </a:p>
          <a:p>
            <a:pPr lvl="1"/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Receives an argument to specify positioning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+mj-lt"/>
                <a:cs typeface="Times New Roman" panose="02020603050405020304" pitchFamily="18" charset="0"/>
              </a:rPr>
              <a:t>Positioning depends on </a:t>
            </a:r>
            <a:r>
              <a:rPr lang="en-US" altLang="en-US" sz="1600" b="1" dirty="0">
                <a:latin typeface="+mj-lt"/>
                <a:cs typeface="Times New Roman" panose="02020603050405020304" pitchFamily="18" charset="0"/>
              </a:rPr>
              <a:t>the order in which widgets were added </a:t>
            </a:r>
            <a:r>
              <a:rPr lang="en-US" altLang="en-US" sz="1600" dirty="0">
                <a:latin typeface="+mj-lt"/>
                <a:cs typeface="Times New Roman" panose="02020603050405020304" pitchFamily="18" charset="0"/>
              </a:rPr>
              <a:t>to the main window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+mj-lt"/>
                <a:cs typeface="Times New Roman" panose="02020603050405020304" pitchFamily="18" charset="0"/>
              </a:rPr>
              <a:t>Valid arguments: </a:t>
            </a:r>
            <a:r>
              <a:rPr lang="en-US" altLang="en-US" sz="1600" dirty="0">
                <a:latin typeface="+mj-lt"/>
                <a:cs typeface="Courier New" panose="02070309020205020404" pitchFamily="49" charset="0"/>
              </a:rPr>
              <a:t>side='top', side='left', side='right'</a:t>
            </a:r>
            <a:endParaRPr lang="en-US" altLang="en-US" sz="1600" dirty="0">
              <a:latin typeface="+mj-lt"/>
            </a:endParaRPr>
          </a:p>
          <a:p>
            <a:pPr lvl="2">
              <a:buFontTx/>
              <a:buChar char="•"/>
            </a:pPr>
            <a:endParaRPr lang="en-US" altLang="en-US" sz="1600" dirty="0">
              <a:latin typeface="+mj-lt"/>
              <a:cs typeface="Courier New" panose="02070309020205020404" pitchFamily="49" charset="0"/>
            </a:endParaRPr>
          </a:p>
          <a:p>
            <a:pPr>
              <a:buFontTx/>
              <a:buChar char="•"/>
            </a:pPr>
            <a:endParaRPr lang="en-US" alt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BBB8AF-C460-736B-88C8-877E7CF6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39776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Display Text with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altLang="en-US" dirty="0"/>
              <a:t> Widgets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60" y="1814008"/>
            <a:ext cx="8594725" cy="34831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854" y="4710977"/>
            <a:ext cx="2314575" cy="10382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5E792-FB55-B8D8-20D9-3FCAFE25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5/17/2022</a:t>
            </a:r>
          </a:p>
        </p:txBody>
      </p:sp>
    </p:spTree>
    <p:extLst>
      <p:ext uri="{BB962C8B-B14F-4D97-AF65-F5344CB8AC3E}">
        <p14:creationId xmlns:p14="http://schemas.microsoft.com/office/powerpoint/2010/main" val="107392661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3195</TotalTime>
  <Words>1102</Words>
  <Application>Microsoft Office PowerPoint</Application>
  <PresentationFormat>Widescreen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ArialMonoMTPro</vt:lpstr>
      <vt:lpstr>Calibri</vt:lpstr>
      <vt:lpstr>Century Schoolbook</vt:lpstr>
      <vt:lpstr>Courier New</vt:lpstr>
      <vt:lpstr>SabonLTPro-Roman</vt:lpstr>
      <vt:lpstr>Wingdings 2</vt:lpstr>
      <vt:lpstr>View</vt:lpstr>
      <vt:lpstr>GUI Programming</vt:lpstr>
      <vt:lpstr>Graphical User Interfaces</vt:lpstr>
      <vt:lpstr>GUI Programs Are Event-Driven</vt:lpstr>
      <vt:lpstr>Python - GUI Programming (Tkinter)</vt:lpstr>
      <vt:lpstr>Using the tkinter Module</vt:lpstr>
      <vt:lpstr>The simplest GUI program</vt:lpstr>
      <vt:lpstr>Using the tkinter Module </vt:lpstr>
      <vt:lpstr>Display Text with Label Widgets</vt:lpstr>
      <vt:lpstr>Display Text with Label Widgets</vt:lpstr>
      <vt:lpstr>Display Text with Label Widgets</vt:lpstr>
      <vt:lpstr>Organizing Widgets with Frames</vt:lpstr>
      <vt:lpstr>Organizing Widgets with Frames</vt:lpstr>
      <vt:lpstr>Button Widgets and Info Dialog Boxes</vt:lpstr>
      <vt:lpstr>Button Widgets and Info Dialog Boxes</vt:lpstr>
      <vt:lpstr>PowerPoint Presentation</vt:lpstr>
      <vt:lpstr>Output:</vt:lpstr>
      <vt:lpstr>Creating a Quit Button</vt:lpstr>
      <vt:lpstr>Getting Input with the Entry Widget</vt:lpstr>
      <vt:lpstr>Example:</vt:lpstr>
      <vt:lpstr>Using Labels as Output Fields</vt:lpstr>
      <vt:lpstr>Using Labels as Output Fields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CT1211 programming 2</dc:title>
  <dc:creator>Nouf Almunyif</dc:creator>
  <cp:lastModifiedBy>ashwag abdullah</cp:lastModifiedBy>
  <cp:revision>102</cp:revision>
  <dcterms:created xsi:type="dcterms:W3CDTF">2021-01-18T18:59:43Z</dcterms:created>
  <dcterms:modified xsi:type="dcterms:W3CDTF">2022-05-16T20:53:38Z</dcterms:modified>
</cp:coreProperties>
</file>