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9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290" r:id="rId12"/>
    <p:sldId id="336" r:id="rId13"/>
    <p:sldId id="337" r:id="rId14"/>
    <p:sldId id="338" r:id="rId15"/>
    <p:sldId id="304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27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2" y="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E2B69-8CDA-4637-8CF8-8BA1A13612CC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D0961-6C72-4081-BEEF-34D929A3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674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033F8-85D8-4A16-B5C5-5D60D8BEAA35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C4DA3-1AA5-43D5-9074-113790D0A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601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>
              <a:latin typeface="Arial" pitchFamily="34" charset="0"/>
              <a:ea typeface="ヒラギノ角ゴ Pro W3"/>
            </a:endParaRPr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96A8B7-54A2-40D6-91CF-130FBF8AC551}" type="slidenum">
              <a:rPr lang="en-US" altLang="ar-SA">
                <a:ea typeface="ヒラギノ角ゴ Pro W3"/>
                <a:cs typeface="ヒラギノ角ゴ Pro W3"/>
              </a:rPr>
              <a:pPr/>
              <a:t>6</a:t>
            </a:fld>
            <a:endParaRPr lang="en-US" altLang="ar-SA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141455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>
              <a:latin typeface="Arial" pitchFamily="34" charset="0"/>
              <a:ea typeface="ヒラギノ角ゴ Pro W3"/>
            </a:endParaRPr>
          </a:p>
        </p:txBody>
      </p:sp>
      <p:sp>
        <p:nvSpPr>
          <p:cNvPr id="952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2844B1-D950-4B5F-BC57-997CC3F7675A}" type="slidenum">
              <a:rPr lang="en-US" altLang="ar-SA">
                <a:ea typeface="ヒラギノ角ゴ Pro W3"/>
                <a:cs typeface="ヒラギノ角ゴ Pro W3"/>
              </a:rPr>
              <a:pPr/>
              <a:t>10</a:t>
            </a:fld>
            <a:endParaRPr lang="en-US" altLang="ar-SA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054009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>
              <a:latin typeface="Arial" pitchFamily="34" charset="0"/>
              <a:ea typeface="ヒラギノ角ゴ Pro W3"/>
            </a:endParaRPr>
          </a:p>
        </p:txBody>
      </p:sp>
      <p:sp>
        <p:nvSpPr>
          <p:cNvPr id="983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3C57C7-AF1E-4A52-862E-77DB23AC9119}" type="slidenum">
              <a:rPr lang="en-US" altLang="ar-SA">
                <a:ea typeface="ヒラギノ角ゴ Pro W3"/>
                <a:cs typeface="ヒラギノ角ゴ Pro W3"/>
              </a:rPr>
              <a:pPr/>
              <a:t>14</a:t>
            </a:fld>
            <a:endParaRPr lang="en-US" altLang="ar-SA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106134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>
              <a:latin typeface="Arial" pitchFamily="34" charset="0"/>
              <a:ea typeface="ヒラギノ角ゴ Pro W3"/>
            </a:endParaRPr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1C3E652-10FB-4957-877B-19CCEC1B61F0}" type="slidenum">
              <a:rPr lang="en-US" altLang="ar-SA">
                <a:ea typeface="ヒラギノ角ゴ Pro W3"/>
                <a:cs typeface="ヒラギノ角ゴ Pro W3"/>
              </a:rPr>
              <a:pPr/>
              <a:t>21</a:t>
            </a:fld>
            <a:endParaRPr lang="en-US" altLang="ar-SA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159121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/>
              <a:t>2/15/2022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/>
              <a:t>Edited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65479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6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46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0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715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1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5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9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7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4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1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2/15/2022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Edited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4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0C42D-BA42-4B0C-B795-76DA82525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5756" y="1701807"/>
            <a:ext cx="4727385" cy="2889114"/>
          </a:xfrm>
        </p:spPr>
        <p:txBody>
          <a:bodyPr anchor="b">
            <a:normAutofit/>
          </a:bodyPr>
          <a:lstStyle/>
          <a:p>
            <a:r>
              <a:rPr lang="en-US" altLang="en-US" sz="5400" dirty="0"/>
              <a:t>Python Functions 2</a:t>
            </a:r>
            <a:endParaRPr lang="en-US" sz="5400" dirty="0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4609168E-9726-4B5A-B93B-E2CD920D96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0" r="19888" b="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152B5B-532F-4F5F-8057-9AA63AE5A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1070818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5300" y="66675"/>
            <a:ext cx="8750300" cy="1143000"/>
          </a:xfrm>
        </p:spPr>
        <p:txBody>
          <a:bodyPr/>
          <a:lstStyle/>
          <a:p>
            <a:pPr>
              <a:tabLst>
                <a:tab pos="627063" algn="l"/>
              </a:tabLst>
            </a:pPr>
            <a:r>
              <a:rPr lang="en-US" altLang="ar-SA" sz="2900"/>
              <a:t>Writing Your Own Value-Returning Functions</a:t>
            </a:r>
          </a:p>
        </p:txBody>
      </p:sp>
      <p:sp>
        <p:nvSpPr>
          <p:cNvPr id="94211" name="Rectangle 3"/>
          <p:cNvSpPr txBox="1">
            <a:spLocks noChangeArrowheads="1"/>
          </p:cNvSpPr>
          <p:nvPr/>
        </p:nvSpPr>
        <p:spPr bwMode="auto">
          <a:xfrm>
            <a:off x="1856014" y="1273628"/>
            <a:ext cx="502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4">
              <a:spcBef>
                <a:spcPts val="1800"/>
              </a:spcBef>
              <a:buClr>
                <a:srgbClr val="EB9F27"/>
              </a:buClr>
            </a:pPr>
            <a:r>
              <a:rPr lang="en-US" altLang="ar-SA" sz="2600" dirty="0">
                <a:latin typeface="Arial Black" pitchFamily="34" charset="0"/>
                <a:ea typeface="ヒラギノ角ゴ Pro W3"/>
                <a:cs typeface="ヒラギノ角ゴ Pro W3"/>
              </a:rPr>
              <a:t>Returning Boolean Values</a:t>
            </a:r>
          </a:p>
          <a:p>
            <a:pPr marL="0" lvl="4">
              <a:buClr>
                <a:srgbClr val="EB9F27"/>
              </a:buClr>
            </a:pPr>
            <a:endParaRPr lang="en-US" altLang="ar-SA" sz="2600" dirty="0">
              <a:latin typeface="Arial Narrow" pitchFamily="34" charset="0"/>
              <a:ea typeface="ヒラギノ角ゴ Pro W3"/>
              <a:cs typeface="Courier New" pitchFamily="49" charset="0"/>
            </a:endParaRPr>
          </a:p>
          <a:p>
            <a:pPr marL="0" lvl="4">
              <a:buClr>
                <a:srgbClr val="EB9F27"/>
              </a:buClr>
            </a:pPr>
            <a:endParaRPr lang="en-US" altLang="ar-SA" sz="2600" dirty="0">
              <a:latin typeface="Arial Narrow" pitchFamily="34" charset="0"/>
              <a:ea typeface="ヒラギノ角ゴ Pro W3"/>
              <a:cs typeface="Courier New" pitchFamily="49" charset="0"/>
            </a:endParaRPr>
          </a:p>
          <a:p>
            <a:pPr marL="0" lvl="4">
              <a:buClr>
                <a:srgbClr val="EB9F27"/>
              </a:buClr>
            </a:pPr>
            <a:endParaRPr lang="en-US" altLang="ar-SA" sz="2600" dirty="0">
              <a:latin typeface="Arial Narrow" pitchFamily="34" charset="0"/>
              <a:ea typeface="ヒラギノ角ゴ Pro W3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6528" y="2037772"/>
            <a:ext cx="7467600" cy="369332"/>
          </a:xfrm>
          <a:prstGeom prst="rect">
            <a:avLst/>
          </a:prstGeom>
          <a:ln w="28575">
            <a:solidFill>
              <a:srgbClr val="FF660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marL="233363" lvl="4" algn="ctr" defTabSz="171450">
              <a:spcBef>
                <a:spcPts val="1200"/>
              </a:spcBef>
              <a:buClr>
                <a:srgbClr val="EB9F27"/>
              </a:buClr>
              <a:defRPr/>
            </a:pPr>
            <a:r>
              <a:rPr lang="en-US" b="1" dirty="0">
                <a:latin typeface="Arial Narrow" pitchFamily="34" charset="0"/>
                <a:ea typeface="ヒラギノ角ゴ Pro W3" pitchFamily="-48" charset="-128"/>
                <a:cs typeface="Courier New" pitchFamily="49" charset="0"/>
              </a:rPr>
              <a:t>For example: </a:t>
            </a:r>
            <a:r>
              <a:rPr lang="en-US" dirty="0">
                <a:latin typeface="Arial Black" pitchFamily="34" charset="0"/>
                <a:ea typeface="ヒラギノ角ゴ Pro W3" pitchFamily="-48" charset="-128"/>
                <a:cs typeface="Courier New" pitchFamily="49" charset="0"/>
              </a:rPr>
              <a:t>Determine whether a number is even or odd …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1316" y="2569029"/>
            <a:ext cx="566737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10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4968A-B867-4F23-9D36-92D140D2F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1769614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852442" cy="4041648"/>
          </a:xfrm>
        </p:spPr>
        <p:txBody>
          <a:bodyPr/>
          <a:lstStyle/>
          <a:p>
            <a:r>
              <a:rPr lang="en-US" altLang="en-US" dirty="0"/>
              <a:t>Returning Multiple Values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11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8FB318-FCEF-416A-ADCC-1B33BBCAD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3535105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1081" y="-221455"/>
            <a:ext cx="9692640" cy="1325562"/>
          </a:xfrm>
        </p:spPr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58043" y="1502228"/>
            <a:ext cx="8001000" cy="4891054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4436" rIns="0" bIns="44436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can assign a single value to multiple variables as follows: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Also, we can assign multiple values to multiple variables as follows: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1" y="2209801"/>
            <a:ext cx="20859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1" y="2286000"/>
            <a:ext cx="8096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4648201"/>
            <a:ext cx="30670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4724401"/>
            <a:ext cx="11811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A4D0FA-7E63-4149-905A-500C23FC8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1025461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Returning Multiple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/>
              <a:t>In Python, a function </a:t>
            </a:r>
            <a:r>
              <a:rPr lang="en-US" sz="2400" dirty="0">
                <a:solidFill>
                  <a:srgbClr val="FF0000"/>
                </a:solidFill>
              </a:rPr>
              <a:t>can</a:t>
            </a:r>
            <a:r>
              <a:rPr lang="en-US" sz="2400" dirty="0"/>
              <a:t> return multiple values</a:t>
            </a:r>
          </a:p>
          <a:p>
            <a:pPr lvl="1" eaLnBrk="1" hangingPunct="1">
              <a:defRPr/>
            </a:pPr>
            <a:r>
              <a:rPr lang="en-US" sz="2000" dirty="0">
                <a:cs typeface="Courier New" pitchFamily="49" charset="0"/>
              </a:rPr>
              <a:t>Specified after 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cs typeface="Courier New" pitchFamily="49" charset="0"/>
              </a:rPr>
              <a:t> statement separated by commas</a:t>
            </a:r>
          </a:p>
          <a:p>
            <a:pPr lvl="2" eaLnBrk="1" hangingPunct="1">
              <a:defRPr/>
            </a:pPr>
            <a:r>
              <a:rPr lang="en-US" sz="1800" dirty="0">
                <a:cs typeface="Courier New" pitchFamily="49" charset="0"/>
              </a:rPr>
              <a:t>Format: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i="1" dirty="0">
                <a:latin typeface="Courier New" pitchFamily="49" charset="0"/>
                <a:cs typeface="Courier New" pitchFamily="49" charset="0"/>
              </a:rPr>
              <a:t>expression1,</a:t>
            </a:r>
          </a:p>
          <a:p>
            <a:pPr marL="3548063" lvl="2" indent="0">
              <a:buNone/>
              <a:defRPr/>
            </a:pPr>
            <a:r>
              <a:rPr lang="en-US" sz="1800" i="1" dirty="0">
                <a:latin typeface="Courier New" pitchFamily="49" charset="0"/>
                <a:cs typeface="Courier New" pitchFamily="49" charset="0"/>
              </a:rPr>
              <a:t>expression2, etc.</a:t>
            </a:r>
          </a:p>
          <a:p>
            <a:pPr lvl="1" eaLnBrk="1" hangingPunct="1">
              <a:defRPr/>
            </a:pPr>
            <a:r>
              <a:rPr lang="en-US" sz="2000" dirty="0">
                <a:cs typeface="Courier New" pitchFamily="49" charset="0"/>
              </a:rPr>
              <a:t>When you call such a function in an assignment statement, you need a separate variable on the left side of the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>
                <a:cs typeface="Courier New" pitchFamily="49" charset="0"/>
              </a:rPr>
              <a:t> operator to receive each returned value</a:t>
            </a:r>
          </a:p>
          <a:p>
            <a:pPr>
              <a:defRPr/>
            </a:pP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6780C-B911-4BE2-B258-E34F406BA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3730071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5300" y="66675"/>
            <a:ext cx="8750300" cy="1143000"/>
          </a:xfrm>
        </p:spPr>
        <p:txBody>
          <a:bodyPr/>
          <a:lstStyle/>
          <a:p>
            <a:pPr>
              <a:tabLst>
                <a:tab pos="627063" algn="l"/>
              </a:tabLst>
            </a:pPr>
            <a:r>
              <a:rPr lang="en-US" altLang="ar-SA" sz="2900"/>
              <a:t>Writing Your Own Value-Returning Functions</a:t>
            </a:r>
          </a:p>
        </p:txBody>
      </p:sp>
      <p:sp>
        <p:nvSpPr>
          <p:cNvPr id="97283" name="Rectangle 3"/>
          <p:cNvSpPr txBox="1">
            <a:spLocks noChangeArrowheads="1"/>
          </p:cNvSpPr>
          <p:nvPr/>
        </p:nvSpPr>
        <p:spPr bwMode="auto">
          <a:xfrm>
            <a:off x="1306286" y="1291998"/>
            <a:ext cx="807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4">
              <a:spcBef>
                <a:spcPts val="1800"/>
              </a:spcBef>
              <a:buClr>
                <a:srgbClr val="EB9F27"/>
              </a:buClr>
            </a:pPr>
            <a:r>
              <a:rPr lang="en-US" altLang="ar-SA" sz="2600" dirty="0">
                <a:latin typeface="Arial Black" pitchFamily="34" charset="0"/>
                <a:ea typeface="ヒラギノ角ゴ Pro W3"/>
                <a:cs typeface="ヒラギノ角ゴ Pro W3"/>
              </a:rPr>
              <a:t>Returning Multiple Values</a:t>
            </a:r>
          </a:p>
          <a:p>
            <a:pPr marL="0" lvl="4">
              <a:buClr>
                <a:srgbClr val="EB9F27"/>
              </a:buClr>
            </a:pPr>
            <a:endParaRPr lang="en-US" altLang="ar-SA" sz="2600" dirty="0">
              <a:latin typeface="Arial Narrow" pitchFamily="34" charset="0"/>
              <a:ea typeface="ヒラギノ角ゴ Pro W3"/>
              <a:cs typeface="Courier New" pitchFamily="49" charset="0"/>
            </a:endParaRPr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937657"/>
            <a:ext cx="62198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00" y="4974771"/>
            <a:ext cx="453644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14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61D65-446D-4082-AFE3-FBBB0295B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4204398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10206228" cy="4041648"/>
          </a:xfrm>
        </p:spPr>
        <p:txBody>
          <a:bodyPr/>
          <a:lstStyle/>
          <a:p>
            <a:r>
              <a:rPr lang="en-US" dirty="0"/>
              <a:t>Python </a:t>
            </a:r>
            <a:r>
              <a:rPr lang="en-US" altLang="ar-SA" dirty="0"/>
              <a:t>Modules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15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034B82-CB6F-4277-B253-797300EB7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3176114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the </a:t>
            </a:r>
            <a:r>
              <a:rPr lang="en-US" altLang="en-US" sz="4000" dirty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altLang="en-US" sz="4000" dirty="0"/>
              <a:t> Statement</a:t>
            </a:r>
          </a:p>
        </p:txBody>
      </p:sp>
      <p:sp>
        <p:nvSpPr>
          <p:cNvPr id="71682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sz="2800" u="sng" dirty="0">
                <a:cs typeface="Courier New" pitchFamily="49" charset="0"/>
              </a:rPr>
              <a:t>Modules</a:t>
            </a:r>
            <a:r>
              <a:rPr lang="en-US" altLang="en-US" sz="2800" dirty="0">
                <a:cs typeface="Courier New" pitchFamily="49" charset="0"/>
              </a:rPr>
              <a:t>: files that stores functions of the standard library</a:t>
            </a:r>
          </a:p>
          <a:p>
            <a:pPr lvl="1" eaLnBrk="1" hangingPunct="1"/>
            <a:r>
              <a:rPr lang="en-US" altLang="en-US" sz="2400" dirty="0">
                <a:cs typeface="Courier New" pitchFamily="49" charset="0"/>
              </a:rPr>
              <a:t>Help organize library functions not built into the interpreter</a:t>
            </a:r>
          </a:p>
          <a:p>
            <a:pPr lvl="1" eaLnBrk="1" hangingPunct="1"/>
            <a:r>
              <a:rPr lang="en-US" altLang="en-US" sz="2400" dirty="0">
                <a:cs typeface="Courier New" pitchFamily="49" charset="0"/>
              </a:rPr>
              <a:t>Copied to computer when you install Python</a:t>
            </a:r>
          </a:p>
          <a:p>
            <a:pPr eaLnBrk="1" hangingPunct="1">
              <a:buFontTx/>
              <a:buChar char="•"/>
            </a:pPr>
            <a:r>
              <a:rPr lang="en-US" altLang="en-US" sz="2800" dirty="0">
                <a:cs typeface="Courier New" pitchFamily="49" charset="0"/>
              </a:rPr>
              <a:t>To call a function stored in a module, need to write an </a:t>
            </a:r>
            <a:r>
              <a:rPr lang="en-US" altLang="en-US" sz="2800" dirty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altLang="en-US" sz="2800" dirty="0">
                <a:cs typeface="Courier New" pitchFamily="49" charset="0"/>
              </a:rPr>
              <a:t> statement</a:t>
            </a:r>
          </a:p>
          <a:p>
            <a:pPr lvl="1" eaLnBrk="1" hangingPunct="1"/>
            <a:r>
              <a:rPr lang="en-US" altLang="en-US" sz="2400" dirty="0">
                <a:cs typeface="Courier New" pitchFamily="49" charset="0"/>
              </a:rPr>
              <a:t>Written at the top of the program</a:t>
            </a:r>
          </a:p>
          <a:p>
            <a:pPr lvl="1" eaLnBrk="1" hangingPunct="1"/>
            <a:r>
              <a:rPr lang="en-US" altLang="en-US" sz="2400" dirty="0">
                <a:cs typeface="Courier New" pitchFamily="49" charset="0"/>
              </a:rPr>
              <a:t>Format: </a:t>
            </a:r>
            <a:r>
              <a:rPr lang="en-US" altLang="en-US" sz="24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altLang="en-US" sz="2400" i="1" dirty="0" err="1">
                <a:latin typeface="Courier New" pitchFamily="49" charset="0"/>
                <a:cs typeface="Courier New" pitchFamily="49" charset="0"/>
              </a:rPr>
              <a:t>module_name</a:t>
            </a:r>
            <a:endParaRPr lang="en-US" altLang="en-US" sz="240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16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36DA3-8A4C-4D5F-AE46-153CF369B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2679808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Generating Random Numbers</a:t>
            </a:r>
          </a:p>
        </p:txBody>
      </p:sp>
      <p:sp>
        <p:nvSpPr>
          <p:cNvPr id="73730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sz="2800" dirty="0">
                <a:cs typeface="Courier New" pitchFamily="49" charset="0"/>
              </a:rPr>
              <a:t>Random number are useful in a lot of programming tasks</a:t>
            </a:r>
          </a:p>
          <a:p>
            <a:pPr eaLnBrk="1" hangingPunct="1">
              <a:buFontTx/>
              <a:buChar char="•"/>
            </a:pPr>
            <a:r>
              <a:rPr lang="en-US" altLang="en-US" sz="2800" u="sng" dirty="0">
                <a:latin typeface="Courier New" pitchFamily="49" charset="0"/>
                <a:cs typeface="Courier New" pitchFamily="49" charset="0"/>
              </a:rPr>
              <a:t>random</a:t>
            </a:r>
            <a:r>
              <a:rPr lang="en-US" altLang="en-US" sz="2800" u="sng" dirty="0">
                <a:cs typeface="Courier New" pitchFamily="49" charset="0"/>
              </a:rPr>
              <a:t> module</a:t>
            </a:r>
            <a:r>
              <a:rPr lang="en-US" altLang="en-US" sz="2800" dirty="0">
                <a:cs typeface="Courier New" pitchFamily="49" charset="0"/>
              </a:rPr>
              <a:t>: includes library functions for working with random numbers</a:t>
            </a:r>
          </a:p>
          <a:p>
            <a:pPr eaLnBrk="1" hangingPunct="1">
              <a:buFontTx/>
              <a:buChar char="•"/>
            </a:pPr>
            <a:r>
              <a:rPr lang="en-US" altLang="en-US" sz="2800" u="sng" dirty="0">
                <a:cs typeface="Courier New" pitchFamily="49" charset="0"/>
              </a:rPr>
              <a:t>Dot notation</a:t>
            </a:r>
            <a:r>
              <a:rPr lang="en-US" altLang="en-US" sz="2800" dirty="0">
                <a:cs typeface="Courier New" pitchFamily="49" charset="0"/>
              </a:rPr>
              <a:t>: notation for calling a function belonging to a module</a:t>
            </a:r>
          </a:p>
          <a:p>
            <a:pPr lvl="1" eaLnBrk="1" hangingPunct="1"/>
            <a:r>
              <a:rPr lang="en-US" altLang="en-US" sz="2400" dirty="0">
                <a:cs typeface="Courier New" pitchFamily="49" charset="0"/>
              </a:rPr>
              <a:t>Format: </a:t>
            </a:r>
            <a:r>
              <a:rPr lang="en-US" altLang="en-US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module_name.function_name</a:t>
            </a:r>
            <a:r>
              <a:rPr lang="en-US" alt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17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8C2E9-F4A1-4881-A6CA-413D5D0D4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4053775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Generating Random Numbers (cont’d.)</a:t>
            </a:r>
          </a:p>
        </p:txBody>
      </p:sp>
      <p:sp>
        <p:nvSpPr>
          <p:cNvPr id="74754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sz="2800" u="sng" dirty="0" err="1">
                <a:latin typeface="Courier New" pitchFamily="49" charset="0"/>
                <a:cs typeface="Courier New" pitchFamily="49" charset="0"/>
              </a:rPr>
              <a:t>randint</a:t>
            </a:r>
            <a:r>
              <a:rPr lang="en-US" altLang="en-US" sz="2800" u="sng" dirty="0">
                <a:cs typeface="Courier New" pitchFamily="49" charset="0"/>
              </a:rPr>
              <a:t> function</a:t>
            </a:r>
            <a:r>
              <a:rPr lang="en-US" altLang="en-US" sz="2800" dirty="0">
                <a:cs typeface="Courier New" pitchFamily="49" charset="0"/>
              </a:rPr>
              <a:t>: generates a random number in the range provided by the arguments</a:t>
            </a:r>
            <a:endParaRPr lang="en-US" altLang="en-US" sz="2800" dirty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altLang="en-US" sz="2400" dirty="0">
                <a:cs typeface="Courier New" pitchFamily="49" charset="0"/>
              </a:rPr>
              <a:t>Returns the random number to part of program that called the function</a:t>
            </a:r>
          </a:p>
          <a:p>
            <a:pPr lvl="1" eaLnBrk="1" hangingPunct="1"/>
            <a:r>
              <a:rPr lang="en-US" altLang="en-US" sz="2400" dirty="0">
                <a:cs typeface="Courier New" pitchFamily="49" charset="0"/>
              </a:rPr>
              <a:t>Returned integer can be used anywhere that an integer would be used</a:t>
            </a:r>
          </a:p>
          <a:p>
            <a:pPr lvl="1" eaLnBrk="1" hangingPunct="1"/>
            <a:r>
              <a:rPr lang="en-US" altLang="en-US" sz="2400" dirty="0">
                <a:cs typeface="Courier New" pitchFamily="49" charset="0"/>
              </a:rPr>
              <a:t>You can experiment with the function in interactive mode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18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34258-9855-4094-B9E7-635E27855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2020067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altLang="en-US" sz="3200" dirty="0"/>
              <a:t>Generating Random Numbers (cont’d.)</a:t>
            </a:r>
          </a:p>
        </p:txBody>
      </p:sp>
      <p:pic>
        <p:nvPicPr>
          <p:cNvPr id="75778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5000" t="18073" r="25926"/>
          <a:stretch>
            <a:fillRect/>
          </a:stretch>
        </p:blipFill>
        <p:spPr>
          <a:xfrm>
            <a:off x="1589315" y="1330438"/>
            <a:ext cx="4038600" cy="1309688"/>
          </a:xfrm>
        </p:spPr>
      </p:pic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949" y="2996974"/>
            <a:ext cx="58578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7243" y="3088821"/>
            <a:ext cx="422910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19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C31D6-07CF-4683-B012-3B0EA0D9E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2362857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Python </a:t>
            </a:r>
            <a:r>
              <a:rPr lang="en-US" altLang="en-US" dirty="0"/>
              <a:t>Value-Returning Functions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2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D5FD21-820C-4785-BD8F-653D32BD4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2740334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Generating Random Numbers (cont’d.)</a:t>
            </a:r>
          </a:p>
        </p:txBody>
      </p:sp>
      <p:sp>
        <p:nvSpPr>
          <p:cNvPr id="77826" name="Content Placeholder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altLang="en-US" sz="2800" u="sng" dirty="0" err="1">
                <a:latin typeface="Courier New" pitchFamily="49" charset="0"/>
                <a:cs typeface="Courier New" pitchFamily="49" charset="0"/>
              </a:rPr>
              <a:t>randrange</a:t>
            </a:r>
            <a:r>
              <a:rPr lang="en-US" altLang="en-US" sz="2800" u="sng" dirty="0"/>
              <a:t> function</a:t>
            </a:r>
            <a:r>
              <a:rPr lang="en-US" altLang="en-US" sz="2800" dirty="0"/>
              <a:t>: similar to </a:t>
            </a:r>
            <a:r>
              <a:rPr lang="en-US" altLang="en-US" sz="2800" dirty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altLang="en-US" sz="2800" dirty="0"/>
              <a:t> function, but returns randomly selected integer from the resulting sequence </a:t>
            </a:r>
          </a:p>
          <a:p>
            <a:pPr lvl="1"/>
            <a:r>
              <a:rPr lang="en-US" altLang="en-US" sz="2400" dirty="0"/>
              <a:t>Same arguments as for the </a:t>
            </a:r>
            <a:r>
              <a:rPr lang="en-US" altLang="en-US" sz="2400" dirty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altLang="en-US" sz="2400" dirty="0"/>
              <a:t> function</a:t>
            </a:r>
          </a:p>
          <a:p>
            <a:pPr>
              <a:buFontTx/>
              <a:buChar char="•"/>
            </a:pPr>
            <a:r>
              <a:rPr lang="en-US" altLang="en-US" sz="2800" u="sng" dirty="0">
                <a:latin typeface="Courier New" pitchFamily="49" charset="0"/>
                <a:cs typeface="Courier New" pitchFamily="49" charset="0"/>
              </a:rPr>
              <a:t>random</a:t>
            </a:r>
            <a:r>
              <a:rPr lang="en-US" altLang="en-US" sz="2800" u="sng" dirty="0"/>
              <a:t> function</a:t>
            </a:r>
            <a:r>
              <a:rPr lang="en-US" altLang="en-US" sz="2800" dirty="0"/>
              <a:t>: returns a random float in the range of 0.0 and 1.0</a:t>
            </a:r>
          </a:p>
          <a:p>
            <a:pPr lvl="1"/>
            <a:r>
              <a:rPr lang="en-US" altLang="en-US" sz="2400" dirty="0"/>
              <a:t>Does not receive arguments</a:t>
            </a:r>
          </a:p>
          <a:p>
            <a:pPr>
              <a:buFontTx/>
              <a:buChar char="•"/>
            </a:pPr>
            <a:r>
              <a:rPr lang="en-US" altLang="en-US" sz="2800" u="sng" dirty="0">
                <a:latin typeface="Courier New" pitchFamily="49" charset="0"/>
                <a:cs typeface="Courier New" pitchFamily="49" charset="0"/>
              </a:rPr>
              <a:t>uniform</a:t>
            </a:r>
            <a:r>
              <a:rPr lang="en-US" altLang="en-US" sz="2800" u="sng" dirty="0"/>
              <a:t> function</a:t>
            </a:r>
            <a:r>
              <a:rPr lang="en-US" altLang="en-US" sz="2800" dirty="0"/>
              <a:t>: returns a random float but allows user to specify range</a:t>
            </a:r>
            <a:endParaRPr lang="he-IL" altLang="en-US" sz="2800" dirty="0"/>
          </a:p>
          <a:p>
            <a:pPr>
              <a:buFontTx/>
              <a:buChar char="•"/>
            </a:pPr>
            <a:endParaRPr lang="en-US" alt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20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950A0-BBD1-4E84-B9E7-B8EC75EAA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3203433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ar-SA" sz="1000">
                <a:ea typeface="ヒラギノ角ゴ Pro W3"/>
                <a:cs typeface="ヒラギノ角ゴ Pro W3"/>
              </a:rPr>
              <a:t>6-</a:t>
            </a:r>
            <a:fld id="{A4CEBC3E-3038-4A56-8273-D81B7455A069}" type="slidenum">
              <a:rPr lang="en-US" altLang="ar-SA" sz="1000">
                <a:ea typeface="ヒラギノ角ゴ Pro W3"/>
                <a:cs typeface="ヒラギノ角ゴ Pro W3"/>
              </a:rPr>
              <a:pPr/>
              <a:t>21</a:t>
            </a:fld>
            <a:endParaRPr lang="en-US" altLang="ar-SA" sz="1000">
              <a:ea typeface="ヒラギノ角ゴ Pro W3"/>
              <a:cs typeface="ヒラギノ角ゴ Pro W3"/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31963" y="279400"/>
            <a:ext cx="8750300" cy="1143000"/>
          </a:xfrm>
        </p:spPr>
        <p:txBody>
          <a:bodyPr/>
          <a:lstStyle/>
          <a:p>
            <a:pPr>
              <a:tabLst>
                <a:tab pos="627063" algn="l"/>
              </a:tabLst>
            </a:pPr>
            <a:r>
              <a:rPr lang="en-US" altLang="ar-SA" sz="3000"/>
              <a:t>	Generating Random Numbers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2097088" y="1752601"/>
            <a:ext cx="7956550" cy="38782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4">
              <a:defRPr/>
            </a:pPr>
            <a:r>
              <a:rPr lang="en-US" sz="2000" b="1" kern="0" dirty="0">
                <a:latin typeface="Arial Narrow" pitchFamily="34" charset="0"/>
                <a:ea typeface="ヒラギノ角ゴ Pro W3" pitchFamily="-48" charset="-128"/>
                <a:cs typeface="Courier New" pitchFamily="49" charset="0"/>
              </a:rPr>
              <a:t># generates a random integer number in the range of 5 through 9</a:t>
            </a:r>
          </a:p>
          <a:p>
            <a:pPr>
              <a:defRPr/>
            </a:pPr>
            <a:r>
              <a:rPr lang="en-US" b="1" kern="0" dirty="0">
                <a:latin typeface="Courier New" pitchFamily="49" charset="0"/>
                <a:ea typeface="ヒラギノ角ゴ Pro W3" pitchFamily="-48" charset="-128"/>
                <a:cs typeface="Courier New" pitchFamily="49" charset="0"/>
              </a:rPr>
              <a:t>number = </a:t>
            </a:r>
            <a:r>
              <a:rPr lang="en-US" b="1" kern="0" dirty="0" err="1">
                <a:latin typeface="Courier New" pitchFamily="49" charset="0"/>
                <a:ea typeface="ヒラギノ角ゴ Pro W3" pitchFamily="-48" charset="-128"/>
                <a:cs typeface="Courier New" pitchFamily="49" charset="0"/>
              </a:rPr>
              <a:t>random.randrange</a:t>
            </a:r>
            <a:r>
              <a:rPr lang="en-US" b="1" kern="0" dirty="0">
                <a:latin typeface="Courier New" pitchFamily="49" charset="0"/>
                <a:ea typeface="ヒラギノ角ゴ Pro W3" pitchFamily="-48" charset="-128"/>
                <a:cs typeface="Courier New" pitchFamily="49" charset="0"/>
              </a:rPr>
              <a:t>(5, 10) </a:t>
            </a:r>
          </a:p>
          <a:p>
            <a:pPr>
              <a:defRPr/>
            </a:pPr>
            <a:endParaRPr lang="en-US" b="1" kern="0" dirty="0">
              <a:latin typeface="Courier New" pitchFamily="49" charset="0"/>
              <a:ea typeface="ヒラギノ角ゴ Pro W3" pitchFamily="-48" charset="-128"/>
              <a:cs typeface="Courier New" pitchFamily="49" charset="0"/>
            </a:endParaRPr>
          </a:p>
          <a:p>
            <a:pPr marL="0" lvl="4">
              <a:defRPr/>
            </a:pPr>
            <a:r>
              <a:rPr lang="en-US" sz="2000" b="1" kern="0" dirty="0">
                <a:latin typeface="Arial Narrow" pitchFamily="34" charset="0"/>
                <a:ea typeface="ヒラギノ角ゴ Pro W3" pitchFamily="-48" charset="-128"/>
                <a:cs typeface="Courier New" pitchFamily="49" charset="0"/>
              </a:rPr>
              <a:t># generates a random number in the  [0, 10, 20, 30, 40, 50, 60,  70, 80, 90, 100]</a:t>
            </a:r>
          </a:p>
          <a:p>
            <a:pPr>
              <a:defRPr/>
            </a:pPr>
            <a:r>
              <a:rPr lang="en-US" b="1" kern="0" dirty="0">
                <a:latin typeface="Courier New" pitchFamily="49" charset="0"/>
                <a:ea typeface="ヒラギノ角ゴ Pro W3" pitchFamily="-48" charset="-128"/>
                <a:cs typeface="Courier New" pitchFamily="49" charset="0"/>
              </a:rPr>
              <a:t>number = </a:t>
            </a:r>
            <a:r>
              <a:rPr lang="en-US" b="1" kern="0" dirty="0" err="1">
                <a:latin typeface="Courier New" pitchFamily="49" charset="0"/>
                <a:ea typeface="ヒラギノ角ゴ Pro W3" pitchFamily="-48" charset="-128"/>
                <a:cs typeface="Courier New" pitchFamily="49" charset="0"/>
              </a:rPr>
              <a:t>random.randrange</a:t>
            </a:r>
            <a:r>
              <a:rPr lang="en-US" b="1" kern="0" dirty="0">
                <a:latin typeface="Courier New" pitchFamily="49" charset="0"/>
                <a:ea typeface="ヒラギノ角ゴ Pro W3" pitchFamily="-48" charset="-128"/>
                <a:cs typeface="Courier New" pitchFamily="49" charset="0"/>
              </a:rPr>
              <a:t>(0, 101, 10)</a:t>
            </a:r>
          </a:p>
          <a:p>
            <a:pPr>
              <a:defRPr/>
            </a:pPr>
            <a:endParaRPr lang="en-US" b="1" kern="0" dirty="0">
              <a:latin typeface="Courier New" pitchFamily="49" charset="0"/>
              <a:ea typeface="ヒラギノ角ゴ Pro W3" pitchFamily="-48" charset="-128"/>
              <a:cs typeface="Courier New" pitchFamily="49" charset="0"/>
            </a:endParaRPr>
          </a:p>
          <a:p>
            <a:pPr marL="0" lvl="4">
              <a:defRPr/>
            </a:pPr>
            <a:r>
              <a:rPr lang="en-US" sz="2000" b="1" kern="0" dirty="0">
                <a:latin typeface="Arial Narrow" pitchFamily="34" charset="0"/>
                <a:ea typeface="ヒラギノ角ゴ Pro W3" pitchFamily="-48" charset="-128"/>
                <a:cs typeface="Courier New" pitchFamily="49" charset="0"/>
              </a:rPr>
              <a:t># generates a random floating-point number in the range of 0.0 through 1.0</a:t>
            </a:r>
            <a:r>
              <a:rPr lang="en-US" sz="2000" dirty="0"/>
              <a:t>(it returns a value &gt;= 0 and &lt; 1.0(not including 1.0)).</a:t>
            </a:r>
            <a:endParaRPr lang="en-US" sz="2000" b="1" kern="0" dirty="0">
              <a:latin typeface="Arial Narrow" pitchFamily="34" charset="0"/>
              <a:ea typeface="ヒラギノ角ゴ Pro W3" pitchFamily="-48" charset="-128"/>
              <a:cs typeface="Courier New" pitchFamily="49" charset="0"/>
            </a:endParaRPr>
          </a:p>
          <a:p>
            <a:pPr>
              <a:defRPr/>
            </a:pPr>
            <a:r>
              <a:rPr lang="en-US" b="1" kern="0" dirty="0">
                <a:latin typeface="Courier New" pitchFamily="49" charset="0"/>
                <a:ea typeface="ヒラギノ角ゴ Pro W3" pitchFamily="-48" charset="-128"/>
                <a:cs typeface="Courier New" pitchFamily="49" charset="0"/>
              </a:rPr>
              <a:t>number = </a:t>
            </a:r>
            <a:r>
              <a:rPr lang="en-US" b="1" kern="0" dirty="0" err="1">
                <a:latin typeface="Courier New" pitchFamily="49" charset="0"/>
                <a:ea typeface="ヒラギノ角ゴ Pro W3" pitchFamily="-48" charset="-128"/>
                <a:cs typeface="Courier New" pitchFamily="49" charset="0"/>
              </a:rPr>
              <a:t>random.random</a:t>
            </a:r>
            <a:r>
              <a:rPr lang="en-US" b="1" kern="0" dirty="0">
                <a:latin typeface="Courier New" pitchFamily="49" charset="0"/>
                <a:ea typeface="ヒラギノ角ゴ Pro W3" pitchFamily="-48" charset="-128"/>
                <a:cs typeface="Courier New" pitchFamily="49" charset="0"/>
              </a:rPr>
              <a:t>()</a:t>
            </a:r>
          </a:p>
          <a:p>
            <a:pPr>
              <a:defRPr/>
            </a:pPr>
            <a:endParaRPr lang="en-US" b="1" kern="0" dirty="0">
              <a:latin typeface="Courier New" pitchFamily="49" charset="0"/>
              <a:ea typeface="ヒラギノ角ゴ Pro W3" pitchFamily="-48" charset="-128"/>
              <a:cs typeface="Courier New" pitchFamily="49" charset="0"/>
            </a:endParaRPr>
          </a:p>
          <a:p>
            <a:pPr marL="0" lvl="4">
              <a:defRPr/>
            </a:pPr>
            <a:r>
              <a:rPr lang="en-US" sz="2000" b="1" kern="0" dirty="0">
                <a:latin typeface="Arial Narrow" pitchFamily="34" charset="0"/>
                <a:ea typeface="ヒラギノ角ゴ Pro W3" pitchFamily="-48" charset="-128"/>
                <a:cs typeface="Courier New" pitchFamily="49" charset="0"/>
              </a:rPr>
              <a:t># generates a random floating-point number in the range of 1.0 through 10.0</a:t>
            </a:r>
          </a:p>
          <a:p>
            <a:pPr marL="0" lvl="4">
              <a:defRPr/>
            </a:pPr>
            <a:r>
              <a:rPr lang="en-US" sz="2000" dirty="0"/>
              <a:t>it returns a value &gt;= 1.0 and &lt;= 10.0,</a:t>
            </a:r>
            <a:endParaRPr lang="en-US" sz="2000" b="1" kern="0" dirty="0">
              <a:latin typeface="Arial Narrow" pitchFamily="34" charset="0"/>
              <a:ea typeface="ヒラギノ角ゴ Pro W3" pitchFamily="-48" charset="-128"/>
              <a:cs typeface="Courier New" pitchFamily="49" charset="0"/>
            </a:endParaRPr>
          </a:p>
          <a:p>
            <a:pPr>
              <a:defRPr/>
            </a:pPr>
            <a:r>
              <a:rPr lang="en-US" b="1" kern="0" dirty="0">
                <a:latin typeface="Courier New" pitchFamily="49" charset="0"/>
                <a:ea typeface="ヒラギノ角ゴ Pro W3" pitchFamily="-48" charset="-128"/>
                <a:cs typeface="Courier New" pitchFamily="49" charset="0"/>
              </a:rPr>
              <a:t>number = </a:t>
            </a:r>
            <a:r>
              <a:rPr lang="en-US" b="1" kern="0" dirty="0" err="1">
                <a:latin typeface="Courier New" pitchFamily="49" charset="0"/>
                <a:ea typeface="ヒラギノ角ゴ Pro W3" pitchFamily="-48" charset="-128"/>
                <a:cs typeface="Courier New" pitchFamily="49" charset="0"/>
              </a:rPr>
              <a:t>random.uniform</a:t>
            </a:r>
            <a:r>
              <a:rPr lang="en-US" b="1" kern="0" dirty="0">
                <a:latin typeface="Courier New" pitchFamily="49" charset="0"/>
                <a:ea typeface="ヒラギノ角ゴ Pro W3" pitchFamily="-48" charset="-128"/>
                <a:cs typeface="Courier New" pitchFamily="49" charset="0"/>
              </a:rPr>
              <a:t>(1.0, 10.0)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E355ED-79F3-4318-9F92-ADD448462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2799533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latin typeface="Courier New" pitchFamily="49" charset="0"/>
                <a:cs typeface="Courier New" pitchFamily="49" charset="0"/>
              </a:rPr>
              <a:t>math</a:t>
            </a:r>
            <a:r>
              <a:rPr lang="en-US" altLang="en-US"/>
              <a:t> Module</a:t>
            </a:r>
          </a:p>
        </p:txBody>
      </p:sp>
      <p:sp>
        <p:nvSpPr>
          <p:cNvPr id="99330" name="Content Placeholder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altLang="en-US" sz="2800" u="sng" dirty="0">
                <a:latin typeface="Courier New" pitchFamily="49" charset="0"/>
                <a:cs typeface="Courier New" pitchFamily="49" charset="0"/>
              </a:rPr>
              <a:t>math</a:t>
            </a:r>
            <a:r>
              <a:rPr lang="en-US" altLang="en-US" sz="2800" u="sng" dirty="0"/>
              <a:t> module</a:t>
            </a:r>
            <a:r>
              <a:rPr lang="en-US" altLang="en-US" sz="2800" dirty="0"/>
              <a:t>: part of standard library that contains functions that are useful for performing mathematical calculations</a:t>
            </a:r>
          </a:p>
          <a:p>
            <a:pPr lvl="1"/>
            <a:r>
              <a:rPr lang="en-US" altLang="en-US" sz="2400" dirty="0"/>
              <a:t>Typically accept one or more values as arguments, perform mathematical operation, and return the result</a:t>
            </a:r>
          </a:p>
          <a:p>
            <a:pPr lvl="1"/>
            <a:r>
              <a:rPr lang="en-US" altLang="en-US" sz="2400" dirty="0"/>
              <a:t>Use of module requires an </a:t>
            </a:r>
            <a:r>
              <a:rPr lang="en-US" altLang="en-US" sz="2400" dirty="0">
                <a:latin typeface="Courier New" pitchFamily="49" charset="0"/>
                <a:cs typeface="Courier New" pitchFamily="49" charset="0"/>
              </a:rPr>
              <a:t>import math</a:t>
            </a:r>
            <a:r>
              <a:rPr lang="en-US" altLang="en-US" sz="2400" dirty="0"/>
              <a:t> statement</a:t>
            </a:r>
            <a:endParaRPr lang="he-IL" altLang="en-US" sz="2400" dirty="0"/>
          </a:p>
          <a:p>
            <a:pPr>
              <a:buFontTx/>
              <a:buChar char="•"/>
            </a:pPr>
            <a:endParaRPr lang="en-US" alt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22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42D5A-1D14-4C1C-B2E1-060E55F2A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815771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latin typeface="Courier New" pitchFamily="49" charset="0"/>
                <a:cs typeface="Courier New" pitchFamily="49" charset="0"/>
              </a:rPr>
              <a:t>math</a:t>
            </a:r>
            <a:r>
              <a:rPr lang="en-US" altLang="en-US"/>
              <a:t> Module (cont’d.)</a:t>
            </a:r>
          </a:p>
        </p:txBody>
      </p:sp>
      <p:pic>
        <p:nvPicPr>
          <p:cNvPr id="10035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82964" y="1807029"/>
            <a:ext cx="7175500" cy="4953000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23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360EA-4262-4360-B86F-E971C2714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2118620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latin typeface="Courier New" pitchFamily="49" charset="0"/>
                <a:cs typeface="Courier New" pitchFamily="49" charset="0"/>
              </a:rPr>
              <a:t>math</a:t>
            </a:r>
            <a:r>
              <a:rPr lang="en-US" altLang="en-US"/>
              <a:t> Module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The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math</a:t>
            </a:r>
            <a:r>
              <a:rPr lang="en-US" sz="2800" dirty="0"/>
              <a:t> module defines variables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pi</a:t>
            </a:r>
            <a:r>
              <a:rPr lang="en-US" sz="2800" dirty="0"/>
              <a:t> and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800" dirty="0"/>
              <a:t>, which are assigned the mathematical values for </a:t>
            </a:r>
            <a:r>
              <a:rPr lang="en-US" sz="2800" i="1" dirty="0"/>
              <a:t>pi</a:t>
            </a:r>
            <a:r>
              <a:rPr lang="en-US" sz="2800" dirty="0"/>
              <a:t> and </a:t>
            </a:r>
            <a:r>
              <a:rPr lang="en-US" sz="2800" i="1" dirty="0"/>
              <a:t>e</a:t>
            </a:r>
          </a:p>
          <a:p>
            <a:pPr lvl="1" eaLnBrk="1" hangingPunct="1">
              <a:defRPr/>
            </a:pPr>
            <a:r>
              <a:rPr lang="en-US" sz="2400" dirty="0"/>
              <a:t>Can be used in equations that require these values, to get more accurate results</a:t>
            </a:r>
          </a:p>
          <a:p>
            <a:pPr eaLnBrk="1" hangingPunct="1">
              <a:defRPr/>
            </a:pPr>
            <a:r>
              <a:rPr lang="en-US" sz="2800" dirty="0"/>
              <a:t>Variables must also be called using the dot notation</a:t>
            </a:r>
          </a:p>
          <a:p>
            <a:pPr lvl="1" eaLnBrk="1" hangingPunct="1">
              <a:defRPr/>
            </a:pPr>
            <a:r>
              <a:rPr lang="en-US" sz="2400" dirty="0"/>
              <a:t>Example: </a:t>
            </a:r>
          </a:p>
          <a:p>
            <a:pPr lvl="1" indent="279400">
              <a:buNone/>
              <a:defRPr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math.pi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* radius**2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24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36C04-4C3D-49D7-9D1E-FC865ACF7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26496005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9300" y="751114"/>
            <a:ext cx="5861864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4357" y="4735287"/>
            <a:ext cx="6400800" cy="110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25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08604-2141-44F3-A154-5F4A837AA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27801015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Storing Functions in Modules</a:t>
            </a:r>
          </a:p>
        </p:txBody>
      </p:sp>
      <p:sp>
        <p:nvSpPr>
          <p:cNvPr id="102402" name="Content Placeholder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altLang="en-US" sz="2400" dirty="0"/>
              <a:t>In large, complex programs, it is important to keep code organized</a:t>
            </a:r>
          </a:p>
          <a:p>
            <a:pPr>
              <a:buFontTx/>
              <a:buChar char="•"/>
            </a:pPr>
            <a:r>
              <a:rPr lang="en-US" altLang="en-US" sz="2400" u="sng" dirty="0"/>
              <a:t>Modularization</a:t>
            </a:r>
            <a:r>
              <a:rPr lang="en-US" altLang="en-US" sz="2400" dirty="0"/>
              <a:t>: grouping related functions in modules </a:t>
            </a:r>
          </a:p>
          <a:p>
            <a:pPr lvl="1"/>
            <a:r>
              <a:rPr lang="en-US" altLang="en-US" sz="2000" dirty="0"/>
              <a:t>Makes program easier to understand, test, and maintain</a:t>
            </a:r>
          </a:p>
          <a:p>
            <a:pPr lvl="1"/>
            <a:r>
              <a:rPr lang="en-US" altLang="en-US" sz="2000" dirty="0"/>
              <a:t>Make it easier to reuse code for multiple different programs</a:t>
            </a:r>
          </a:p>
          <a:p>
            <a:pPr lvl="2">
              <a:buFontTx/>
              <a:buChar char="•"/>
            </a:pPr>
            <a:r>
              <a:rPr lang="en-US" altLang="en-US" sz="1800" dirty="0"/>
              <a:t>Import the module containing the required function to each program that needs it</a:t>
            </a:r>
          </a:p>
          <a:p>
            <a:pPr>
              <a:buFontTx/>
              <a:buChar char="•"/>
            </a:pPr>
            <a:endParaRPr lang="en-US" alt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26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EC547-866A-4CFB-A91C-FC8D29AF2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26331217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Storing Functions in Modules (cont’d.)</a:t>
            </a:r>
          </a:p>
        </p:txBody>
      </p:sp>
      <p:sp>
        <p:nvSpPr>
          <p:cNvPr id="103426" name="Content Placeholder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altLang="en-US" sz="3200" dirty="0"/>
              <a:t>Module is a file that contains Python code</a:t>
            </a:r>
          </a:p>
          <a:p>
            <a:pPr lvl="1"/>
            <a:r>
              <a:rPr lang="en-US" altLang="en-US" sz="2800" dirty="0"/>
              <a:t>Contains function definition but does not contain calls to the functions</a:t>
            </a:r>
          </a:p>
          <a:p>
            <a:pPr lvl="2">
              <a:buFontTx/>
              <a:buChar char="•"/>
            </a:pPr>
            <a:r>
              <a:rPr lang="en-US" altLang="en-US" sz="2400" dirty="0"/>
              <a:t>Importing programs will call the functions</a:t>
            </a:r>
          </a:p>
          <a:p>
            <a:pPr>
              <a:buFontTx/>
              <a:buChar char="•"/>
            </a:pPr>
            <a:r>
              <a:rPr lang="en-US" altLang="en-US" sz="3200" dirty="0"/>
              <a:t>Rules for module names:</a:t>
            </a:r>
          </a:p>
          <a:p>
            <a:pPr lvl="1"/>
            <a:r>
              <a:rPr lang="en-US" altLang="en-US" sz="2800" dirty="0"/>
              <a:t>File name should end in </a:t>
            </a:r>
            <a:r>
              <a:rPr lang="en-US" altLang="en-US" sz="28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en-US" sz="2800" dirty="0" err="1">
                <a:latin typeface="Courier New" pitchFamily="49" charset="0"/>
                <a:cs typeface="Courier New" pitchFamily="49" charset="0"/>
              </a:rPr>
              <a:t>py</a:t>
            </a:r>
            <a:endParaRPr lang="en-US" altLang="en-US" sz="28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altLang="en-US" sz="2800" dirty="0"/>
              <a:t>Cannot be the same as a Python keyword</a:t>
            </a:r>
          </a:p>
          <a:p>
            <a:pPr>
              <a:buFontTx/>
              <a:buChar char="•"/>
            </a:pPr>
            <a:r>
              <a:rPr lang="en-US" altLang="en-US" sz="3200" dirty="0"/>
              <a:t>Import module using </a:t>
            </a:r>
            <a:r>
              <a:rPr lang="en-US" altLang="en-US" sz="3200" dirty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altLang="en-US" sz="3200" dirty="0"/>
              <a:t> statement</a:t>
            </a:r>
          </a:p>
          <a:p>
            <a:pPr>
              <a:buFontTx/>
              <a:buChar char="•"/>
            </a:pPr>
            <a:endParaRPr lang="en-US" alt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27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4BBDC-0EA8-4228-91FA-7797D5272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15102349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Tony Gaddis - Starting Out with Python, Global Edition (2018, Pearson Education)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28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077695-2DF4-4296-8F8E-29D6938AF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388670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Introduction to Value-Returning Functions</a:t>
            </a:r>
          </a:p>
        </p:txBody>
      </p:sp>
      <p:sp>
        <p:nvSpPr>
          <p:cNvPr id="69634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sz="2400" u="sng" dirty="0"/>
              <a:t>Value-returning function</a:t>
            </a:r>
            <a:r>
              <a:rPr lang="en-US" altLang="en-US" sz="2400" dirty="0"/>
              <a:t>: similar to void function, returns a value</a:t>
            </a:r>
          </a:p>
          <a:p>
            <a:pPr lvl="1" eaLnBrk="1" hangingPunct="1"/>
            <a:r>
              <a:rPr lang="en-US" altLang="en-US" sz="2400" dirty="0"/>
              <a:t>Value returned to part of program that called the function when function finishes executing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3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C85BE-FE20-4F4D-8A1A-53C9A837D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5379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Writing Your Own Value-Returning Functions</a:t>
            </a:r>
          </a:p>
        </p:txBody>
      </p:sp>
      <p:sp>
        <p:nvSpPr>
          <p:cNvPr id="86018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sz="3200" dirty="0"/>
              <a:t>To write a value-returning function, you write a simple function and add one or more </a:t>
            </a:r>
            <a:r>
              <a:rPr lang="en-US" altLang="en-US" sz="3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altLang="en-US" sz="3200" dirty="0"/>
              <a:t> statements</a:t>
            </a:r>
          </a:p>
          <a:p>
            <a:pPr lvl="1" eaLnBrk="1" hangingPunct="1"/>
            <a:r>
              <a:rPr lang="en-US" altLang="en-US" sz="2800" dirty="0"/>
              <a:t>Format: </a:t>
            </a:r>
            <a:r>
              <a:rPr lang="en-US" altLang="en-US" sz="2800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altLang="en-US" sz="2800" i="1" dirty="0">
                <a:latin typeface="Courier New" pitchFamily="49" charset="0"/>
                <a:cs typeface="Courier New" pitchFamily="49" charset="0"/>
              </a:rPr>
              <a:t>expression</a:t>
            </a:r>
          </a:p>
          <a:p>
            <a:pPr lvl="2" eaLnBrk="1" hangingPunct="1">
              <a:buFontTx/>
              <a:buChar char="•"/>
            </a:pPr>
            <a:r>
              <a:rPr lang="en-US" altLang="en-US" sz="2400" dirty="0"/>
              <a:t>The value for </a:t>
            </a:r>
            <a:r>
              <a:rPr lang="en-US" altLang="en-US" sz="2400" i="1" dirty="0"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en-US" altLang="en-US" sz="2400" dirty="0"/>
              <a:t> will be returned to the part of the program that called the function</a:t>
            </a:r>
          </a:p>
          <a:p>
            <a:pPr lvl="1" eaLnBrk="1" hangingPunct="1"/>
            <a:r>
              <a:rPr lang="en-US" altLang="en-US" sz="2800" dirty="0"/>
              <a:t>The expression in the </a:t>
            </a:r>
            <a:r>
              <a:rPr lang="en-US" altLang="en-US" sz="2800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altLang="en-US" sz="2800" dirty="0"/>
              <a:t> statement can be a complex expression, such as a sum of two variables or the result of another value- returning function</a:t>
            </a:r>
            <a:endParaRPr lang="he-IL" altLang="en-US" sz="2800" dirty="0"/>
          </a:p>
          <a:p>
            <a:pPr>
              <a:buFontTx/>
              <a:buChar char="•"/>
            </a:pP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4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EB9BE-AB10-417B-9F98-A9FD86057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2582764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Use Value-Returning Functions</a:t>
            </a:r>
          </a:p>
        </p:txBody>
      </p:sp>
      <p:sp>
        <p:nvSpPr>
          <p:cNvPr id="87042" name="Content Placeholder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Char char="•"/>
            </a:pPr>
            <a:r>
              <a:rPr lang="en-US" altLang="en-US" sz="2800" dirty="0">
                <a:cs typeface="Courier New" pitchFamily="49" charset="0"/>
              </a:rPr>
              <a:t>Value-returning function can be useful in specific situations</a:t>
            </a:r>
          </a:p>
          <a:p>
            <a:pPr lvl="1" eaLnBrk="1" hangingPunct="1"/>
            <a:r>
              <a:rPr lang="en-US" altLang="en-US" sz="2400" dirty="0">
                <a:cs typeface="Courier New" pitchFamily="49" charset="0"/>
              </a:rPr>
              <a:t>Example: have function prompt user for input and return the user’s input</a:t>
            </a:r>
          </a:p>
          <a:p>
            <a:pPr lvl="1" eaLnBrk="1" hangingPunct="1"/>
            <a:r>
              <a:rPr lang="en-US" altLang="en-US" sz="2400" dirty="0">
                <a:cs typeface="Courier New" pitchFamily="49" charset="0"/>
              </a:rPr>
              <a:t>Simplify mathematical expressions</a:t>
            </a:r>
          </a:p>
          <a:p>
            <a:pPr lvl="1" eaLnBrk="1" hangingPunct="1"/>
            <a:r>
              <a:rPr lang="en-US" altLang="en-US" sz="2400" dirty="0">
                <a:cs typeface="Courier New" pitchFamily="49" charset="0"/>
              </a:rPr>
              <a:t>Complex calculations that need to be repeated throughout the program</a:t>
            </a:r>
          </a:p>
          <a:p>
            <a:pPr eaLnBrk="1" hangingPunct="1">
              <a:buFontTx/>
              <a:buChar char="•"/>
            </a:pPr>
            <a:r>
              <a:rPr lang="en-US" altLang="en-US" sz="2800" dirty="0">
                <a:cs typeface="Courier New" pitchFamily="49" charset="0"/>
              </a:rPr>
              <a:t>Use the returned value </a:t>
            </a:r>
          </a:p>
          <a:p>
            <a:pPr lvl="1" eaLnBrk="1" hangingPunct="1"/>
            <a:r>
              <a:rPr lang="en-US" altLang="en-US" sz="2400" dirty="0">
                <a:cs typeface="Courier New" pitchFamily="49" charset="0"/>
              </a:rPr>
              <a:t>Assign it to a variable or use as an argument in another function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5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E324C6-D6ED-4231-BC8B-90232AED3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3552522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5300" y="66675"/>
            <a:ext cx="8750300" cy="1143000"/>
          </a:xfrm>
        </p:spPr>
        <p:txBody>
          <a:bodyPr/>
          <a:lstStyle/>
          <a:p>
            <a:pPr>
              <a:tabLst>
                <a:tab pos="627063" algn="l"/>
              </a:tabLst>
            </a:pPr>
            <a:r>
              <a:rPr lang="en-US" altLang="ar-SA" sz="2900"/>
              <a:t>Writing Your Own Value-Returning Functions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057400" y="1447800"/>
            <a:ext cx="807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4">
              <a:spcBef>
                <a:spcPts val="1800"/>
              </a:spcBef>
              <a:buClr>
                <a:srgbClr val="EB9F27"/>
              </a:buClr>
              <a:defRPr/>
            </a:pPr>
            <a:r>
              <a:rPr lang="en-US" sz="2600" kern="0" dirty="0">
                <a:latin typeface="Arial Black" pitchFamily="34" charset="0"/>
                <a:ea typeface="ヒラギノ角ゴ Pro W3" pitchFamily="-48" charset="-128"/>
              </a:rPr>
              <a:t>Making the Most of the </a:t>
            </a:r>
            <a:r>
              <a:rPr lang="en-US" sz="2600" kern="0" dirty="0">
                <a:latin typeface="Courier New" pitchFamily="49" charset="0"/>
                <a:ea typeface="ヒラギノ角ゴ Pro W3" pitchFamily="-48" charset="-128"/>
                <a:cs typeface="Courier New" pitchFamily="49" charset="0"/>
              </a:rPr>
              <a:t>return</a:t>
            </a:r>
            <a:r>
              <a:rPr lang="en-US" sz="2600" kern="0" dirty="0">
                <a:latin typeface="Arial Black" pitchFamily="34" charset="0"/>
                <a:ea typeface="ヒラギノ角ゴ Pro W3" pitchFamily="-48" charset="-128"/>
              </a:rPr>
              <a:t> statement</a:t>
            </a:r>
            <a:endParaRPr lang="en-US" b="1" kern="0" dirty="0">
              <a:latin typeface="Courier New" pitchFamily="49" charset="0"/>
              <a:ea typeface="ヒラギノ角ゴ Pro W3" pitchFamily="-48" charset="-128"/>
              <a:cs typeface="Courier New" pitchFamily="49" charset="0"/>
            </a:endParaRPr>
          </a:p>
        </p:txBody>
      </p:sp>
      <p:sp>
        <p:nvSpPr>
          <p:cNvPr id="88068" name="Rectangle 5"/>
          <p:cNvSpPr>
            <a:spLocks noChangeArrowheads="1"/>
          </p:cNvSpPr>
          <p:nvPr/>
        </p:nvSpPr>
        <p:spPr bwMode="auto">
          <a:xfrm>
            <a:off x="2514600" y="2286000"/>
            <a:ext cx="6553200" cy="344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4">
              <a:buClr>
                <a:srgbClr val="EB9F27"/>
              </a:buClr>
            </a:pPr>
            <a:endParaRPr lang="en-US" altLang="ar-SA" sz="1200" b="1" dirty="0">
              <a:latin typeface="Courier New" pitchFamily="49" charset="0"/>
              <a:ea typeface="ヒラギノ角ゴ Pro W3"/>
              <a:cs typeface="Courier New" pitchFamily="49" charset="0"/>
            </a:endParaRPr>
          </a:p>
          <a:p>
            <a:pPr marL="914400" lvl="4">
              <a:buClr>
                <a:srgbClr val="EB9F27"/>
              </a:buClr>
            </a:pPr>
            <a:r>
              <a:rPr lang="en-US" altLang="ar-SA" sz="2600" b="1" dirty="0">
                <a:latin typeface="Courier New" pitchFamily="49" charset="0"/>
                <a:ea typeface="ヒラギノ角ゴ Pro W3"/>
                <a:cs typeface="Courier New" pitchFamily="49" charset="0"/>
              </a:rPr>
              <a:t>def add(num1, num2):</a:t>
            </a:r>
          </a:p>
          <a:p>
            <a:pPr marL="914400" lvl="4">
              <a:buClr>
                <a:srgbClr val="EB9F27"/>
              </a:buClr>
            </a:pPr>
            <a:r>
              <a:rPr lang="en-US" altLang="ar-SA" sz="2600" b="1" dirty="0">
                <a:latin typeface="Courier New" pitchFamily="49" charset="0"/>
                <a:ea typeface="ヒラギノ角ゴ Pro W3"/>
                <a:cs typeface="Courier New" pitchFamily="49" charset="0"/>
              </a:rPr>
              <a:t>	result = num1 + num2</a:t>
            </a:r>
          </a:p>
          <a:p>
            <a:pPr marL="914400" lvl="4">
              <a:buClr>
                <a:srgbClr val="EB9F27"/>
              </a:buClr>
            </a:pPr>
            <a:r>
              <a:rPr lang="en-US" altLang="ar-SA" sz="2600" b="1" dirty="0">
                <a:latin typeface="Courier New" pitchFamily="49" charset="0"/>
                <a:ea typeface="ヒラギノ角ゴ Pro W3"/>
                <a:cs typeface="Courier New" pitchFamily="49" charset="0"/>
              </a:rPr>
              <a:t>	return result</a:t>
            </a:r>
          </a:p>
          <a:p>
            <a:pPr marL="914400" lvl="4">
              <a:buClr>
                <a:srgbClr val="EB9F27"/>
              </a:buClr>
            </a:pPr>
            <a:endParaRPr lang="en-US" altLang="ar-SA" sz="2600" b="1" dirty="0">
              <a:latin typeface="Courier New" pitchFamily="49" charset="0"/>
              <a:ea typeface="ヒラギノ角ゴ Pro W3"/>
              <a:cs typeface="Courier New" pitchFamily="49" charset="0"/>
            </a:endParaRPr>
          </a:p>
          <a:p>
            <a:pPr marL="914400" lvl="4">
              <a:buClr>
                <a:srgbClr val="EB9F27"/>
              </a:buClr>
            </a:pPr>
            <a:endParaRPr lang="en-US" altLang="ar-SA" sz="2600" b="1" dirty="0">
              <a:latin typeface="Courier New" pitchFamily="49" charset="0"/>
              <a:ea typeface="ヒラギノ角ゴ Pro W3"/>
              <a:cs typeface="Courier New" pitchFamily="49" charset="0"/>
            </a:endParaRPr>
          </a:p>
          <a:p>
            <a:pPr marL="914400" lvl="4">
              <a:buClr>
                <a:srgbClr val="EB9F27"/>
              </a:buClr>
            </a:pPr>
            <a:r>
              <a:rPr lang="en-US" altLang="ar-SA" sz="2600" b="1" dirty="0">
                <a:latin typeface="Courier New" pitchFamily="49" charset="0"/>
                <a:ea typeface="ヒラギノ角ゴ Pro W3"/>
                <a:cs typeface="Courier New" pitchFamily="49" charset="0"/>
              </a:rPr>
              <a:t>def add(num1, num2):</a:t>
            </a:r>
          </a:p>
          <a:p>
            <a:pPr marL="914400" lvl="4">
              <a:buClr>
                <a:srgbClr val="EB9F27"/>
              </a:buClr>
            </a:pPr>
            <a:r>
              <a:rPr lang="en-US" altLang="ar-SA" sz="2600" b="1" dirty="0">
                <a:latin typeface="Courier New" pitchFamily="49" charset="0"/>
                <a:ea typeface="ヒラギノ角ゴ Pro W3"/>
                <a:cs typeface="Courier New" pitchFamily="49" charset="0"/>
              </a:rPr>
              <a:t>	return num1 + num2</a:t>
            </a:r>
          </a:p>
          <a:p>
            <a:pPr marL="914400" lvl="4">
              <a:buClr>
                <a:srgbClr val="EB9F27"/>
              </a:buClr>
            </a:pPr>
            <a:endParaRPr lang="en-US" altLang="ar-SA" sz="2600" b="1" i="1" dirty="0">
              <a:latin typeface="Courier New" pitchFamily="49" charset="0"/>
              <a:ea typeface="ヒラギノ角ゴ Pro W3"/>
              <a:cs typeface="Courier New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6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E8506-C1AB-4939-AC00-6A536A57B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5044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1" y="152400"/>
            <a:ext cx="4419600" cy="286536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2971800"/>
            <a:ext cx="3048000" cy="139337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3429000"/>
            <a:ext cx="4343400" cy="308768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1" y="31242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7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59FC3-7AFA-43D4-9381-C3E718BF1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259818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Returning Strings</a:t>
            </a:r>
          </a:p>
        </p:txBody>
      </p:sp>
      <p:sp>
        <p:nvSpPr>
          <p:cNvPr id="92162" name="Content Placeholder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altLang="en-US" sz="2400" dirty="0"/>
              <a:t>You can write functions that return strings</a:t>
            </a:r>
          </a:p>
          <a:p>
            <a:pPr>
              <a:buFontTx/>
              <a:buChar char="•"/>
            </a:pPr>
            <a:r>
              <a:rPr lang="en-US" altLang="en-US" sz="2400" dirty="0"/>
              <a:t>For example:</a:t>
            </a:r>
          </a:p>
        </p:txBody>
      </p:sp>
      <p:pic>
        <p:nvPicPr>
          <p:cNvPr id="92163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1264" y="3657600"/>
            <a:ext cx="7229475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8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769CD-EBAF-46D3-9154-6F2D27EAF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2079409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Returning Boolean Values</a:t>
            </a:r>
          </a:p>
        </p:txBody>
      </p:sp>
      <p:sp>
        <p:nvSpPr>
          <p:cNvPr id="93186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sz="3200" u="sng" dirty="0">
                <a:cs typeface="Courier New" pitchFamily="49" charset="0"/>
              </a:rPr>
              <a:t>Boolean function</a:t>
            </a:r>
            <a:r>
              <a:rPr lang="en-US" altLang="en-US" sz="3200" dirty="0">
                <a:cs typeface="Courier New" pitchFamily="49" charset="0"/>
              </a:rPr>
              <a:t>: returns either </a:t>
            </a:r>
            <a:r>
              <a:rPr lang="en-US" altLang="en-US" sz="3200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altLang="en-US" sz="3200" dirty="0">
                <a:cs typeface="Courier New" pitchFamily="49" charset="0"/>
              </a:rPr>
              <a:t> or </a:t>
            </a:r>
            <a:r>
              <a:rPr lang="en-US" altLang="en-US" sz="3200" dirty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lvl="1" eaLnBrk="1" hangingPunct="1"/>
            <a:r>
              <a:rPr lang="en-US" altLang="en-US" sz="2800" dirty="0">
                <a:cs typeface="Courier New" pitchFamily="49" charset="0"/>
              </a:rPr>
              <a:t>Use to test a condition such as for decision and repetition structures</a:t>
            </a:r>
          </a:p>
          <a:p>
            <a:pPr lvl="2" eaLnBrk="1" hangingPunct="1">
              <a:buFontTx/>
              <a:buChar char="•"/>
            </a:pPr>
            <a:r>
              <a:rPr lang="en-US" altLang="en-US" sz="2400" dirty="0">
                <a:cs typeface="Courier New" pitchFamily="49" charset="0"/>
              </a:rPr>
              <a:t>Common calculations, such as whether a number is even, can be easily repeated by calling a function</a:t>
            </a:r>
          </a:p>
          <a:p>
            <a:pPr lvl="1" eaLnBrk="1" hangingPunct="1"/>
            <a:r>
              <a:rPr lang="en-US" altLang="en-US" sz="2800" dirty="0">
                <a:cs typeface="Courier New" pitchFamily="49" charset="0"/>
              </a:rPr>
              <a:t>Use to simplify complex input validation code</a:t>
            </a:r>
            <a:endParaRPr lang="he-IL" altLang="en-US" sz="2800" dirty="0">
              <a:cs typeface="Courier New" pitchFamily="49" charset="0"/>
            </a:endParaRPr>
          </a:p>
          <a:p>
            <a:pPr>
              <a:buFontTx/>
              <a:buChar char="•"/>
            </a:pP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9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3B67C-22AB-45CA-82A7-917BB0941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3731270342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569</TotalTime>
  <Words>1185</Words>
  <Application>Microsoft Office PowerPoint</Application>
  <PresentationFormat>Widescreen</PresentationFormat>
  <Paragraphs>214</Paragraphs>
  <Slides>28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Arial Black</vt:lpstr>
      <vt:lpstr>Arial Narrow</vt:lpstr>
      <vt:lpstr>Calibri</vt:lpstr>
      <vt:lpstr>Century Schoolbook</vt:lpstr>
      <vt:lpstr>Courier New</vt:lpstr>
      <vt:lpstr>Times New Roman</vt:lpstr>
      <vt:lpstr>Wingdings 2</vt:lpstr>
      <vt:lpstr>View</vt:lpstr>
      <vt:lpstr>Python Functions 2</vt:lpstr>
      <vt:lpstr>Python Value-Returning Functions</vt:lpstr>
      <vt:lpstr>Introduction to Value-Returning Functions</vt:lpstr>
      <vt:lpstr>Writing Your Own Value-Returning Functions</vt:lpstr>
      <vt:lpstr>How to Use Value-Returning Functions</vt:lpstr>
      <vt:lpstr>Writing Your Own Value-Returning Functions</vt:lpstr>
      <vt:lpstr>PowerPoint Presentation</vt:lpstr>
      <vt:lpstr>Returning Strings</vt:lpstr>
      <vt:lpstr>Returning Boolean Values</vt:lpstr>
      <vt:lpstr>Writing Your Own Value-Returning Functions</vt:lpstr>
      <vt:lpstr>Returning Multiple Values</vt:lpstr>
      <vt:lpstr>variables</vt:lpstr>
      <vt:lpstr>Returning Multiple Values</vt:lpstr>
      <vt:lpstr>Writing Your Own Value-Returning Functions</vt:lpstr>
      <vt:lpstr>Python Modules</vt:lpstr>
      <vt:lpstr>the import Statement</vt:lpstr>
      <vt:lpstr>Generating Random Numbers</vt:lpstr>
      <vt:lpstr>Generating Random Numbers (cont’d.)</vt:lpstr>
      <vt:lpstr>Generating Random Numbers (cont’d.)</vt:lpstr>
      <vt:lpstr>Generating Random Numbers (cont’d.)</vt:lpstr>
      <vt:lpstr> Generating Random Numbers</vt:lpstr>
      <vt:lpstr>The math Module</vt:lpstr>
      <vt:lpstr>The math Module (cont’d.)</vt:lpstr>
      <vt:lpstr>The math Module (cont’d.)</vt:lpstr>
      <vt:lpstr>PowerPoint Presentation</vt:lpstr>
      <vt:lpstr>Storing Functions in Modules</vt:lpstr>
      <vt:lpstr>Storing Functions in Modules (cont’d.)</vt:lpstr>
      <vt:lpstr>References: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CT1211 programming 2</dc:title>
  <dc:creator>Nouf Almunyif</dc:creator>
  <cp:lastModifiedBy>ashwag abdullah</cp:lastModifiedBy>
  <cp:revision>36</cp:revision>
  <dcterms:created xsi:type="dcterms:W3CDTF">2021-01-18T18:59:43Z</dcterms:created>
  <dcterms:modified xsi:type="dcterms:W3CDTF">2022-02-14T18:47:18Z</dcterms:modified>
</cp:coreProperties>
</file>