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25"/>
  </p:notesMasterIdLst>
  <p:handoutMasterIdLst>
    <p:handoutMasterId r:id="rId26"/>
  </p:handoutMasterIdLst>
  <p:sldIdLst>
    <p:sldId id="256" r:id="rId2"/>
    <p:sldId id="299" r:id="rId3"/>
    <p:sldId id="300" r:id="rId4"/>
    <p:sldId id="301" r:id="rId5"/>
    <p:sldId id="302" r:id="rId6"/>
    <p:sldId id="269" r:id="rId7"/>
    <p:sldId id="304" r:id="rId8"/>
    <p:sldId id="303" r:id="rId9"/>
    <p:sldId id="307" r:id="rId10"/>
    <p:sldId id="308" r:id="rId11"/>
    <p:sldId id="309" r:id="rId12"/>
    <p:sldId id="310" r:id="rId13"/>
    <p:sldId id="305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311" r:id="rId23"/>
    <p:sldId id="277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0" autoAdjust="0"/>
    <p:restoredTop sz="71399" autoAdjust="0"/>
  </p:normalViewPr>
  <p:slideViewPr>
    <p:cSldViewPr snapToGrid="0">
      <p:cViewPr varScale="1">
        <p:scale>
          <a:sx n="85" d="100"/>
          <a:sy n="85" d="100"/>
        </p:scale>
        <p:origin x="4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0E2B69-8CDA-4637-8CF8-8BA1A13612CC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D0961-6C72-4081-BEEF-34D929A3F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674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033F8-85D8-4A16-B5C5-5D60D8BEAA35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C4DA3-1AA5-43D5-9074-113790D0A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0601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 </a:t>
            </a:r>
            <a:r>
              <a:rPr lang="en-US" dirty="0" err="1"/>
              <a:t>printUptoN</a:t>
            </a:r>
            <a:r>
              <a:rPr lang="en-US" dirty="0"/>
              <a:t>(n):   </a:t>
            </a:r>
          </a:p>
          <a:p>
            <a:r>
              <a:rPr lang="en-US" dirty="0"/>
              <a:t>	 if n&gt;1:        </a:t>
            </a:r>
          </a:p>
          <a:p>
            <a:r>
              <a:rPr lang="en-US" dirty="0"/>
              <a:t>		</a:t>
            </a:r>
            <a:r>
              <a:rPr lang="en-US" dirty="0" err="1"/>
              <a:t>printUptoN</a:t>
            </a:r>
            <a:r>
              <a:rPr lang="en-US" dirty="0"/>
              <a:t>(n-1)   </a:t>
            </a:r>
          </a:p>
          <a:p>
            <a:r>
              <a:rPr lang="en-US" dirty="0"/>
              <a:t> 	print(n, end=" ")       </a:t>
            </a:r>
          </a:p>
          <a:p>
            <a:r>
              <a:rPr lang="en-US" dirty="0"/>
              <a:t> n=int(input("Enter the upper limit="))</a:t>
            </a:r>
          </a:p>
          <a:p>
            <a:r>
              <a:rPr lang="en-US" dirty="0" err="1"/>
              <a:t>printUptoN</a:t>
            </a:r>
            <a:r>
              <a:rPr lang="en-US" dirty="0"/>
              <a:t>(n)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2C4DA3-1AA5-43D5-9074-113790D0A27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962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4569F78-76A4-4E47-9F68-893D7DDF037B}" type="slidenum">
              <a:rPr lang="ar-SA" altLang="ar-SA">
                <a:latin typeface="Calibri" panose="020F0502020204030204" pitchFamily="34" charset="0"/>
              </a:rPr>
              <a:pPr/>
              <a:t>19</a:t>
            </a:fld>
            <a:endParaRPr lang="en-US" altLang="ar-SA">
              <a:latin typeface="Calibri" panose="020F0502020204030204" pitchFamily="34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4862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r>
              <a:rPr lang="en-US"/>
              <a:t>2/15/2022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r>
              <a:rPr lang="en-US"/>
              <a:t>Created by : Nouf almunyif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65479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6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46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00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87152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910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54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90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76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4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13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2/15/2022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Created by : Nouf almunyif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D0779ED-FA58-4206-B5D0-EDB4AC2C4E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43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gramiz.com/python-programming/function-argument" TargetMode="External"/><Relationship Id="rId2" Type="http://schemas.openxmlformats.org/officeDocument/2006/relationships/hyperlink" Target="https://www.geeksforgeeks.org/passing-function-as-an-argument-in-python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rogramiz.com/python-programming/recursio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realpython.com/python-data-typ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geeksforgeeks.org/first-class-functions-pytho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ealpython.com/inner-functions-what-are-they-good-for/" TargetMode="External"/><Relationship Id="rId2" Type="http://schemas.openxmlformats.org/officeDocument/2006/relationships/hyperlink" Target="https://realpython.com/defining-your-own-python-function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0C42D-BA42-4B0C-B795-76DA82525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5756" y="1701807"/>
            <a:ext cx="4727385" cy="2889114"/>
          </a:xfrm>
        </p:spPr>
        <p:txBody>
          <a:bodyPr anchor="b">
            <a:normAutofit/>
          </a:bodyPr>
          <a:lstStyle/>
          <a:p>
            <a:r>
              <a:rPr lang="en-US" altLang="en-US" sz="5400" dirty="0"/>
              <a:t>Python Functions 3</a:t>
            </a:r>
            <a:endParaRPr lang="en-US" sz="5400" dirty="0"/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4609168E-9726-4B5A-B93B-E2CD920D963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0" r="19888" b="1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1</a:t>
            </a:fld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10FE82-2BDC-45A6-B788-35598B0D8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1070818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4158" y="-341112"/>
            <a:ext cx="9692640" cy="1325562"/>
          </a:xfrm>
        </p:spPr>
        <p:txBody>
          <a:bodyPr/>
          <a:lstStyle/>
          <a:p>
            <a:r>
              <a:rPr lang="en-US" dirty="0"/>
              <a:t>Inner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4158" y="1039585"/>
            <a:ext cx="9863328" cy="4023360"/>
          </a:xfrm>
        </p:spPr>
        <p:txBody>
          <a:bodyPr>
            <a:normAutofit/>
          </a:bodyPr>
          <a:lstStyle/>
          <a:p>
            <a:r>
              <a:rPr lang="en-US" sz="2400" dirty="0"/>
              <a:t>the inner functions are not defined until the parent function is called. They are locally scoped to parent(): they only exist inside the parent() function as local variables.</a:t>
            </a:r>
          </a:p>
          <a:p>
            <a:r>
              <a:rPr lang="en-US" sz="2400" dirty="0"/>
              <a:t> Try calling </a:t>
            </a:r>
            <a:r>
              <a:rPr lang="en-US" sz="2400" dirty="0" err="1"/>
              <a:t>second_child</a:t>
            </a:r>
            <a:r>
              <a:rPr lang="en-US" sz="2400" dirty="0"/>
              <a:t>(). You should get an error: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3629" y="2737757"/>
            <a:ext cx="5486400" cy="253246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2772" y="5502730"/>
            <a:ext cx="6450981" cy="64293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10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F55747-C945-4AFF-86C3-7A4242A7C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3117450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Returning Functions From Functions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11</a:t>
            </a:fld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7F16B2-88BA-448F-93D2-A9FD6538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3971672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339" y="-588471"/>
            <a:ext cx="9785604" cy="1499616"/>
          </a:xfrm>
        </p:spPr>
        <p:txBody>
          <a:bodyPr/>
          <a:lstStyle/>
          <a:p>
            <a:r>
              <a:rPr lang="en-US" dirty="0"/>
              <a:t>Returning Functions From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871" y="843643"/>
            <a:ext cx="9433877" cy="4023360"/>
          </a:xfrm>
        </p:spPr>
        <p:txBody>
          <a:bodyPr>
            <a:normAutofit/>
          </a:bodyPr>
          <a:lstStyle/>
          <a:p>
            <a:r>
              <a:rPr lang="en-US" sz="2800" dirty="0"/>
              <a:t>Python also allows you to use functions as return values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6080"/>
          <a:stretch/>
        </p:blipFill>
        <p:spPr>
          <a:xfrm>
            <a:off x="360871" y="1688039"/>
            <a:ext cx="4240435" cy="4331761"/>
          </a:xfrm>
          <a:prstGeom prst="rect">
            <a:avLst/>
          </a:prstGeom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297419" y="3853919"/>
            <a:ext cx="6697151" cy="46166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chemeClr val="accent2">
                    <a:lumMod val="75000"/>
                  </a:schemeClr>
                </a:solidFill>
              </a:rPr>
              <a:t>Note</a:t>
            </a:r>
            <a:r>
              <a:rPr lang="en-US" altLang="en-US" sz="1200" dirty="0"/>
              <a:t> that you are returning </a:t>
            </a:r>
            <a:r>
              <a:rPr lang="en-US" altLang="en-US" sz="1200" dirty="0" err="1"/>
              <a:t>first_child</a:t>
            </a:r>
            <a:r>
              <a:rPr lang="en-US" altLang="en-US" sz="1200" dirty="0"/>
              <a:t> without the parentheses.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/>
              <a:t> Recall that this means that you are  returning a reference to the function </a:t>
            </a:r>
            <a:r>
              <a:rPr lang="en-US" altLang="en-US" sz="1200" dirty="0" err="1"/>
              <a:t>first_child</a:t>
            </a:r>
            <a:r>
              <a:rPr lang="en-US" altLang="en-US" sz="1200" dirty="0"/>
              <a:t> 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828923" y="5365150"/>
            <a:ext cx="5118709" cy="69249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00" dirty="0">
                <a:solidFill>
                  <a:srgbClr val="222222"/>
                </a:solidFill>
                <a:latin typeface="source sans pro"/>
              </a:rPr>
              <a:t>You can now use </a:t>
            </a:r>
            <a:r>
              <a:rPr lang="en-US" altLang="en-US" sz="1000" dirty="0">
                <a:solidFill>
                  <a:srgbClr val="222222"/>
                </a:solidFill>
                <a:latin typeface="SFMono-Regular"/>
              </a:rPr>
              <a:t>first</a:t>
            </a:r>
            <a:r>
              <a:rPr lang="en-US" altLang="en-US" sz="1300" dirty="0">
                <a:solidFill>
                  <a:srgbClr val="222222"/>
                </a:solidFill>
                <a:latin typeface="source sans pro"/>
              </a:rPr>
              <a:t> and </a:t>
            </a:r>
            <a:r>
              <a:rPr lang="en-US" altLang="en-US" sz="1000" dirty="0">
                <a:solidFill>
                  <a:srgbClr val="222222"/>
                </a:solidFill>
                <a:latin typeface="SFMono-Regular"/>
              </a:rPr>
              <a:t>second</a:t>
            </a:r>
            <a:r>
              <a:rPr lang="en-US" altLang="en-US" sz="1300" dirty="0">
                <a:solidFill>
                  <a:srgbClr val="222222"/>
                </a:solidFill>
                <a:latin typeface="source sans pro"/>
              </a:rPr>
              <a:t> 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00" dirty="0">
                <a:solidFill>
                  <a:srgbClr val="222222"/>
                </a:solidFill>
                <a:latin typeface="source sans pro"/>
              </a:rPr>
              <a:t>as if they are regular functions,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00" dirty="0">
                <a:solidFill>
                  <a:srgbClr val="222222"/>
                </a:solidFill>
                <a:latin typeface="source sans pro"/>
              </a:rPr>
              <a:t> even though the functions they point to can’t be accessed directly</a:t>
            </a:r>
            <a:endParaRPr lang="en-US" alt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3363" y="1752599"/>
            <a:ext cx="3619500" cy="13716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12</a:t>
            </a:fld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10B6D4E-CBF7-452D-BD91-33C031386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1316261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Recursion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13</a:t>
            </a:fld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5C3182-41B6-47CA-8227-675A749F4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35770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8229600" cy="1143000"/>
          </a:xfrm>
        </p:spPr>
        <p:txBody>
          <a:bodyPr/>
          <a:lstStyle/>
          <a:p>
            <a:r>
              <a:rPr lang="en-US" altLang="en-US" dirty="0"/>
              <a:t>Introduction to Recursion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2133600" y="1066801"/>
            <a:ext cx="8458200" cy="4525963"/>
          </a:xfrm>
        </p:spPr>
        <p:txBody>
          <a:bodyPr>
            <a:noAutofit/>
          </a:bodyPr>
          <a:lstStyle/>
          <a:p>
            <a:pPr eaLnBrk="1" hangingPunct="1">
              <a:buFontTx/>
              <a:buChar char="•"/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have seen instances of functions calling other functions. In a program, the main function might call function A, which then might call function B. It’s also possible for a function to 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 itself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buFontTx/>
              <a:buChar char="•"/>
              <a:defRPr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function that calls itself is known as a </a:t>
            </a:r>
            <a:r>
              <a:rPr lang="en-US" altLang="en-US" sz="24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recursive function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buFontTx/>
              <a:buChar char="•"/>
              <a:defRPr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Char char="•"/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Recursion is a common mathematical and programming concept The developer should be very careful with recursion as it can be quite easy to slip into writing a function which never terminates, or one that uses excess amounts of memory or processor power. However, when written correctly recursion can be a very efficient and mathematically-elegant approach to programming.</a:t>
            </a:r>
            <a:endParaRPr lang="en-US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14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76B43-E4D2-438D-83A6-298EAD893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2033664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8229600" cy="1143000"/>
          </a:xfrm>
        </p:spPr>
        <p:txBody>
          <a:bodyPr/>
          <a:lstStyle/>
          <a:p>
            <a:r>
              <a:rPr lang="en-US" altLang="en-US" dirty="0"/>
              <a:t>Introduction to Recursion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1" y="1198535"/>
            <a:ext cx="7290055" cy="685800"/>
          </a:xfrm>
        </p:spPr>
        <p:txBody>
          <a:bodyPr/>
          <a:lstStyle/>
          <a:p>
            <a:r>
              <a:rPr lang="en-US" dirty="0"/>
              <a:t>Example of endless recursion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1" y="1570010"/>
            <a:ext cx="7246567" cy="3352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09800" y="5096592"/>
            <a:ext cx="8534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There’s no way to stop the recursive calls. This function is like an infinite loop because there is no code to stop it from repeating</a:t>
            </a:r>
          </a:p>
          <a:p>
            <a:r>
              <a:rPr lang="en-US" dirty="0"/>
              <a:t>Like a loop, a recursive function must have some way to control the number of times it repeats.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15</a:t>
            </a:fld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E3D273-4704-43CC-A313-666587854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112326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 noChangeArrowheads="1"/>
          </p:cNvSpPr>
          <p:nvPr>
            <p:ph type="title"/>
          </p:nvPr>
        </p:nvSpPr>
        <p:spPr>
          <a:xfrm>
            <a:off x="2057400" y="0"/>
            <a:ext cx="8229600" cy="1143000"/>
          </a:xfrm>
        </p:spPr>
        <p:txBody>
          <a:bodyPr/>
          <a:lstStyle/>
          <a:p>
            <a:r>
              <a:rPr lang="en-US" altLang="en-US" dirty="0"/>
              <a:t>Introduction to Recursion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1" y="1198535"/>
            <a:ext cx="7290055" cy="685800"/>
          </a:xfrm>
        </p:spPr>
        <p:txBody>
          <a:bodyPr/>
          <a:lstStyle/>
          <a:p>
            <a:r>
              <a:rPr lang="en-US" dirty="0"/>
              <a:t>Example of end recursion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1" y="1600201"/>
            <a:ext cx="5814865" cy="303056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b="23699"/>
          <a:stretch/>
        </p:blipFill>
        <p:spPr>
          <a:xfrm>
            <a:off x="2590800" y="4822113"/>
            <a:ext cx="5238306" cy="181451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5201" y="2341536"/>
            <a:ext cx="382415" cy="25322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16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1647BE-D915-4276-A187-8E776F56E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1983563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277586"/>
            <a:ext cx="8357492" cy="59436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17</a:t>
            </a:fld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20E020-ADF7-4858-B3FB-F7BEB2BE9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3017131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: </a:t>
            </a:r>
            <a:r>
              <a:rPr lang="en-US" cap="none" dirty="0"/>
              <a:t>print the 5 natural numbers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1" y="3429000"/>
            <a:ext cx="7290055" cy="838200"/>
          </a:xfrm>
        </p:spPr>
        <p:txBody>
          <a:bodyPr/>
          <a:lstStyle/>
          <a:p>
            <a:r>
              <a:rPr lang="en-US" dirty="0"/>
              <a:t>Rewrite the cod using recursion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2060463"/>
            <a:ext cx="3886200" cy="897802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18</a:t>
            </a:fld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C5096A-333E-482A-9388-332F8AA3B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26845424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0" y="260351"/>
            <a:ext cx="8229600" cy="936625"/>
          </a:xfrm>
        </p:spPr>
        <p:txBody>
          <a:bodyPr>
            <a:normAutofit fontScale="90000"/>
          </a:bodyPr>
          <a:lstStyle/>
          <a:p>
            <a:pPr algn="ctr" rtl="0" eaLnBrk="1" hangingPunct="1"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Finding Factorial </a:t>
            </a:r>
            <a:br>
              <a:rPr lang="en-US" sz="3600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5! = 5*4*3*2*1 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286000" y="1371600"/>
            <a:ext cx="12954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5!</a:t>
            </a:r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2895600" y="1828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2667000" y="2362200"/>
            <a:ext cx="14478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5*4!</a:t>
            </a:r>
          </a:p>
        </p:txBody>
      </p:sp>
      <p:sp>
        <p:nvSpPr>
          <p:cNvPr id="30728" name="Line 8"/>
          <p:cNvSpPr>
            <a:spLocks noChangeShapeType="1"/>
          </p:cNvSpPr>
          <p:nvPr/>
        </p:nvSpPr>
        <p:spPr bwMode="auto">
          <a:xfrm>
            <a:off x="3962400" y="2819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2971800" y="3352800"/>
            <a:ext cx="15240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4*3!</a:t>
            </a: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3429000" y="4191000"/>
            <a:ext cx="17526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3*2!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4419600" y="3810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5105400" y="4648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4114800" y="5105400"/>
            <a:ext cx="12954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2*1!</a:t>
            </a:r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5257800" y="5638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4267200" y="6096000"/>
            <a:ext cx="12954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5905500" y="1524000"/>
            <a:ext cx="12954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5!</a:t>
            </a:r>
          </a:p>
        </p:txBody>
      </p:sp>
      <p:sp>
        <p:nvSpPr>
          <p:cNvPr id="30737" name="Rectangle 17"/>
          <p:cNvSpPr>
            <a:spLocks noChangeArrowheads="1"/>
          </p:cNvSpPr>
          <p:nvPr/>
        </p:nvSpPr>
        <p:spPr bwMode="auto">
          <a:xfrm>
            <a:off x="6286500" y="2514600"/>
            <a:ext cx="14478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5*4!</a:t>
            </a:r>
          </a:p>
        </p:txBody>
      </p: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6591300" y="3505200"/>
            <a:ext cx="15240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4*3!</a:t>
            </a:r>
          </a:p>
        </p:txBody>
      </p:sp>
      <p:sp>
        <p:nvSpPr>
          <p:cNvPr id="30739" name="Rectangle 19"/>
          <p:cNvSpPr>
            <a:spLocks noChangeArrowheads="1"/>
          </p:cNvSpPr>
          <p:nvPr/>
        </p:nvSpPr>
        <p:spPr bwMode="auto">
          <a:xfrm>
            <a:off x="7048500" y="4343400"/>
            <a:ext cx="17526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3*2!</a:t>
            </a:r>
          </a:p>
        </p:txBody>
      </p: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7734300" y="5257800"/>
            <a:ext cx="1295400" cy="533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2*1!</a:t>
            </a:r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7886700" y="6248400"/>
            <a:ext cx="12954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 flipV="1">
            <a:off x="8839200" y="5791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 flipV="1">
            <a:off x="8153400" y="4648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 flipV="1">
            <a:off x="7543800" y="3962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 flipV="1">
            <a:off x="7162800" y="2895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6" name="Line 26"/>
          <p:cNvSpPr>
            <a:spLocks noChangeShapeType="1"/>
          </p:cNvSpPr>
          <p:nvPr/>
        </p:nvSpPr>
        <p:spPr bwMode="auto">
          <a:xfrm flipV="1">
            <a:off x="6781800" y="1981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Rectangle 27"/>
          <p:cNvSpPr>
            <a:spLocks noChangeArrowheads="1"/>
          </p:cNvSpPr>
          <p:nvPr/>
        </p:nvSpPr>
        <p:spPr bwMode="auto">
          <a:xfrm>
            <a:off x="7315200" y="1524000"/>
            <a:ext cx="25146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Final value=120</a:t>
            </a:r>
          </a:p>
        </p:txBody>
      </p:sp>
      <p:sp>
        <p:nvSpPr>
          <p:cNvPr id="30748" name="Rectangle 28"/>
          <p:cNvSpPr>
            <a:spLocks noChangeArrowheads="1"/>
          </p:cNvSpPr>
          <p:nvPr/>
        </p:nvSpPr>
        <p:spPr bwMode="auto">
          <a:xfrm>
            <a:off x="9296400" y="5867400"/>
            <a:ext cx="10668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0749" name="Rectangle 29"/>
          <p:cNvSpPr>
            <a:spLocks noChangeArrowheads="1"/>
          </p:cNvSpPr>
          <p:nvPr/>
        </p:nvSpPr>
        <p:spPr bwMode="auto">
          <a:xfrm>
            <a:off x="8305800" y="4876800"/>
            <a:ext cx="2362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2!=2*1=2 returned</a:t>
            </a:r>
          </a:p>
        </p:txBody>
      </p:sp>
      <p:sp>
        <p:nvSpPr>
          <p:cNvPr id="30750" name="Rectangle 30"/>
          <p:cNvSpPr>
            <a:spLocks noChangeArrowheads="1"/>
          </p:cNvSpPr>
          <p:nvPr/>
        </p:nvSpPr>
        <p:spPr bwMode="auto">
          <a:xfrm>
            <a:off x="8001000" y="3962400"/>
            <a:ext cx="2362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3!=3*2=6 returned</a:t>
            </a:r>
          </a:p>
        </p:txBody>
      </p:sp>
      <p:sp>
        <p:nvSpPr>
          <p:cNvPr id="30751" name="Rectangle 31"/>
          <p:cNvSpPr>
            <a:spLocks noChangeArrowheads="1"/>
          </p:cNvSpPr>
          <p:nvPr/>
        </p:nvSpPr>
        <p:spPr bwMode="auto">
          <a:xfrm>
            <a:off x="7391400" y="3124200"/>
            <a:ext cx="2362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4!=4*6=24 returned</a:t>
            </a:r>
          </a:p>
        </p:txBody>
      </p:sp>
      <p:sp>
        <p:nvSpPr>
          <p:cNvPr id="30752" name="Rectangle 32"/>
          <p:cNvSpPr>
            <a:spLocks noChangeArrowheads="1"/>
          </p:cNvSpPr>
          <p:nvPr/>
        </p:nvSpPr>
        <p:spPr bwMode="auto">
          <a:xfrm>
            <a:off x="7010400" y="2133600"/>
            <a:ext cx="2362200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5!=5*24=120  returned</a:t>
            </a:r>
          </a:p>
        </p:txBody>
      </p:sp>
      <p:sp>
        <p:nvSpPr>
          <p:cNvPr id="10140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F11466C-A25E-4668-87B9-77DA6ECB5B52}" type="slidenum">
              <a:rPr lang="en-GB" altLang="ar-SA">
                <a:solidFill>
                  <a:schemeClr val="tx2"/>
                </a:solidFill>
                <a:latin typeface="Gill Sans MT" panose="020B0502020104020203" pitchFamily="34" charset="0"/>
              </a:rPr>
              <a:pPr/>
              <a:t>19</a:t>
            </a:fld>
            <a:endParaRPr lang="en-GB" altLang="ar-SA">
              <a:solidFill>
                <a:schemeClr val="tx2"/>
              </a:solidFill>
              <a:latin typeface="Gill Sans MT" panose="020B0502020104020203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9C73C9-055A-4A9E-9119-EE3716704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1808873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0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0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0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0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0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0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5" grpId="0" animBg="1"/>
      <p:bldP spid="30727" grpId="0" animBg="1"/>
      <p:bldP spid="30729" grpId="0" animBg="1"/>
      <p:bldP spid="30730" grpId="0" animBg="1"/>
      <p:bldP spid="30733" grpId="0" animBg="1"/>
      <p:bldP spid="30735" grpId="0" animBg="1"/>
      <p:bldP spid="30736" grpId="0" animBg="1"/>
      <p:bldP spid="30737" grpId="0" animBg="1"/>
      <p:bldP spid="30738" grpId="0" animBg="1"/>
      <p:bldP spid="30739" grpId="0" animBg="1"/>
      <p:bldP spid="30740" grpId="0" animBg="1"/>
      <p:bldP spid="30741" grpId="0" animBg="1"/>
      <p:bldP spid="30747" grpId="0" animBg="1"/>
      <p:bldP spid="30748" grpId="0" animBg="1"/>
      <p:bldP spid="30749" grpId="0" animBg="1"/>
      <p:bldP spid="30750" grpId="0" animBg="1"/>
      <p:bldP spid="30751" grpId="0" animBg="1"/>
      <p:bldP spid="3075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852442" cy="4041648"/>
          </a:xfrm>
        </p:spPr>
        <p:txBody>
          <a:bodyPr/>
          <a:lstStyle/>
          <a:p>
            <a:r>
              <a:rPr lang="en-US" b="1" dirty="0"/>
              <a:t>functions as arguments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2</a:t>
            </a:fld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C8623B-AF2F-4079-AA72-1E62A2D3F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27880554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1143000"/>
            <a:ext cx="5229268" cy="2895600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20</a:t>
            </a:fld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94C09E-D9EC-4EBF-86CC-4B99DCED1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23329965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266" y="990600"/>
            <a:ext cx="7290054" cy="47264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Examples of Recursive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2096" y="1752600"/>
            <a:ext cx="8071104" cy="4023360"/>
          </a:xfrm>
        </p:spPr>
        <p:txBody>
          <a:bodyPr/>
          <a:lstStyle/>
          <a:p>
            <a:r>
              <a:rPr lang="en-US" dirty="0"/>
              <a:t>The Fibonacci Series :0, 1, 1, 2, 3, 5, 8, 13, 21, 34, 55, 89, 144, 233, . . 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Finding the Greatest Common Divisor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1" y="2286000"/>
            <a:ext cx="5114925" cy="85823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4191001"/>
            <a:ext cx="6500812" cy="92068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21</a:t>
            </a:fld>
            <a:endParaRPr lang="en-US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B6A5347-C680-4D8F-AED3-3D94DA5A2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75AA29A-F330-478E-A79F-12C174D61C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4343401"/>
            <a:ext cx="6500812" cy="920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8000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266" y="990600"/>
            <a:ext cx="7290054" cy="47264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Examples of Recursive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2096" y="1752600"/>
            <a:ext cx="8071104" cy="4023360"/>
          </a:xfrm>
        </p:spPr>
        <p:txBody>
          <a:bodyPr/>
          <a:lstStyle/>
          <a:p>
            <a:r>
              <a:rPr lang="en-US" dirty="0"/>
              <a:t>Finding the Greatest Common Divisor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22</a:t>
            </a:fld>
            <a:endParaRPr lang="en-US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FB6A5347-C680-4D8F-AED3-3D94DA5A2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75AA29A-F330-478E-A79F-12C174D6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9630" y="2508311"/>
            <a:ext cx="6500812" cy="920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1461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Tony Gaddis - Starting Out with Python, Global Edition (2018, Pearson Education)</a:t>
            </a:r>
          </a:p>
          <a:p>
            <a:r>
              <a:rPr lang="en-US" dirty="0">
                <a:hlinkClick r:id="rId2"/>
              </a:rPr>
              <a:t>https://www.geeksforgeeks.org/passing-function-as-an-argument-in-python/</a:t>
            </a:r>
            <a:endParaRPr lang="en-US" dirty="0"/>
          </a:p>
          <a:p>
            <a:r>
              <a:rPr lang="en-US" dirty="0">
                <a:hlinkClick r:id="rId3"/>
              </a:rPr>
              <a:t>https://www.programiz.com/python-programming/function-argument</a:t>
            </a:r>
            <a:endParaRPr lang="en-US" dirty="0"/>
          </a:p>
          <a:p>
            <a:r>
              <a:rPr lang="en-US" dirty="0">
                <a:hlinkClick r:id="rId4"/>
              </a:rPr>
              <a:t>https://www.programiz.com/python-programming/recursion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23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5CD900F-14C3-4470-8230-EBFF8E51B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3886702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057" y="-211183"/>
            <a:ext cx="9692640" cy="1325562"/>
          </a:xfrm>
        </p:spPr>
        <p:txBody>
          <a:bodyPr>
            <a:noAutofit/>
          </a:bodyPr>
          <a:lstStyle/>
          <a:p>
            <a:r>
              <a:rPr lang="en-US" dirty="0"/>
              <a:t>functions as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1" y="1676400"/>
            <a:ext cx="7290055" cy="4023360"/>
          </a:xfrm>
        </p:spPr>
        <p:txBody>
          <a:bodyPr/>
          <a:lstStyle/>
          <a:p>
            <a:r>
              <a:rPr lang="en-US" b="1" dirty="0"/>
              <a:t>functions can be passed around and used as arguments</a:t>
            </a:r>
            <a:r>
              <a:rPr lang="en-US" dirty="0"/>
              <a:t>, just like </a:t>
            </a:r>
            <a:r>
              <a:rPr lang="en-US" dirty="0">
                <a:hlinkClick r:id="rId2"/>
              </a:rPr>
              <a:t>any other object (string, </a:t>
            </a:r>
            <a:r>
              <a:rPr lang="en-US" dirty="0" err="1">
                <a:hlinkClick r:id="rId2"/>
              </a:rPr>
              <a:t>int</a:t>
            </a:r>
            <a:r>
              <a:rPr lang="en-US" dirty="0">
                <a:hlinkClick r:id="rId2"/>
              </a:rPr>
              <a:t>, float, list, and so on)</a:t>
            </a:r>
            <a:r>
              <a:rPr lang="en-US" dirty="0"/>
              <a:t>. </a:t>
            </a:r>
          </a:p>
          <a:p>
            <a:r>
              <a:rPr lang="en-US" dirty="0"/>
              <a:t>Consider the following 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3828" y="2925502"/>
            <a:ext cx="5350330" cy="16437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2608" y="4762500"/>
            <a:ext cx="1990725" cy="1447800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78C3C9-6E4B-4374-9B51-C27DDFA7C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3815064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4158" y="-379911"/>
            <a:ext cx="9692640" cy="1325562"/>
          </a:xfrm>
        </p:spPr>
        <p:txBody>
          <a:bodyPr/>
          <a:lstStyle/>
          <a:p>
            <a:r>
              <a:rPr lang="en-US" dirty="0"/>
              <a:t>functions as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301" y="1099457"/>
            <a:ext cx="10249770" cy="4351337"/>
          </a:xfrm>
        </p:spPr>
        <p:txBody>
          <a:bodyPr/>
          <a:lstStyle/>
          <a:p>
            <a:r>
              <a:rPr lang="en-US" dirty="0"/>
              <a:t>Python functions are </a:t>
            </a:r>
            <a:r>
              <a:rPr lang="en-US" u="sng" dirty="0">
                <a:hlinkClick r:id="rId2"/>
              </a:rPr>
              <a:t>first class </a:t>
            </a:r>
            <a:r>
              <a:rPr lang="en-US" dirty="0"/>
              <a:t>objects. In the example below, a function is assigned to a variable.</a:t>
            </a:r>
          </a:p>
          <a:p>
            <a:r>
              <a:rPr lang="en-US" dirty="0"/>
              <a:t> It takes the function object referenced by shout and creates a second name pointing to it, yell.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0327" y="2334241"/>
            <a:ext cx="6338207" cy="29181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0327" y="5406224"/>
            <a:ext cx="4403762" cy="1227151"/>
          </a:xfrm>
          <a:prstGeom prst="rect">
            <a:avLst/>
          </a:prstGeom>
        </p:spPr>
      </p:pic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F90BB1-A730-4204-885F-C8263904A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388333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4158" y="-379911"/>
            <a:ext cx="9692640" cy="1325562"/>
          </a:xfrm>
        </p:spPr>
        <p:txBody>
          <a:bodyPr/>
          <a:lstStyle/>
          <a:p>
            <a:r>
              <a:rPr lang="en-US" dirty="0"/>
              <a:t>functions as arguments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5301" y="1099457"/>
            <a:ext cx="10249770" cy="4351337"/>
          </a:xfrm>
        </p:spPr>
        <p:txBody>
          <a:bodyPr/>
          <a:lstStyle/>
          <a:p>
            <a:r>
              <a:rPr lang="en-US" dirty="0"/>
              <a:t>Because functions are objects we can pass them as arguments to other functions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2568" y="1589313"/>
            <a:ext cx="8185268" cy="252072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t="13854"/>
          <a:stretch/>
        </p:blipFill>
        <p:spPr>
          <a:xfrm>
            <a:off x="1182568" y="4512129"/>
            <a:ext cx="8185268" cy="710179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A4FB95-0303-417F-AE7A-3B637E91F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421939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Python Arbitrary Arguments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6</a:t>
            </a:fld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780180-C6A4-4EA0-BD1B-DA0564B7D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2740334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187" y="-439783"/>
            <a:ext cx="9692640" cy="1325562"/>
          </a:xfrm>
        </p:spPr>
        <p:txBody>
          <a:bodyPr/>
          <a:lstStyle/>
          <a:p>
            <a:r>
              <a:rPr lang="en-US" b="1" dirty="0"/>
              <a:t>Arbitrary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785" y="985157"/>
            <a:ext cx="10451157" cy="4351337"/>
          </a:xfrm>
        </p:spPr>
        <p:txBody>
          <a:bodyPr>
            <a:normAutofit/>
          </a:bodyPr>
          <a:lstStyle/>
          <a:p>
            <a:r>
              <a:rPr lang="en-US" sz="2000" dirty="0"/>
              <a:t>Sometimes, we do not know in advance the number of arguments that will be passed into a function. Python allows us to handle this kind of situation through function calls with an arbitrary number of arguments.</a:t>
            </a:r>
          </a:p>
          <a:p>
            <a:r>
              <a:rPr lang="en-US" sz="2000" dirty="0"/>
              <a:t>In the function definition, we use an asterisk (*) before the parameter name to denote this kind of argument. </a:t>
            </a:r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699" y="2771211"/>
            <a:ext cx="5678941" cy="24056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5884" y="5286733"/>
            <a:ext cx="6211230" cy="1380767"/>
          </a:xfrm>
          <a:prstGeom prst="rect">
            <a:avLst/>
          </a:prstGeom>
        </p:spPr>
      </p:pic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A7DFADC-15BC-40D7-8352-C5975133A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2987369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Inner Functions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8</a:t>
            </a:fld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615531-6551-480A-9D8E-9D7691C9E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3623838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9152" y="-456276"/>
            <a:ext cx="7290054" cy="1499616"/>
          </a:xfrm>
        </p:spPr>
        <p:txBody>
          <a:bodyPr/>
          <a:lstStyle/>
          <a:p>
            <a:r>
              <a:rPr lang="en-US" dirty="0"/>
              <a:t>Inner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5882" y="963385"/>
            <a:ext cx="10443875" cy="4023360"/>
          </a:xfrm>
        </p:spPr>
        <p:txBody>
          <a:bodyPr/>
          <a:lstStyle/>
          <a:p>
            <a:r>
              <a:rPr lang="en-US" sz="2400" dirty="0"/>
              <a:t>It’s possible to </a:t>
            </a:r>
            <a:r>
              <a:rPr lang="en-US" sz="2400" dirty="0">
                <a:hlinkClick r:id="rId2"/>
              </a:rPr>
              <a:t>define functions</a:t>
            </a:r>
            <a:r>
              <a:rPr lang="en-US" sz="2400" dirty="0"/>
              <a:t> </a:t>
            </a:r>
            <a:r>
              <a:rPr lang="en-US" sz="2400" i="1" dirty="0"/>
              <a:t>inside other functions</a:t>
            </a:r>
            <a:r>
              <a:rPr lang="en-US" sz="2400" dirty="0"/>
              <a:t>. Such functions are called </a:t>
            </a:r>
            <a:r>
              <a:rPr lang="en-US" sz="2400" dirty="0">
                <a:hlinkClick r:id="rId3"/>
              </a:rPr>
              <a:t>inner functions</a:t>
            </a:r>
            <a:r>
              <a:rPr lang="en-US" sz="2400" dirty="0"/>
              <a:t> </a:t>
            </a:r>
            <a:r>
              <a:rPr lang="en-US" dirty="0"/>
              <a:t>also known as </a:t>
            </a:r>
            <a:r>
              <a:rPr lang="en-US" b="1" dirty="0"/>
              <a:t>nested functions</a:t>
            </a:r>
            <a:r>
              <a:rPr lang="en-US" sz="2400" dirty="0"/>
              <a:t>. Here’s an example of a function with two inner functions:</a:t>
            </a:r>
          </a:p>
          <a:p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Created by : Nouf almunyif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0937" y="2264146"/>
            <a:ext cx="7116134" cy="28558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0937" y="5477740"/>
            <a:ext cx="6572250" cy="854155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3D0779ED-FA58-4206-B5D0-EDB4AC2C4E85}" type="slidenum">
              <a:rPr lang="en-US" smtClean="0"/>
              <a:t>9</a:t>
            </a:fld>
            <a:endParaRPr lang="en-US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1E3D55BD-4D65-4E44-B5CF-BDF7B7908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2/15/2022</a:t>
            </a:r>
          </a:p>
        </p:txBody>
      </p:sp>
    </p:spTree>
    <p:extLst>
      <p:ext uri="{BB962C8B-B14F-4D97-AF65-F5344CB8AC3E}">
        <p14:creationId xmlns:p14="http://schemas.microsoft.com/office/powerpoint/2010/main" val="1592332163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2001</TotalTime>
  <Words>886</Words>
  <Application>Microsoft Office PowerPoint</Application>
  <PresentationFormat>Widescreen</PresentationFormat>
  <Paragraphs>155</Paragraphs>
  <Slides>23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Calibri</vt:lpstr>
      <vt:lpstr>Century Schoolbook</vt:lpstr>
      <vt:lpstr>Gill Sans MT</vt:lpstr>
      <vt:lpstr>SFMono-Regular</vt:lpstr>
      <vt:lpstr>source sans pro</vt:lpstr>
      <vt:lpstr>Times New Roman</vt:lpstr>
      <vt:lpstr>Wingdings 2</vt:lpstr>
      <vt:lpstr>View</vt:lpstr>
      <vt:lpstr>Python Functions 3</vt:lpstr>
      <vt:lpstr>functions as arguments</vt:lpstr>
      <vt:lpstr>functions as arguments</vt:lpstr>
      <vt:lpstr>functions as arguments</vt:lpstr>
      <vt:lpstr>functions as arguments</vt:lpstr>
      <vt:lpstr>Python Arbitrary Arguments</vt:lpstr>
      <vt:lpstr>Arbitrary Arguments</vt:lpstr>
      <vt:lpstr>Inner Functions</vt:lpstr>
      <vt:lpstr>Inner Functions</vt:lpstr>
      <vt:lpstr>Inner Functions</vt:lpstr>
      <vt:lpstr>Returning Functions From Functions</vt:lpstr>
      <vt:lpstr>Returning Functions From Functions</vt:lpstr>
      <vt:lpstr>Recursion</vt:lpstr>
      <vt:lpstr>Introduction to Recursion</vt:lpstr>
      <vt:lpstr>Introduction to Recursion</vt:lpstr>
      <vt:lpstr>Introduction to Recursion</vt:lpstr>
      <vt:lpstr>PowerPoint Presentation</vt:lpstr>
      <vt:lpstr>Example : print the 5 natural numbers </vt:lpstr>
      <vt:lpstr>Finding Factorial  5! = 5*4*3*2*1 </vt:lpstr>
      <vt:lpstr>PowerPoint Presentation</vt:lpstr>
      <vt:lpstr>Examples of Recursive Algorithms</vt:lpstr>
      <vt:lpstr>Examples of Recursive Algorithms</vt:lpstr>
      <vt:lpstr>References: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CT1211 programming 2</dc:title>
  <dc:creator>Nouf Almunyif</dc:creator>
  <cp:lastModifiedBy>nwala</cp:lastModifiedBy>
  <cp:revision>44</cp:revision>
  <dcterms:created xsi:type="dcterms:W3CDTF">2021-01-18T18:59:43Z</dcterms:created>
  <dcterms:modified xsi:type="dcterms:W3CDTF">2023-10-01T23:10:35Z</dcterms:modified>
</cp:coreProperties>
</file>