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6" r:id="rId1"/>
    <p:sldMasterId id="214748415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8" r:id="rId4"/>
    <p:sldId id="322" r:id="rId5"/>
    <p:sldId id="299" r:id="rId6"/>
    <p:sldId id="300" r:id="rId7"/>
    <p:sldId id="301" r:id="rId8"/>
    <p:sldId id="336" r:id="rId9"/>
    <p:sldId id="337" r:id="rId10"/>
    <p:sldId id="338" r:id="rId11"/>
    <p:sldId id="349" r:id="rId12"/>
    <p:sldId id="350" r:id="rId13"/>
    <p:sldId id="339" r:id="rId14"/>
    <p:sldId id="341" r:id="rId15"/>
    <p:sldId id="343" r:id="rId16"/>
    <p:sldId id="330" r:id="rId17"/>
    <p:sldId id="331" r:id="rId18"/>
    <p:sldId id="335" r:id="rId19"/>
    <p:sldId id="333" r:id="rId20"/>
    <p:sldId id="351" r:id="rId21"/>
    <p:sldId id="352" r:id="rId22"/>
    <p:sldId id="334" r:id="rId23"/>
    <p:sldId id="332" r:id="rId24"/>
    <p:sldId id="353" r:id="rId25"/>
    <p:sldId id="307" r:id="rId26"/>
  </p:sldIdLst>
  <p:sldSz cx="9906000" cy="6858000" type="A4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 autoAdjust="0"/>
    <p:restoredTop sz="79706" autoAdjust="0"/>
  </p:normalViewPr>
  <p:slideViewPr>
    <p:cSldViewPr>
      <p:cViewPr varScale="1">
        <p:scale>
          <a:sx n="52" d="100"/>
          <a:sy n="52" d="100"/>
        </p:scale>
        <p:origin x="1440" y="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D9F734-6CAC-FA42-8AD1-ECD42587AC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562475"/>
            <a:ext cx="5549900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862" tIns="46108" rIns="93862" bIns="46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DD56BAB-E1E3-E846-AB14-4049CD2340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838200"/>
            <a:ext cx="4856162" cy="336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E2A6422D-109F-6C4B-80DE-9D7D72379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B070872-C0FA-0549-81F5-48919BE7F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3225" y="815975"/>
            <a:ext cx="3938588" cy="272732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8E99CDA-9FD4-B14D-81A3-D0A5E6364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20B11FE1-3F9A-8F4E-B1E0-383E4728C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SA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40D93AF-E2B3-3B44-8B23-7B5486B8E9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D06F3287-0850-884B-AA9C-CE621642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41780850-3311-AE4A-93F4-56EF21ECC6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AFF84262-536D-9043-A7D8-1D65252D93F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DA9903B9-3DD1-8B46-B394-F259085E9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CF00C2B-0B1A-2946-9C00-BAB63C361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63672813-2F1F-544B-9097-CB70F60B8D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C8FB234B-EF3F-BE47-8D76-EC453481888A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FD7D50C3-C58B-B340-A5DC-6CBAF9087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D0913969-EB9B-934A-98EC-1F37F5C7C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BCD76C99-DF8E-E94E-BB12-7F8AE4760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182FB2D2-F252-A144-941B-44E3E9F3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EDB9AF01-C07A-6347-996F-5CF728B60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CDFE1307-8E47-9C42-A44E-E48A781F2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9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2279DAD2-558E-F542-90B7-267B47FFD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01FAF37A-5F7F-5A41-8A5C-29A01A55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9532C52-E3EB-5F40-BB28-E2E02518EA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FF6A171F-22FB-8A4D-ACD0-01532F99C629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2C371CCE-75B7-F040-B459-E93FCA2713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E06952C-9A3A-1547-A099-F01F5AD15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1068E0A-8021-7F4E-980D-24CA6A5442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C39E0EF3-A931-354C-9E39-D1AF66EAF70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1FE7E9FA-F16A-E442-A50F-5E7B150A73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78953F3-7EC5-3145-920D-C5A123268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304A9F9-6788-C444-9170-52735E99AD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9763FE9-A7D1-5648-821E-68190C28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4312E5C3-943B-0947-8208-B076745C25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8ED9B758-CC66-1B45-8226-EE378E5B653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B4C596E3-10ED-6C41-8DAC-B66B022D7C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5A335B0-64D6-374B-BE11-0F6D39B2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>
              <a:latin typeface="Times" pitchFamily="2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14696A1-1A55-F44C-A1E8-AA8560E421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CFE606E3-7A90-2548-B381-AA9F3419F96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743CA2E3-6FF1-594C-9BB4-9B9032180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643814B6-8769-9B4F-8256-CB8A6C56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5977543-3DA1-0647-B642-A76AF2FEA9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566C375-A928-DB41-8FA7-AE4253CF796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05A180E-1119-4346-86B4-225DB68B04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96CBAD6F-DB5F-FA4E-A51C-70C54FC4F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44DEEC50-A4F9-4C43-8D5A-DDC77C1259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2870A939-886C-3D43-AC11-00D29D472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00B18ABE-9396-0C45-ACF2-7C2849483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300902AD-315E-5244-9EE9-2CC8D4FD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562A4-7B71-D145-B921-269636CC0C60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85E85-BD53-C749-ACFD-2A0668C66BDD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E50691-A395-3342-9FB8-D0F39BEEA432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E68300-25CA-A040-86CC-8A534864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E2B26-9CBF-D54F-B7D1-C976D409A43C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2149D6-1EFC-9E46-AEA2-6767DC75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B9B068-5A08-1C46-8E83-86521E47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298E-AE82-7A49-A6FA-105955085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40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74A3-58F8-7C41-BB57-D7CCC3E3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ED8BD-3D87-0848-969D-C27B0E2E8D51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0F59-8417-5948-8C20-DC4022E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F5FE-5FC7-1149-9318-783A1489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8E9B-2B63-334F-9735-29CEF36F9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58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7C57D0-0C16-EF4C-9126-F22D573BD42E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9809B-2E6A-2741-BF55-098F07358B19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8A2488-C96B-414C-9BD5-25714A96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02E71-58EF-2A40-AD3E-1325922C331F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38E792-6385-834D-933E-807CF318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11B8F8-A5C5-1F4B-A26D-F4D9C2FE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E55A-DD42-494D-ABFD-5D60556A0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08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11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790A66-1358-443F-8C59-3169842D3E7D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6774C-3BBA-414A-B249-E64767F29118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614558-E083-4EBE-AA60-8E96D666EEE2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F8BDF-FADF-4FDB-9E67-1C07D8B0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864511-0057-4EDB-BE5B-B6754960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A734C9-49BA-49B2-B5F4-02B3905F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0810-445A-4618-88A6-4BB9E512B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84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30C1-9749-4D50-9FAA-C12598C1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C0E3-CDAA-4140-BD6A-979C540C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7306-018C-4DAC-8F24-43F0FBF8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3406-E9CC-4680-92F3-6630AC888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8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8E4E52-B526-4A21-8E7A-F88C814E4BD8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2410F-F37E-4FAC-A524-AC9D4BF252FE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2E72BA-10D7-4D82-8B5A-BEB1EDB0F6A9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441FCF-417D-46C5-91DC-9BB8BF95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924ED4-833A-48B6-9C31-45DC12F7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BC021C-728C-4A77-B860-7DADE826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0B0F-7670-4655-97D9-72F43DF8A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8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6A28A-64D7-46E1-BC7C-23B00EE6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4874-E9A8-46CB-A702-B714082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4FCD-7B6D-49A0-8EFA-A890EF8F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63B2E-15AE-4E8F-9920-017F26829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77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D45CA-D9CF-48FC-A0BA-E6377C5B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A1D8F-08E6-4A77-A875-CEFAB8A4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D2ED7-207B-470E-820D-99DD225D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4DF88-FBD9-4CB8-BB2B-915934BE5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59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16E6A-1A65-4A04-87B3-4E3AD154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95EAB-E5C4-4E14-89DA-09C3894E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FF4E4-585E-4E73-BE6A-20D65BF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B36A-FDAC-4D87-891F-92D4BE7AF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37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3F11FC-319C-4706-A5E8-F5C661970B09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91FF43-BD19-49C3-A88F-2F2082CFE57F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BD0029D-8636-40BA-A14D-7E099907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B58FDE3-A834-4714-BF21-23D6B5D7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D9CCEBB-5550-4B91-A1CF-4EE68826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351AF-41AD-46CB-AD2A-191627F0F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87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60B5-0F92-6341-8742-020E4B20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43F03-5B37-3C47-98D1-BA5132AE207A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73C3-DE8B-9F44-8978-57AD7BA1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01A8-830D-3044-92E1-B6D2AE13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07B2A-5B1B-D94B-827B-3D10F6DC0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6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02F317-75A2-4FA5-9DA6-984C2D3133D3}"/>
              </a:ext>
            </a:extLst>
          </p:cNvPr>
          <p:cNvSpPr/>
          <p:nvPr/>
        </p:nvSpPr>
        <p:spPr>
          <a:xfrm>
            <a:off x="0" y="0"/>
            <a:ext cx="32908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6DE5E-D427-4847-BFC5-EF4C38C4762E}"/>
              </a:ext>
            </a:extLst>
          </p:cNvPr>
          <p:cNvSpPr/>
          <p:nvPr/>
        </p:nvSpPr>
        <p:spPr>
          <a:xfrm>
            <a:off x="3282950" y="0"/>
            <a:ext cx="5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BB0DA33-18BE-4F69-93F6-4D0E97E3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6459538"/>
            <a:ext cx="21272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FDABFEE-5CDF-4EFA-AE3B-A68E033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0488" y="6459538"/>
            <a:ext cx="3776662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105AA08-D5C2-4420-9F6D-E3D6F655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B94CCC-CB4E-49DC-BDD8-826CDF023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78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CA6A68-8D1B-4068-A0B4-C0ABCBA4DB24}"/>
              </a:ext>
            </a:extLst>
          </p:cNvPr>
          <p:cNvSpPr/>
          <p:nvPr/>
        </p:nvSpPr>
        <p:spPr>
          <a:xfrm>
            <a:off x="0" y="4953000"/>
            <a:ext cx="9902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C2A50-D4DD-4E3E-9ACF-90F7BEA3D273}"/>
              </a:ext>
            </a:extLst>
          </p:cNvPr>
          <p:cNvSpPr/>
          <p:nvPr/>
        </p:nvSpPr>
        <p:spPr>
          <a:xfrm>
            <a:off x="0" y="4914900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84699E0-21A5-451C-B0AB-4418BDBE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BD75D46-6D6D-475D-9ED0-AE3C2246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BB827F4-D31F-4479-9050-7194F615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85B92-86AB-48F9-AF6D-76AB45A2C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70C8E-C004-475A-BEDA-38D082E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8C0BE-CA6F-486F-AE53-DF55C347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E4A6-4D16-4020-ABFE-7F511231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6C80-3F95-443A-A6D8-20562C52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4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422ED7-C9B1-455D-B057-D2ECD7B14DB5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9BDEE-7F0D-438E-B409-3FA678AC8BF4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B84470F-3488-45E4-82BD-A1F96BBE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1/26/2022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FFAF75-83AF-4D10-9538-F687E033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8C5767-39B2-4AB2-9539-4128D6C8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C8CED-5BFA-424C-95B9-5359BCCED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73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29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DDCA91-2309-D14F-9A1F-01CB27F8FE1D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32349-FE41-5244-A048-BD095C548A0A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8702A0-8B21-A94F-ACDE-CCE0B85E3005}"/>
              </a:ext>
            </a:extLst>
          </p:cNvPr>
          <p:cNvCxnSpPr/>
          <p:nvPr/>
        </p:nvCxnSpPr>
        <p:spPr>
          <a:xfrm>
            <a:off x="981075" y="4343400"/>
            <a:ext cx="80232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FB5B00-5A6D-7140-9C5D-E9344F3F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0AD95-CD14-7A4F-8D2B-0DDAF1B9F82D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542673-D62F-5C47-BDEB-F9BCE578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7464E2-236B-0C4D-BF75-57BFF4A0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83DB3-EF3E-5B4E-8ED5-A01A3A77A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9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E6711-836D-9E49-B1A4-ACD3BF65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A45BB-0693-0341-8E71-D8999B849E0A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12C42-2CA7-9B4F-89C3-117EC325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850DC-2A42-3E4C-8D52-E4BD11E0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172AC-4938-D649-A285-3A412147B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A01FD-9F76-D346-BFAA-2E7CB94B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CC2E0-777A-D641-813F-5738F459F5CE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40D8C-3682-BE44-AB56-B7BA2F8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BB9F4-65F0-0344-B2A2-ED9BAF9E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7EDC-E7FB-094A-832E-D67BA2830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0CC25-D995-9C47-9557-B322B192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16B1A-BD38-7342-887D-F21760B0F767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79E69-4371-8E49-8A6C-C274A19A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DD9D9-8E5B-3A4C-9761-C293714C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078E-4214-C045-A9E1-308E9173A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8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89299-4C76-B543-BC7F-9392E267A2CD}"/>
              </a:ext>
            </a:extLst>
          </p:cNvPr>
          <p:cNvSpPr/>
          <p:nvPr/>
        </p:nvSpPr>
        <p:spPr>
          <a:xfrm>
            <a:off x="3175" y="6400800"/>
            <a:ext cx="9902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8A0CE9-B599-F743-9A7C-2FB1A4E43478}"/>
              </a:ext>
            </a:extLst>
          </p:cNvPr>
          <p:cNvSpPr/>
          <p:nvPr/>
        </p:nvSpPr>
        <p:spPr>
          <a:xfrm>
            <a:off x="0" y="6334125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A3A4ABD-6BEE-6E4F-8843-C92F2014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5B019-C9CC-6346-962D-2F9DC3AC8286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702C811-6433-724B-8446-7AA56D0C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505AEDB-9A04-FE4C-8012-C510D054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D398-8908-894A-B6F5-73DEEB22E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2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A9DE0D-ABAD-264B-A7B2-94725F6BA1D8}"/>
              </a:ext>
            </a:extLst>
          </p:cNvPr>
          <p:cNvSpPr/>
          <p:nvPr/>
        </p:nvSpPr>
        <p:spPr>
          <a:xfrm>
            <a:off x="0" y="0"/>
            <a:ext cx="32908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2CA57-D2C5-5048-9363-7BE4C2F5A97F}"/>
              </a:ext>
            </a:extLst>
          </p:cNvPr>
          <p:cNvSpPr/>
          <p:nvPr/>
        </p:nvSpPr>
        <p:spPr>
          <a:xfrm>
            <a:off x="3282950" y="0"/>
            <a:ext cx="5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E0062E0-90DF-BB47-8507-A69A3C51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825" y="6459538"/>
            <a:ext cx="2127250" cy="365125"/>
          </a:xfrm>
        </p:spPr>
        <p:txBody>
          <a:bodyPr/>
          <a:lstStyle>
            <a:lvl1pPr>
              <a:defRPr/>
            </a:lvl1pPr>
          </a:lstStyle>
          <a:p>
            <a:fld id="{982E3B3C-A6ED-3E44-8B99-5D907612A0F7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B4386ED-D7F2-9245-9421-F3FA103D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0488" y="6459538"/>
            <a:ext cx="3776662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DDBB82-5650-8648-8916-34155BF0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2826CF-40C5-294E-9037-2E9514A49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30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E17D01-C165-F645-BEF0-B90EF73DB235}"/>
              </a:ext>
            </a:extLst>
          </p:cNvPr>
          <p:cNvSpPr/>
          <p:nvPr/>
        </p:nvSpPr>
        <p:spPr>
          <a:xfrm>
            <a:off x="0" y="4953000"/>
            <a:ext cx="9902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FFE99-5EC1-5A41-9F76-019757FBD7B4}"/>
              </a:ext>
            </a:extLst>
          </p:cNvPr>
          <p:cNvSpPr/>
          <p:nvPr/>
        </p:nvSpPr>
        <p:spPr>
          <a:xfrm>
            <a:off x="0" y="4914900"/>
            <a:ext cx="9902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AC50A93-1464-8A43-BC74-766E59DF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BB555-0EAA-9C4C-8299-3E1D62848F3C}" type="datetime1">
              <a:rPr lang="en-US" altLang="en-US"/>
              <a:pPr/>
              <a:t>12/12/2022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3D713E-30B2-AB4A-9320-1D197938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E17A429-0CE5-1043-AD66-3CC18C3C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89B06-E069-F343-9E91-EF936C061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31833E-3CE1-514E-85BE-4C83C3605ED4}"/>
              </a:ext>
            </a:extLst>
          </p:cNvPr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60DB7-B04E-1A44-AB37-2C1F6A7DCF3E}"/>
              </a:ext>
            </a:extLst>
          </p:cNvPr>
          <p:cNvSpPr/>
          <p:nvPr/>
        </p:nvSpPr>
        <p:spPr>
          <a:xfrm>
            <a:off x="0" y="6334125"/>
            <a:ext cx="9906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31FC6-FA41-9741-A2EF-C71CB9F3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43705CF-6EF8-A54F-9684-B26A1262A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175" y="1846263"/>
            <a:ext cx="8172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1150D-3145-894A-B2B9-D8F63FA36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2175" y="6459538"/>
            <a:ext cx="2008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48E71DF2-8652-7542-92D8-689F388C48B5}" type="datetime1">
              <a:rPr lang="en-US" altLang="en-US"/>
              <a:pPr/>
              <a:t>12/12/2022</a:t>
            </a:fld>
            <a:endParaRPr lang="en-US" altLang="en-US">
              <a:solidFill>
                <a:srgbClr val="5E6B4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20A7-5782-4E46-B956-8D10FB1DD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5613" y="6459538"/>
            <a:ext cx="3917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4CA9-404B-F544-927B-7D08A7CF1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3863" y="6459538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0AF61C19-2B0C-0347-80BB-052FD1CF44FD}" type="slidenum">
              <a:rPr lang="en-US" altLang="en-US"/>
              <a:pPr/>
              <a:t>‹#›</a:t>
            </a:fld>
            <a:endParaRPr lang="en-US" altLang="en-US">
              <a:solidFill>
                <a:srgbClr val="C361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4F3AF-2653-DA45-8775-DF35EAC887C0}"/>
              </a:ext>
            </a:extLst>
          </p:cNvPr>
          <p:cNvCxnSpPr/>
          <p:nvPr/>
        </p:nvCxnSpPr>
        <p:spPr>
          <a:xfrm>
            <a:off x="969963" y="1738313"/>
            <a:ext cx="8097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D4E390-8BDC-44F7-9253-531C61011C4B}"/>
              </a:ext>
            </a:extLst>
          </p:cNvPr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15780D-5293-4B3C-8F7F-307B377CDA42}"/>
              </a:ext>
            </a:extLst>
          </p:cNvPr>
          <p:cNvSpPr/>
          <p:nvPr/>
        </p:nvSpPr>
        <p:spPr>
          <a:xfrm>
            <a:off x="0" y="6334125"/>
            <a:ext cx="9906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F288-4372-4541-BC46-9C48BFCB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287338"/>
            <a:ext cx="81724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CCB11C7-4063-45E0-86E9-DF171801AC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175" y="1846263"/>
            <a:ext cx="8172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AA47-09EE-4627-8096-9AB467B2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2175" y="6459538"/>
            <a:ext cx="2008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1/26/2022</a:t>
            </a:r>
            <a:endParaRPr lang="en-US" altLang="en-US">
              <a:solidFill>
                <a:srgbClr val="5E6B4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3E8CA-68C8-4981-A983-9A6C69F18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5613" y="6459538"/>
            <a:ext cx="3917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01D-D8D5-48F9-B07F-6BDD1E96C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3863" y="6459538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0424194-65AF-4BB8-B4E7-27470C4ECC10}" type="slidenum">
              <a:rPr lang="en-US" altLang="en-US"/>
              <a:pPr/>
              <a:t>‹#›</a:t>
            </a:fld>
            <a:endParaRPr lang="en-US" altLang="en-US">
              <a:solidFill>
                <a:srgbClr val="C361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093B22-0853-4536-8ACF-1751BA9702A3}"/>
              </a:ext>
            </a:extLst>
          </p:cNvPr>
          <p:cNvCxnSpPr/>
          <p:nvPr/>
        </p:nvCxnSpPr>
        <p:spPr>
          <a:xfrm>
            <a:off x="969963" y="1738313"/>
            <a:ext cx="8097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74.125.224.7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WCAG20/quickref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4">
            <a:extLst>
              <a:ext uri="{FF2B5EF4-FFF2-40B4-BE49-F238E27FC236}">
                <a16:creationId xmlns:a16="http://schemas.microsoft.com/office/drawing/2014/main" id="{E463A411-6C00-C24E-A066-92FDAECF8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38600"/>
            <a:ext cx="99060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5362" name="Rectangle 6">
            <a:extLst>
              <a:ext uri="{FF2B5EF4-FFF2-40B4-BE49-F238E27FC236}">
                <a16:creationId xmlns:a16="http://schemas.microsoft.com/office/drawing/2014/main" id="{E1E66117-0B62-B344-9A4D-C11AEDD93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5488" y="1981200"/>
            <a:ext cx="8455025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000" dirty="0"/>
              <a:t>Basics of Web Technologies</a:t>
            </a:r>
            <a:endParaRPr lang="en-GB" altLang="en-US" sz="5400" dirty="0"/>
          </a:p>
        </p:txBody>
      </p:sp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44DF6EDA-A2BF-B945-859C-F29EAB86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CD5F443-9D77-3C46-98A6-772D178EABB4}" type="slidenum">
              <a:rPr lang="en-US" altLang="en-US" sz="1000">
                <a:solidFill>
                  <a:srgbClr val="FFFFFF"/>
                </a:solidFill>
              </a:rPr>
              <a:pPr/>
              <a:t>1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6697621E-A0BE-6E4B-B0FA-E289CDAF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838200"/>
            <a:ext cx="88963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857250" indent="-4572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6F7B63"/>
                </a:solidFill>
                <a:latin typeface="Calibri Light" panose="020F0302020204030204" pitchFamily="34" charset="0"/>
              </a:rPr>
              <a:t>Web Documents – Static Documents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3200" b="1" dirty="0">
              <a:solidFill>
                <a:srgbClr val="6F7B63"/>
              </a:solidFill>
              <a:latin typeface="Calibri Light" panose="020F030202020403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Fixed-content documents that are created and stored in a server.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The client can get only a copy of the document.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The content of the file is determined when the file is created, not when it is used.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When a client accesses the document, a copy of the document is sent. The user can then use a browsing program to display the document. </a:t>
            </a:r>
          </a:p>
        </p:txBody>
      </p:sp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26BDC10F-8208-1647-A0EB-A244BF61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17BC1695-56EB-3F4D-AD3E-FC46804CE5BF}" type="slidenum">
              <a:rPr lang="en-US" altLang="en-US" sz="1000">
                <a:solidFill>
                  <a:srgbClr val="FFFFFF"/>
                </a:solidFill>
              </a:rPr>
              <a:pPr/>
              <a:t>10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551B742B-8707-154A-806E-A4C47D31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838200"/>
            <a:ext cx="88963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857250" indent="-4572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6F7B63"/>
                </a:solidFill>
                <a:latin typeface="Calibri Light" panose="020F0302020204030204" pitchFamily="34" charset="0"/>
              </a:rPr>
              <a:t>Web Documents – Dynamic Documents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4000" b="1" dirty="0">
              <a:solidFill>
                <a:srgbClr val="6F7B63"/>
              </a:solidFill>
              <a:latin typeface="Calibri Light" panose="020F030202020403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Created by a Web server whenever a browser requests the document.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When a request arrives, the Web server runs an application program or a script that creates a dynamic document.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The server returns the output of the program or script as a response to the browser that requested the document.</a:t>
            </a:r>
          </a:p>
        </p:txBody>
      </p:sp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id="{0E73575F-5102-8C4C-AF4E-0C3F2F93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4B05B436-453A-234A-8D34-23BDC64748EF}" type="slidenum">
              <a:rPr lang="en-US" altLang="en-US" sz="1000">
                <a:solidFill>
                  <a:srgbClr val="FFFFFF"/>
                </a:solidFill>
              </a:rPr>
              <a:pPr/>
              <a:t>11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82A234A1-AB6E-0742-80B8-295BBD6D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33400"/>
            <a:ext cx="8896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Basic Internet Protocols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TCP/IP is fundamental to the Internet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Email, web browsing, file downloads, accessing database are built on top of TCP and IP protocols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TCP is the </a:t>
            </a:r>
            <a:r>
              <a:rPr lang="en-US" altLang="en-US" b="1" dirty="0">
                <a:latin typeface="+mn-lt"/>
              </a:rPr>
              <a:t>T</a:t>
            </a:r>
            <a:r>
              <a:rPr lang="en-US" altLang="en-US" dirty="0">
                <a:latin typeface="+mn-lt"/>
              </a:rPr>
              <a:t>ransmission </a:t>
            </a:r>
            <a:r>
              <a:rPr lang="en-US" altLang="en-US" b="1" dirty="0">
                <a:latin typeface="+mn-lt"/>
              </a:rPr>
              <a:t>C</a:t>
            </a:r>
            <a:r>
              <a:rPr lang="en-US" altLang="en-US" dirty="0">
                <a:latin typeface="+mn-lt"/>
              </a:rPr>
              <a:t>ontrol </a:t>
            </a:r>
            <a:r>
              <a:rPr lang="en-US" altLang="en-US" b="1" dirty="0">
                <a:latin typeface="+mn-lt"/>
              </a:rPr>
              <a:t>P</a:t>
            </a:r>
            <a:r>
              <a:rPr lang="en-US" altLang="en-US" dirty="0">
                <a:latin typeface="+mn-lt"/>
              </a:rPr>
              <a:t>rotocol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TCP extends IP to provide added functionality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However, only IP is fundamental to the definition of Internet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IP address: </a:t>
            </a:r>
          </a:p>
          <a:p>
            <a:pPr marL="120015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Calibri" charset="0"/>
              </a:rPr>
              <a:t>Each device connected to the Internet has a unique numeric IP address.</a:t>
            </a:r>
            <a:endParaRPr lang="en-US" altLang="en-US" dirty="0">
              <a:latin typeface="+mn-lt"/>
            </a:endParaRPr>
          </a:p>
          <a:p>
            <a:pPr marL="120015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32 bit number (sequence of 4 decimal numbers separated by dots, for example: </a:t>
            </a:r>
            <a:r>
              <a:rPr lang="en-US" altLang="en-US" dirty="0">
                <a:latin typeface="Calibri" charset="0"/>
                <a:hlinkClick r:id="rId3"/>
              </a:rPr>
              <a:t>http://74.125.224.72</a:t>
            </a:r>
            <a:r>
              <a:rPr lang="en-US" altLang="en-US" dirty="0">
                <a:latin typeface="+mn-lt"/>
              </a:rPr>
              <a:t>)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Other protocols: UDP, FTP, SMTP etc.</a:t>
            </a:r>
          </a:p>
        </p:txBody>
      </p:sp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4A28D329-3558-AF4F-BA8D-0BE3CE59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622059EE-F4A0-5E46-90AF-BD46DFF73B2B}" type="slidenum">
              <a:rPr lang="en-US" altLang="en-US" sz="1000">
                <a:solidFill>
                  <a:srgbClr val="FFFFFF"/>
                </a:solidFill>
              </a:rPr>
              <a:pPr/>
              <a:t>12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03FCF4C1-B3EC-8745-AD03-4D4E3C30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838200"/>
            <a:ext cx="88963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UDP- User Datagram Protocol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latin typeface="+mn-lt"/>
              </a:rPr>
              <a:t>An alternative protocol to TCP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latin typeface="+mn-lt"/>
              </a:rPr>
              <a:t>It builds on IP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latin typeface="+mn-lt"/>
              </a:rPr>
              <a:t>Does not provide two-way connection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latin typeface="+mn-lt"/>
              </a:rPr>
              <a:t>Does not provide guaranteed delivery unlike TCP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latin typeface="+mn-lt"/>
              </a:rPr>
              <a:t>Faster than TCP for simple tasks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dirty="0">
                <a:latin typeface="+mn-lt"/>
              </a:rPr>
              <a:t>Used for tasks like downloading video, short message etc</a:t>
            </a:r>
            <a:r>
              <a:rPr lang="en-US" altLang="en-US" dirty="0">
                <a:latin typeface="+mn-lt"/>
              </a:rPr>
              <a:t>.</a:t>
            </a:r>
          </a:p>
        </p:txBody>
      </p:sp>
      <p:sp>
        <p:nvSpPr>
          <p:cNvPr id="36866" name="Slide Number Placeholder 1">
            <a:extLst>
              <a:ext uri="{FF2B5EF4-FFF2-40B4-BE49-F238E27FC236}">
                <a16:creationId xmlns:a16="http://schemas.microsoft.com/office/drawing/2014/main" id="{BCE56993-2B32-7A48-8A03-4FB9B480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608A3198-1F1A-9F44-8318-30E3FD6EDC54}" type="slidenum">
              <a:rPr lang="en-US" altLang="en-US" sz="1000">
                <a:solidFill>
                  <a:srgbClr val="FFFFFF"/>
                </a:solidFill>
              </a:rPr>
              <a:pPr/>
              <a:t>13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2E5822CE-709B-8842-AD9C-9B1844152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81000"/>
            <a:ext cx="8896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FTP: File Transfer Protocol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People required a protocol to reliably transfer files between any two computers connected to the Internet.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FTP is a client/server program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An FTP client program enables the user to interact with an ftp server in order to access files on the ftp server computer.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FTP provides similar services to those available on most </a:t>
            </a:r>
            <a:r>
              <a:rPr lang="en-US" altLang="en-US" sz="2800" dirty="0" err="1">
                <a:latin typeface="+mn-lt"/>
              </a:rPr>
              <a:t>filesystems</a:t>
            </a:r>
            <a:r>
              <a:rPr lang="en-US" altLang="en-US" sz="2800" dirty="0">
                <a:latin typeface="+mn-lt"/>
              </a:rPr>
              <a:t>: list directories, create new files, download files, delete files.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FTP uses TCP connections and the default server port for FTP is 21.</a:t>
            </a:r>
          </a:p>
        </p:txBody>
      </p:sp>
      <p:sp>
        <p:nvSpPr>
          <p:cNvPr id="37890" name="Slide Number Placeholder 1">
            <a:extLst>
              <a:ext uri="{FF2B5EF4-FFF2-40B4-BE49-F238E27FC236}">
                <a16:creationId xmlns:a16="http://schemas.microsoft.com/office/drawing/2014/main" id="{66096166-4CF5-B841-A0BE-EFD4F350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CDAAE67F-1C9B-AC49-AFB1-E529D0464E96}" type="slidenum">
              <a:rPr lang="en-US" altLang="en-US" sz="1000">
                <a:solidFill>
                  <a:srgbClr val="FFFFFF"/>
                </a:solidFill>
              </a:rPr>
              <a:pPr/>
              <a:t>14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12A3C70-CAD9-2C4B-B590-3F383D14E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929640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Web Standards and the W3C Consortium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5CF887A-79A4-594B-AB32-9CF19D070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578850" cy="4572000"/>
          </a:xfrm>
        </p:spPr>
        <p:txBody>
          <a:bodyPr/>
          <a:lstStyle/>
          <a:p>
            <a:pPr marL="365125" indent="-282575" eaLnBrk="1" hangingPunct="1">
              <a:buFont typeface="Wingdings 2" pitchFamily="2" charset="2"/>
              <a:buChar char=""/>
            </a:pPr>
            <a:r>
              <a:rPr lang="en-US" altLang="en-US" sz="2800" dirty="0"/>
              <a:t>W3C – World Wide Web Consortium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Develops recommendations and prototype technologies related to the Web </a:t>
            </a:r>
            <a:br>
              <a:rPr lang="en-US" altLang="en-US" sz="2800" dirty="0"/>
            </a:br>
            <a:endParaRPr lang="en-US" altLang="en-US" sz="2800" dirty="0"/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Produces specifications, called Recommendations, in an effort to standardize web technologies</a:t>
            </a:r>
            <a:br>
              <a:rPr lang="en-US" altLang="en-US" sz="2000" dirty="0"/>
            </a:br>
            <a:endParaRPr lang="en-US" altLang="en-US" sz="2000" dirty="0"/>
          </a:p>
          <a:p>
            <a:pPr marL="365125" indent="-282575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39939" name="Slide Number Placeholder 1">
            <a:extLst>
              <a:ext uri="{FF2B5EF4-FFF2-40B4-BE49-F238E27FC236}">
                <a16:creationId xmlns:a16="http://schemas.microsoft.com/office/drawing/2014/main" id="{0EC52394-1320-DE41-8673-382DCA91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FB444ACE-9412-7040-9D69-A16ED01A0C4F}" type="slidenum">
              <a:rPr lang="en-US" altLang="en-US" sz="1000">
                <a:solidFill>
                  <a:srgbClr val="FFFFFF"/>
                </a:solidFill>
              </a:rPr>
              <a:pPr/>
              <a:t>15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39CBA9-4620-3B4A-95F6-4B45D15FD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817245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Web Accessibility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4EF8FC2-59EE-2A43-A0AE-4C15091D36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650" y="1828800"/>
            <a:ext cx="8489950" cy="4648200"/>
          </a:xfrm>
        </p:spPr>
        <p:txBody>
          <a:bodyPr/>
          <a:lstStyle/>
          <a:p>
            <a:pPr marL="365125" indent="-282575" eaLnBrk="1" hangingPunct="1">
              <a:buFont typeface="Wingdings 2" pitchFamily="2" charset="2"/>
              <a:buChar char=""/>
            </a:pPr>
            <a:r>
              <a:rPr lang="en-US" altLang="en-US" sz="3200" dirty="0"/>
              <a:t>WAI – Web Accessibility Initiative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Develops recommendations for 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400" dirty="0"/>
              <a:t>Web content developers, 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400" dirty="0"/>
              <a:t>Web authoring tool developers, 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400" dirty="0"/>
              <a:t>Developers of web browsers, and 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400" dirty="0"/>
              <a:t>Developers of other user agents to facilitate use of the web by those with special needs. </a:t>
            </a:r>
            <a:br>
              <a:rPr lang="en-US" altLang="en-US" sz="2400" dirty="0"/>
            </a:br>
            <a:endParaRPr lang="en-US" altLang="en-US" sz="2400" dirty="0"/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WCAG 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400" dirty="0"/>
              <a:t>Web Content Accessibility Guidelines</a:t>
            </a:r>
            <a:br>
              <a:rPr lang="en-US" altLang="en-US" sz="2400" dirty="0"/>
            </a:br>
            <a:r>
              <a:rPr lang="en-US" altLang="en-US" sz="2400" dirty="0">
                <a:hlinkClick r:id="rId3"/>
              </a:rPr>
              <a:t>http://www.w3.org/WAI/WCAG20/quickref/</a:t>
            </a:r>
            <a:endParaRPr lang="en-US" altLang="en-US" sz="2400" dirty="0"/>
          </a:p>
          <a:p>
            <a:pPr marL="885825" lvl="2" eaLnBrk="1" hangingPunct="1">
              <a:buFont typeface="Wingdings 2" pitchFamily="2" charset="2"/>
              <a:buChar char=""/>
            </a:pPr>
            <a:endParaRPr lang="en-US" altLang="en-US" sz="2400" dirty="0"/>
          </a:p>
        </p:txBody>
      </p:sp>
      <p:sp>
        <p:nvSpPr>
          <p:cNvPr id="41987" name="Slide Number Placeholder 1">
            <a:extLst>
              <a:ext uri="{FF2B5EF4-FFF2-40B4-BE49-F238E27FC236}">
                <a16:creationId xmlns:a16="http://schemas.microsoft.com/office/drawing/2014/main" id="{443C16FE-6BB7-6E42-ABEB-F56013FD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7812D3E7-BB86-8F41-ACAA-E4B3A38B77FD}" type="slidenum">
              <a:rPr lang="en-US" altLang="en-US" sz="1000">
                <a:solidFill>
                  <a:srgbClr val="FFFFFF"/>
                </a:solidFill>
              </a:rPr>
              <a:pPr/>
              <a:t>16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778C-47B0-AF40-A2B7-428DF9CC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Uniform Resource Locator (URL)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AE5EF7C9-D910-654F-8C5C-9B2A55B7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 client that wants to access a Web page needs the address to that page.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The Uniform Resource Locator (URL) is a standard for specifying any kind of information on the Internet.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The URL defines four things: protocol, host computer, port and path.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F780B40D-C672-CE44-81D8-4412270E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68A1FA54-A1A4-1F42-886C-BAC264F538CF}" type="slidenum">
              <a:rPr lang="en-US" altLang="en-US" sz="1000">
                <a:solidFill>
                  <a:srgbClr val="FFFFFF"/>
                </a:solidFill>
              </a:rPr>
              <a:pPr/>
              <a:t>17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37AC1-E4E5-264F-A49E-9BC09AB6EFD1}"/>
              </a:ext>
            </a:extLst>
          </p:cNvPr>
          <p:cNvSpPr/>
          <p:nvPr/>
        </p:nvSpPr>
        <p:spPr>
          <a:xfrm>
            <a:off x="1219200" y="43434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Protocol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8BB91-25BB-5B46-8016-1B39412D60C0}"/>
              </a:ext>
            </a:extLst>
          </p:cNvPr>
          <p:cNvSpPr/>
          <p:nvPr/>
        </p:nvSpPr>
        <p:spPr>
          <a:xfrm>
            <a:off x="2854325" y="43434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BFF86-53B0-204B-B1A2-E9FC82376E87}"/>
              </a:ext>
            </a:extLst>
          </p:cNvPr>
          <p:cNvSpPr/>
          <p:nvPr/>
        </p:nvSpPr>
        <p:spPr>
          <a:xfrm>
            <a:off x="4489450" y="43434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D840A-9BF4-A941-B8B0-6C971F035723}"/>
              </a:ext>
            </a:extLst>
          </p:cNvPr>
          <p:cNvSpPr/>
          <p:nvPr/>
        </p:nvSpPr>
        <p:spPr>
          <a:xfrm>
            <a:off x="6129338" y="4343400"/>
            <a:ext cx="1295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Path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44D68E-4A44-9F45-9FC2-423A2A69B0A0}"/>
              </a:ext>
            </a:extLst>
          </p:cNvPr>
          <p:cNvSpPr txBox="1">
            <a:spLocks/>
          </p:cNvSpPr>
          <p:nvPr/>
        </p:nvSpPr>
        <p:spPr>
          <a:xfrm>
            <a:off x="2468563" y="4032250"/>
            <a:ext cx="854075" cy="809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2">
                    <a:satMod val="130000"/>
                  </a:schemeClr>
                </a:solidFill>
              </a:rPr>
              <a:t>://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EBFABF-B38D-1648-BCD9-89BE50DB975F}"/>
              </a:ext>
            </a:extLst>
          </p:cNvPr>
          <p:cNvSpPr txBox="1">
            <a:spLocks/>
          </p:cNvSpPr>
          <p:nvPr/>
        </p:nvSpPr>
        <p:spPr>
          <a:xfrm>
            <a:off x="4168775" y="4016375"/>
            <a:ext cx="854075" cy="809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2">
                    <a:satMod val="130000"/>
                  </a:schemeClr>
                </a:solidFill>
              </a:rPr>
              <a:t>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4C10D1-2894-2940-B6C5-49F04B62C1A2}"/>
              </a:ext>
            </a:extLst>
          </p:cNvPr>
          <p:cNvSpPr txBox="1">
            <a:spLocks/>
          </p:cNvSpPr>
          <p:nvPr/>
        </p:nvSpPr>
        <p:spPr>
          <a:xfrm>
            <a:off x="5784850" y="4041775"/>
            <a:ext cx="854075" cy="809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2">
                    <a:satMod val="130000"/>
                  </a:schemeClr>
                </a:solidFill>
              </a:rPr>
              <a:t>/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7B5B22AC-C072-624B-A524-67090B569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105400"/>
            <a:ext cx="67151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3A10B3E3-D473-F048-A068-A20B3AC1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57200"/>
            <a:ext cx="8896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WWW – Identifying a web page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A web page is identified by: 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The protocol used to access the web page.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The host is the computer on which the web page is stored.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The TCP port that the server is listening on to allow a client to access the web page.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The path is the directory pathname of web page on server (the file where the information is located).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Specific syntax for Uniform Resource Locator (</a:t>
            </a:r>
            <a:r>
              <a:rPr lang="en-US" altLang="en-US" sz="2800" b="1" dirty="0">
                <a:latin typeface="+mn-lt"/>
              </a:rPr>
              <a:t>URL</a:t>
            </a:r>
            <a:r>
              <a:rPr lang="en-US" altLang="en-US" sz="2800" dirty="0">
                <a:latin typeface="+mn-lt"/>
              </a:rPr>
              <a:t>): </a:t>
            </a:r>
            <a:r>
              <a:rPr lang="en-US" altLang="en-US" sz="2800" b="1" dirty="0">
                <a:latin typeface="+mn-lt"/>
              </a:rPr>
              <a:t>protocol</a:t>
            </a:r>
            <a:r>
              <a:rPr lang="en-US" altLang="en-US" sz="2800" dirty="0">
                <a:latin typeface="+mn-lt"/>
              </a:rPr>
              <a:t>://</a:t>
            </a:r>
            <a:r>
              <a:rPr lang="en-US" altLang="en-US" sz="2800" dirty="0" err="1">
                <a:latin typeface="+mn-lt"/>
              </a:rPr>
              <a:t>computer_name:port</a:t>
            </a:r>
            <a:r>
              <a:rPr lang="en-US" altLang="en-US" sz="2800" dirty="0">
                <a:latin typeface="+mn-lt"/>
              </a:rPr>
              <a:t>/</a:t>
            </a:r>
            <a:r>
              <a:rPr lang="en-US" altLang="en-US" sz="2800" dirty="0" err="1">
                <a:latin typeface="+mn-lt"/>
              </a:rPr>
              <a:t>document_name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Protocol can be http, UDP, SMTP, FTP, mailto.</a:t>
            </a:r>
          </a:p>
        </p:txBody>
      </p:sp>
      <p:sp>
        <p:nvSpPr>
          <p:cNvPr id="50178" name="Slide Number Placeholder 1">
            <a:extLst>
              <a:ext uri="{FF2B5EF4-FFF2-40B4-BE49-F238E27FC236}">
                <a16:creationId xmlns:a16="http://schemas.microsoft.com/office/drawing/2014/main" id="{35523124-0A62-734F-87BC-D72ACE20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9169C893-C8F3-B540-93EF-D357A279125A}" type="slidenum">
              <a:rPr lang="en-US" altLang="en-US" sz="1000">
                <a:solidFill>
                  <a:srgbClr val="FFFFFF"/>
                </a:solidFill>
              </a:rPr>
              <a:pPr/>
              <a:t>18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6B77-9118-A940-98F7-76C3BA64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Domain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E7F7-9D9D-5C48-AA2A-540DA7F5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Calibri" charset="0"/>
              <a:buNone/>
              <a:defRPr/>
            </a:pPr>
            <a:r>
              <a:rPr lang="en-GB" sz="2800" dirty="0"/>
              <a:t>What is “</a:t>
            </a:r>
            <a:r>
              <a:rPr lang="en-GB" sz="2800" b="1" dirty="0"/>
              <a:t>Domain Name</a:t>
            </a:r>
            <a:r>
              <a:rPr lang="en-GB" sz="2800" dirty="0"/>
              <a:t>”?</a:t>
            </a:r>
          </a:p>
          <a:p>
            <a:pPr>
              <a:buFont typeface="Calibri" charset="0"/>
              <a:buChar char=" "/>
              <a:defRPr/>
            </a:pPr>
            <a:r>
              <a:rPr lang="en-GB" sz="2800" dirty="0"/>
              <a:t> It is a unique name for your website. To get a domain name you have to register the name from domain name registration companies like </a:t>
            </a:r>
            <a:r>
              <a:rPr lang="en-GB" sz="2800" dirty="0" err="1"/>
              <a:t>eHost.com</a:t>
            </a:r>
            <a:r>
              <a:rPr lang="en-GB" sz="2800" dirty="0"/>
              <a:t>.</a:t>
            </a:r>
          </a:p>
          <a:p>
            <a:pPr>
              <a:buFont typeface="Calibri" charset="0"/>
              <a:buChar char=" "/>
              <a:defRPr/>
            </a:pPr>
            <a:r>
              <a:rPr lang="pl-PL" sz="2800" dirty="0" err="1"/>
              <a:t>Example</a:t>
            </a:r>
            <a:r>
              <a:rPr lang="pl-PL" sz="2800" dirty="0"/>
              <a:t>: </a:t>
            </a:r>
            <a:r>
              <a:rPr lang="pl-PL" sz="2800" dirty="0">
                <a:hlinkClick r:id="rId2"/>
              </a:rPr>
              <a:t>www.google.com</a:t>
            </a:r>
            <a:endParaRPr lang="pl-PL" sz="2800" dirty="0"/>
          </a:p>
          <a:p>
            <a:pPr>
              <a:buFont typeface="Calibri" charset="0"/>
              <a:buChar char=" "/>
              <a:defRPr/>
            </a:pPr>
            <a:endParaRPr lang="en-GB" dirty="0"/>
          </a:p>
          <a:p>
            <a:pPr>
              <a:buFont typeface="Calibri" charset="0"/>
              <a:buChar char=" "/>
              <a:defRPr/>
            </a:pPr>
            <a:endParaRPr lang="pl-PL" dirty="0"/>
          </a:p>
          <a:p>
            <a:pPr marL="0" indent="0">
              <a:buFont typeface="Calibri" charset="0"/>
              <a:buNone/>
              <a:defRPr/>
            </a:pPr>
            <a:endParaRPr lang="pl-PL" dirty="0"/>
          </a:p>
          <a:p>
            <a:pPr marL="0" indent="0">
              <a:buFont typeface="Calibri" charset="0"/>
              <a:buNone/>
              <a:defRPr/>
            </a:pPr>
            <a:endParaRPr lang="en-GB" dirty="0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41612106-B7F2-C342-90C9-385362A3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8F28267B-A5C6-664E-8C39-575784F16CF0}" type="slidenum">
              <a:rPr lang="en-US" altLang="en-US" sz="1000">
                <a:solidFill>
                  <a:srgbClr val="FFFFFF"/>
                </a:solidFill>
              </a:rPr>
              <a:pPr/>
              <a:t>19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C46A04F1-60CF-B240-AC2B-7C77E078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762000"/>
            <a:ext cx="8534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130000"/>
                  </a:schemeClr>
                </a:solidFill>
              </a:rPr>
              <a:t>Learning Outcomes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A7EC69E-4307-F141-BB46-80E16FBF2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17625"/>
            <a:ext cx="8686800" cy="49530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lvl="1" eaLnBrk="1" hangingPunct="1"/>
            <a:r>
              <a:rPr lang="en-US" altLang="en-US" sz="3200" dirty="0"/>
              <a:t>The evolution of the Internet</a:t>
            </a:r>
            <a:endParaRPr lang="ar-SA" altLang="en-US" sz="3200" dirty="0"/>
          </a:p>
          <a:p>
            <a:pPr lvl="1" eaLnBrk="1" hangingPunct="1"/>
            <a:r>
              <a:rPr lang="en-US" altLang="en-US" sz="3200" dirty="0"/>
              <a:t>difference between the Internet, intranets, and extranets.</a:t>
            </a:r>
          </a:p>
          <a:p>
            <a:pPr lvl="1" eaLnBrk="1" hangingPunct="1"/>
            <a:r>
              <a:rPr lang="en-US" altLang="en-US" sz="3200" dirty="0"/>
              <a:t>The beginning of the World Wide Web.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4C11BF7A-2120-CB4D-B16B-1D999B76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6C18CB1-EC82-5447-A576-6E6521F4C47D}" type="slidenum">
              <a:rPr lang="en-US" altLang="en-US" sz="1000">
                <a:latin typeface="Century Schoolbook" panose="02040604050505020304" pitchFamily="18" charset="0"/>
              </a:rPr>
              <a:pPr/>
              <a:t>2</a:t>
            </a:fld>
            <a:endParaRPr lang="en-US" altLang="en-US" sz="100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B632-5BDE-B648-B536-FDE4E5F6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2">
                    <a:satMod val="130000"/>
                  </a:schemeClr>
                </a:solidFill>
              </a:rPr>
              <a:t>Top-Level Domain Name (TLD)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B590C18-330B-FB49-ABF3-D7B84E55B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A top-level domain (TLD) identifies the right-most label of the domain name.</a:t>
            </a:r>
          </a:p>
          <a:p>
            <a:endParaRPr lang="en-GB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/>
              <a:t>Current generic TLDs:</a:t>
            </a:r>
          </a:p>
          <a:p>
            <a:r>
              <a:rPr lang="en-GB" altLang="en-US"/>
              <a:t>.com, .org, .net, .mil, .gov, .edu, .int, .aero, .asia, .cat, .jobs, .name, .biz, .mobi, .museum, .info, .coop, .post, .pro, .tel, .travel. </a:t>
            </a:r>
          </a:p>
          <a:p>
            <a:endParaRPr lang="en-GB" altLang="en-US"/>
          </a:p>
        </p:txBody>
      </p:sp>
      <p:sp>
        <p:nvSpPr>
          <p:cNvPr id="48131" name="Slide Number Placeholder 2">
            <a:extLst>
              <a:ext uri="{FF2B5EF4-FFF2-40B4-BE49-F238E27FC236}">
                <a16:creationId xmlns:a16="http://schemas.microsoft.com/office/drawing/2014/main" id="{82E3EA9E-7C85-9840-BEAB-2D11D12A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80DA5C42-B575-1F4F-9FB1-866953DFCA25}" type="slidenum">
              <a:rPr lang="en-US" altLang="en-US" sz="1000">
                <a:solidFill>
                  <a:srgbClr val="FFFFFF"/>
                </a:solidFill>
              </a:rPr>
              <a:pPr/>
              <a:t>20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25936BFD-45C0-8A4E-B8DD-E542E389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9738"/>
            <a:ext cx="88963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WWW – Identifying a web page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Computer name can be DNS name or IP address.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TCP port is optional (http uses </a:t>
            </a:r>
            <a:r>
              <a:rPr lang="en-US" altLang="en-US" sz="2800" b="1" dirty="0">
                <a:latin typeface="+mn-lt"/>
              </a:rPr>
              <a:t>port 80 as its default port</a:t>
            </a:r>
            <a:r>
              <a:rPr lang="en-US" altLang="en-US" sz="2800" dirty="0">
                <a:latin typeface="+mn-lt"/>
              </a:rPr>
              <a:t>).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 err="1">
                <a:latin typeface="+mn-lt"/>
              </a:rPr>
              <a:t>document_name</a:t>
            </a:r>
            <a:r>
              <a:rPr lang="en-US" altLang="en-US" sz="2800" dirty="0">
                <a:latin typeface="+mn-lt"/>
              </a:rPr>
              <a:t> is path on server to web page (file).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E.g. </a:t>
            </a:r>
            <a:r>
              <a:rPr lang="en-US" altLang="en-US" dirty="0">
                <a:latin typeface="+mn-lt"/>
              </a:rPr>
              <a:t>http://</a:t>
            </a:r>
            <a:r>
              <a:rPr lang="en-US" altLang="en-US" dirty="0" err="1">
                <a:latin typeface="+mn-lt"/>
              </a:rPr>
              <a:t>www.yahoo.com</a:t>
            </a:r>
            <a:r>
              <a:rPr lang="en-US" altLang="en-US" dirty="0">
                <a:latin typeface="+mn-lt"/>
              </a:rPr>
              <a:t>/Recreation/Sports/Soccer/</a:t>
            </a:r>
            <a:r>
              <a:rPr lang="en-US" altLang="en-US" dirty="0" err="1">
                <a:latin typeface="+mn-lt"/>
              </a:rPr>
              <a:t>index.html</a:t>
            </a:r>
            <a:endParaRPr lang="en-US" altLang="en-US" dirty="0">
              <a:latin typeface="+mn-lt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Protocol is http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Computer name or DNS name is </a:t>
            </a:r>
            <a:r>
              <a:rPr lang="en-US" altLang="en-US" sz="2800" dirty="0" err="1">
                <a:latin typeface="+mn-lt"/>
              </a:rPr>
              <a:t>www.yahoo.com</a:t>
            </a:r>
            <a:endParaRPr lang="en-US" altLang="en-US" sz="2800" dirty="0">
              <a:latin typeface="+mn-lt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Port number is the default port for http, i.e. port 80.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dirty="0">
                <a:latin typeface="+mn-lt"/>
              </a:rPr>
              <a:t>Document name is /Recreation/Sports/Soccer/</a:t>
            </a:r>
            <a:r>
              <a:rPr lang="en-US" altLang="en-US" sz="2800" dirty="0" err="1">
                <a:latin typeface="+mn-lt"/>
              </a:rPr>
              <a:t>index.html</a:t>
            </a:r>
            <a:endParaRPr lang="en-US" altLang="en-US" sz="2800" dirty="0">
              <a:latin typeface="+mn-lt"/>
            </a:endParaRPr>
          </a:p>
        </p:txBody>
      </p:sp>
      <p:sp>
        <p:nvSpPr>
          <p:cNvPr id="52226" name="Slide Number Placeholder 1">
            <a:extLst>
              <a:ext uri="{FF2B5EF4-FFF2-40B4-BE49-F238E27FC236}">
                <a16:creationId xmlns:a16="http://schemas.microsoft.com/office/drawing/2014/main" id="{AC7256F4-A622-784A-A31A-900C8945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9F947556-751E-DB4D-A648-D54166EACEA7}" type="slidenum">
              <a:rPr lang="en-US" altLang="en-US" sz="1000">
                <a:solidFill>
                  <a:srgbClr val="FFFFFF"/>
                </a:solidFill>
              </a:rPr>
              <a:pPr/>
              <a:t>21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B564-8DA7-A240-A37D-CFF99CE0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The Web Experience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ED392EC4-2D46-FC4A-A6BE-7ADB75EF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75" y="1846263"/>
            <a:ext cx="5889625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 A user clicks on a link in a browser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The browser communicates with a web server using HTTP.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The server sends an HTML document back.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The browser displays the document.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The user clicks on another link and activates another URL.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8479E5BC-6250-BD44-B498-4E523E07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29F2E8E5-FA0F-884C-A41E-DDED076630E8}" type="slidenum">
              <a:rPr lang="en-US" altLang="en-US" sz="1000">
                <a:solidFill>
                  <a:srgbClr val="FFFFFF"/>
                </a:solidFill>
              </a:rPr>
              <a:pPr/>
              <a:t>22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B15446-AB6B-0E46-BFCC-B31C77B0F1E1}"/>
              </a:ext>
            </a:extLst>
          </p:cNvPr>
          <p:cNvSpPr/>
          <p:nvPr/>
        </p:nvSpPr>
        <p:spPr>
          <a:xfrm>
            <a:off x="7842647" y="4419600"/>
            <a:ext cx="1469232" cy="123586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Web server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8612D6-61E3-0542-9013-CD91F60D1495}"/>
              </a:ext>
            </a:extLst>
          </p:cNvPr>
          <p:cNvSpPr/>
          <p:nvPr/>
        </p:nvSpPr>
        <p:spPr>
          <a:xfrm>
            <a:off x="7842647" y="2543770"/>
            <a:ext cx="1469232" cy="123586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Web client (browser)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D608A5-0EC0-3440-AB84-05B8D9C37ED9}"/>
              </a:ext>
            </a:extLst>
          </p:cNvPr>
          <p:cNvCxnSpPr/>
          <p:nvPr/>
        </p:nvCxnSpPr>
        <p:spPr>
          <a:xfrm flipH="1">
            <a:off x="8043863" y="3581400"/>
            <a:ext cx="14287" cy="98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1558C9-EB61-9D49-B52F-F0673F9DCFF5}"/>
              </a:ext>
            </a:extLst>
          </p:cNvPr>
          <p:cNvCxnSpPr/>
          <p:nvPr/>
        </p:nvCxnSpPr>
        <p:spPr>
          <a:xfrm flipV="1">
            <a:off x="9110663" y="3581400"/>
            <a:ext cx="0" cy="98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8" name="TextBox 13">
            <a:extLst>
              <a:ext uri="{FF2B5EF4-FFF2-40B4-BE49-F238E27FC236}">
                <a16:creationId xmlns:a16="http://schemas.microsoft.com/office/drawing/2014/main" id="{F4D31ECB-B47D-BC41-B2C9-E29FC178D9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12819" y="3869531"/>
            <a:ext cx="106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Request</a:t>
            </a:r>
          </a:p>
        </p:txBody>
      </p:sp>
      <p:sp>
        <p:nvSpPr>
          <p:cNvPr id="55309" name="TextBox 14">
            <a:extLst>
              <a:ext uri="{FF2B5EF4-FFF2-40B4-BE49-F238E27FC236}">
                <a16:creationId xmlns:a16="http://schemas.microsoft.com/office/drawing/2014/main" id="{EC047345-D966-D644-9AFB-16FF5DFF539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419307" y="3848894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Reponse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9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50710AF9-18EA-47EE-B7BD-E1CE9D5CF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19" b="1741"/>
          <a:stretch/>
        </p:blipFill>
        <p:spPr>
          <a:xfrm>
            <a:off x="-26" y="10"/>
            <a:ext cx="9906025" cy="49150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24" y="4953000"/>
            <a:ext cx="990352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72" y="5120640"/>
            <a:ext cx="817245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3200">
                <a:solidFill>
                  <a:srgbClr val="FFFFFF"/>
                </a:solidFill>
              </a:rPr>
              <a:t>Questions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4" y="4906176"/>
            <a:ext cx="9903523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979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67B8F9E-C860-5943-8B40-4B42D31CF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997825" cy="317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Checkpoint 1.1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7C28F504-4B45-9343-ACEE-5888802A1C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51205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dirty="0">
                <a:latin typeface="Frutiger-Italic" charset="0"/>
              </a:rPr>
              <a:t>1. Describe the difference between the Internet and an intranet.</a:t>
            </a:r>
          </a:p>
          <a:p>
            <a:pPr eaLnBrk="1" hangingPunct="1"/>
            <a:endParaRPr lang="en-US" altLang="en-US" i="1" dirty="0">
              <a:latin typeface="Frutiger-Italic" charset="0"/>
            </a:endParaRPr>
          </a:p>
          <a:p>
            <a:pPr eaLnBrk="1" hangingPunct="1">
              <a:buFontTx/>
              <a:buNone/>
            </a:pPr>
            <a:r>
              <a:rPr lang="en-US" altLang="en-US" i="1" dirty="0">
                <a:latin typeface="Frutiger-Italic" charset="0"/>
              </a:rPr>
              <a:t>2. Describe the difference between the Internet and the Web.</a:t>
            </a:r>
            <a:endParaRPr lang="en-US" altLang="en-US" dirty="0">
              <a:latin typeface="Frutiger-Italic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/>
          </a:p>
        </p:txBody>
      </p:sp>
      <p:sp>
        <p:nvSpPr>
          <p:cNvPr id="53251" name="Slide Number Placeholder 1">
            <a:extLst>
              <a:ext uri="{FF2B5EF4-FFF2-40B4-BE49-F238E27FC236}">
                <a16:creationId xmlns:a16="http://schemas.microsoft.com/office/drawing/2014/main" id="{44B4063E-2A02-E94E-AB58-46DEA1CD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80488ED9-716C-724F-948D-F7F235E33172}" type="slidenum">
              <a:rPr lang="en-US" altLang="en-US" sz="1000">
                <a:solidFill>
                  <a:srgbClr val="FFFFFF"/>
                </a:solidFill>
              </a:rPr>
              <a:pPr/>
              <a:t>24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FD7-8F62-274D-981C-AFC7FB3D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300" b="1" dirty="0">
                <a:solidFill>
                  <a:schemeClr val="tx2">
                    <a:satMod val="130000"/>
                  </a:schemeClr>
                </a:solidFill>
              </a:rPr>
              <a:t>The Internet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4652CA3-2AA0-A241-ACDB-C8E51479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lvl="1" indent="-90488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Inter</a:t>
            </a:r>
            <a:r>
              <a:rPr lang="en-US" altLang="en-US" sz="2400" dirty="0"/>
              <a:t>connected </a:t>
            </a:r>
            <a:r>
              <a:rPr lang="en-US" altLang="en-US" sz="2400" b="1" dirty="0"/>
              <a:t>net</a:t>
            </a:r>
            <a:r>
              <a:rPr lang="en-US" altLang="en-US" sz="2400" dirty="0"/>
              <a:t>work of computer networks.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Internet is composed of collection of networks connecting millions of computers together.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Internet consists of hardware and software infrastructure that enables computers to communicate and exchange information.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8683D05-EDF0-8943-8130-E9B3C2AE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54A02156-94B7-6E44-ACAF-E539A9A62D72}" type="slidenum">
              <a:rPr lang="en-US" altLang="en-US" sz="1000">
                <a:solidFill>
                  <a:srgbClr val="FFFFFF"/>
                </a:solidFill>
              </a:rPr>
              <a:pPr/>
              <a:t>3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54A1721-044B-6A4C-A0CB-DD84BEC5A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127500"/>
            <a:ext cx="3213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11DD4F7-09E4-1249-A134-B6347924D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455025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The Evolution of the Internet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7574538-1986-2848-8F69-E91344240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indent="-282575" eaLnBrk="1" hangingPunct="1">
              <a:buFont typeface="Wingdings 2" pitchFamily="2" charset="2"/>
              <a:buChar char=""/>
            </a:pPr>
            <a:r>
              <a:rPr lang="en-US" altLang="en-US" sz="2800" dirty="0"/>
              <a:t>Internet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ARPAnet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800" dirty="0"/>
              <a:t>Advanced Research Project Agency</a:t>
            </a:r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800" dirty="0"/>
              <a:t>1969 – four computers connected	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 err="1"/>
              <a:t>NSFnet</a:t>
            </a:r>
            <a:endParaRPr lang="en-US" altLang="en-US" sz="2800" dirty="0"/>
          </a:p>
          <a:p>
            <a:pPr marL="885825" lvl="2" eaLnBrk="1" hangingPunct="1">
              <a:buFont typeface="Wingdings 2" pitchFamily="2" charset="2"/>
              <a:buChar char=""/>
            </a:pPr>
            <a:r>
              <a:rPr lang="en-US" altLang="en-US" sz="2800" dirty="0"/>
              <a:t>National Science Foundation</a:t>
            </a:r>
            <a:br>
              <a:rPr lang="en-US" altLang="en-US" sz="2800" dirty="0"/>
            </a:br>
            <a:endParaRPr lang="en-US" altLang="en-US" sz="2800" dirty="0"/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Use of the Internet was originally limited to government, research and academic use</a:t>
            </a:r>
            <a:br>
              <a:rPr lang="en-US" altLang="en-US" sz="2800" dirty="0"/>
            </a:br>
            <a:endParaRPr lang="en-US" altLang="en-US" sz="2800" dirty="0"/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1991 Commercial ban lifted</a:t>
            </a:r>
          </a:p>
        </p:txBody>
      </p:sp>
      <p:sp>
        <p:nvSpPr>
          <p:cNvPr id="21507" name="Slide Number Placeholder 1">
            <a:extLst>
              <a:ext uri="{FF2B5EF4-FFF2-40B4-BE49-F238E27FC236}">
                <a16:creationId xmlns:a16="http://schemas.microsoft.com/office/drawing/2014/main" id="{3F18CAE1-3D81-1C46-893F-86A8D73A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11186FF-9B60-6D49-9A57-C2D3671353C1}" type="slidenum">
              <a:rPr lang="en-US" altLang="en-US" sz="1000">
                <a:solidFill>
                  <a:srgbClr val="FFFFFF"/>
                </a:solidFill>
              </a:rPr>
              <a:pPr/>
              <a:t>4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C4378C0-870B-1D49-AD04-50AFD4C0D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Intranet &amp; Extranets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E5B96E4-11EE-0E49-8640-AEFB0AB79A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Intranet</a:t>
            </a:r>
          </a:p>
          <a:p>
            <a:pPr marL="384048" lvl="1" indent="-182880" eaLnBrk="1" fontAlgn="auto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private network contained within an organization or business used to share information and resources among coworkers.</a:t>
            </a:r>
          </a:p>
          <a:p>
            <a:pPr marL="384048" lvl="1" indent="-182880" eaLnBrk="1" fontAlgn="auto" hangingPunct="1">
              <a:buFont typeface="Wingdings" charset="2"/>
              <a:buNone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Extranet</a:t>
            </a:r>
          </a:p>
          <a:p>
            <a:pPr marL="384048" lvl="1" indent="-182880" eaLnBrk="1" fontAlgn="auto" hangingPunct="1"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private network that securely shares part of an organization’s information or operations with external partners</a:t>
            </a:r>
          </a:p>
        </p:txBody>
      </p:sp>
      <p:sp>
        <p:nvSpPr>
          <p:cNvPr id="23555" name="Slide Number Placeholder 1">
            <a:extLst>
              <a:ext uri="{FF2B5EF4-FFF2-40B4-BE49-F238E27FC236}">
                <a16:creationId xmlns:a16="http://schemas.microsoft.com/office/drawing/2014/main" id="{D53F5D5B-5AE0-D446-B3D2-1B278F6B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00B20E9A-158C-F047-8B0E-621B52289F16}" type="slidenum">
              <a:rPr lang="en-US" altLang="en-US" sz="1000">
                <a:solidFill>
                  <a:srgbClr val="FFFFFF"/>
                </a:solidFill>
              </a:rPr>
              <a:pPr/>
              <a:t>5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40DDCC0-FEDE-8646-B700-2613C31BA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The World Wide Web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56A20E0-51CE-3E4B-97F3-34BBDDAED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1846263"/>
            <a:ext cx="5584825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 The World Wide Web (WWW) is a system of interlinked hypertext documents accessed via the Internet.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 With a web browser, one can view web pages that may contain text, images, videos, and other multimedia and navigate between them by using hyperlinks. </a:t>
            </a:r>
            <a:endParaRPr lang="en-US" altLang="en-US"/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65DD58BE-C944-A349-864F-FAEE8C89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DB84EA45-085E-C44B-BA1B-A57C0D4AC5A6}" type="slidenum">
              <a:rPr lang="en-US" altLang="en-US" sz="1000">
                <a:solidFill>
                  <a:srgbClr val="FFFFFF"/>
                </a:solidFill>
              </a:rPr>
              <a:pPr/>
              <a:t>6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5604" name="Content Placeholder 4">
            <a:extLst>
              <a:ext uri="{FF2B5EF4-FFF2-40B4-BE49-F238E27FC236}">
                <a16:creationId xmlns:a16="http://schemas.microsoft.com/office/drawing/2014/main" id="{E4BF9A8C-38C7-1D45-AA8E-AB52C4D6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846263"/>
            <a:ext cx="3124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B633FC2D-C191-7245-8F97-4FA7645F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648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The World Wide Web (WWW) was developed by Tim Berners-Lee and other research scientists at CERN, the European center for nuclear research, in the late 1980s and early 1990s.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WWW is a client-server model and uses TCP connections to transfer information or web pages from server to client.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WWW uses a Hypertext model. Hypertext allows interactive accesses to a collection of documents.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Documents can hold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Text (hypertext), Graphics, Sound, Animations, Video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Documents are linked together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Non-distributed – all documents stored locally (</a:t>
            </a:r>
            <a:r>
              <a:rPr lang="en-US" altLang="en-US" dirty="0" err="1">
                <a:latin typeface="Calibri" panose="020F0502020204030204" pitchFamily="34" charset="0"/>
              </a:rPr>
              <a:t>e.g</a:t>
            </a:r>
            <a:r>
              <a:rPr lang="en-US" altLang="en-US" dirty="0">
                <a:latin typeface="Calibri" panose="020F0502020204030204" pitchFamily="34" charset="0"/>
              </a:rPr>
              <a:t> on </a:t>
            </a:r>
            <a:r>
              <a:rPr lang="en-US" altLang="en-US" dirty="0" err="1">
                <a:latin typeface="Calibri" panose="020F0502020204030204" pitchFamily="34" charset="0"/>
              </a:rPr>
              <a:t>CD-Rom</a:t>
            </a:r>
            <a:r>
              <a:rPr lang="en-US" altLang="en-US" dirty="0">
                <a:latin typeface="Calibri" panose="020F0502020204030204" pitchFamily="34" charset="0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Distributed – documents stored at remote servers on the Internet.</a:t>
            </a:r>
          </a:p>
        </p:txBody>
      </p:sp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E4F81890-B0F5-6E4C-964A-306B0BAE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8587A475-3DD2-E940-8D96-0AE2AA89FB34}" type="slidenum">
              <a:rPr lang="en-US" altLang="en-US" sz="1000">
                <a:solidFill>
                  <a:srgbClr val="FFFFFF"/>
                </a:solidFill>
              </a:rPr>
              <a:pPr/>
              <a:t>7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1D674E-6506-344A-A1B0-C0F5CAD7E205}"/>
              </a:ext>
            </a:extLst>
          </p:cNvPr>
          <p:cNvSpPr txBox="1">
            <a:spLocks noChangeArrowheads="1"/>
          </p:cNvSpPr>
          <p:nvPr/>
        </p:nvSpPr>
        <p:spPr>
          <a:xfrm>
            <a:off x="444500" y="444500"/>
            <a:ext cx="7997825" cy="3175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</a:rPr>
              <a:t>WWW: The World Wide Web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06CDAD7D-BEB1-AA42-B1C4-3192FA70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1066800"/>
            <a:ext cx="8896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Each document contains links (pointers) to other documents.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The link represented by "active area" on screen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Graphic - button </a:t>
            </a:r>
          </a:p>
          <a:p>
            <a:pPr lvl="2"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latin typeface="+mn-lt"/>
              </a:rPr>
              <a:t>Text - highlighted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By selecting a particular link, the client fetches the referenced document from a server for display.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Links may become invalid.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Link is simply a text name for a remote document.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Remote document may be moved to a new location while name in link remains in place.</a:t>
            </a:r>
          </a:p>
        </p:txBody>
      </p:sp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8CDA55B5-7F79-9A4F-A511-21DDFB17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2BF7E71C-BF63-F649-9AE4-9089873FF753}" type="slidenum">
              <a:rPr lang="en-US" altLang="en-US" sz="1000">
                <a:solidFill>
                  <a:srgbClr val="FFFFFF"/>
                </a:solidFill>
              </a:rPr>
              <a:pPr/>
              <a:t>8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C81242-CCED-EE4A-ACCD-3C2B160DFD6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88950"/>
            <a:ext cx="7997825" cy="2286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WWW - Hyperlinks (or links)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>
            <a:extLst>
              <a:ext uri="{FF2B5EF4-FFF2-40B4-BE49-F238E27FC236}">
                <a16:creationId xmlns:a16="http://schemas.microsoft.com/office/drawing/2014/main" id="{26BBDA82-B323-D440-9BA0-4DB4D98E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308100"/>
            <a:ext cx="88979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Times New Roman" charset="0"/>
                <a:cs typeface="Times New Roman" charset="0"/>
              </a:defRPr>
            </a:lvl9pPr>
          </a:lstStyle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Each WWW document is called a page.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Initial page for individual or organization is called a </a:t>
            </a:r>
            <a:r>
              <a:rPr lang="en-US" altLang="en-US" b="1" dirty="0">
                <a:latin typeface="+mn-lt"/>
              </a:rPr>
              <a:t>home page</a:t>
            </a:r>
            <a:r>
              <a:rPr lang="en-US" altLang="en-US" dirty="0">
                <a:latin typeface="+mn-lt"/>
              </a:rPr>
              <a:t>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Page can contain many different types of information; page must specify: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Content – The actual information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Type of content – The type of information, e.g. text, pictures </a:t>
            </a:r>
            <a:r>
              <a:rPr lang="en-US" altLang="en-US" sz="2000" dirty="0" err="1">
                <a:latin typeface="+mn-lt"/>
              </a:rPr>
              <a:t>etc</a:t>
            </a:r>
            <a:endParaRPr lang="en-US" altLang="en-US" sz="2000" dirty="0">
              <a:latin typeface="+mn-lt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Links to other documents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Rather than having a fixed representation for every browser, pages are formatted with a </a:t>
            </a:r>
            <a:r>
              <a:rPr lang="en-US" altLang="en-US" b="1" dirty="0">
                <a:latin typeface="+mn-lt"/>
              </a:rPr>
              <a:t>mark up language</a:t>
            </a:r>
            <a:r>
              <a:rPr lang="en-US" altLang="en-US" dirty="0">
                <a:latin typeface="+mn-lt"/>
              </a:rPr>
              <a:t>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This allows browser to format page to fit display.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Standard is called </a:t>
            </a:r>
            <a:r>
              <a:rPr lang="en-US" altLang="en-US" b="1" dirty="0" err="1">
                <a:latin typeface="+mn-lt"/>
              </a:rPr>
              <a:t>HyperText</a:t>
            </a:r>
            <a:r>
              <a:rPr lang="en-US" altLang="en-US" b="1" dirty="0">
                <a:latin typeface="+mn-lt"/>
              </a:rPr>
              <a:t> Markup Language</a:t>
            </a:r>
            <a:r>
              <a:rPr lang="en-US" altLang="en-US" dirty="0">
                <a:latin typeface="+mn-lt"/>
              </a:rPr>
              <a:t> (HTML).</a:t>
            </a:r>
          </a:p>
        </p:txBody>
      </p:sp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7AA28939-215F-834D-8172-CEC970C7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cs typeface="Times New Roman" panose="02020603050405020304" pitchFamily="18" charset="0"/>
              </a:defRPr>
            </a:lvl9pPr>
          </a:lstStyle>
          <a:p>
            <a:fld id="{EC2C37C0-2202-8B46-A053-D9F4A54F7C8A}" type="slidenum">
              <a:rPr lang="en-US" altLang="en-US" sz="1000">
                <a:solidFill>
                  <a:srgbClr val="FFFFFF"/>
                </a:solidFill>
              </a:rPr>
              <a:pPr/>
              <a:t>9</a:t>
            </a:fld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1DDB6C-EACB-6E46-BF96-3B157D5BA85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88950"/>
            <a:ext cx="7997825" cy="2286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WWW – Document Representation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10412</TotalTime>
  <Pages>24</Pages>
  <Words>1501</Words>
  <Application>Microsoft Office PowerPoint</Application>
  <PresentationFormat>A4 Paper (210x297 mm)</PresentationFormat>
  <Paragraphs>188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Century Schoolbook</vt:lpstr>
      <vt:lpstr>Frutiger-Italic</vt:lpstr>
      <vt:lpstr>Times</vt:lpstr>
      <vt:lpstr>Verdana</vt:lpstr>
      <vt:lpstr>Wingdings</vt:lpstr>
      <vt:lpstr>Wingdings 2</vt:lpstr>
      <vt:lpstr>Retrospect</vt:lpstr>
      <vt:lpstr>1_Retrospect</vt:lpstr>
      <vt:lpstr>PowerPoint Presentation</vt:lpstr>
      <vt:lpstr>Learning Outcomes</vt:lpstr>
      <vt:lpstr>The Internet</vt:lpstr>
      <vt:lpstr>The Evolution of the Internet</vt:lpstr>
      <vt:lpstr>Intranet &amp; Extranets</vt:lpstr>
      <vt:lpstr>The World Wide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Standards and the W3C Consortium</vt:lpstr>
      <vt:lpstr>Web Accessibility</vt:lpstr>
      <vt:lpstr>Uniform Resource Locator (URL)</vt:lpstr>
      <vt:lpstr>PowerPoint Presentation</vt:lpstr>
      <vt:lpstr>Domain Name</vt:lpstr>
      <vt:lpstr>Top-Level Domain Name (TLD)</vt:lpstr>
      <vt:lpstr>PowerPoint Presentation</vt:lpstr>
      <vt:lpstr>The Web Experience</vt:lpstr>
      <vt:lpstr>Questions ?</vt:lpstr>
      <vt:lpstr>Checkpoint 1.1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Noura Alomar</dc:creator>
  <cp:keywords/>
  <dc:description/>
  <cp:lastModifiedBy>ashwag abdullah</cp:lastModifiedBy>
  <cp:revision>15</cp:revision>
  <cp:lastPrinted>2004-02-20T20:24:40Z</cp:lastPrinted>
  <dcterms:created xsi:type="dcterms:W3CDTF">2016-09-19T12:55:21Z</dcterms:created>
  <dcterms:modified xsi:type="dcterms:W3CDTF">2022-12-12T20:00:02Z</dcterms:modified>
</cp:coreProperties>
</file>