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 id="2147483885" r:id="rId2"/>
  </p:sldMasterIdLst>
  <p:notesMasterIdLst>
    <p:notesMasterId r:id="rId29"/>
  </p:notesMasterIdLst>
  <p:handoutMasterIdLst>
    <p:handoutMasterId r:id="rId30"/>
  </p:handoutMasterIdLst>
  <p:sldIdLst>
    <p:sldId id="379" r:id="rId3"/>
    <p:sldId id="353" r:id="rId4"/>
    <p:sldId id="354" r:id="rId5"/>
    <p:sldId id="356" r:id="rId6"/>
    <p:sldId id="368" r:id="rId7"/>
    <p:sldId id="369" r:id="rId8"/>
    <p:sldId id="370" r:id="rId9"/>
    <p:sldId id="371" r:id="rId10"/>
    <p:sldId id="398" r:id="rId11"/>
    <p:sldId id="399" r:id="rId12"/>
    <p:sldId id="372" r:id="rId13"/>
    <p:sldId id="400" r:id="rId14"/>
    <p:sldId id="389" r:id="rId15"/>
    <p:sldId id="401" r:id="rId16"/>
    <p:sldId id="374" r:id="rId17"/>
    <p:sldId id="384" r:id="rId18"/>
    <p:sldId id="385" r:id="rId19"/>
    <p:sldId id="387" r:id="rId20"/>
    <p:sldId id="388" r:id="rId21"/>
    <p:sldId id="391" r:id="rId22"/>
    <p:sldId id="393" r:id="rId23"/>
    <p:sldId id="394" r:id="rId24"/>
    <p:sldId id="402" r:id="rId25"/>
    <p:sldId id="403" r:id="rId26"/>
    <p:sldId id="395" r:id="rId27"/>
    <p:sldId id="377" r:id="rId28"/>
  </p:sldIdLst>
  <p:sldSz cx="9144000" cy="6858000" type="screen4x3"/>
  <p:notesSz cx="6858000" cy="9144000"/>
  <p:defaultTextStyle>
    <a:defPPr>
      <a:defRPr lang="en-US"/>
    </a:defPPr>
    <a:lvl1pPr algn="l" rtl="0" fontAlgn="base">
      <a:spcBef>
        <a:spcPct val="0"/>
      </a:spcBef>
      <a:spcAft>
        <a:spcPct val="0"/>
      </a:spcAft>
      <a:defRPr sz="2200" kern="1200">
        <a:solidFill>
          <a:schemeClr val="tx1"/>
        </a:solidFill>
        <a:latin typeface="Arial" charset="0"/>
        <a:ea typeface="+mn-ea"/>
        <a:cs typeface="+mn-cs"/>
      </a:defRPr>
    </a:lvl1pPr>
    <a:lvl2pPr marL="457200" algn="l" rtl="0" fontAlgn="base">
      <a:spcBef>
        <a:spcPct val="0"/>
      </a:spcBef>
      <a:spcAft>
        <a:spcPct val="0"/>
      </a:spcAft>
      <a:defRPr sz="2200" kern="1200">
        <a:solidFill>
          <a:schemeClr val="tx1"/>
        </a:solidFill>
        <a:latin typeface="Arial" charset="0"/>
        <a:ea typeface="+mn-ea"/>
        <a:cs typeface="+mn-cs"/>
      </a:defRPr>
    </a:lvl2pPr>
    <a:lvl3pPr marL="914400" algn="l" rtl="0" fontAlgn="base">
      <a:spcBef>
        <a:spcPct val="0"/>
      </a:spcBef>
      <a:spcAft>
        <a:spcPct val="0"/>
      </a:spcAft>
      <a:defRPr sz="2200" kern="1200">
        <a:solidFill>
          <a:schemeClr val="tx1"/>
        </a:solidFill>
        <a:latin typeface="Arial" charset="0"/>
        <a:ea typeface="+mn-ea"/>
        <a:cs typeface="+mn-cs"/>
      </a:defRPr>
    </a:lvl3pPr>
    <a:lvl4pPr marL="1371600" algn="l" rtl="0" fontAlgn="base">
      <a:spcBef>
        <a:spcPct val="0"/>
      </a:spcBef>
      <a:spcAft>
        <a:spcPct val="0"/>
      </a:spcAft>
      <a:defRPr sz="2200" kern="1200">
        <a:solidFill>
          <a:schemeClr val="tx1"/>
        </a:solidFill>
        <a:latin typeface="Arial" charset="0"/>
        <a:ea typeface="+mn-ea"/>
        <a:cs typeface="+mn-cs"/>
      </a:defRPr>
    </a:lvl4pPr>
    <a:lvl5pPr marL="1828800" algn="l" rtl="0" fontAlgn="base">
      <a:spcBef>
        <a:spcPct val="0"/>
      </a:spcBef>
      <a:spcAft>
        <a:spcPct val="0"/>
      </a:spcAft>
      <a:defRPr sz="2200" kern="1200">
        <a:solidFill>
          <a:schemeClr val="tx1"/>
        </a:solidFill>
        <a:latin typeface="Arial" charset="0"/>
        <a:ea typeface="+mn-ea"/>
        <a:cs typeface="+mn-cs"/>
      </a:defRPr>
    </a:lvl5pPr>
    <a:lvl6pPr marL="2286000" algn="l" defTabSz="914400" rtl="0" eaLnBrk="1" latinLnBrk="0" hangingPunct="1">
      <a:defRPr sz="2200" kern="1200">
        <a:solidFill>
          <a:schemeClr val="tx1"/>
        </a:solidFill>
        <a:latin typeface="Arial" charset="0"/>
        <a:ea typeface="+mn-ea"/>
        <a:cs typeface="+mn-cs"/>
      </a:defRPr>
    </a:lvl6pPr>
    <a:lvl7pPr marL="2743200" algn="l" defTabSz="914400" rtl="0" eaLnBrk="1" latinLnBrk="0" hangingPunct="1">
      <a:defRPr sz="2200" kern="1200">
        <a:solidFill>
          <a:schemeClr val="tx1"/>
        </a:solidFill>
        <a:latin typeface="Arial" charset="0"/>
        <a:ea typeface="+mn-ea"/>
        <a:cs typeface="+mn-cs"/>
      </a:defRPr>
    </a:lvl7pPr>
    <a:lvl8pPr marL="3200400" algn="l" defTabSz="914400" rtl="0" eaLnBrk="1" latinLnBrk="0" hangingPunct="1">
      <a:defRPr sz="2200" kern="1200">
        <a:solidFill>
          <a:schemeClr val="tx1"/>
        </a:solidFill>
        <a:latin typeface="Arial" charset="0"/>
        <a:ea typeface="+mn-ea"/>
        <a:cs typeface="+mn-cs"/>
      </a:defRPr>
    </a:lvl8pPr>
    <a:lvl9pPr marL="3657600" algn="l" defTabSz="914400" rtl="0" eaLnBrk="1" latinLnBrk="0" hangingPunct="1">
      <a:defRPr sz="2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chwalbe"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99"/>
    <a:srgbClr val="5B5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7" autoAdjust="0"/>
    <p:restoredTop sz="72409" autoAdjust="0"/>
  </p:normalViewPr>
  <p:slideViewPr>
    <p:cSldViewPr>
      <p:cViewPr varScale="1">
        <p:scale>
          <a:sx n="62" d="100"/>
          <a:sy n="62" d="100"/>
        </p:scale>
        <p:origin x="2050"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5939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5939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A471A8CE-0E72-460B-898D-9FCAF66DD7DD}" type="slidenum">
              <a:rPr lang="en-US"/>
              <a:pPr>
                <a:defRPr/>
              </a:pPr>
              <a:t>‹#›</a:t>
            </a:fld>
            <a:endParaRPr lang="en-US" dirty="0"/>
          </a:p>
        </p:txBody>
      </p:sp>
    </p:spTree>
    <p:extLst>
      <p:ext uri="{BB962C8B-B14F-4D97-AF65-F5344CB8AC3E}">
        <p14:creationId xmlns:p14="http://schemas.microsoft.com/office/powerpoint/2010/main" val="817777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6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endParaRPr lang="en-US" dirty="0"/>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687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buFontTx/>
              <a:buNone/>
              <a:defRPr sz="1200">
                <a:latin typeface="Times New Roman" pitchFamily="18" charset="0"/>
              </a:defRPr>
            </a:lvl1pPr>
          </a:lstStyle>
          <a:p>
            <a:pPr>
              <a:defRPr/>
            </a:pPr>
            <a:endParaRPr lang="en-US" dirty="0"/>
          </a:p>
        </p:txBody>
      </p:sp>
      <p:sp>
        <p:nvSpPr>
          <p:cNvPr id="3687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FontTx/>
              <a:buNone/>
              <a:defRPr sz="1200">
                <a:latin typeface="Times New Roman" pitchFamily="18" charset="0"/>
              </a:defRPr>
            </a:lvl1pPr>
          </a:lstStyle>
          <a:p>
            <a:pPr>
              <a:defRPr/>
            </a:pPr>
            <a:fld id="{E39DB59F-DBFB-47E5-BFE8-743E11972470}" type="slidenum">
              <a:rPr lang="en-US"/>
              <a:pPr>
                <a:defRPr/>
              </a:pPr>
              <a:t>‹#›</a:t>
            </a:fld>
            <a:endParaRPr lang="en-US" dirty="0"/>
          </a:p>
        </p:txBody>
      </p:sp>
    </p:spTree>
    <p:extLst>
      <p:ext uri="{BB962C8B-B14F-4D97-AF65-F5344CB8AC3E}">
        <p14:creationId xmlns:p14="http://schemas.microsoft.com/office/powerpoint/2010/main" val="15497895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pPr eaLnBrk="1" hangingPunct="1"/>
            <a:endParaRPr lang="en-US" dirty="0"/>
          </a:p>
        </p:txBody>
      </p:sp>
      <p:sp>
        <p:nvSpPr>
          <p:cNvPr id="59396" name="Slide Number Placeholder 3"/>
          <p:cNvSpPr>
            <a:spLocks noGrp="1"/>
          </p:cNvSpPr>
          <p:nvPr>
            <p:ph type="sldNum" sz="quarter" idx="5"/>
          </p:nvPr>
        </p:nvSpPr>
        <p:spPr>
          <a:noFill/>
        </p:spPr>
        <p:txBody>
          <a:bodyPr/>
          <a:lstStyle/>
          <a:p>
            <a:fld id="{86EC327F-7E80-4D08-B8B0-0F574A3B94BC}"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 vary by project or industry, but general phases in traditional project management are :concept, development, implementation and close-out</a:t>
            </a:r>
          </a:p>
          <a:p>
            <a:r>
              <a:rPr lang="en-US" dirty="0"/>
              <a:t> </a:t>
            </a:r>
          </a:p>
          <a:p>
            <a:r>
              <a:rPr lang="en-US" dirty="0"/>
              <a:t>A Work Breakdown Structure (WBS) outlines project work by decomposing the work activities into different level of tasks</a:t>
            </a:r>
          </a:p>
        </p:txBody>
      </p:sp>
      <p:sp>
        <p:nvSpPr>
          <p:cNvPr id="4" name="Slide Number Placeholder 3"/>
          <p:cNvSpPr>
            <a:spLocks noGrp="1"/>
          </p:cNvSpPr>
          <p:nvPr>
            <p:ph type="sldNum" sz="quarter" idx="5"/>
          </p:nvPr>
        </p:nvSpPr>
        <p:spPr/>
        <p:txBody>
          <a:bodyPr/>
          <a:lstStyle/>
          <a:p>
            <a:pPr>
              <a:defRPr/>
            </a:pPr>
            <a:fld id="{E39DB59F-DBFB-47E5-BFE8-743E11972470}" type="slidenum">
              <a:rPr lang="en-US" smtClean="0"/>
              <a:pPr>
                <a:defRPr/>
              </a:pPr>
              <a:t>7</a:t>
            </a:fld>
            <a:endParaRPr lang="en-US" dirty="0"/>
          </a:p>
        </p:txBody>
      </p:sp>
    </p:spTree>
    <p:extLst>
      <p:ext uri="{BB962C8B-B14F-4D97-AF65-F5344CB8AC3E}">
        <p14:creationId xmlns:p14="http://schemas.microsoft.com/office/powerpoint/2010/main" val="1165174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F3F3F"/>
                </a:solidFill>
                <a:effectLst/>
                <a:latin typeface="Cordale"/>
              </a:rPr>
              <a:t>Agile can be used for software development or in any environment in which the requirements are unknown or change quickly.</a:t>
            </a:r>
            <a:endParaRPr lang="en-US" dirty="0"/>
          </a:p>
        </p:txBody>
      </p:sp>
      <p:sp>
        <p:nvSpPr>
          <p:cNvPr id="4" name="Slide Number Placeholder 3"/>
          <p:cNvSpPr>
            <a:spLocks noGrp="1"/>
          </p:cNvSpPr>
          <p:nvPr>
            <p:ph type="sldNum" sz="quarter" idx="5"/>
          </p:nvPr>
        </p:nvSpPr>
        <p:spPr/>
        <p:txBody>
          <a:bodyPr/>
          <a:lstStyle/>
          <a:p>
            <a:pPr>
              <a:defRPr/>
            </a:pPr>
            <a:fld id="{E39DB59F-DBFB-47E5-BFE8-743E11972470}" type="slidenum">
              <a:rPr lang="en-US" smtClean="0"/>
              <a:pPr>
                <a:defRPr/>
              </a:pPr>
              <a:t>20</a:t>
            </a:fld>
            <a:endParaRPr lang="en-US" dirty="0"/>
          </a:p>
        </p:txBody>
      </p:sp>
    </p:spTree>
    <p:extLst>
      <p:ext uri="{BB962C8B-B14F-4D97-AF65-F5344CB8AC3E}">
        <p14:creationId xmlns:p14="http://schemas.microsoft.com/office/powerpoint/2010/main" val="3329740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39DB59F-DBFB-47E5-BFE8-743E11972470}" type="slidenum">
              <a:rPr lang="en-US" smtClean="0"/>
              <a:pPr>
                <a:defRPr/>
              </a:pPr>
              <a:t>24</a:t>
            </a:fld>
            <a:endParaRPr lang="en-US" dirty="0"/>
          </a:p>
        </p:txBody>
      </p:sp>
    </p:spTree>
    <p:extLst>
      <p:ext uri="{BB962C8B-B14F-4D97-AF65-F5344CB8AC3E}">
        <p14:creationId xmlns:p14="http://schemas.microsoft.com/office/powerpoint/2010/main" val="2490301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4BEDAA1-AB8B-4818-B524-3A50969A2F0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D4141E6-86B5-4F33-80CE-1E6AB03295B2}"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FFDBA7C-0D50-4EB9-909A-D860461C6E19}"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grpSp>
        <p:nvGrpSpPr>
          <p:cNvPr id="2"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en-US"/>
              <a:t>Information Technology Project Management, Seventh Edition</a:t>
            </a:r>
            <a:endParaRPr lang="en-US" dirty="0"/>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99C9FF7E-57B2-43A2-BA09-B73DB1F96FF2}"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ooter Placeholder 21"/>
          <p:cNvSpPr txBox="1">
            <a:spLocks/>
          </p:cNvSpPr>
          <p:nvPr/>
        </p:nvSpPr>
        <p:spPr>
          <a:xfrm>
            <a:off x="5486400" y="6492875"/>
            <a:ext cx="1600200" cy="365125"/>
          </a:xfrm>
          <a:prstGeom prst="rect">
            <a:avLst/>
          </a:prstGeom>
        </p:spPr>
        <p:txBody>
          <a:bodyPr anchor="b"/>
          <a:lstStyle>
            <a:lvl1pPr algn="l">
              <a:buFontTx/>
              <a:buNone/>
              <a:defRPr smtClean="0"/>
            </a:lvl1pPr>
          </a:lstStyle>
          <a:p>
            <a:pPr>
              <a:defRPr/>
            </a:pPr>
            <a:r>
              <a:rPr lang="en-US" sz="1200" dirty="0">
                <a:latin typeface="+mn-lt"/>
              </a:rPr>
              <a:t>Copyright 2014</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rtlCol="0"/>
          <a:lstStyle/>
          <a:p>
            <a:r>
              <a:rPr lang="en-US"/>
              <a:t>Click to edit Master title style</a:t>
            </a:r>
            <a:endParaRPr lang="en-US" dirty="0"/>
          </a:p>
        </p:txBody>
      </p:sp>
      <p:sp>
        <p:nvSpPr>
          <p:cNvPr id="5" name="Footer Placeholder 21"/>
          <p:cNvSpPr>
            <a:spLocks noGrp="1"/>
          </p:cNvSpPr>
          <p:nvPr>
            <p:ph type="ftr" sz="quarter" idx="10"/>
          </p:nvPr>
        </p:nvSpPr>
        <p:spPr>
          <a:xfrm>
            <a:off x="0" y="6492875"/>
            <a:ext cx="2590800" cy="365125"/>
          </a:xfrm>
        </p:spPr>
        <p:txBody>
          <a:bodyPr/>
          <a:lstStyle>
            <a:lvl1pPr algn="l">
              <a:buFontTx/>
              <a:buNone/>
              <a:defRPr sz="1200">
                <a:latin typeface="+mn-lt"/>
              </a:defRPr>
            </a:lvl1pPr>
          </a:lstStyle>
          <a:p>
            <a:pPr>
              <a:defRPr/>
            </a:pPr>
            <a:r>
              <a:rPr lang="en-US" dirty="0"/>
              <a:t>Information Technology Project Management, Seventh Edition</a:t>
            </a:r>
          </a:p>
        </p:txBody>
      </p:sp>
      <p:sp>
        <p:nvSpPr>
          <p:cNvPr id="6" name="Slide Number Placeholder 17"/>
          <p:cNvSpPr>
            <a:spLocks noGrp="1"/>
          </p:cNvSpPr>
          <p:nvPr>
            <p:ph type="sldNum" sz="quarter" idx="11"/>
          </p:nvPr>
        </p:nvSpPr>
        <p:spPr>
          <a:xfrm>
            <a:off x="8588375" y="6492875"/>
            <a:ext cx="555625" cy="365125"/>
          </a:xfrm>
        </p:spPr>
        <p:txBody>
          <a:bodyPr/>
          <a:lstStyle>
            <a:lvl1pPr>
              <a:buFontTx/>
              <a:buNone/>
              <a:defRPr sz="1200">
                <a:latin typeface="+mn-lt"/>
              </a:defRPr>
            </a:lvl1pPr>
          </a:lstStyle>
          <a:p>
            <a:pPr>
              <a:defRPr/>
            </a:pPr>
            <a:fld id="{D4FD9659-824B-46C0-8A9A-C90F38C1F825}" type="slidenum">
              <a:rPr lang="en-US" smtClean="0"/>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pPr>
              <a:defRPr/>
            </a:pPr>
            <a:endParaRPr lang="en-US" dirty="0"/>
          </a:p>
        </p:txBody>
      </p:sp>
      <p:sp>
        <p:nvSpPr>
          <p:cNvPr id="7" name="Footer Placeholder 4"/>
          <p:cNvSpPr>
            <a:spLocks noGrp="1"/>
          </p:cNvSpPr>
          <p:nvPr>
            <p:ph type="ftr" sz="quarter" idx="11"/>
          </p:nvPr>
        </p:nvSpPr>
        <p:spPr/>
        <p:txBody>
          <a:bodyPr/>
          <a:lstStyle>
            <a:lvl1pPr>
              <a:defRPr/>
            </a:lvl1pPr>
            <a:extLst/>
          </a:lstStyle>
          <a:p>
            <a:pPr>
              <a:defRPr/>
            </a:pPr>
            <a:r>
              <a:rPr lang="en-US"/>
              <a:t>Information Technology Project Management, Seventh Edition</a:t>
            </a:r>
            <a:endParaRPr lang="en-US" dirty="0"/>
          </a:p>
        </p:txBody>
      </p:sp>
      <p:sp>
        <p:nvSpPr>
          <p:cNvPr id="8" name="Slide Number Placeholder 5"/>
          <p:cNvSpPr>
            <a:spLocks noGrp="1"/>
          </p:cNvSpPr>
          <p:nvPr>
            <p:ph type="sldNum" sz="quarter" idx="12"/>
          </p:nvPr>
        </p:nvSpPr>
        <p:spPr/>
        <p:txBody>
          <a:bodyPr/>
          <a:lstStyle>
            <a:lvl1pPr>
              <a:defRPr/>
            </a:lvl1pPr>
            <a:extLst/>
          </a:lstStyle>
          <a:p>
            <a:pPr>
              <a:defRPr/>
            </a:pPr>
            <a:fld id="{2799675F-4A93-44A1-8896-452D54AE32F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45A903A5-3145-4C33-861E-F726013C416E}"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pPr>
              <a:defRPr/>
            </a:pPr>
            <a:endParaRPr lang="en-US" dirty="0"/>
          </a:p>
        </p:txBody>
      </p:sp>
      <p:sp>
        <p:nvSpPr>
          <p:cNvPr id="8" name="Footer Placeholder 7"/>
          <p:cNvSpPr>
            <a:spLocks noGrp="1"/>
          </p:cNvSpPr>
          <p:nvPr>
            <p:ph type="ftr" sz="quarter" idx="11"/>
          </p:nvPr>
        </p:nvSpPr>
        <p:spPr/>
        <p:txBody>
          <a:bodyPr/>
          <a:lstStyle>
            <a:lvl1pPr>
              <a:defRPr/>
            </a:lvl1pPr>
            <a:extLst/>
          </a:lstStyle>
          <a:p>
            <a:pPr>
              <a:defRPr/>
            </a:pPr>
            <a:r>
              <a:rPr lang="en-US"/>
              <a:t>Information Technology Project Management, Seventh Edition</a:t>
            </a:r>
            <a:endParaRPr lang="en-US" dirty="0"/>
          </a:p>
        </p:txBody>
      </p:sp>
      <p:sp>
        <p:nvSpPr>
          <p:cNvPr id="9" name="Slide Number Placeholder 8"/>
          <p:cNvSpPr>
            <a:spLocks noGrp="1"/>
          </p:cNvSpPr>
          <p:nvPr>
            <p:ph type="sldNum" sz="quarter" idx="12"/>
          </p:nvPr>
        </p:nvSpPr>
        <p:spPr/>
        <p:txBody>
          <a:bodyPr/>
          <a:lstStyle>
            <a:lvl1pPr>
              <a:defRPr/>
            </a:lvl1pPr>
            <a:extLst/>
          </a:lstStyle>
          <a:p>
            <a:pPr>
              <a:defRPr/>
            </a:pPr>
            <a:fld id="{79F8D2C1-FDC8-4049-A2F1-36C9287BEF68}"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pPr>
              <a:defRPr/>
            </a:pPr>
            <a:endParaRPr lang="en-US" dirty="0"/>
          </a:p>
        </p:txBody>
      </p:sp>
      <p:sp>
        <p:nvSpPr>
          <p:cNvPr id="4" name="Footer Placeholder 3"/>
          <p:cNvSpPr>
            <a:spLocks noGrp="1"/>
          </p:cNvSpPr>
          <p:nvPr>
            <p:ph type="ftr" sz="quarter" idx="11"/>
          </p:nvPr>
        </p:nvSpPr>
        <p:spPr/>
        <p:txBody>
          <a:bodyPr/>
          <a:lstStyle>
            <a:lvl1pPr>
              <a:defRPr/>
            </a:lvl1pPr>
            <a:extLst/>
          </a:lstStyle>
          <a:p>
            <a:pPr>
              <a:defRPr/>
            </a:pPr>
            <a:r>
              <a:rPr lang="en-US"/>
              <a:t>Information Technology Project Management, Seventh Edition</a:t>
            </a:r>
            <a:endParaRPr lang="en-US" dirty="0"/>
          </a:p>
        </p:txBody>
      </p:sp>
      <p:sp>
        <p:nvSpPr>
          <p:cNvPr id="5" name="Slide Number Placeholder 4"/>
          <p:cNvSpPr>
            <a:spLocks noGrp="1"/>
          </p:cNvSpPr>
          <p:nvPr>
            <p:ph type="sldNum" sz="quarter" idx="12"/>
          </p:nvPr>
        </p:nvSpPr>
        <p:spPr/>
        <p:txBody>
          <a:bodyPr/>
          <a:lstStyle>
            <a:lvl1pPr>
              <a:defRPr/>
            </a:lvl1pPr>
            <a:extLst/>
          </a:lstStyle>
          <a:p>
            <a:pPr>
              <a:defRPr/>
            </a:pPr>
            <a:fld id="{0BD84499-56DB-4FF3-8D99-174F9EB975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88BFF443-6094-4853-B8BA-F1264293BEA5}" type="slidenum">
              <a:rPr lang="en-US" smtClean="0"/>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pPr>
              <a:defRPr/>
            </a:pPr>
            <a:endParaRPr lang="en-US" dirty="0"/>
          </a:p>
        </p:txBody>
      </p:sp>
      <p:sp>
        <p:nvSpPr>
          <p:cNvPr id="6" name="Footer Placeholder 5"/>
          <p:cNvSpPr>
            <a:spLocks noGrp="1"/>
          </p:cNvSpPr>
          <p:nvPr>
            <p:ph type="ftr" sz="quarter" idx="11"/>
          </p:nvPr>
        </p:nvSpPr>
        <p:spPr/>
        <p:txBody>
          <a:bodyPr/>
          <a:lstStyle>
            <a:lvl1pPr>
              <a:defRPr/>
            </a:lvl1pPr>
            <a:extLst/>
          </a:lstStyle>
          <a:p>
            <a:pPr>
              <a:defRPr/>
            </a:pPr>
            <a:r>
              <a:rPr lang="en-US"/>
              <a:t>Information Technology Project Management, Seventh Edition</a:t>
            </a:r>
            <a:endParaRPr lang="en-US" dirty="0"/>
          </a:p>
        </p:txBody>
      </p:sp>
      <p:sp>
        <p:nvSpPr>
          <p:cNvPr id="7" name="Slide Number Placeholder 6"/>
          <p:cNvSpPr>
            <a:spLocks noGrp="1"/>
          </p:cNvSpPr>
          <p:nvPr>
            <p:ph type="sldNum" sz="quarter" idx="12"/>
          </p:nvPr>
        </p:nvSpPr>
        <p:spPr/>
        <p:txBody>
          <a:bodyPr/>
          <a:lstStyle>
            <a:lvl1pPr>
              <a:defRPr/>
            </a:lvl1pPr>
            <a:extLst/>
          </a:lstStyle>
          <a:p>
            <a:pPr>
              <a:defRPr/>
            </a:pPr>
            <a:fld id="{A521D880-5042-48D3-9E9D-9C6275C0D5B4}"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4F7053E-F83E-4271-AA08-D5C8F0521D54}"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6" name="Freeform 5"/>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7" name="Right Triangle 6"/>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a:t>Click icon to add picture</a:t>
            </a: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en-US"/>
              <a:t>Information Technology Project Management, Seventh Edition</a:t>
            </a:r>
            <a:endParaRPr lang="en-US" dirty="0"/>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0A9D95BA-DBCE-4585-9D62-69E5B33609E2}"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79C7716B-8CDB-4114-B58A-CD791D036412}" type="slidenum">
              <a:rPr lang="en-US" smtClean="0"/>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A5896A34-DE02-4C2F-B86D-63B07783C002}"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7F9E4DD-5D64-4A63-89E9-4C623F7791F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FD5B2B2-4C46-45EE-BEF1-8C3D9FBA3991}"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8E8515F-EAA7-497F-A8F6-4CE386C3FAC6}"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733A7672-6F35-4B80-8974-351A77EC4C8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C99E3D6-3C62-42FF-A07A-362FC34BCCC8}"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319A391-6174-4976-A8AD-AEA04E68797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a:t>Information Technology Project Management, Seventh Edition</a:t>
            </a: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FFDDE7D-2F39-4F2E-B126-93BFCEB7FB45}"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90000"/>
              </a:lnSpc>
              <a:spcBef>
                <a:spcPct val="20000"/>
              </a:spcBef>
              <a:buFontTx/>
              <a:buChar char="•"/>
              <a:defRPr sz="1200">
                <a:solidFill>
                  <a:srgbClr val="898989"/>
                </a:solidFill>
                <a:latin typeface="Times New Roman" pitchFamily="18" charset="0"/>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90000"/>
              </a:lnSpc>
              <a:spcBef>
                <a:spcPct val="20000"/>
              </a:spcBef>
              <a:buFontTx/>
              <a:buChar char="•"/>
              <a:defRPr sz="1200">
                <a:solidFill>
                  <a:srgbClr val="898989"/>
                </a:solidFill>
                <a:latin typeface="Times New Roman" pitchFamily="18" charset="0"/>
              </a:defRPr>
            </a:lvl1pPr>
          </a:lstStyle>
          <a:p>
            <a:pPr>
              <a:defRPr/>
            </a:pPr>
            <a:r>
              <a:rPr lang="en-US"/>
              <a:t>Information Technology Project Management, Seventh Edition</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90000"/>
              </a:lnSpc>
              <a:spcBef>
                <a:spcPct val="20000"/>
              </a:spcBef>
              <a:buFontTx/>
              <a:buChar char="•"/>
              <a:defRPr sz="1200">
                <a:solidFill>
                  <a:schemeClr val="tx1">
                    <a:tint val="75000"/>
                  </a:schemeClr>
                </a:solidFill>
                <a:latin typeface="Times New Roman" pitchFamily="18" charset="0"/>
              </a:defRPr>
            </a:lvl1pPr>
          </a:lstStyle>
          <a:p>
            <a:pPr>
              <a:defRPr/>
            </a:pPr>
            <a:fld id="{1F0DB9A2-6BF9-4BB6-B94C-EBCA4916974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63" r:id="rId1"/>
    <p:sldLayoutId id="2147483864" r:id="rId2"/>
    <p:sldLayoutId id="2147483865" r:id="rId3"/>
    <p:sldLayoutId id="2147483866" r:id="rId4"/>
    <p:sldLayoutId id="2147483867" r:id="rId5"/>
    <p:sldLayoutId id="2147483868" r:id="rId6"/>
    <p:sldLayoutId id="2147483869" r:id="rId7"/>
    <p:sldLayoutId id="2147483870" r:id="rId8"/>
    <p:sldLayoutId id="2147483871" r:id="rId9"/>
    <p:sldLayoutId id="2147483872" r:id="rId10"/>
    <p:sldLayoutId id="2147483873"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a:defRPr/>
            </a:pPr>
            <a:endParaRPr lang="en-US" dirty="0"/>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p>
            <a:pPr>
              <a:defRPr/>
            </a:pPr>
            <a:endParaRPr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r>
              <a:rPr lang="en-US"/>
              <a:t>Information Technology Project Management, Seventh Edition</a:t>
            </a:r>
            <a:endParaRPr lang="en-US" dirty="0"/>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1F0DB9A2-6BF9-4BB6-B94C-EBCA4916974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Lst>
  <p:hf hdr="0" dt="0"/>
  <p:txStyles>
    <p:titleStyle>
      <a:lvl1pPr algn="l" rtl="0" eaLnBrk="1" fontAlgn="base" hangingPunct="1">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1" fontAlgn="base" hangingPunct="1">
        <a:spcBef>
          <a:spcPct val="0"/>
        </a:spcBef>
        <a:spcAft>
          <a:spcPct val="0"/>
        </a:spcAft>
        <a:defRPr sz="4100" b="1">
          <a:solidFill>
            <a:schemeClr val="tx2"/>
          </a:solidFill>
          <a:latin typeface="Arial" charset="0"/>
        </a:defRPr>
      </a:lvl2pPr>
      <a:lvl3pPr algn="l" rtl="0" eaLnBrk="1" fontAlgn="base" hangingPunct="1">
        <a:spcBef>
          <a:spcPct val="0"/>
        </a:spcBef>
        <a:spcAft>
          <a:spcPct val="0"/>
        </a:spcAft>
        <a:defRPr sz="4100" b="1">
          <a:solidFill>
            <a:schemeClr val="tx2"/>
          </a:solidFill>
          <a:latin typeface="Arial" charset="0"/>
        </a:defRPr>
      </a:lvl3pPr>
      <a:lvl4pPr algn="l" rtl="0" eaLnBrk="1" fontAlgn="base" hangingPunct="1">
        <a:spcBef>
          <a:spcPct val="0"/>
        </a:spcBef>
        <a:spcAft>
          <a:spcPct val="0"/>
        </a:spcAft>
        <a:defRPr sz="4100" b="1">
          <a:solidFill>
            <a:schemeClr val="tx2"/>
          </a:solidFill>
          <a:latin typeface="Arial" charset="0"/>
        </a:defRPr>
      </a:lvl4pPr>
      <a:lvl5pPr algn="l" rtl="0" eaLnBrk="1" fontAlgn="base" hangingPunct="1">
        <a:spcBef>
          <a:spcPct val="0"/>
        </a:spcBef>
        <a:spcAft>
          <a:spcPct val="0"/>
        </a:spcAft>
        <a:defRPr sz="4100" b="1">
          <a:solidFill>
            <a:schemeClr val="tx2"/>
          </a:solidFill>
          <a:latin typeface="Arial" charset="0"/>
        </a:defRPr>
      </a:lvl5pPr>
      <a:lvl6pPr marL="457200" algn="l" rtl="0" eaLnBrk="1" fontAlgn="base" hangingPunct="1">
        <a:spcBef>
          <a:spcPct val="0"/>
        </a:spcBef>
        <a:spcAft>
          <a:spcPct val="0"/>
        </a:spcAft>
        <a:defRPr sz="4100" b="1">
          <a:solidFill>
            <a:schemeClr val="tx2"/>
          </a:solidFill>
          <a:latin typeface="Lucida Sans Unicode" pitchFamily="34" charset="0"/>
        </a:defRPr>
      </a:lvl6pPr>
      <a:lvl7pPr marL="914400" algn="l" rtl="0" eaLnBrk="1" fontAlgn="base" hangingPunct="1">
        <a:spcBef>
          <a:spcPct val="0"/>
        </a:spcBef>
        <a:spcAft>
          <a:spcPct val="0"/>
        </a:spcAft>
        <a:defRPr sz="4100" b="1">
          <a:solidFill>
            <a:schemeClr val="tx2"/>
          </a:solidFill>
          <a:latin typeface="Lucida Sans Unicode" pitchFamily="34" charset="0"/>
        </a:defRPr>
      </a:lvl7pPr>
      <a:lvl8pPr marL="1371600" algn="l" rtl="0" eaLnBrk="1" fontAlgn="base" hangingPunct="1">
        <a:spcBef>
          <a:spcPct val="0"/>
        </a:spcBef>
        <a:spcAft>
          <a:spcPct val="0"/>
        </a:spcAft>
        <a:defRPr sz="4100" b="1">
          <a:solidFill>
            <a:schemeClr val="tx2"/>
          </a:solidFill>
          <a:latin typeface="Lucida Sans Unicode" pitchFamily="34" charset="0"/>
        </a:defRPr>
      </a:lvl8pPr>
      <a:lvl9pPr marL="1828800" algn="l" rtl="0" eaLnBrk="1" fontAlgn="base" hangingPunct="1">
        <a:spcBef>
          <a:spcPct val="0"/>
        </a:spcBef>
        <a:spcAft>
          <a:spcPct val="0"/>
        </a:spcAft>
        <a:defRPr sz="4100" b="1">
          <a:solidFill>
            <a:schemeClr val="tx2"/>
          </a:solidFill>
          <a:latin typeface="Lucida Sans Unicode" pitchFamily="34" charset="0"/>
        </a:defRPr>
      </a:lvl9pPr>
      <a:extLst/>
    </p:titleStyle>
    <p:bodyStyle>
      <a:lvl1pPr marL="365125" indent="-255588" algn="l" rtl="0" eaLnBrk="1" fontAlgn="base" hangingPunct="1">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1" fontAlgn="base" hangingPunct="1">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1" fontAlgn="base" hangingPunct="1">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1" fontAlgn="base" hangingPunct="1">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1" fontAlgn="base" hangingPunct="1">
        <a:spcBef>
          <a:spcPts val="350"/>
        </a:spcBef>
        <a:spcAft>
          <a:spcPct val="0"/>
        </a:spcAft>
        <a:buClr>
          <a:schemeClr val="accent2"/>
        </a:buClr>
        <a:buFont typeface="Wingdings 2" pitchFamily="18" charset="2"/>
        <a:buChar char=""/>
        <a:defRPr sz="20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0" y="1600200"/>
            <a:ext cx="9144000" cy="1349375"/>
          </a:xfrm>
        </p:spPr>
        <p:txBody>
          <a:bodyPr>
            <a:noAutofit/>
          </a:bodyPr>
          <a:lstStyle/>
          <a:p>
            <a:pPr fontAlgn="auto">
              <a:spcAft>
                <a:spcPts val="0"/>
              </a:spcAft>
              <a:defRPr/>
            </a:pPr>
            <a:r>
              <a:rPr>
                <a:effectLst>
                  <a:outerShdw blurRad="38100" dist="38100" dir="2700000" algn="tl">
                    <a:srgbClr val="FFFFFF"/>
                  </a:outerShdw>
                </a:effectLst>
                <a:latin typeface="Arial Rounded MT Bold" pitchFamily="34" charset="0"/>
              </a:rPr>
              <a:t>Chapter </a:t>
            </a:r>
            <a:r>
              <a:rPr lang="en-US" dirty="0">
                <a:effectLst>
                  <a:outerShdw blurRad="38100" dist="38100" dir="2700000" algn="tl">
                    <a:srgbClr val="FFFFFF"/>
                  </a:outerShdw>
                </a:effectLst>
                <a:latin typeface="Arial Rounded MT Bold" pitchFamily="34" charset="0"/>
              </a:rPr>
              <a:t>2</a:t>
            </a:r>
            <a:r>
              <a:rPr>
                <a:effectLst>
                  <a:outerShdw blurRad="38100" dist="38100" dir="2700000" algn="tl">
                    <a:srgbClr val="FFFFFF"/>
                  </a:outerShdw>
                </a:effectLst>
                <a:latin typeface="Arial Rounded MT Bold" pitchFamily="34" charset="0"/>
              </a:rPr>
              <a:t>:</a:t>
            </a:r>
            <a:br>
              <a:rPr>
                <a:effectLst>
                  <a:outerShdw blurRad="38100" dist="38100" dir="2700000" algn="tl">
                    <a:srgbClr val="FFFFFF"/>
                  </a:outerShdw>
                </a:effectLst>
                <a:latin typeface="Arial Rounded MT Bold" pitchFamily="34" charset="0"/>
              </a:rPr>
            </a:br>
            <a:r>
              <a:rPr lang="en-US" sz="4400" dirty="0">
                <a:effectLst>
                  <a:outerShdw blurRad="38100" dist="38100" dir="2700000" algn="tl">
                    <a:srgbClr val="FFFFFF"/>
                  </a:outerShdw>
                </a:effectLst>
                <a:latin typeface="Arial Rounded MT Bold" pitchFamily="34" charset="0"/>
              </a:rPr>
              <a:t>The Project Management and Information Technology Context</a:t>
            </a:r>
            <a:endParaRPr>
              <a:effectLst>
                <a:outerShdw blurRad="38100" dist="38100" dir="2700000" algn="tl">
                  <a:srgbClr val="FFFFFF"/>
                </a:outerShdw>
              </a:effectLst>
              <a:latin typeface="Arial Rounded MT Bold" pitchFamily="34" charset="0"/>
            </a:endParaRPr>
          </a:p>
        </p:txBody>
      </p:sp>
      <p:sp>
        <p:nvSpPr>
          <p:cNvPr id="3075" name="Rectangle 3"/>
          <p:cNvSpPr>
            <a:spLocks noChangeArrowheads="1"/>
          </p:cNvSpPr>
          <p:nvPr/>
        </p:nvSpPr>
        <p:spPr bwMode="auto">
          <a:xfrm>
            <a:off x="152400" y="3657600"/>
            <a:ext cx="5791200" cy="1349375"/>
          </a:xfrm>
          <a:prstGeom prst="rect">
            <a:avLst/>
          </a:prstGeom>
          <a:noFill/>
          <a:ln w="9525">
            <a:noFill/>
            <a:miter lim="800000"/>
            <a:headEnd/>
            <a:tailEnd/>
          </a:ln>
          <a:effectLst/>
        </p:spPr>
        <p:txBody>
          <a:bodyPr/>
          <a:lstStyle/>
          <a:p>
            <a:pPr>
              <a:defRPr/>
            </a:pPr>
            <a:r>
              <a:rPr lang="en-US" sz="2800" b="1" dirty="0">
                <a:solidFill>
                  <a:schemeClr val="tx2"/>
                </a:solidFill>
                <a:effectLst>
                  <a:outerShdw blurRad="38100" dist="38100" dir="2700000" algn="tl">
                    <a:srgbClr val="FFFFFF"/>
                  </a:outerShdw>
                </a:effectLst>
                <a:latin typeface="Arial Rounded MT Bold" pitchFamily="34" charset="0"/>
                <a:ea typeface="+mj-ea"/>
                <a:cs typeface="+mj-cs"/>
              </a:rPr>
              <a:t>Information Technology Project Management, Seventh Edition</a:t>
            </a:r>
          </a:p>
        </p:txBody>
      </p:sp>
      <p:sp>
        <p:nvSpPr>
          <p:cNvPr id="6" name="TextBox 5"/>
          <p:cNvSpPr txBox="1"/>
          <p:nvPr/>
        </p:nvSpPr>
        <p:spPr>
          <a:xfrm>
            <a:off x="304800" y="5791200"/>
            <a:ext cx="4793300" cy="430887"/>
          </a:xfrm>
          <a:prstGeom prst="rect">
            <a:avLst/>
          </a:prstGeom>
          <a:noFill/>
        </p:spPr>
        <p:txBody>
          <a:bodyPr wrap="none" rtlCol="0">
            <a:spAutoFit/>
          </a:bodyPr>
          <a:lstStyle/>
          <a:p>
            <a:r>
              <a:rPr lang="en-US" dirty="0"/>
              <a:t>Note: See the text itself for full citations.</a:t>
            </a:r>
          </a:p>
        </p:txBody>
      </p:sp>
      <p:pic>
        <p:nvPicPr>
          <p:cNvPr id="7" name="Picture 5" descr="Information Technology Project Managem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0153" y="3034843"/>
            <a:ext cx="29718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461A931-A8EE-49A0-AD58-04C03B77AA9D}"/>
              </a:ext>
            </a:extLst>
          </p:cNvPr>
          <p:cNvSpPr>
            <a:spLocks noGrp="1"/>
          </p:cNvSpPr>
          <p:nvPr>
            <p:ph idx="1"/>
          </p:nvPr>
        </p:nvSpPr>
        <p:spPr/>
        <p:txBody>
          <a:bodyPr/>
          <a:lstStyle/>
          <a:p>
            <a:r>
              <a:rPr lang="en-US" b="1" dirty="0">
                <a:solidFill>
                  <a:srgbClr val="3F3F3F"/>
                </a:solidFill>
                <a:effectLst/>
                <a:latin typeface="Cordale"/>
              </a:rPr>
              <a:t>Hybrid life cycle: </a:t>
            </a:r>
            <a:r>
              <a:rPr lang="en-US" b="0" i="0" dirty="0">
                <a:solidFill>
                  <a:srgbClr val="3F3F3F"/>
                </a:solidFill>
                <a:effectLst/>
                <a:latin typeface="Cordale"/>
              </a:rPr>
              <a:t>A combination of approaches is used based on the nature of the work. For example, some deliverables might have a low degree of change and low frequency of delivery such as weekly progress reports, a high degree of change and a high frequency of delivery such as certain software features, and so on</a:t>
            </a:r>
            <a:endParaRPr lang="en-US" dirty="0"/>
          </a:p>
        </p:txBody>
      </p:sp>
      <p:sp>
        <p:nvSpPr>
          <p:cNvPr id="3" name="Title 2">
            <a:extLst>
              <a:ext uri="{FF2B5EF4-FFF2-40B4-BE49-F238E27FC236}">
                <a16:creationId xmlns:a16="http://schemas.microsoft.com/office/drawing/2014/main" id="{430F9E67-F5D8-4A36-9447-09BA4618C3AF}"/>
              </a:ext>
            </a:extLst>
          </p:cNvPr>
          <p:cNvSpPr>
            <a:spLocks noGrp="1"/>
          </p:cNvSpPr>
          <p:nvPr>
            <p:ph type="title"/>
          </p:nvPr>
        </p:nvSpPr>
        <p:spPr/>
        <p:txBody>
          <a:bodyPr/>
          <a:lstStyle/>
          <a:p>
            <a:r>
              <a:rPr lang="en-US" dirty="0"/>
              <a:t>Product Life Cycles</a:t>
            </a:r>
          </a:p>
        </p:txBody>
      </p:sp>
      <p:sp>
        <p:nvSpPr>
          <p:cNvPr id="4" name="Footer Placeholder 3">
            <a:extLst>
              <a:ext uri="{FF2B5EF4-FFF2-40B4-BE49-F238E27FC236}">
                <a16:creationId xmlns:a16="http://schemas.microsoft.com/office/drawing/2014/main" id="{D6185E56-EDFA-4595-B205-D9CFBC79B04B}"/>
              </a:ext>
            </a:extLst>
          </p:cNvPr>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a:extLst>
              <a:ext uri="{FF2B5EF4-FFF2-40B4-BE49-F238E27FC236}">
                <a16:creationId xmlns:a16="http://schemas.microsoft.com/office/drawing/2014/main" id="{F5C54826-0D39-4CF9-8C7D-7AA8AB6ABE03}"/>
              </a:ext>
            </a:extLst>
          </p:cNvPr>
          <p:cNvSpPr>
            <a:spLocks noGrp="1"/>
          </p:cNvSpPr>
          <p:nvPr>
            <p:ph type="sldNum" sz="quarter" idx="11"/>
          </p:nvPr>
        </p:nvSpPr>
        <p:spPr/>
        <p:txBody>
          <a:bodyPr/>
          <a:lstStyle/>
          <a:p>
            <a:pPr>
              <a:defRPr/>
            </a:pPr>
            <a:fld id="{D4FD9659-824B-46C0-8A9A-C90F38C1F825}" type="slidenum">
              <a:rPr lang="en-US" smtClean="0"/>
              <a:pPr>
                <a:defRPr/>
              </a:pPr>
              <a:t>10</a:t>
            </a:fld>
            <a:endParaRPr lang="en-US" dirty="0"/>
          </a:p>
        </p:txBody>
      </p:sp>
    </p:spTree>
    <p:extLst>
      <p:ext uri="{BB962C8B-B14F-4D97-AF65-F5344CB8AC3E}">
        <p14:creationId xmlns:p14="http://schemas.microsoft.com/office/powerpoint/2010/main" val="2932488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3"/>
          <p:cNvSpPr>
            <a:spLocks noGrp="1" noChangeArrowheads="1"/>
          </p:cNvSpPr>
          <p:nvPr>
            <p:ph idx="1"/>
          </p:nvPr>
        </p:nvSpPr>
        <p:spPr>
          <a:xfrm>
            <a:off x="457200" y="1219200"/>
            <a:ext cx="8229600" cy="4525962"/>
          </a:xfrm>
        </p:spPr>
        <p:txBody>
          <a:bodyPr/>
          <a:lstStyle/>
          <a:p>
            <a:pPr>
              <a:lnSpc>
                <a:spcPct val="90000"/>
              </a:lnSpc>
            </a:pPr>
            <a:r>
              <a:rPr lang="en-US" dirty="0"/>
              <a:t>Waterfall model: has well-defined, linear stages of systems development and support .The waterfall life cycle model is used when risk must be tightly controlled and when changes must be restricted after the requirements are defined. </a:t>
            </a:r>
          </a:p>
          <a:p>
            <a:pPr marL="109537" indent="0">
              <a:lnSpc>
                <a:spcPct val="90000"/>
              </a:lnSpc>
              <a:buNone/>
            </a:pPr>
            <a:r>
              <a:rPr lang="en-US" dirty="0"/>
              <a:t>The waterfall approach also makes sense for IT projects that do not involve software development, such as upgrading all the routers and switches in a company to support VoIP phones.</a:t>
            </a:r>
          </a:p>
          <a:p>
            <a:pPr marL="109537" indent="0">
              <a:lnSpc>
                <a:spcPct val="90000"/>
              </a:lnSpc>
              <a:buNone/>
            </a:pPr>
            <a:endParaRPr lang="en-US" dirty="0"/>
          </a:p>
        </p:txBody>
      </p:sp>
      <p:sp>
        <p:nvSpPr>
          <p:cNvPr id="30724" name="Rectangle 2"/>
          <p:cNvSpPr>
            <a:spLocks noGrp="1" noChangeArrowheads="1"/>
          </p:cNvSpPr>
          <p:nvPr>
            <p:ph type="title"/>
          </p:nvPr>
        </p:nvSpPr>
        <p:spPr>
          <a:xfrm>
            <a:off x="533400" y="152400"/>
            <a:ext cx="8229600" cy="1143000"/>
          </a:xfrm>
        </p:spPr>
        <p:txBody>
          <a:bodyPr/>
          <a:lstStyle/>
          <a:p>
            <a:r>
              <a:rPr lang="en-US" dirty="0"/>
              <a:t>Predictive Life Cycle Models</a:t>
            </a:r>
          </a:p>
        </p:txBody>
      </p:sp>
      <p:sp>
        <p:nvSpPr>
          <p:cNvPr id="30722" name="Footer Placeholder 3"/>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4F5B79B3-05A3-4B8C-B607-F4486E5A67C2}" type="slidenum">
              <a:rPr lang="en-US"/>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3"/>
          <p:cNvSpPr>
            <a:spLocks noGrp="1" noChangeArrowheads="1"/>
          </p:cNvSpPr>
          <p:nvPr>
            <p:ph idx="1"/>
          </p:nvPr>
        </p:nvSpPr>
        <p:spPr>
          <a:xfrm>
            <a:off x="457200" y="1219200"/>
            <a:ext cx="8229600" cy="4525962"/>
          </a:xfrm>
        </p:spPr>
        <p:txBody>
          <a:bodyPr/>
          <a:lstStyle/>
          <a:p>
            <a:pPr>
              <a:lnSpc>
                <a:spcPct val="90000"/>
              </a:lnSpc>
            </a:pPr>
            <a:r>
              <a:rPr lang="en-US" dirty="0"/>
              <a:t>Spiral model: shows that software is developed using an iterative or spiral approach rather than a linear approach</a:t>
            </a:r>
          </a:p>
          <a:p>
            <a:pPr marL="109537" indent="0">
              <a:lnSpc>
                <a:spcPct val="90000"/>
              </a:lnSpc>
              <a:buNone/>
            </a:pPr>
            <a:r>
              <a:rPr lang="en-US" dirty="0"/>
              <a:t>This approach is suitable for projects in which changes can be incorporated with reasonable cost increases or with acceptable time delays.</a:t>
            </a:r>
          </a:p>
        </p:txBody>
      </p:sp>
      <p:sp>
        <p:nvSpPr>
          <p:cNvPr id="30724" name="Rectangle 2"/>
          <p:cNvSpPr>
            <a:spLocks noGrp="1" noChangeArrowheads="1"/>
          </p:cNvSpPr>
          <p:nvPr>
            <p:ph type="title"/>
          </p:nvPr>
        </p:nvSpPr>
        <p:spPr>
          <a:xfrm>
            <a:off x="533400" y="152400"/>
            <a:ext cx="8229600" cy="1143000"/>
          </a:xfrm>
        </p:spPr>
        <p:txBody>
          <a:bodyPr/>
          <a:lstStyle/>
          <a:p>
            <a:r>
              <a:rPr lang="en-US" dirty="0"/>
              <a:t>Predictive Life Cycle Models</a:t>
            </a:r>
          </a:p>
        </p:txBody>
      </p:sp>
      <p:sp>
        <p:nvSpPr>
          <p:cNvPr id="30722" name="Footer Placeholder 3"/>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4F5B79B3-05A3-4B8C-B607-F4486E5A67C2}" type="slidenum">
              <a:rPr lang="en-US"/>
              <a:pPr>
                <a:defRPr/>
              </a:pPr>
              <a:t>12</a:t>
            </a:fld>
            <a:endParaRPr lang="en-US" dirty="0"/>
          </a:p>
        </p:txBody>
      </p:sp>
    </p:spTree>
    <p:extLst>
      <p:ext uri="{BB962C8B-B14F-4D97-AF65-F5344CB8AC3E}">
        <p14:creationId xmlns:p14="http://schemas.microsoft.com/office/powerpoint/2010/main" val="1726339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7514"/>
            <a:ext cx="8229600" cy="1143000"/>
          </a:xfrm>
        </p:spPr>
        <p:txBody>
          <a:bodyPr>
            <a:normAutofit fontScale="90000"/>
          </a:bodyPr>
          <a:lstStyle/>
          <a:p>
            <a:r>
              <a:rPr lang="en-US" dirty="0"/>
              <a:t>Figure 2-5. Waterfall and Spiral Life Cycle Models</a:t>
            </a:r>
          </a:p>
        </p:txBody>
      </p:sp>
      <p:sp>
        <p:nvSpPr>
          <p:cNvPr id="4" name="Footer Placeholder 3"/>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13</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371600"/>
            <a:ext cx="7924799" cy="4990936"/>
          </a:xfrm>
          <a:prstGeom prst="rect">
            <a:avLst/>
          </a:prstGeom>
        </p:spPr>
      </p:pic>
    </p:spTree>
    <p:extLst>
      <p:ext uri="{BB962C8B-B14F-4D97-AF65-F5344CB8AC3E}">
        <p14:creationId xmlns:p14="http://schemas.microsoft.com/office/powerpoint/2010/main" val="3305187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3"/>
          <p:cNvSpPr>
            <a:spLocks noGrp="1" noChangeArrowheads="1"/>
          </p:cNvSpPr>
          <p:nvPr>
            <p:ph idx="1"/>
          </p:nvPr>
        </p:nvSpPr>
        <p:spPr>
          <a:xfrm>
            <a:off x="457200" y="990600"/>
            <a:ext cx="8229600" cy="4525962"/>
          </a:xfrm>
        </p:spPr>
        <p:txBody>
          <a:bodyPr/>
          <a:lstStyle/>
          <a:p>
            <a:pPr>
              <a:lnSpc>
                <a:spcPct val="90000"/>
              </a:lnSpc>
            </a:pPr>
            <a:r>
              <a:rPr lang="en-US" dirty="0"/>
              <a:t>Prototyping model: used for developing prototypes to clarify user requirements. It requires heavy user involvement, and developers use a model to generate functional requirements and physical design specifications simultaneously. Developers can throw away or keep prototypes, depending on the project. This approach is often used in systems that involve a great deal of user interface design, such as website projects, </a:t>
            </a:r>
          </a:p>
          <a:p>
            <a:pPr>
              <a:lnSpc>
                <a:spcPct val="90000"/>
              </a:lnSpc>
            </a:pPr>
            <a:r>
              <a:rPr lang="en-US" dirty="0"/>
              <a:t>Rapid Application Development (RAD) model:  used to produce systems quickly without sacrificing quality. Developers use RAD tools such as CASE (computer-aided software engineering), to facilitate rapid prototyping and code generation</a:t>
            </a:r>
          </a:p>
        </p:txBody>
      </p:sp>
      <p:sp>
        <p:nvSpPr>
          <p:cNvPr id="30724" name="Rectangle 2"/>
          <p:cNvSpPr>
            <a:spLocks noGrp="1" noChangeArrowheads="1"/>
          </p:cNvSpPr>
          <p:nvPr>
            <p:ph type="title"/>
          </p:nvPr>
        </p:nvSpPr>
        <p:spPr>
          <a:xfrm>
            <a:off x="533400" y="152400"/>
            <a:ext cx="8229600" cy="1143000"/>
          </a:xfrm>
        </p:spPr>
        <p:txBody>
          <a:bodyPr/>
          <a:lstStyle/>
          <a:p>
            <a:r>
              <a:rPr lang="en-US" dirty="0"/>
              <a:t>Predictive Life Cycle Models</a:t>
            </a:r>
          </a:p>
        </p:txBody>
      </p:sp>
      <p:sp>
        <p:nvSpPr>
          <p:cNvPr id="30722" name="Footer Placeholder 3"/>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4F5B79B3-05A3-4B8C-B607-F4486E5A67C2}" type="slidenum">
              <a:rPr lang="en-US"/>
              <a:pPr>
                <a:defRPr/>
              </a:pPr>
              <a:t>14</a:t>
            </a:fld>
            <a:endParaRPr lang="en-US" dirty="0"/>
          </a:p>
        </p:txBody>
      </p:sp>
    </p:spTree>
    <p:extLst>
      <p:ext uri="{BB962C8B-B14F-4D97-AF65-F5344CB8AC3E}">
        <p14:creationId xmlns:p14="http://schemas.microsoft.com/office/powerpoint/2010/main" val="3609411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9" name="Rectangle 3"/>
          <p:cNvSpPr>
            <a:spLocks noGrp="1" noChangeArrowheads="1"/>
          </p:cNvSpPr>
          <p:nvPr>
            <p:ph idx="1"/>
          </p:nvPr>
        </p:nvSpPr>
        <p:spPr/>
        <p:txBody>
          <a:bodyPr/>
          <a:lstStyle/>
          <a:p>
            <a:r>
              <a:rPr lang="en-US" dirty="0"/>
              <a:t>A project should successfully pass through each of the project phases in order to continue on to the next</a:t>
            </a:r>
          </a:p>
          <a:p>
            <a:r>
              <a:rPr lang="en-US" dirty="0"/>
              <a:t>Management reviews, also called </a:t>
            </a:r>
            <a:r>
              <a:rPr lang="en-US" b="1" dirty="0"/>
              <a:t>phase exits</a:t>
            </a:r>
            <a:r>
              <a:rPr lang="en-US" dirty="0"/>
              <a:t> or </a:t>
            </a:r>
            <a:r>
              <a:rPr lang="en-US" b="1" dirty="0"/>
              <a:t>kill points</a:t>
            </a:r>
            <a:r>
              <a:rPr lang="en-US" dirty="0"/>
              <a:t>, should occur after each phase to evaluate the project’s progress, likely success, and continued compatibility with organizational goals</a:t>
            </a:r>
          </a:p>
        </p:txBody>
      </p:sp>
      <p:sp>
        <p:nvSpPr>
          <p:cNvPr id="31748" name="Rectangle 2"/>
          <p:cNvSpPr>
            <a:spLocks noGrp="1" noChangeArrowheads="1"/>
          </p:cNvSpPr>
          <p:nvPr>
            <p:ph type="title"/>
          </p:nvPr>
        </p:nvSpPr>
        <p:spPr/>
        <p:txBody>
          <a:bodyPr>
            <a:normAutofit fontScale="90000"/>
          </a:bodyPr>
          <a:lstStyle/>
          <a:p>
            <a:r>
              <a:rPr lang="en-US" dirty="0"/>
              <a:t>The Importance of Project Phases and Management Reviews</a:t>
            </a:r>
          </a:p>
        </p:txBody>
      </p:sp>
      <p:sp>
        <p:nvSpPr>
          <p:cNvPr id="31746" name="Footer Placeholder 3"/>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3283665F-2A2C-41B7-B054-D29178245054}" type="slidenum">
              <a:rPr lang="en-US"/>
              <a:pPr>
                <a:defRPr/>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17638"/>
            <a:ext cx="8382000" cy="4525962"/>
          </a:xfrm>
        </p:spPr>
        <p:txBody>
          <a:bodyPr/>
          <a:lstStyle/>
          <a:p>
            <a:r>
              <a:rPr lang="en-US" sz="2800" dirty="0"/>
              <a:t>Globalization: which has created a “flat” world where everyone is connected and the “playing field” is level for many more participants.</a:t>
            </a:r>
          </a:p>
          <a:p>
            <a:r>
              <a:rPr lang="en-US" sz="2800" dirty="0"/>
              <a:t>Outsourcing: </a:t>
            </a:r>
            <a:r>
              <a:rPr lang="en-US" sz="2800" b="1" dirty="0"/>
              <a:t>Outsourcing</a:t>
            </a:r>
            <a:r>
              <a:rPr lang="en-US" sz="2800" dirty="0"/>
              <a:t> is when an organization acquires goods and/or sources from an outside source. </a:t>
            </a:r>
            <a:r>
              <a:rPr lang="en-US" sz="2800" b="1" dirty="0"/>
              <a:t>Offshoring</a:t>
            </a:r>
            <a:r>
              <a:rPr lang="en-US" sz="2800" dirty="0"/>
              <a:t> is sometimes used to describe outsourcing from another country</a:t>
            </a:r>
          </a:p>
          <a:p>
            <a:r>
              <a:rPr lang="en-US" sz="2800" dirty="0"/>
              <a:t>Virtual teams: A </a:t>
            </a:r>
            <a:r>
              <a:rPr lang="en-US" sz="2800" b="1" dirty="0"/>
              <a:t>virtual te</a:t>
            </a:r>
            <a:r>
              <a:rPr lang="en-US" sz="2800" dirty="0"/>
              <a:t>am is a group of individuals who work across time and space using communication technologies</a:t>
            </a:r>
          </a:p>
          <a:p>
            <a:endParaRPr lang="en-US" dirty="0"/>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a:t>Recent Trends Affecting IT Project Management</a:t>
            </a:r>
          </a:p>
        </p:txBody>
      </p:sp>
      <p:sp>
        <p:nvSpPr>
          <p:cNvPr id="4" name="Footer Placeholder 3"/>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Issues</a:t>
            </a:r>
          </a:p>
          <a:p>
            <a:pPr lvl="1"/>
            <a:r>
              <a:rPr lang="en-US" dirty="0"/>
              <a:t>Communications</a:t>
            </a:r>
          </a:p>
          <a:p>
            <a:pPr lvl="1"/>
            <a:r>
              <a:rPr lang="en-US" dirty="0"/>
              <a:t>Trust</a:t>
            </a:r>
          </a:p>
          <a:p>
            <a:pPr lvl="1"/>
            <a:r>
              <a:rPr lang="en-US" dirty="0"/>
              <a:t>Common work practices</a:t>
            </a:r>
          </a:p>
          <a:p>
            <a:pPr lvl="1"/>
            <a:r>
              <a:rPr lang="en-US" dirty="0"/>
              <a:t>Tools (skype)</a:t>
            </a:r>
          </a:p>
          <a:p>
            <a:pPr lvl="1"/>
            <a:endParaRPr lang="en-US" dirty="0"/>
          </a:p>
          <a:p>
            <a:endParaRPr lang="en-US" dirty="0"/>
          </a:p>
          <a:p>
            <a:endParaRPr lang="en-US" dirty="0"/>
          </a:p>
        </p:txBody>
      </p:sp>
      <p:sp>
        <p:nvSpPr>
          <p:cNvPr id="3" name="Title 2"/>
          <p:cNvSpPr>
            <a:spLocks noGrp="1"/>
          </p:cNvSpPr>
          <p:nvPr>
            <p:ph type="title"/>
          </p:nvPr>
        </p:nvSpPr>
        <p:spPr/>
        <p:txBody>
          <a:bodyPr>
            <a:normAutofit fontScale="90000"/>
          </a:bodyPr>
          <a:lstStyle/>
          <a:p>
            <a:r>
              <a:rPr lang="en-US" dirty="0"/>
              <a:t>Important Issues and Suggestions Related to Globalization</a:t>
            </a:r>
          </a:p>
        </p:txBody>
      </p:sp>
      <p:sp>
        <p:nvSpPr>
          <p:cNvPr id="4" name="Footer Placeholder 3"/>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25962"/>
          </a:xfrm>
        </p:spPr>
        <p:txBody>
          <a:bodyPr/>
          <a:lstStyle/>
          <a:p>
            <a:r>
              <a:rPr lang="en-US" sz="2800" dirty="0"/>
              <a:t>Increasing competiveness and responsiveness by having a team of workers available 24/7</a:t>
            </a:r>
          </a:p>
          <a:p>
            <a:r>
              <a:rPr lang="en-US" sz="2800" dirty="0"/>
              <a:t>Lowering costs because many virtual workers do not require office space or support beyond their home offices.</a:t>
            </a:r>
          </a:p>
          <a:p>
            <a:r>
              <a:rPr lang="en-US" sz="2800" dirty="0"/>
              <a:t>Providing more expertise and flexibility by having team members from across the globe working any time of day or night</a:t>
            </a:r>
          </a:p>
          <a:p>
            <a:r>
              <a:rPr lang="en-US" sz="2800" dirty="0"/>
              <a:t>Increasing the work/life balance for team members by eliminating fixed office hours and the need to travel to work.</a:t>
            </a:r>
            <a:endParaRPr lang="en-US" sz="3200" dirty="0"/>
          </a:p>
          <a:p>
            <a:pPr lvl="1"/>
            <a:endParaRPr lang="en-US" dirty="0"/>
          </a:p>
        </p:txBody>
      </p:sp>
      <p:sp>
        <p:nvSpPr>
          <p:cNvPr id="3" name="Title 2"/>
          <p:cNvSpPr>
            <a:spLocks noGrp="1"/>
          </p:cNvSpPr>
          <p:nvPr>
            <p:ph type="title"/>
          </p:nvPr>
        </p:nvSpPr>
        <p:spPr/>
        <p:txBody>
          <a:bodyPr/>
          <a:lstStyle/>
          <a:p>
            <a:r>
              <a:rPr lang="en-US" dirty="0"/>
              <a:t>Virtual Teams Advantages</a:t>
            </a:r>
          </a:p>
        </p:txBody>
      </p:sp>
      <p:sp>
        <p:nvSpPr>
          <p:cNvPr id="4" name="Footer Placeholder 3"/>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382000" cy="4525962"/>
          </a:xfrm>
        </p:spPr>
        <p:txBody>
          <a:bodyPr/>
          <a:lstStyle/>
          <a:p>
            <a:r>
              <a:rPr lang="en-US" dirty="0"/>
              <a:t>Isolating team members</a:t>
            </a:r>
          </a:p>
          <a:p>
            <a:r>
              <a:rPr lang="en-US" dirty="0"/>
              <a:t>Increasing the potential for communications problems</a:t>
            </a:r>
          </a:p>
          <a:p>
            <a:r>
              <a:rPr lang="en-US" dirty="0"/>
              <a:t>Reducing the ability for team members to network and transfer information informally</a:t>
            </a:r>
          </a:p>
          <a:p>
            <a:r>
              <a:rPr lang="en-US" dirty="0"/>
              <a:t>Increasing the dependence on technology to accomplish work</a:t>
            </a:r>
          </a:p>
          <a:p>
            <a:r>
              <a:rPr lang="en-US" dirty="0"/>
              <a:t>See text book for a list of factors that help virtual teams succeed, including team processes, trust/relationships, leadership style, and team member selection</a:t>
            </a:r>
          </a:p>
          <a:p>
            <a:endParaRPr lang="en-US" dirty="0"/>
          </a:p>
        </p:txBody>
      </p:sp>
      <p:sp>
        <p:nvSpPr>
          <p:cNvPr id="3" name="Title 2"/>
          <p:cNvSpPr>
            <a:spLocks noGrp="1"/>
          </p:cNvSpPr>
          <p:nvPr>
            <p:ph type="title"/>
          </p:nvPr>
        </p:nvSpPr>
        <p:spPr/>
        <p:txBody>
          <a:bodyPr/>
          <a:lstStyle/>
          <a:p>
            <a:r>
              <a:rPr lang="en-US" dirty="0"/>
              <a:t>Virtual Team Disadvantages</a:t>
            </a:r>
          </a:p>
        </p:txBody>
      </p:sp>
      <p:sp>
        <p:nvSpPr>
          <p:cNvPr id="4" name="Footer Placeholder 3"/>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3"/>
          <p:cNvSpPr>
            <a:spLocks noGrp="1" noChangeArrowheads="1"/>
          </p:cNvSpPr>
          <p:nvPr>
            <p:ph idx="1"/>
          </p:nvPr>
        </p:nvSpPr>
        <p:spPr/>
        <p:txBody>
          <a:bodyPr/>
          <a:lstStyle/>
          <a:p>
            <a:r>
              <a:rPr lang="en-US" dirty="0"/>
              <a:t>Projects must operate in a broad organizational environment</a:t>
            </a:r>
          </a:p>
          <a:p>
            <a:r>
              <a:rPr lang="en-US" dirty="0"/>
              <a:t>Project managers need to use </a:t>
            </a:r>
            <a:r>
              <a:rPr lang="en-US" b="1" dirty="0"/>
              <a:t>systems thinking:</a:t>
            </a:r>
          </a:p>
          <a:p>
            <a:pPr lvl="1"/>
            <a:r>
              <a:rPr lang="en-US" dirty="0"/>
              <a:t>taking a holistic view of carrying out projects within the context of the organization</a:t>
            </a:r>
          </a:p>
          <a:p>
            <a:r>
              <a:rPr lang="en-US" dirty="0"/>
              <a:t>Senior managers must make sure projects continue to support current business needs</a:t>
            </a:r>
          </a:p>
          <a:p>
            <a:endParaRPr lang="en-US" dirty="0"/>
          </a:p>
        </p:txBody>
      </p:sp>
      <p:sp>
        <p:nvSpPr>
          <p:cNvPr id="12292" name="Rectangle 2"/>
          <p:cNvSpPr>
            <a:spLocks noGrp="1" noChangeArrowheads="1"/>
          </p:cNvSpPr>
          <p:nvPr>
            <p:ph type="title"/>
          </p:nvPr>
        </p:nvSpPr>
        <p:spPr>
          <a:xfrm>
            <a:off x="304800" y="228600"/>
            <a:ext cx="8839200" cy="1143000"/>
          </a:xfrm>
        </p:spPr>
        <p:txBody>
          <a:bodyPr>
            <a:normAutofit fontScale="90000"/>
          </a:bodyPr>
          <a:lstStyle/>
          <a:p>
            <a:r>
              <a:rPr lang="en-US" dirty="0"/>
              <a:t>Projects Cannot Be Run</a:t>
            </a:r>
            <a:br>
              <a:rPr lang="en-US" dirty="0"/>
            </a:br>
            <a:r>
              <a:rPr lang="en-US" dirty="0"/>
              <a:t>In Isolation</a:t>
            </a:r>
          </a:p>
        </p:txBody>
      </p:sp>
      <p:sp>
        <p:nvSpPr>
          <p:cNvPr id="12290" name="Footer Placeholder 3"/>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EB3A963B-2A76-42DC-B4A5-25130FB0888A}" type="slidenum">
              <a:rPr lang="en-US"/>
              <a:pPr>
                <a:defRPr/>
              </a:pPr>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Agile means being able to move quickly and easily, but some people feel that project management, as they have seen it used, does not allow people to work quickly or easily.</a:t>
            </a:r>
          </a:p>
          <a:p>
            <a:r>
              <a:rPr lang="en-US" sz="2400" dirty="0"/>
              <a:t>Early software development projects often used a waterfall approach, as defined earlier in this chapter. As technology and businesses became more complex, the approach was often difficult to use because requirements were unknown or continuously changing. </a:t>
            </a:r>
          </a:p>
          <a:p>
            <a:r>
              <a:rPr lang="en-US" sz="2400" dirty="0"/>
              <a:t>Agile today means using a method based on iterative and incremental development, in which requirements and solutions evolve through collaboration.</a:t>
            </a:r>
          </a:p>
        </p:txBody>
      </p:sp>
      <p:sp>
        <p:nvSpPr>
          <p:cNvPr id="3" name="Title 2"/>
          <p:cNvSpPr>
            <a:spLocks noGrp="1"/>
          </p:cNvSpPr>
          <p:nvPr>
            <p:ph type="title"/>
          </p:nvPr>
        </p:nvSpPr>
        <p:spPr/>
        <p:txBody>
          <a:bodyPr/>
          <a:lstStyle/>
          <a:p>
            <a:r>
              <a:rPr lang="en-US" dirty="0"/>
              <a:t>Agile Project Management</a:t>
            </a:r>
          </a:p>
        </p:txBody>
      </p:sp>
      <p:sp>
        <p:nvSpPr>
          <p:cNvPr id="4" name="Footer Placeholder 3"/>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20</a:t>
            </a:fld>
            <a:endParaRPr lang="en-US" dirty="0"/>
          </a:p>
        </p:txBody>
      </p:sp>
    </p:spTree>
    <p:extLst>
      <p:ext uri="{BB962C8B-B14F-4D97-AF65-F5344CB8AC3E}">
        <p14:creationId xmlns:p14="http://schemas.microsoft.com/office/powerpoint/2010/main" val="3369684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81138"/>
            <a:ext cx="8763000" cy="4525962"/>
          </a:xfrm>
        </p:spPr>
        <p:txBody>
          <a:bodyPr/>
          <a:lstStyle/>
          <a:p>
            <a:r>
              <a:rPr lang="en-US" dirty="0"/>
              <a:t>In February 2001, a group of 17 people that called itself the Agile Alliance developed and agreed on the Manifesto for Agile Software Development, as follows:</a:t>
            </a:r>
          </a:p>
          <a:p>
            <a:r>
              <a:rPr lang="en-US" dirty="0"/>
              <a:t>“We are uncovering better ways of developing software by doing it and helping others do it. Through this work we have come to value:</a:t>
            </a:r>
          </a:p>
          <a:p>
            <a:pPr lvl="1"/>
            <a:r>
              <a:rPr lang="en-US" dirty="0"/>
              <a:t>Individuals and interactions over processes and tools</a:t>
            </a:r>
          </a:p>
          <a:p>
            <a:pPr lvl="1"/>
            <a:r>
              <a:rPr lang="en-US" dirty="0"/>
              <a:t>Working software over comprehensive documentation</a:t>
            </a:r>
          </a:p>
          <a:p>
            <a:pPr lvl="1"/>
            <a:r>
              <a:rPr lang="en-US" dirty="0"/>
              <a:t>Customer collaboration over contract negotiation</a:t>
            </a:r>
          </a:p>
          <a:p>
            <a:pPr lvl="1"/>
            <a:r>
              <a:rPr lang="en-US" dirty="0"/>
              <a:t>Responding to change over following a plan”*</a:t>
            </a:r>
          </a:p>
        </p:txBody>
      </p:sp>
      <p:sp>
        <p:nvSpPr>
          <p:cNvPr id="3" name="Title 2"/>
          <p:cNvSpPr>
            <a:spLocks noGrp="1"/>
          </p:cNvSpPr>
          <p:nvPr>
            <p:ph type="title"/>
          </p:nvPr>
        </p:nvSpPr>
        <p:spPr/>
        <p:txBody>
          <a:bodyPr>
            <a:normAutofit fontScale="90000"/>
          </a:bodyPr>
          <a:lstStyle/>
          <a:p>
            <a:r>
              <a:rPr lang="en-US" dirty="0"/>
              <a:t>Manifesto for Agile Software Development</a:t>
            </a:r>
          </a:p>
        </p:txBody>
      </p:sp>
      <p:sp>
        <p:nvSpPr>
          <p:cNvPr id="4" name="Footer Placeholder 3"/>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21</a:t>
            </a:fld>
            <a:endParaRPr lang="en-US" dirty="0"/>
          </a:p>
        </p:txBody>
      </p:sp>
      <p:sp>
        <p:nvSpPr>
          <p:cNvPr id="6" name="TextBox 5"/>
          <p:cNvSpPr txBox="1"/>
          <p:nvPr/>
        </p:nvSpPr>
        <p:spPr>
          <a:xfrm>
            <a:off x="2590800" y="6095999"/>
            <a:ext cx="5441361" cy="430887"/>
          </a:xfrm>
          <a:prstGeom prst="rect">
            <a:avLst/>
          </a:prstGeom>
          <a:noFill/>
        </p:spPr>
        <p:txBody>
          <a:bodyPr wrap="none" rtlCol="0">
            <a:spAutoFit/>
          </a:bodyPr>
          <a:lstStyle/>
          <a:p>
            <a:r>
              <a:rPr lang="en-US" dirty="0"/>
              <a:t>*Agile Manifesto, www.agilemanifesto.org.</a:t>
            </a:r>
          </a:p>
        </p:txBody>
      </p:sp>
    </p:spTree>
    <p:extLst>
      <p:ext uri="{BB962C8B-B14F-4D97-AF65-F5344CB8AC3E}">
        <p14:creationId xmlns:p14="http://schemas.microsoft.com/office/powerpoint/2010/main" val="1941638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According to the Scrum Alliance, Scrum is the leading agile development method for completing projects with a complex, innovative scope of work.</a:t>
            </a:r>
          </a:p>
        </p:txBody>
      </p:sp>
      <p:sp>
        <p:nvSpPr>
          <p:cNvPr id="3" name="Title 2"/>
          <p:cNvSpPr>
            <a:spLocks noGrp="1"/>
          </p:cNvSpPr>
          <p:nvPr>
            <p:ph type="title"/>
          </p:nvPr>
        </p:nvSpPr>
        <p:spPr/>
        <p:txBody>
          <a:bodyPr/>
          <a:lstStyle/>
          <a:p>
            <a:r>
              <a:rPr lang="en-US" dirty="0"/>
              <a:t>Scrum</a:t>
            </a:r>
          </a:p>
        </p:txBody>
      </p:sp>
      <p:sp>
        <p:nvSpPr>
          <p:cNvPr id="4" name="Footer Placeholder 3"/>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22</a:t>
            </a:fld>
            <a:endParaRPr lang="en-US" dirty="0"/>
          </a:p>
        </p:txBody>
      </p:sp>
    </p:spTree>
    <p:extLst>
      <p:ext uri="{BB962C8B-B14F-4D97-AF65-F5344CB8AC3E}">
        <p14:creationId xmlns:p14="http://schemas.microsoft.com/office/powerpoint/2010/main" val="39910578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EC5CF5-B156-4247-A6D5-31C3FBB80BBE}"/>
              </a:ext>
            </a:extLst>
          </p:cNvPr>
          <p:cNvSpPr>
            <a:spLocks noGrp="1"/>
          </p:cNvSpPr>
          <p:nvPr>
            <p:ph idx="1"/>
          </p:nvPr>
        </p:nvSpPr>
        <p:spPr/>
        <p:txBody>
          <a:bodyPr/>
          <a:lstStyle/>
          <a:p>
            <a:pPr algn="l"/>
            <a:r>
              <a:rPr lang="en-US" b="0" i="0" dirty="0">
                <a:solidFill>
                  <a:srgbClr val="3F3F3F"/>
                </a:solidFill>
                <a:effectLst/>
                <a:latin typeface="Cordale"/>
              </a:rPr>
              <a:t> The basic Scrum framework is summarized in the following list and illustrated in  the </a:t>
            </a:r>
            <a:r>
              <a:rPr lang="en-US" b="1" i="0" dirty="0">
                <a:solidFill>
                  <a:srgbClr val="575757"/>
                </a:solidFill>
                <a:effectLst/>
                <a:latin typeface="Open-sans"/>
              </a:rPr>
              <a:t>Figure next slide</a:t>
            </a:r>
            <a:r>
              <a:rPr lang="en-US" b="0" i="0" dirty="0">
                <a:solidFill>
                  <a:srgbClr val="3F3F3F"/>
                </a:solidFill>
                <a:effectLst/>
                <a:latin typeface="Cordale"/>
              </a:rPr>
              <a:t>:</a:t>
            </a:r>
          </a:p>
          <a:p>
            <a:pPr lvl="1">
              <a:buFont typeface="Arial" panose="020B0604020202020204" pitchFamily="34" charset="0"/>
              <a:buChar char="•"/>
            </a:pPr>
            <a:r>
              <a:rPr lang="en-US" b="0" i="0" dirty="0">
                <a:solidFill>
                  <a:srgbClr val="3F3F3F"/>
                </a:solidFill>
                <a:effectLst/>
                <a:latin typeface="Cordale"/>
              </a:rPr>
              <a:t>A </a:t>
            </a:r>
            <a:r>
              <a:rPr lang="en-US" b="0" i="1" dirty="0">
                <a:solidFill>
                  <a:srgbClr val="3F3F3F"/>
                </a:solidFill>
                <a:effectLst/>
                <a:latin typeface="Cordale"/>
              </a:rPr>
              <a:t>product owner</a:t>
            </a:r>
            <a:r>
              <a:rPr lang="en-US" b="0" i="0" dirty="0">
                <a:solidFill>
                  <a:srgbClr val="3F3F3F"/>
                </a:solidFill>
                <a:effectLst/>
                <a:latin typeface="Cordale"/>
              </a:rPr>
              <a:t> creates a prioritized wish list called a </a:t>
            </a:r>
            <a:r>
              <a:rPr lang="en-US" b="0" i="1" dirty="0">
                <a:solidFill>
                  <a:srgbClr val="3F3F3F"/>
                </a:solidFill>
                <a:effectLst/>
                <a:latin typeface="Cordale"/>
              </a:rPr>
              <a:t>product backlog</a:t>
            </a:r>
            <a:r>
              <a:rPr lang="en-US" b="0" i="0" dirty="0">
                <a:solidFill>
                  <a:srgbClr val="3F3F3F"/>
                </a:solidFill>
                <a:effectLst/>
                <a:latin typeface="Cordale"/>
              </a:rPr>
              <a:t>.</a:t>
            </a:r>
          </a:p>
          <a:p>
            <a:pPr lvl="1">
              <a:buFont typeface="Arial" panose="020B0604020202020204" pitchFamily="34" charset="0"/>
              <a:buChar char="•"/>
            </a:pPr>
            <a:r>
              <a:rPr lang="en-US" b="0" i="0" dirty="0">
                <a:solidFill>
                  <a:srgbClr val="3F3F3F"/>
                </a:solidFill>
                <a:effectLst/>
                <a:latin typeface="Cordale"/>
              </a:rPr>
              <a:t>During </a:t>
            </a:r>
            <a:r>
              <a:rPr lang="en-US" b="0" i="1" dirty="0">
                <a:solidFill>
                  <a:srgbClr val="3F3F3F"/>
                </a:solidFill>
                <a:effectLst/>
                <a:latin typeface="Cordale"/>
              </a:rPr>
              <a:t>sprint planning</a:t>
            </a:r>
            <a:r>
              <a:rPr lang="en-US" b="0" i="0" dirty="0">
                <a:solidFill>
                  <a:srgbClr val="3F3F3F"/>
                </a:solidFill>
                <a:effectLst/>
                <a:latin typeface="Cordale"/>
              </a:rPr>
              <a:t>, the team pulls a small chunk from the top of that wish list, a </a:t>
            </a:r>
            <a:r>
              <a:rPr lang="en-US" b="0" i="1" dirty="0">
                <a:solidFill>
                  <a:srgbClr val="3F3F3F"/>
                </a:solidFill>
                <a:effectLst/>
                <a:latin typeface="Cordale"/>
              </a:rPr>
              <a:t>sprint backlog</a:t>
            </a:r>
            <a:r>
              <a:rPr lang="en-US" b="0" i="0" dirty="0">
                <a:solidFill>
                  <a:srgbClr val="3F3F3F"/>
                </a:solidFill>
                <a:effectLst/>
                <a:latin typeface="Cordale"/>
              </a:rPr>
              <a:t>, and decides how to implement those pieces.</a:t>
            </a:r>
          </a:p>
          <a:p>
            <a:pPr lvl="1">
              <a:buFont typeface="Arial" panose="020B0604020202020204" pitchFamily="34" charset="0"/>
              <a:buChar char="•"/>
            </a:pPr>
            <a:r>
              <a:rPr lang="en-US" b="0" i="0" dirty="0">
                <a:solidFill>
                  <a:srgbClr val="3F3F3F"/>
                </a:solidFill>
                <a:effectLst/>
                <a:latin typeface="Cordale"/>
              </a:rPr>
              <a:t>The team has a certain amount of time, a </a:t>
            </a:r>
            <a:r>
              <a:rPr lang="en-US" b="0" i="1" dirty="0">
                <a:solidFill>
                  <a:srgbClr val="3F3F3F"/>
                </a:solidFill>
                <a:effectLst/>
                <a:latin typeface="Cordale"/>
              </a:rPr>
              <a:t>sprint</a:t>
            </a:r>
            <a:r>
              <a:rPr lang="en-US" b="0" i="0" dirty="0">
                <a:solidFill>
                  <a:srgbClr val="3F3F3F"/>
                </a:solidFill>
                <a:effectLst/>
                <a:latin typeface="Cordale"/>
              </a:rPr>
              <a:t>, to complete its work—usually two to four weeks—but meets each day to assess its progress (</a:t>
            </a:r>
            <a:r>
              <a:rPr lang="en-US" b="0" i="1" dirty="0">
                <a:solidFill>
                  <a:srgbClr val="3F3F3F"/>
                </a:solidFill>
                <a:effectLst/>
                <a:latin typeface="Cordale"/>
              </a:rPr>
              <a:t>daily Scrum</a:t>
            </a:r>
            <a:r>
              <a:rPr lang="en-US" b="0" i="0" dirty="0">
                <a:solidFill>
                  <a:srgbClr val="3F3F3F"/>
                </a:solidFill>
                <a:effectLst/>
                <a:latin typeface="Cordale"/>
              </a:rPr>
              <a:t>).</a:t>
            </a:r>
          </a:p>
          <a:p>
            <a:pPr marL="109537" indent="0">
              <a:buNone/>
            </a:pPr>
            <a:endParaRPr lang="en-US" dirty="0"/>
          </a:p>
        </p:txBody>
      </p:sp>
      <p:sp>
        <p:nvSpPr>
          <p:cNvPr id="3" name="Title 2">
            <a:extLst>
              <a:ext uri="{FF2B5EF4-FFF2-40B4-BE49-F238E27FC236}">
                <a16:creationId xmlns:a16="http://schemas.microsoft.com/office/drawing/2014/main" id="{402BE387-3856-4595-8151-9B6FAD9FEB9E}"/>
              </a:ext>
            </a:extLst>
          </p:cNvPr>
          <p:cNvSpPr>
            <a:spLocks noGrp="1"/>
          </p:cNvSpPr>
          <p:nvPr>
            <p:ph type="title"/>
          </p:nvPr>
        </p:nvSpPr>
        <p:spPr/>
        <p:txBody>
          <a:bodyPr/>
          <a:lstStyle/>
          <a:p>
            <a:r>
              <a:rPr lang="en-US" dirty="0"/>
              <a:t>Scrum</a:t>
            </a:r>
          </a:p>
        </p:txBody>
      </p:sp>
      <p:sp>
        <p:nvSpPr>
          <p:cNvPr id="4" name="Footer Placeholder 3">
            <a:extLst>
              <a:ext uri="{FF2B5EF4-FFF2-40B4-BE49-F238E27FC236}">
                <a16:creationId xmlns:a16="http://schemas.microsoft.com/office/drawing/2014/main" id="{CE108E22-997E-498C-BB44-603D5CF8F490}"/>
              </a:ext>
            </a:extLst>
          </p:cNvPr>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a:extLst>
              <a:ext uri="{FF2B5EF4-FFF2-40B4-BE49-F238E27FC236}">
                <a16:creationId xmlns:a16="http://schemas.microsoft.com/office/drawing/2014/main" id="{122C82DD-118A-494B-97E0-388312CE91FC}"/>
              </a:ext>
            </a:extLst>
          </p:cNvPr>
          <p:cNvSpPr>
            <a:spLocks noGrp="1"/>
          </p:cNvSpPr>
          <p:nvPr>
            <p:ph type="sldNum" sz="quarter" idx="11"/>
          </p:nvPr>
        </p:nvSpPr>
        <p:spPr/>
        <p:txBody>
          <a:bodyPr/>
          <a:lstStyle/>
          <a:p>
            <a:pPr>
              <a:defRPr/>
            </a:pPr>
            <a:fld id="{D4FD9659-824B-46C0-8A9A-C90F38C1F825}" type="slidenum">
              <a:rPr lang="en-US" smtClean="0"/>
              <a:pPr>
                <a:defRPr/>
              </a:pPr>
              <a:t>23</a:t>
            </a:fld>
            <a:endParaRPr lang="en-US" dirty="0"/>
          </a:p>
        </p:txBody>
      </p:sp>
    </p:spTree>
    <p:extLst>
      <p:ext uri="{BB962C8B-B14F-4D97-AF65-F5344CB8AC3E}">
        <p14:creationId xmlns:p14="http://schemas.microsoft.com/office/powerpoint/2010/main" val="1596121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3EC5CF5-B156-4247-A6D5-31C3FBB80BBE}"/>
              </a:ext>
            </a:extLst>
          </p:cNvPr>
          <p:cNvSpPr>
            <a:spLocks noGrp="1"/>
          </p:cNvSpPr>
          <p:nvPr>
            <p:ph idx="1"/>
          </p:nvPr>
        </p:nvSpPr>
        <p:spPr/>
        <p:txBody>
          <a:bodyPr/>
          <a:lstStyle/>
          <a:p>
            <a:pPr lvl="1"/>
            <a:r>
              <a:rPr lang="en-US" b="0" i="0" dirty="0">
                <a:solidFill>
                  <a:srgbClr val="3F3F3F"/>
                </a:solidFill>
                <a:effectLst/>
                <a:latin typeface="Cordale"/>
              </a:rPr>
              <a:t> Along the way, the </a:t>
            </a:r>
            <a:r>
              <a:rPr lang="en-US" b="0" i="1" dirty="0">
                <a:solidFill>
                  <a:srgbClr val="3F3F3F"/>
                </a:solidFill>
                <a:effectLst/>
                <a:latin typeface="Cordale"/>
              </a:rPr>
              <a:t>ScrumMaster</a:t>
            </a:r>
            <a:r>
              <a:rPr lang="en-US" b="0" i="0" dirty="0">
                <a:solidFill>
                  <a:srgbClr val="3F3F3F"/>
                </a:solidFill>
                <a:effectLst/>
                <a:latin typeface="Cordale"/>
              </a:rPr>
              <a:t> keeps the team focused on its goal.</a:t>
            </a:r>
          </a:p>
          <a:p>
            <a:pPr lvl="1">
              <a:buFont typeface="Arial" panose="020B0604020202020204" pitchFamily="34" charset="0"/>
              <a:buChar char="•"/>
            </a:pPr>
            <a:r>
              <a:rPr lang="en-US" b="0" i="0" dirty="0">
                <a:solidFill>
                  <a:srgbClr val="3F3F3F"/>
                </a:solidFill>
                <a:effectLst/>
                <a:latin typeface="Cordale"/>
              </a:rPr>
              <a:t>At the end of the sprint, the work should be </a:t>
            </a:r>
            <a:r>
              <a:rPr lang="en-US" b="0" i="1" dirty="0">
                <a:solidFill>
                  <a:srgbClr val="3F3F3F"/>
                </a:solidFill>
                <a:effectLst/>
                <a:latin typeface="Cordale"/>
              </a:rPr>
              <a:t>potentially shippable</a:t>
            </a:r>
            <a:r>
              <a:rPr lang="en-US" b="0" i="0" dirty="0">
                <a:solidFill>
                  <a:srgbClr val="3F3F3F"/>
                </a:solidFill>
                <a:effectLst/>
                <a:latin typeface="Cordale"/>
              </a:rPr>
              <a:t>, as in ready to hand to a customer, put on a store shelf, or show to a stakeholder.</a:t>
            </a:r>
          </a:p>
          <a:p>
            <a:pPr lvl="1">
              <a:buFont typeface="Arial" panose="020B0604020202020204" pitchFamily="34" charset="0"/>
              <a:buChar char="•"/>
            </a:pPr>
            <a:r>
              <a:rPr lang="en-US" b="0" i="0" dirty="0">
                <a:solidFill>
                  <a:srgbClr val="3F3F3F"/>
                </a:solidFill>
                <a:effectLst/>
                <a:latin typeface="Cordale"/>
              </a:rPr>
              <a:t>The sprint ends with a </a:t>
            </a:r>
            <a:r>
              <a:rPr lang="en-US" b="0" i="1" dirty="0">
                <a:solidFill>
                  <a:srgbClr val="3F3F3F"/>
                </a:solidFill>
                <a:effectLst/>
                <a:latin typeface="Cordale"/>
              </a:rPr>
              <a:t>sprint review</a:t>
            </a:r>
            <a:r>
              <a:rPr lang="en-US" b="0" i="0" dirty="0">
                <a:solidFill>
                  <a:srgbClr val="3F3F3F"/>
                </a:solidFill>
                <a:effectLst/>
                <a:latin typeface="Cordale"/>
              </a:rPr>
              <a:t> and </a:t>
            </a:r>
            <a:r>
              <a:rPr lang="en-US" b="0" i="1" dirty="0">
                <a:solidFill>
                  <a:srgbClr val="3F3F3F"/>
                </a:solidFill>
                <a:effectLst/>
                <a:latin typeface="Cordale"/>
              </a:rPr>
              <a:t>retrospective</a:t>
            </a:r>
            <a:r>
              <a:rPr lang="en-US" b="0" i="0" dirty="0">
                <a:solidFill>
                  <a:srgbClr val="3F3F3F"/>
                </a:solidFill>
                <a:effectLst/>
                <a:latin typeface="Cordale"/>
              </a:rPr>
              <a:t>.</a:t>
            </a:r>
          </a:p>
          <a:p>
            <a:pPr lvl="1">
              <a:buFont typeface="Arial" panose="020B0604020202020204" pitchFamily="34" charset="0"/>
              <a:buChar char="•"/>
            </a:pPr>
            <a:r>
              <a:rPr lang="en-US" b="0" i="0" dirty="0">
                <a:solidFill>
                  <a:srgbClr val="3F3F3F"/>
                </a:solidFill>
                <a:effectLst/>
                <a:latin typeface="Cordale"/>
              </a:rPr>
              <a:t>As the next sprint begins, the team chooses another chunk of the product backlog and begins working again.</a:t>
            </a:r>
          </a:p>
          <a:p>
            <a:pPr marL="392113" lvl="1" indent="0">
              <a:buNone/>
            </a:pPr>
            <a:r>
              <a:rPr lang="en-US" sz="2000" b="0" i="0" dirty="0">
                <a:solidFill>
                  <a:srgbClr val="3F3F3F"/>
                </a:solidFill>
                <a:effectLst/>
                <a:latin typeface="Cordale"/>
              </a:rPr>
              <a:t>The cycle repeats until enough items in the product backlog have been completed, the budget is depleted, or a deadline arrives. Which of these milestones marks the end of the work is entirely specific to the project. No matter which of these reasons stops work, Scrum ensures that the most valuable work has been completed when the project ends</a:t>
            </a:r>
            <a:r>
              <a:rPr lang="en-US" b="0" i="0" dirty="0">
                <a:solidFill>
                  <a:srgbClr val="3F3F3F"/>
                </a:solidFill>
                <a:effectLst/>
                <a:latin typeface="Cordale"/>
              </a:rPr>
              <a:t>.</a:t>
            </a:r>
          </a:p>
          <a:p>
            <a:endParaRPr lang="en-US" dirty="0"/>
          </a:p>
        </p:txBody>
      </p:sp>
      <p:sp>
        <p:nvSpPr>
          <p:cNvPr id="3" name="Title 2">
            <a:extLst>
              <a:ext uri="{FF2B5EF4-FFF2-40B4-BE49-F238E27FC236}">
                <a16:creationId xmlns:a16="http://schemas.microsoft.com/office/drawing/2014/main" id="{402BE387-3856-4595-8151-9B6FAD9FEB9E}"/>
              </a:ext>
            </a:extLst>
          </p:cNvPr>
          <p:cNvSpPr>
            <a:spLocks noGrp="1"/>
          </p:cNvSpPr>
          <p:nvPr>
            <p:ph type="title"/>
          </p:nvPr>
        </p:nvSpPr>
        <p:spPr/>
        <p:txBody>
          <a:bodyPr/>
          <a:lstStyle/>
          <a:p>
            <a:r>
              <a:rPr lang="en-US" dirty="0"/>
              <a:t>Scrum</a:t>
            </a:r>
          </a:p>
        </p:txBody>
      </p:sp>
      <p:sp>
        <p:nvSpPr>
          <p:cNvPr id="4" name="Footer Placeholder 3">
            <a:extLst>
              <a:ext uri="{FF2B5EF4-FFF2-40B4-BE49-F238E27FC236}">
                <a16:creationId xmlns:a16="http://schemas.microsoft.com/office/drawing/2014/main" id="{CE108E22-997E-498C-BB44-603D5CF8F490}"/>
              </a:ext>
            </a:extLst>
          </p:cNvPr>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a:extLst>
              <a:ext uri="{FF2B5EF4-FFF2-40B4-BE49-F238E27FC236}">
                <a16:creationId xmlns:a16="http://schemas.microsoft.com/office/drawing/2014/main" id="{122C82DD-118A-494B-97E0-388312CE91FC}"/>
              </a:ext>
            </a:extLst>
          </p:cNvPr>
          <p:cNvSpPr>
            <a:spLocks noGrp="1"/>
          </p:cNvSpPr>
          <p:nvPr>
            <p:ph type="sldNum" sz="quarter" idx="11"/>
          </p:nvPr>
        </p:nvSpPr>
        <p:spPr/>
        <p:txBody>
          <a:bodyPr/>
          <a:lstStyle/>
          <a:p>
            <a:pPr>
              <a:defRPr/>
            </a:pPr>
            <a:fld id="{D4FD9659-824B-46C0-8A9A-C90F38C1F825}" type="slidenum">
              <a:rPr lang="en-US" smtClean="0"/>
              <a:pPr>
                <a:defRPr/>
              </a:pPr>
              <a:t>24</a:t>
            </a:fld>
            <a:endParaRPr lang="en-US" dirty="0"/>
          </a:p>
        </p:txBody>
      </p:sp>
    </p:spTree>
    <p:extLst>
      <p:ext uri="{BB962C8B-B14F-4D97-AF65-F5344CB8AC3E}">
        <p14:creationId xmlns:p14="http://schemas.microsoft.com/office/powerpoint/2010/main" val="1088596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Figure 2-6. Scrum Framework</a:t>
            </a:r>
          </a:p>
        </p:txBody>
      </p:sp>
      <p:sp>
        <p:nvSpPr>
          <p:cNvPr id="4" name="Footer Placeholder 3"/>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D4FD9659-824B-46C0-8A9A-C90F38C1F825}" type="slidenum">
              <a:rPr lang="en-US" smtClean="0"/>
              <a:pPr>
                <a:defRPr/>
              </a:pPr>
              <a:t>25</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3697" y="1219832"/>
            <a:ext cx="8609303" cy="4799967"/>
          </a:xfrm>
          <a:prstGeom prst="rect">
            <a:avLst/>
          </a:prstGeom>
        </p:spPr>
      </p:pic>
    </p:spTree>
    <p:extLst>
      <p:ext uri="{BB962C8B-B14F-4D97-AF65-F5344CB8AC3E}">
        <p14:creationId xmlns:p14="http://schemas.microsoft.com/office/powerpoint/2010/main" val="9268791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3"/>
          <p:cNvSpPr>
            <a:spLocks noGrp="1" noChangeArrowheads="1"/>
          </p:cNvSpPr>
          <p:nvPr>
            <p:ph idx="1"/>
          </p:nvPr>
        </p:nvSpPr>
        <p:spPr>
          <a:xfrm>
            <a:off x="0" y="838200"/>
            <a:ext cx="8915400" cy="4876800"/>
          </a:xfrm>
        </p:spPr>
        <p:txBody>
          <a:bodyPr/>
          <a:lstStyle/>
          <a:p>
            <a:pPr>
              <a:lnSpc>
                <a:spcPct val="90000"/>
              </a:lnSpc>
            </a:pPr>
            <a:r>
              <a:rPr lang="en-US" dirty="0"/>
              <a:t>Project managers need to take a systems approach when working on projects</a:t>
            </a:r>
          </a:p>
          <a:p>
            <a:pPr>
              <a:lnSpc>
                <a:spcPct val="90000"/>
              </a:lnSpc>
            </a:pPr>
            <a:r>
              <a:rPr lang="en-US" dirty="0"/>
              <a:t>Organizations have four different frames: structural, human resources, political, and symbolic</a:t>
            </a:r>
          </a:p>
          <a:p>
            <a:pPr>
              <a:lnSpc>
                <a:spcPct val="90000"/>
              </a:lnSpc>
            </a:pPr>
            <a:r>
              <a:rPr lang="en-US" dirty="0"/>
              <a:t>Projects should successfully pass through each phase of the project life cycle</a:t>
            </a:r>
          </a:p>
          <a:p>
            <a:pPr>
              <a:lnSpc>
                <a:spcPct val="90000"/>
              </a:lnSpc>
            </a:pPr>
            <a:r>
              <a:rPr lang="en-US" dirty="0"/>
              <a:t>Project managers need to consider several factors due to the unique context of information technology projects</a:t>
            </a:r>
          </a:p>
          <a:p>
            <a:pPr>
              <a:lnSpc>
                <a:spcPct val="90000"/>
              </a:lnSpc>
            </a:pPr>
            <a:r>
              <a:rPr lang="en-US" dirty="0"/>
              <a:t>Recent trends affecting IT project management include globalization, outsourcing, virtual teams, and Agile</a:t>
            </a:r>
          </a:p>
        </p:txBody>
      </p:sp>
      <p:sp>
        <p:nvSpPr>
          <p:cNvPr id="34820" name="Rectangle 2"/>
          <p:cNvSpPr>
            <a:spLocks noGrp="1" noChangeArrowheads="1"/>
          </p:cNvSpPr>
          <p:nvPr>
            <p:ph type="title"/>
          </p:nvPr>
        </p:nvSpPr>
        <p:spPr>
          <a:xfrm>
            <a:off x="381000" y="37514"/>
            <a:ext cx="8305800" cy="715962"/>
          </a:xfrm>
        </p:spPr>
        <p:txBody>
          <a:bodyPr>
            <a:normAutofit fontScale="90000"/>
          </a:bodyPr>
          <a:lstStyle/>
          <a:p>
            <a:r>
              <a:rPr lang="en-US" dirty="0"/>
              <a:t>Chapter Summary</a:t>
            </a:r>
          </a:p>
        </p:txBody>
      </p:sp>
      <p:sp>
        <p:nvSpPr>
          <p:cNvPr id="34818" name="Footer Placeholder 3"/>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26E4E808-D5A2-4270-948F-25CED7EF1363}" type="slidenum">
              <a:rPr lang="en-US"/>
              <a:pPr>
                <a:defRPr/>
              </a:pPr>
              <a:t>26</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Rectangle 3"/>
          <p:cNvSpPr>
            <a:spLocks noGrp="1" noChangeArrowheads="1"/>
          </p:cNvSpPr>
          <p:nvPr>
            <p:ph idx="1"/>
          </p:nvPr>
        </p:nvSpPr>
        <p:spPr>
          <a:xfrm>
            <a:off x="381000" y="1295400"/>
            <a:ext cx="8458200" cy="4572000"/>
          </a:xfrm>
        </p:spPr>
        <p:txBody>
          <a:bodyPr/>
          <a:lstStyle/>
          <a:p>
            <a:pPr>
              <a:lnSpc>
                <a:spcPct val="90000"/>
              </a:lnSpc>
            </a:pPr>
            <a:r>
              <a:rPr lang="en-US" dirty="0"/>
              <a:t>A </a:t>
            </a:r>
            <a:r>
              <a:rPr lang="en-US" b="1" dirty="0"/>
              <a:t>systems approach </a:t>
            </a:r>
            <a:r>
              <a:rPr lang="en-US" dirty="0"/>
              <a:t>describe a more analytical approach to management and problem solving</a:t>
            </a:r>
          </a:p>
          <a:p>
            <a:pPr>
              <a:lnSpc>
                <a:spcPct val="90000"/>
              </a:lnSpc>
            </a:pPr>
            <a:r>
              <a:rPr lang="en-US" dirty="0"/>
              <a:t>Three parts include:</a:t>
            </a:r>
          </a:p>
          <a:p>
            <a:pPr lvl="1">
              <a:lnSpc>
                <a:spcPct val="90000"/>
              </a:lnSpc>
            </a:pPr>
            <a:r>
              <a:rPr lang="en-US" b="1" dirty="0"/>
              <a:t>Systems philosophy</a:t>
            </a:r>
            <a:r>
              <a:rPr lang="en-US" dirty="0"/>
              <a:t>: an overall model for thinking about things as systems (Systems are set of  interacting components that work within an environment to fulfill some purpose (Ex. Human body is a system)</a:t>
            </a:r>
          </a:p>
          <a:p>
            <a:pPr lvl="1">
              <a:lnSpc>
                <a:spcPct val="90000"/>
              </a:lnSpc>
            </a:pPr>
            <a:r>
              <a:rPr lang="en-US" b="1" dirty="0"/>
              <a:t>Systems analysis</a:t>
            </a:r>
            <a:r>
              <a:rPr lang="en-US" dirty="0"/>
              <a:t>: problem-solving approach</a:t>
            </a:r>
          </a:p>
          <a:p>
            <a:pPr lvl="1">
              <a:lnSpc>
                <a:spcPct val="90000"/>
              </a:lnSpc>
            </a:pPr>
            <a:r>
              <a:rPr lang="en-US" b="1" dirty="0"/>
              <a:t>Systems management</a:t>
            </a:r>
            <a:r>
              <a:rPr lang="en-US" dirty="0"/>
              <a:t>: address business, technological, and organizational issues</a:t>
            </a:r>
            <a:r>
              <a:rPr lang="ar-SA" dirty="0"/>
              <a:t> </a:t>
            </a:r>
            <a:r>
              <a:rPr lang="en-US" dirty="0"/>
              <a:t>systems associated with creating, maintain and modifying a system.</a:t>
            </a:r>
          </a:p>
        </p:txBody>
      </p:sp>
      <p:sp>
        <p:nvSpPr>
          <p:cNvPr id="13316" name="Rectangle 2"/>
          <p:cNvSpPr>
            <a:spLocks noGrp="1" noChangeArrowheads="1"/>
          </p:cNvSpPr>
          <p:nvPr>
            <p:ph type="title"/>
          </p:nvPr>
        </p:nvSpPr>
        <p:spPr>
          <a:xfrm>
            <a:off x="304800" y="152400"/>
            <a:ext cx="8839200" cy="1143000"/>
          </a:xfrm>
        </p:spPr>
        <p:txBody>
          <a:bodyPr>
            <a:normAutofit fontScale="90000"/>
          </a:bodyPr>
          <a:lstStyle/>
          <a:p>
            <a:r>
              <a:rPr lang="en-US" dirty="0"/>
              <a:t>A Systems View of Project Management</a:t>
            </a:r>
          </a:p>
        </p:txBody>
      </p:sp>
      <p:sp>
        <p:nvSpPr>
          <p:cNvPr id="13314" name="Footer Placeholder 3"/>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51C533D4-6C77-4C28-9310-1A48D750367A}" type="slidenum">
              <a:rPr lang="en-US"/>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r>
              <a:rPr lang="en-US" dirty="0"/>
              <a:t>Figure 2-1. Three Sphere Model for Systems Management</a:t>
            </a:r>
          </a:p>
        </p:txBody>
      </p:sp>
      <p:sp>
        <p:nvSpPr>
          <p:cNvPr id="7" name="Footer Placeholder 6"/>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defRPr/>
            </a:pPr>
            <a:fld id="{0BD84499-56DB-4FF3-8D99-174F9EB97545}" type="slidenum">
              <a:rPr lang="en-US" smtClean="0"/>
              <a:pPr>
                <a:defRPr/>
              </a:pPr>
              <a:t>4</a:t>
            </a:fld>
            <a:endParaRPr lang="en-US"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3400" y="1557048"/>
            <a:ext cx="6781800" cy="483065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3"/>
          <p:cNvSpPr>
            <a:spLocks noGrp="1" noChangeArrowheads="1"/>
          </p:cNvSpPr>
          <p:nvPr>
            <p:ph idx="1"/>
          </p:nvPr>
        </p:nvSpPr>
        <p:spPr/>
        <p:txBody>
          <a:bodyPr/>
          <a:lstStyle/>
          <a:p>
            <a:pPr>
              <a:lnSpc>
                <a:spcPct val="90000"/>
              </a:lnSpc>
            </a:pPr>
            <a:r>
              <a:rPr lang="en-US" dirty="0"/>
              <a:t>A </a:t>
            </a:r>
            <a:r>
              <a:rPr lang="en-US" b="1" dirty="0"/>
              <a:t>project life cycle</a:t>
            </a:r>
            <a:r>
              <a:rPr lang="en-US" dirty="0"/>
              <a:t> is a collection of project phases that defines</a:t>
            </a:r>
          </a:p>
          <a:p>
            <a:pPr lvl="1">
              <a:lnSpc>
                <a:spcPct val="90000"/>
              </a:lnSpc>
            </a:pPr>
            <a:r>
              <a:rPr lang="en-US" dirty="0"/>
              <a:t>what work will be performed in each phase</a:t>
            </a:r>
          </a:p>
          <a:p>
            <a:pPr lvl="1">
              <a:lnSpc>
                <a:spcPct val="90000"/>
              </a:lnSpc>
            </a:pPr>
            <a:r>
              <a:rPr lang="en-US" dirty="0"/>
              <a:t>what deliverables will be produced and when</a:t>
            </a:r>
          </a:p>
          <a:p>
            <a:pPr lvl="1">
              <a:lnSpc>
                <a:spcPct val="90000"/>
              </a:lnSpc>
            </a:pPr>
            <a:r>
              <a:rPr lang="en-US" dirty="0"/>
              <a:t>who is involved in each phase, and </a:t>
            </a:r>
          </a:p>
          <a:p>
            <a:pPr lvl="1">
              <a:lnSpc>
                <a:spcPct val="90000"/>
              </a:lnSpc>
            </a:pPr>
            <a:r>
              <a:rPr lang="en-US" dirty="0"/>
              <a:t>how management will control and approve work produced in each phase</a:t>
            </a:r>
          </a:p>
          <a:p>
            <a:pPr>
              <a:lnSpc>
                <a:spcPct val="90000"/>
              </a:lnSpc>
            </a:pPr>
            <a:r>
              <a:rPr lang="en-US" dirty="0"/>
              <a:t>A </a:t>
            </a:r>
            <a:r>
              <a:rPr lang="en-US" b="1" dirty="0"/>
              <a:t>deliverable</a:t>
            </a:r>
            <a:r>
              <a:rPr lang="en-US" dirty="0"/>
              <a:t> is a product or service produced or provided as part of a project (ex. piece of hardware, a segment of software code)</a:t>
            </a:r>
          </a:p>
          <a:p>
            <a:pPr>
              <a:lnSpc>
                <a:spcPct val="90000"/>
              </a:lnSpc>
            </a:pPr>
            <a:endParaRPr lang="en-US" dirty="0"/>
          </a:p>
        </p:txBody>
      </p:sp>
      <p:sp>
        <p:nvSpPr>
          <p:cNvPr id="26628" name="Rectangle 2"/>
          <p:cNvSpPr>
            <a:spLocks noGrp="1" noChangeArrowheads="1"/>
          </p:cNvSpPr>
          <p:nvPr>
            <p:ph type="title"/>
          </p:nvPr>
        </p:nvSpPr>
        <p:spPr/>
        <p:txBody>
          <a:bodyPr>
            <a:normAutofit fontScale="90000"/>
          </a:bodyPr>
          <a:lstStyle/>
          <a:p>
            <a:r>
              <a:rPr lang="en-US" dirty="0"/>
              <a:t>Project Phases and the Project Life Cycle</a:t>
            </a:r>
          </a:p>
        </p:txBody>
      </p:sp>
      <p:sp>
        <p:nvSpPr>
          <p:cNvPr id="26626" name="Footer Placeholder 3"/>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4D96721C-6BC0-4C07-9A39-4E0D16EE6CE8}" type="slidenum">
              <a:rPr lang="en-US"/>
              <a:pPr>
                <a:defRPr/>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3"/>
          <p:cNvSpPr>
            <a:spLocks noGrp="1" noChangeArrowheads="1"/>
          </p:cNvSpPr>
          <p:nvPr>
            <p:ph idx="1"/>
          </p:nvPr>
        </p:nvSpPr>
        <p:spPr/>
        <p:txBody>
          <a:bodyPr/>
          <a:lstStyle/>
          <a:p>
            <a:pPr>
              <a:lnSpc>
                <a:spcPct val="90000"/>
              </a:lnSpc>
            </a:pPr>
            <a:r>
              <a:rPr lang="en-US" dirty="0"/>
              <a:t>In early phases of a project life cycle</a:t>
            </a:r>
          </a:p>
          <a:p>
            <a:pPr lvl="1">
              <a:lnSpc>
                <a:spcPct val="90000"/>
              </a:lnSpc>
            </a:pPr>
            <a:r>
              <a:rPr lang="en-US" dirty="0"/>
              <a:t>resource needs are usually lowest</a:t>
            </a:r>
          </a:p>
          <a:p>
            <a:pPr lvl="1">
              <a:lnSpc>
                <a:spcPct val="90000"/>
              </a:lnSpc>
            </a:pPr>
            <a:r>
              <a:rPr lang="en-US" dirty="0"/>
              <a:t>the level of uncertainty (risk) is highest</a:t>
            </a:r>
          </a:p>
          <a:p>
            <a:pPr lvl="1">
              <a:lnSpc>
                <a:spcPct val="90000"/>
              </a:lnSpc>
            </a:pPr>
            <a:r>
              <a:rPr lang="en-US" dirty="0"/>
              <a:t>project stakeholders have the greatest opportunity to influence the project</a:t>
            </a:r>
          </a:p>
          <a:p>
            <a:pPr>
              <a:lnSpc>
                <a:spcPct val="90000"/>
              </a:lnSpc>
            </a:pPr>
            <a:r>
              <a:rPr lang="en-US" dirty="0"/>
              <a:t>In middle phases of a project life cycle</a:t>
            </a:r>
          </a:p>
          <a:p>
            <a:pPr lvl="1">
              <a:lnSpc>
                <a:spcPct val="90000"/>
              </a:lnSpc>
            </a:pPr>
            <a:r>
              <a:rPr lang="en-US" dirty="0"/>
              <a:t>the certainty of completing a project improves</a:t>
            </a:r>
          </a:p>
          <a:p>
            <a:pPr lvl="1">
              <a:lnSpc>
                <a:spcPct val="90000"/>
              </a:lnSpc>
            </a:pPr>
            <a:r>
              <a:rPr lang="en-US" dirty="0"/>
              <a:t>more resources are needed</a:t>
            </a:r>
          </a:p>
          <a:p>
            <a:pPr>
              <a:lnSpc>
                <a:spcPct val="90000"/>
              </a:lnSpc>
            </a:pPr>
            <a:r>
              <a:rPr lang="en-US" dirty="0"/>
              <a:t>The final phase of a project life cycle focuses on</a:t>
            </a:r>
          </a:p>
          <a:p>
            <a:pPr lvl="1">
              <a:lnSpc>
                <a:spcPct val="90000"/>
              </a:lnSpc>
            </a:pPr>
            <a:r>
              <a:rPr lang="en-US" dirty="0"/>
              <a:t>ensuring that project requirements were met</a:t>
            </a:r>
          </a:p>
          <a:p>
            <a:pPr lvl="1">
              <a:lnSpc>
                <a:spcPct val="90000"/>
              </a:lnSpc>
            </a:pPr>
            <a:r>
              <a:rPr lang="en-US" dirty="0"/>
              <a:t>the sponsor approves completion of the project</a:t>
            </a:r>
          </a:p>
          <a:p>
            <a:pPr lvl="1">
              <a:lnSpc>
                <a:spcPct val="90000"/>
              </a:lnSpc>
            </a:pPr>
            <a:endParaRPr lang="en-US" dirty="0"/>
          </a:p>
        </p:txBody>
      </p:sp>
      <p:sp>
        <p:nvSpPr>
          <p:cNvPr id="27652" name="Rectangle 2"/>
          <p:cNvSpPr>
            <a:spLocks noGrp="1" noChangeArrowheads="1"/>
          </p:cNvSpPr>
          <p:nvPr>
            <p:ph type="title"/>
          </p:nvPr>
        </p:nvSpPr>
        <p:spPr/>
        <p:txBody>
          <a:bodyPr/>
          <a:lstStyle/>
          <a:p>
            <a:r>
              <a:rPr lang="en-US" dirty="0"/>
              <a:t>More on Project Phases</a:t>
            </a:r>
          </a:p>
        </p:txBody>
      </p:sp>
      <p:sp>
        <p:nvSpPr>
          <p:cNvPr id="27650" name="Footer Placeholder 3"/>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6E850ECD-DC50-44BE-9E96-61A1A4867365}" type="slidenum">
              <a:rPr lang="en-US"/>
              <a:pPr>
                <a:defRPr/>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dirty="0"/>
              <a:t>Figure 2-4. Phases of the </a:t>
            </a:r>
            <a:r>
              <a:rPr lang="en-US" u="sng" dirty="0"/>
              <a:t>Traditional Project Life Cycle</a:t>
            </a:r>
          </a:p>
        </p:txBody>
      </p:sp>
      <p:sp>
        <p:nvSpPr>
          <p:cNvPr id="28678" name="Footer Placeholder 6"/>
          <p:cNvSpPr>
            <a:spLocks noGrp="1"/>
          </p:cNvSpPr>
          <p:nvPr>
            <p:ph type="ftr" sz="quarter" idx="10"/>
          </p:nvPr>
        </p:nvSpPr>
        <p:spPr bwMode="auto">
          <a:noFill/>
          <a:ln>
            <a:miter lim="800000"/>
            <a:headEnd/>
            <a:tailEnd/>
          </a:ln>
        </p:spPr>
        <p:txBody>
          <a:bodyPr/>
          <a:lstStyle/>
          <a:p>
            <a:pPr>
              <a:buFontTx/>
              <a:buNone/>
            </a:pPr>
            <a:r>
              <a:rPr lang="en-US"/>
              <a:t>Information Technology Project Management, Seventh Edition</a:t>
            </a:r>
            <a:endParaRPr lang="en-US" dirty="0"/>
          </a:p>
        </p:txBody>
      </p:sp>
      <p:sp>
        <p:nvSpPr>
          <p:cNvPr id="6" name="Slide Number Placeholder 5"/>
          <p:cNvSpPr>
            <a:spLocks noGrp="1"/>
          </p:cNvSpPr>
          <p:nvPr>
            <p:ph type="sldNum" sz="quarter" idx="11"/>
          </p:nvPr>
        </p:nvSpPr>
        <p:spPr/>
        <p:txBody>
          <a:bodyPr/>
          <a:lstStyle/>
          <a:p>
            <a:pPr>
              <a:buFontTx/>
              <a:buNone/>
              <a:defRPr/>
            </a:pPr>
            <a:fld id="{DC9D79A6-F114-4CB1-8985-7DBC117EBAC0}" type="slidenum">
              <a:rPr lang="en-US" smtClean="0"/>
              <a:pPr>
                <a:buFontTx/>
                <a:buNone/>
                <a:defRPr/>
              </a:pPr>
              <a:t>7</a:t>
            </a:fld>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799" y="1600200"/>
            <a:ext cx="8719843" cy="474309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Rectangle 3"/>
          <p:cNvSpPr>
            <a:spLocks noGrp="1" noChangeArrowheads="1"/>
          </p:cNvSpPr>
          <p:nvPr>
            <p:ph idx="1"/>
          </p:nvPr>
        </p:nvSpPr>
        <p:spPr>
          <a:xfrm>
            <a:off x="304800" y="762000"/>
            <a:ext cx="8305800" cy="4572000"/>
          </a:xfrm>
        </p:spPr>
        <p:txBody>
          <a:bodyPr/>
          <a:lstStyle/>
          <a:p>
            <a:r>
              <a:rPr lang="en-US" dirty="0"/>
              <a:t>Products also have life cycles</a:t>
            </a:r>
          </a:p>
          <a:p>
            <a:r>
              <a:rPr lang="en-US" dirty="0"/>
              <a:t>The </a:t>
            </a:r>
            <a:r>
              <a:rPr lang="en-US" b="1" dirty="0"/>
              <a:t>Systems Development Life Cycle (SDLC)</a:t>
            </a:r>
            <a:r>
              <a:rPr lang="en-US" dirty="0"/>
              <a:t> is a framework for describing the phases involved in developing and maintaining information systems</a:t>
            </a:r>
          </a:p>
          <a:p>
            <a:r>
              <a:rPr lang="en-US" dirty="0"/>
              <a:t>Systems development projects can follow </a:t>
            </a:r>
          </a:p>
          <a:p>
            <a:pPr lvl="1"/>
            <a:r>
              <a:rPr lang="en-US" b="1" dirty="0"/>
              <a:t>Predictive life cycle</a:t>
            </a:r>
            <a:r>
              <a:rPr lang="en-US" dirty="0"/>
              <a:t>: the scope of the project can be clearly articulated and the schedule and cost can be predicted (waterfall)</a:t>
            </a:r>
          </a:p>
          <a:p>
            <a:pPr lvl="1"/>
            <a:r>
              <a:rPr lang="en-US" b="1" dirty="0"/>
              <a:t>Adaptive Software Development (ASD)</a:t>
            </a:r>
            <a:r>
              <a:rPr lang="en-US" dirty="0"/>
              <a:t> </a:t>
            </a:r>
            <a:r>
              <a:rPr lang="en-US" b="1" dirty="0"/>
              <a:t>life cycle</a:t>
            </a:r>
            <a:r>
              <a:rPr lang="en-US" dirty="0"/>
              <a:t>: </a:t>
            </a:r>
            <a:r>
              <a:rPr lang="en-US" sz="2000" dirty="0"/>
              <a:t>Stakeholders define and approve the detailed scope before the start of an iteration, producing a useable product at the end of each iteration. PMI also refers to adaptive life cycles as agile or change-driven. This approach works best when there is a high degree of change and a high frequency of delivery. (ex. Agile)</a:t>
            </a:r>
          </a:p>
          <a:p>
            <a:pPr lvl="1">
              <a:buFontTx/>
              <a:buNone/>
            </a:pPr>
            <a:endParaRPr lang="en-US" dirty="0"/>
          </a:p>
        </p:txBody>
      </p:sp>
      <p:sp>
        <p:nvSpPr>
          <p:cNvPr id="29700" name="Rectangle 2"/>
          <p:cNvSpPr>
            <a:spLocks noGrp="1" noChangeArrowheads="1"/>
          </p:cNvSpPr>
          <p:nvPr>
            <p:ph type="title"/>
          </p:nvPr>
        </p:nvSpPr>
        <p:spPr>
          <a:xfrm>
            <a:off x="381000" y="274638"/>
            <a:ext cx="8305800" cy="487362"/>
          </a:xfrm>
        </p:spPr>
        <p:txBody>
          <a:bodyPr>
            <a:normAutofit fontScale="90000"/>
          </a:bodyPr>
          <a:lstStyle/>
          <a:p>
            <a:r>
              <a:rPr lang="en-US" dirty="0"/>
              <a:t>Product Life Cycles</a:t>
            </a:r>
          </a:p>
        </p:txBody>
      </p:sp>
      <p:sp>
        <p:nvSpPr>
          <p:cNvPr id="29698" name="Footer Placeholder 3"/>
          <p:cNvSpPr>
            <a:spLocks noGrp="1"/>
          </p:cNvSpPr>
          <p:nvPr>
            <p:ph type="ftr" sz="quarter" idx="10"/>
          </p:nvPr>
        </p:nvSpPr>
        <p:spPr bwMode="auto">
          <a:noFill/>
          <a:ln>
            <a:miter lim="800000"/>
            <a:headEnd/>
            <a:tailEnd/>
          </a:ln>
        </p:spPr>
        <p:txBody>
          <a:bodyPr/>
          <a:lstStyle/>
          <a:p>
            <a:r>
              <a:rPr lang="en-US"/>
              <a:t>Information Technology Project Management, Seventh Edition</a:t>
            </a:r>
            <a:endParaRPr lang="en-US" dirty="0"/>
          </a:p>
        </p:txBody>
      </p:sp>
      <p:sp>
        <p:nvSpPr>
          <p:cNvPr id="5" name="Slide Number Placeholder 4"/>
          <p:cNvSpPr>
            <a:spLocks noGrp="1"/>
          </p:cNvSpPr>
          <p:nvPr>
            <p:ph type="sldNum" sz="quarter" idx="11"/>
          </p:nvPr>
        </p:nvSpPr>
        <p:spPr/>
        <p:txBody>
          <a:bodyPr/>
          <a:lstStyle/>
          <a:p>
            <a:pPr>
              <a:defRPr/>
            </a:pPr>
            <a:fld id="{E2965920-7E31-46B5-8B7E-9CD60737DC3C}" type="slidenum">
              <a:rPr lang="en-US"/>
              <a:pPr>
                <a:defRPr/>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5274173-04F7-4206-AFE0-E2DA7016D675}"/>
              </a:ext>
            </a:extLst>
          </p:cNvPr>
          <p:cNvSpPr>
            <a:spLocks noGrp="1"/>
          </p:cNvSpPr>
          <p:nvPr>
            <p:ph idx="1"/>
          </p:nvPr>
        </p:nvSpPr>
        <p:spPr/>
        <p:txBody>
          <a:bodyPr/>
          <a:lstStyle/>
          <a:p>
            <a:r>
              <a:rPr lang="en-US" sz="2400" b="1" dirty="0">
                <a:solidFill>
                  <a:srgbClr val="3F3F3F"/>
                </a:solidFill>
                <a:effectLst/>
                <a:latin typeface="Cordale"/>
              </a:rPr>
              <a:t>Iterative life cycle: </a:t>
            </a:r>
            <a:r>
              <a:rPr lang="en-US" sz="2400" b="0" i="0" dirty="0">
                <a:solidFill>
                  <a:srgbClr val="3F3F3F"/>
                </a:solidFill>
                <a:effectLst/>
                <a:latin typeface="Cordale"/>
              </a:rPr>
              <a:t>The scope is determined early, but time and cost estimates are modified as the understanding of the product increases. Iterations are used to develop the product through a series of repeated cycles to add to the functionality of the product. This approach works best when there is a high degree of change and a low frequency of delivery.</a:t>
            </a:r>
          </a:p>
          <a:p>
            <a:r>
              <a:rPr lang="en-US" sz="2400" b="1" dirty="0">
                <a:solidFill>
                  <a:srgbClr val="3F3F3F"/>
                </a:solidFill>
                <a:effectLst/>
                <a:latin typeface="Cordale"/>
              </a:rPr>
              <a:t>Incremental life cycle: </a:t>
            </a:r>
            <a:r>
              <a:rPr lang="en-US" sz="2400" b="0" i="0" dirty="0">
                <a:solidFill>
                  <a:srgbClr val="3F3F3F"/>
                </a:solidFill>
                <a:effectLst/>
                <a:latin typeface="Cordale"/>
              </a:rPr>
              <a:t>Deliverables are produced through a series of iterations that add functionality within a set time frame. The deliverable is not complete until after the final iteration. This approach works best when there is a low degree of change and a high frequency of delivery.</a:t>
            </a:r>
          </a:p>
          <a:p>
            <a:endParaRPr lang="en-US" dirty="0"/>
          </a:p>
        </p:txBody>
      </p:sp>
      <p:sp>
        <p:nvSpPr>
          <p:cNvPr id="3" name="Title 2">
            <a:extLst>
              <a:ext uri="{FF2B5EF4-FFF2-40B4-BE49-F238E27FC236}">
                <a16:creationId xmlns:a16="http://schemas.microsoft.com/office/drawing/2014/main" id="{15E2662C-EE96-47D7-99AB-A498C2FAC591}"/>
              </a:ext>
            </a:extLst>
          </p:cNvPr>
          <p:cNvSpPr>
            <a:spLocks noGrp="1"/>
          </p:cNvSpPr>
          <p:nvPr>
            <p:ph type="title"/>
          </p:nvPr>
        </p:nvSpPr>
        <p:spPr/>
        <p:txBody>
          <a:bodyPr/>
          <a:lstStyle/>
          <a:p>
            <a:r>
              <a:rPr lang="en-US" dirty="0"/>
              <a:t>Product Life Cycles</a:t>
            </a:r>
          </a:p>
        </p:txBody>
      </p:sp>
      <p:sp>
        <p:nvSpPr>
          <p:cNvPr id="4" name="Footer Placeholder 3">
            <a:extLst>
              <a:ext uri="{FF2B5EF4-FFF2-40B4-BE49-F238E27FC236}">
                <a16:creationId xmlns:a16="http://schemas.microsoft.com/office/drawing/2014/main" id="{3B81DED2-AD38-4F5F-ADC1-027DAE850E11}"/>
              </a:ext>
            </a:extLst>
          </p:cNvPr>
          <p:cNvSpPr>
            <a:spLocks noGrp="1"/>
          </p:cNvSpPr>
          <p:nvPr>
            <p:ph type="ftr" sz="quarter" idx="10"/>
          </p:nvPr>
        </p:nvSpPr>
        <p:spPr/>
        <p:txBody>
          <a:bodyPr/>
          <a:lstStyle/>
          <a:p>
            <a:pPr>
              <a:defRPr/>
            </a:pPr>
            <a:r>
              <a:rPr lang="en-US"/>
              <a:t>Information Technology Project Management, Seventh Edition</a:t>
            </a:r>
            <a:endParaRPr lang="en-US" dirty="0"/>
          </a:p>
        </p:txBody>
      </p:sp>
      <p:sp>
        <p:nvSpPr>
          <p:cNvPr id="5" name="Slide Number Placeholder 4">
            <a:extLst>
              <a:ext uri="{FF2B5EF4-FFF2-40B4-BE49-F238E27FC236}">
                <a16:creationId xmlns:a16="http://schemas.microsoft.com/office/drawing/2014/main" id="{F069CC97-5A03-4437-98B6-420EB4F5064E}"/>
              </a:ext>
            </a:extLst>
          </p:cNvPr>
          <p:cNvSpPr>
            <a:spLocks noGrp="1"/>
          </p:cNvSpPr>
          <p:nvPr>
            <p:ph type="sldNum" sz="quarter" idx="11"/>
          </p:nvPr>
        </p:nvSpPr>
        <p:spPr/>
        <p:txBody>
          <a:bodyPr/>
          <a:lstStyle/>
          <a:p>
            <a:pPr>
              <a:defRPr/>
            </a:pPr>
            <a:fld id="{D4FD9659-824B-46C0-8A9A-C90F38C1F825}" type="slidenum">
              <a:rPr lang="en-US" smtClean="0"/>
              <a:pPr>
                <a:defRPr/>
              </a:pPr>
              <a:t>9</a:t>
            </a:fld>
            <a:endParaRPr lang="en-US" dirty="0"/>
          </a:p>
        </p:txBody>
      </p:sp>
    </p:spTree>
    <p:extLst>
      <p:ext uri="{BB962C8B-B14F-4D97-AF65-F5344CB8AC3E}">
        <p14:creationId xmlns:p14="http://schemas.microsoft.com/office/powerpoint/2010/main" val="170959200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1">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2694</TotalTime>
  <Words>1997</Words>
  <Application>Microsoft Office PowerPoint</Application>
  <PresentationFormat>On-screen Show (4:3)</PresentationFormat>
  <Paragraphs>171</Paragraphs>
  <Slides>26</Slides>
  <Notes>4</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26</vt:i4>
      </vt:variant>
    </vt:vector>
  </HeadingPairs>
  <TitlesOfParts>
    <vt:vector size="38" baseType="lpstr">
      <vt:lpstr>Arial</vt:lpstr>
      <vt:lpstr>Arial Rounded MT Bold</vt:lpstr>
      <vt:lpstr>Calibri</vt:lpstr>
      <vt:lpstr>Cordale</vt:lpstr>
      <vt:lpstr>Lucida Sans Unicode</vt:lpstr>
      <vt:lpstr>Open-sans</vt:lpstr>
      <vt:lpstr>Times New Roman</vt:lpstr>
      <vt:lpstr>Verdana</vt:lpstr>
      <vt:lpstr>Wingdings 2</vt:lpstr>
      <vt:lpstr>Wingdings 3</vt:lpstr>
      <vt:lpstr>Custom Design</vt:lpstr>
      <vt:lpstr>Theme1</vt:lpstr>
      <vt:lpstr>Chapter 2: The Project Management and Information Technology Context</vt:lpstr>
      <vt:lpstr>Projects Cannot Be Run In Isolation</vt:lpstr>
      <vt:lpstr>A Systems View of Project Management</vt:lpstr>
      <vt:lpstr>Figure 2-1. Three Sphere Model for Systems Management</vt:lpstr>
      <vt:lpstr>Project Phases and the Project Life Cycle</vt:lpstr>
      <vt:lpstr>More on Project Phases</vt:lpstr>
      <vt:lpstr>Figure 2-4. Phases of the Traditional Project Life Cycle</vt:lpstr>
      <vt:lpstr>Product Life Cycles</vt:lpstr>
      <vt:lpstr>Product Life Cycles</vt:lpstr>
      <vt:lpstr>Product Life Cycles</vt:lpstr>
      <vt:lpstr>Predictive Life Cycle Models</vt:lpstr>
      <vt:lpstr>Predictive Life Cycle Models</vt:lpstr>
      <vt:lpstr>Figure 2-5. Waterfall and Spiral Life Cycle Models</vt:lpstr>
      <vt:lpstr>Predictive Life Cycle Models</vt:lpstr>
      <vt:lpstr>The Importance of Project Phases and Management Reviews</vt:lpstr>
      <vt:lpstr>Recent Trends Affecting IT Project Management</vt:lpstr>
      <vt:lpstr>Important Issues and Suggestions Related to Globalization</vt:lpstr>
      <vt:lpstr>Virtual Teams Advantages</vt:lpstr>
      <vt:lpstr>Virtual Team Disadvantages</vt:lpstr>
      <vt:lpstr>Agile Project Management</vt:lpstr>
      <vt:lpstr>Manifesto for Agile Software Development</vt:lpstr>
      <vt:lpstr>Scrum</vt:lpstr>
      <vt:lpstr>Scrum</vt:lpstr>
      <vt:lpstr>Scrum</vt:lpstr>
      <vt:lpstr>Figure 2-6. Scrum Framework</vt:lpstr>
      <vt:lpstr>Chapter Summary</vt:lpstr>
    </vt:vector>
  </TitlesOfParts>
  <Company>Augsburg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Information  Technology</dc:creator>
  <cp:lastModifiedBy>mbarrak</cp:lastModifiedBy>
  <cp:revision>177</cp:revision>
  <dcterms:created xsi:type="dcterms:W3CDTF">2001-07-05T23:10:12Z</dcterms:created>
  <dcterms:modified xsi:type="dcterms:W3CDTF">2022-09-05T09:01:23Z</dcterms:modified>
</cp:coreProperties>
</file>