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53" r:id="rId2"/>
  </p:sldMasterIdLst>
  <p:notesMasterIdLst>
    <p:notesMasterId r:id="rId38"/>
  </p:notesMasterIdLst>
  <p:handoutMasterIdLst>
    <p:handoutMasterId r:id="rId39"/>
  </p:handoutMasterIdLst>
  <p:sldIdLst>
    <p:sldId id="257" r:id="rId3"/>
    <p:sldId id="336" r:id="rId4"/>
    <p:sldId id="338" r:id="rId5"/>
    <p:sldId id="339" r:id="rId6"/>
    <p:sldId id="371" r:id="rId7"/>
    <p:sldId id="340" r:id="rId8"/>
    <p:sldId id="378" r:id="rId9"/>
    <p:sldId id="342" r:id="rId10"/>
    <p:sldId id="379" r:id="rId11"/>
    <p:sldId id="343" r:id="rId12"/>
    <p:sldId id="375" r:id="rId13"/>
    <p:sldId id="344" r:id="rId14"/>
    <p:sldId id="345" r:id="rId15"/>
    <p:sldId id="346" r:id="rId16"/>
    <p:sldId id="348" r:id="rId17"/>
    <p:sldId id="350" r:id="rId18"/>
    <p:sldId id="354" r:id="rId19"/>
    <p:sldId id="355" r:id="rId20"/>
    <p:sldId id="356" r:id="rId21"/>
    <p:sldId id="358" r:id="rId22"/>
    <p:sldId id="359" r:id="rId23"/>
    <p:sldId id="360" r:id="rId24"/>
    <p:sldId id="382" r:id="rId25"/>
    <p:sldId id="383" r:id="rId26"/>
    <p:sldId id="384" r:id="rId27"/>
    <p:sldId id="363" r:id="rId28"/>
    <p:sldId id="380" r:id="rId29"/>
    <p:sldId id="362" r:id="rId30"/>
    <p:sldId id="361" r:id="rId31"/>
    <p:sldId id="365" r:id="rId32"/>
    <p:sldId id="385" r:id="rId33"/>
    <p:sldId id="386" r:id="rId34"/>
    <p:sldId id="387" r:id="rId35"/>
    <p:sldId id="368" r:id="rId36"/>
    <p:sldId id="370" r:id="rId37"/>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51" autoAdjust="0"/>
  </p:normalViewPr>
  <p:slideViewPr>
    <p:cSldViewPr>
      <p:cViewPr varScale="1">
        <p:scale>
          <a:sx n="81" d="100"/>
          <a:sy n="81" d="100"/>
        </p:scale>
        <p:origin x="149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516ACC03-8B63-4662-AA1B-AE60329EE76C}" type="slidenum">
              <a:rPr lang="en-US"/>
              <a:pPr>
                <a:defRPr/>
              </a:pPr>
              <a:t>‹#›</a:t>
            </a:fld>
            <a:endParaRPr lang="en-US" dirty="0"/>
          </a:p>
        </p:txBody>
      </p:sp>
    </p:spTree>
    <p:extLst>
      <p:ext uri="{BB962C8B-B14F-4D97-AF65-F5344CB8AC3E}">
        <p14:creationId xmlns:p14="http://schemas.microsoft.com/office/powerpoint/2010/main" val="2565382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94DE4318-E4BE-49A8-80E2-9AEFB83AE894}" type="slidenum">
              <a:rPr lang="en-US"/>
              <a:pPr>
                <a:defRPr/>
              </a:pPr>
              <a:t>‹#›</a:t>
            </a:fld>
            <a:endParaRPr lang="en-US" dirty="0"/>
          </a:p>
        </p:txBody>
      </p:sp>
    </p:spTree>
    <p:extLst>
      <p:ext uri="{BB962C8B-B14F-4D97-AF65-F5344CB8AC3E}">
        <p14:creationId xmlns:p14="http://schemas.microsoft.com/office/powerpoint/2010/main" val="294340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a:p>
        </p:txBody>
      </p:sp>
      <p:sp>
        <p:nvSpPr>
          <p:cNvPr id="59396" name="Slide Number Placeholder 3"/>
          <p:cNvSpPr>
            <a:spLocks noGrp="1"/>
          </p:cNvSpPr>
          <p:nvPr>
            <p:ph type="sldNum" sz="quarter" idx="5"/>
          </p:nvPr>
        </p:nvSpPr>
        <p:spPr>
          <a:noFill/>
        </p:spPr>
        <p:txBody>
          <a:bodyPr/>
          <a:lstStyle/>
          <a:p>
            <a:fld id="{7DE47B17-5236-40BE-93D3-1F5307651A8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54C96B9-AEB0-4855-A598-DE44B5ED19B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D2E0B49-8E6C-48C0-9C9D-CC0639D27A7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B416714-5224-4BBE-BE6A-F6538172A4D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Information Technology Project Management, Seventh Edition</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D351687C-7F23-40DE-8D48-D682CBC4E6B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2014</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rtlCol="0"/>
          <a:lstStyle/>
          <a:p>
            <a:r>
              <a:rPr lang="en-US"/>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a:t>Information Technology Project Management, Seventh Edition</a:t>
            </a:r>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67A05F08-4D91-4DD3-AB44-190E2F0DE432}"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Information Technology Project Management, Seventh Edition</a:t>
            </a:r>
          </a:p>
        </p:txBody>
      </p:sp>
      <p:sp>
        <p:nvSpPr>
          <p:cNvPr id="8" name="Slide Number Placeholder 5"/>
          <p:cNvSpPr>
            <a:spLocks noGrp="1"/>
          </p:cNvSpPr>
          <p:nvPr>
            <p:ph type="sldNum" sz="quarter" idx="12"/>
          </p:nvPr>
        </p:nvSpPr>
        <p:spPr/>
        <p:txBody>
          <a:bodyPr/>
          <a:lstStyle>
            <a:lvl1pPr>
              <a:defRPr/>
            </a:lvl1pPr>
            <a:extLst/>
          </a:lstStyle>
          <a:p>
            <a:pPr>
              <a:defRPr/>
            </a:pPr>
            <a:fld id="{D580CC8A-ABB7-482E-8C2B-4DE6C9A0F6FB}"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Seventh Edition</a:t>
            </a:r>
          </a:p>
        </p:txBody>
      </p:sp>
      <p:sp>
        <p:nvSpPr>
          <p:cNvPr id="7" name="Slide Number Placeholder 6"/>
          <p:cNvSpPr>
            <a:spLocks noGrp="1"/>
          </p:cNvSpPr>
          <p:nvPr>
            <p:ph type="sldNum" sz="quarter" idx="12"/>
          </p:nvPr>
        </p:nvSpPr>
        <p:spPr/>
        <p:txBody>
          <a:bodyPr/>
          <a:lstStyle>
            <a:lvl1pPr>
              <a:defRPr/>
            </a:lvl1pPr>
            <a:extLst/>
          </a:lstStyle>
          <a:p>
            <a:pPr>
              <a:defRPr/>
            </a:pPr>
            <a:fld id="{2F525E1F-A032-423F-903A-16FD4F37652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Information Technology Project Management, Seventh Edition</a:t>
            </a:r>
          </a:p>
        </p:txBody>
      </p:sp>
      <p:sp>
        <p:nvSpPr>
          <p:cNvPr id="9" name="Slide Number Placeholder 8"/>
          <p:cNvSpPr>
            <a:spLocks noGrp="1"/>
          </p:cNvSpPr>
          <p:nvPr>
            <p:ph type="sldNum" sz="quarter" idx="12"/>
          </p:nvPr>
        </p:nvSpPr>
        <p:spPr/>
        <p:txBody>
          <a:bodyPr/>
          <a:lstStyle>
            <a:lvl1pPr>
              <a:defRPr/>
            </a:lvl1pPr>
            <a:extLst/>
          </a:lstStyle>
          <a:p>
            <a:pPr>
              <a:defRPr/>
            </a:pPr>
            <a:fld id="{0437A066-44AD-455E-B081-1C1240CB71CD}"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Information Technology Project Management, Seventh Edition</a:t>
            </a:r>
          </a:p>
        </p:txBody>
      </p:sp>
      <p:sp>
        <p:nvSpPr>
          <p:cNvPr id="5" name="Slide Number Placeholder 4"/>
          <p:cNvSpPr>
            <a:spLocks noGrp="1"/>
          </p:cNvSpPr>
          <p:nvPr>
            <p:ph type="sldNum" sz="quarter" idx="12"/>
          </p:nvPr>
        </p:nvSpPr>
        <p:spPr/>
        <p:txBody>
          <a:bodyPr/>
          <a:lstStyle>
            <a:lvl1pPr>
              <a:defRPr/>
            </a:lvl1pPr>
            <a:extLst/>
          </a:lstStyle>
          <a:p>
            <a:pPr>
              <a:defRPr/>
            </a:pPr>
            <a:fld id="{38F0624A-B2D8-4066-82F2-4F9B939B167B}"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p>
        </p:txBody>
      </p:sp>
      <p:sp>
        <p:nvSpPr>
          <p:cNvPr id="4" name="Slide Number Placeholder 17"/>
          <p:cNvSpPr>
            <a:spLocks noGrp="1"/>
          </p:cNvSpPr>
          <p:nvPr>
            <p:ph type="sldNum" sz="quarter" idx="12"/>
          </p:nvPr>
        </p:nvSpPr>
        <p:spPr/>
        <p:txBody>
          <a:bodyPr/>
          <a:lstStyle>
            <a:lvl1pPr>
              <a:defRPr/>
            </a:lvl1pPr>
          </a:lstStyle>
          <a:p>
            <a:pPr>
              <a:defRPr/>
            </a:pPr>
            <a:fld id="{DF70210C-D799-4DEA-B074-B161F3F07B75}"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Seventh Edition</a:t>
            </a:r>
          </a:p>
        </p:txBody>
      </p:sp>
      <p:sp>
        <p:nvSpPr>
          <p:cNvPr id="7" name="Slide Number Placeholder 6"/>
          <p:cNvSpPr>
            <a:spLocks noGrp="1"/>
          </p:cNvSpPr>
          <p:nvPr>
            <p:ph type="sldNum" sz="quarter" idx="12"/>
          </p:nvPr>
        </p:nvSpPr>
        <p:spPr/>
        <p:txBody>
          <a:bodyPr/>
          <a:lstStyle>
            <a:lvl1pPr>
              <a:defRPr/>
            </a:lvl1pPr>
            <a:extLst/>
          </a:lstStyle>
          <a:p>
            <a:pPr>
              <a:defRPr/>
            </a:pPr>
            <a:fld id="{BC11EE30-4E94-41E2-BBFA-34D8BC8494A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8007A2C-411A-4B00-AAEB-86CCF2AE391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Information Technology Project Management, Seventh Edition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28D2F6-FB43-47CA-8ED3-D0D73BE959C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p>
        </p:txBody>
      </p:sp>
      <p:sp>
        <p:nvSpPr>
          <p:cNvPr id="6" name="Slide Number Placeholder 17"/>
          <p:cNvSpPr>
            <a:spLocks noGrp="1"/>
          </p:cNvSpPr>
          <p:nvPr>
            <p:ph type="sldNum" sz="quarter" idx="12"/>
          </p:nvPr>
        </p:nvSpPr>
        <p:spPr/>
        <p:txBody>
          <a:bodyPr/>
          <a:lstStyle>
            <a:lvl1pPr>
              <a:defRPr/>
            </a:lvl1pPr>
          </a:lstStyle>
          <a:p>
            <a:pPr>
              <a:defRPr/>
            </a:pPr>
            <a:fld id="{E3BBDA2E-8059-4A99-806C-B8590C0997CA}"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p>
        </p:txBody>
      </p:sp>
      <p:sp>
        <p:nvSpPr>
          <p:cNvPr id="6" name="Slide Number Placeholder 17"/>
          <p:cNvSpPr>
            <a:spLocks noGrp="1"/>
          </p:cNvSpPr>
          <p:nvPr>
            <p:ph type="sldNum" sz="quarter" idx="12"/>
          </p:nvPr>
        </p:nvSpPr>
        <p:spPr/>
        <p:txBody>
          <a:bodyPr/>
          <a:lstStyle>
            <a:lvl1pPr>
              <a:defRPr/>
            </a:lvl1pPr>
          </a:lstStyle>
          <a:p>
            <a:pPr>
              <a:defRPr/>
            </a:pPr>
            <a:fld id="{9E8C2F3D-9BB1-46BB-9A9F-B7ED53867B7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34D446C-7EFF-4BFD-AD52-D1D8839675B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9093017-1DB7-4F27-A710-1ACE28A9988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D46B5A5-B7EF-4531-9773-298C75B5F46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DAD3361-36D7-44F1-B201-D9F04B15127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9D3F523-31A3-47E3-9C41-80295EB87E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CF2F7B6-AD22-46C8-B4C1-BCA82B5010F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Information Technology Project Management, Seventh Edition</a:t>
            </a: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2DF2838-0339-4453-987B-447D99B1EC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Information Technology Project Management, Seventh Edition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E60384C-C024-4815-83EE-8847E6151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amazon.com/"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8229600" cy="1349375"/>
          </a:xfrm>
        </p:spPr>
        <p:txBody>
          <a:bodyPr>
            <a:noAutofit/>
          </a:bodyPr>
          <a:lstStyle/>
          <a:p>
            <a:pPr eaLnBrk="1" fontAlgn="auto" hangingPunct="1">
              <a:spcAft>
                <a:spcPts val="0"/>
              </a:spcAft>
              <a:defRPr/>
            </a:pPr>
            <a:r>
              <a:rPr>
                <a:effectLst>
                  <a:outerShdw blurRad="38100" dist="38100" dir="2700000" algn="tl">
                    <a:srgbClr val="FFFFFF"/>
                  </a:outerShdw>
                </a:effectLst>
                <a:latin typeface="Arial Rounded MT Bold" pitchFamily="34" charset="0"/>
              </a:rPr>
              <a:t>Chapter 7:</a:t>
            </a:r>
            <a:br>
              <a:rPr>
                <a:effectLst>
                  <a:outerShdw blurRad="38100" dist="38100" dir="2700000" algn="tl">
                    <a:srgbClr val="FFFFFF"/>
                  </a:outerShdw>
                </a:effectLst>
                <a:latin typeface="Arial Rounded MT Bold" pitchFamily="34" charset="0"/>
              </a:rPr>
            </a:br>
            <a:r>
              <a:rPr>
                <a:effectLst>
                  <a:outerShdw blurRad="38100" dist="38100" dir="2700000" algn="tl">
                    <a:srgbClr val="FFFFFF"/>
                  </a:outerShdw>
                </a:effectLst>
                <a:latin typeface="Arial Rounded MT Bold" pitchFamily="34" charset="0"/>
              </a:rPr>
              <a:t>Project Cost Management</a:t>
            </a:r>
          </a:p>
        </p:txBody>
      </p:sp>
      <p:sp>
        <p:nvSpPr>
          <p:cNvPr id="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Seventh Edition</a:t>
            </a:r>
          </a:p>
        </p:txBody>
      </p:sp>
      <p:sp>
        <p:nvSpPr>
          <p:cNvPr id="7" name="TextBox 6"/>
          <p:cNvSpPr txBox="1"/>
          <p:nvPr/>
        </p:nvSpPr>
        <p:spPr>
          <a:xfrm>
            <a:off x="304800" y="5791200"/>
            <a:ext cx="4793300" cy="430887"/>
          </a:xfrm>
          <a:prstGeom prst="rect">
            <a:avLst/>
          </a:prstGeom>
          <a:noFill/>
        </p:spPr>
        <p:txBody>
          <a:bodyPr wrap="none" rtlCol="0">
            <a:spAutoFit/>
          </a:bodyPr>
          <a:lstStyle/>
          <a:p>
            <a:r>
              <a:rPr lang="en-US" dirty="0"/>
              <a:t>Note: See the text itself for full citations.</a:t>
            </a:r>
          </a:p>
        </p:txBody>
      </p:sp>
      <p:pic>
        <p:nvPicPr>
          <p:cNvPr id="8"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a:lnSpc>
                <a:spcPct val="80000"/>
              </a:lnSpc>
            </a:pPr>
            <a:r>
              <a:rPr lang="en-US" sz="2000" b="1" dirty="0"/>
              <a:t>Sunk cost </a:t>
            </a:r>
            <a:r>
              <a:rPr lang="en-US" sz="2000" dirty="0"/>
              <a:t>is money that has been spent in the past; when deciding what projects to invest in or continue, you should </a:t>
            </a:r>
            <a:r>
              <a:rPr lang="en-US" sz="2000" i="1" dirty="0"/>
              <a:t>not</a:t>
            </a:r>
            <a:r>
              <a:rPr lang="en-US" sz="2000" dirty="0"/>
              <a:t> include sunk costs (</a:t>
            </a:r>
            <a:r>
              <a:rPr lang="en-US" sz="2000" b="0" i="0" dirty="0">
                <a:solidFill>
                  <a:srgbClr val="3F3F3F"/>
                </a:solidFill>
                <a:effectLst/>
                <a:latin typeface="Cordale"/>
              </a:rPr>
              <a:t>For example, in the chapter’s opening case, suppose that Juan’s office had spent $1 million on a project over the past three years to create a geographic information system, but had never produced anything valuable. If his government were evaluating what projects to fund next year and an official suggested continuing to fund the geographic information system project because $1 million had been spent on it already, the official would incorrectly be making sunk cost a key factor in the project selection decision. Many people fall into the trap of continuing to spend money on a failing project because so much money has been spent on it already. This trap is similar to gamblers who continue betting because they have already lost money. Sunk costs should be forgotten, even though it is often difficult to think that way.)</a:t>
            </a:r>
            <a:endParaRPr lang="en-US" sz="2000" b="1" dirty="0"/>
          </a:p>
          <a:p>
            <a:pPr>
              <a:lnSpc>
                <a:spcPct val="80000"/>
              </a:lnSpc>
            </a:pPr>
            <a:r>
              <a:rPr lang="en-US" sz="2000" b="1" dirty="0"/>
              <a:t>Reserves</a:t>
            </a:r>
            <a:r>
              <a:rPr lang="en-US" sz="2000" dirty="0"/>
              <a:t> are dollars included in a cost estimate to mitigate cost risk by allowing for future situations that are difficult to predict</a:t>
            </a:r>
          </a:p>
        </p:txBody>
      </p:sp>
      <p:sp>
        <p:nvSpPr>
          <p:cNvPr id="31746" name="Rectangle 2"/>
          <p:cNvSpPr>
            <a:spLocks noGrp="1" noChangeArrowheads="1"/>
          </p:cNvSpPr>
          <p:nvPr>
            <p:ph type="title"/>
          </p:nvPr>
        </p:nvSpPr>
        <p:spPr>
          <a:xfrm>
            <a:off x="381000" y="274638"/>
            <a:ext cx="8610600" cy="715962"/>
          </a:xfrm>
        </p:spPr>
        <p:txBody>
          <a:bodyPr>
            <a:normAutofit fontScale="90000"/>
          </a:bodyPr>
          <a:lstStyle/>
          <a:p>
            <a:r>
              <a:rPr lang="en-US" sz="3600" dirty="0"/>
              <a:t>More Basic Principles of Cost Management</a:t>
            </a:r>
          </a:p>
        </p:txBody>
      </p:sp>
      <p:sp>
        <p:nvSpPr>
          <p:cNvPr id="3174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2C29A66E-B55B-4BF5-AD2A-2A3550D95B5A}"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project team uses expert judgment, analytical techniques, and meetings to develop the cost management plan</a:t>
            </a:r>
          </a:p>
          <a:p>
            <a:r>
              <a:rPr lang="en-US" dirty="0"/>
              <a:t>A cost management plan includes:</a:t>
            </a:r>
          </a:p>
          <a:p>
            <a:pPr lvl="1"/>
            <a:r>
              <a:rPr lang="en-US" dirty="0"/>
              <a:t>Level of accuracy </a:t>
            </a:r>
          </a:p>
          <a:p>
            <a:pPr lvl="1"/>
            <a:r>
              <a:rPr lang="en-US" dirty="0"/>
              <a:t>and units of measure</a:t>
            </a:r>
          </a:p>
          <a:p>
            <a:pPr lvl="1"/>
            <a:r>
              <a:rPr lang="en-US" dirty="0"/>
              <a:t>Organizational procedure links</a:t>
            </a:r>
          </a:p>
          <a:p>
            <a:pPr lvl="1"/>
            <a:r>
              <a:rPr lang="en-US" dirty="0"/>
              <a:t>Control thresholds</a:t>
            </a:r>
          </a:p>
          <a:p>
            <a:pPr lvl="1"/>
            <a:r>
              <a:rPr lang="en-US" dirty="0"/>
              <a:t>Rules of performance measurement</a:t>
            </a:r>
          </a:p>
          <a:p>
            <a:pPr lvl="1"/>
            <a:r>
              <a:rPr lang="en-US" dirty="0"/>
              <a:t>Reporting formats</a:t>
            </a:r>
          </a:p>
          <a:p>
            <a:pPr lvl="1"/>
            <a:r>
              <a:rPr lang="en-US" dirty="0"/>
              <a:t>Process descriptions</a:t>
            </a:r>
          </a:p>
          <a:p>
            <a:endParaRPr lang="en-US" dirty="0"/>
          </a:p>
        </p:txBody>
      </p:sp>
      <p:sp>
        <p:nvSpPr>
          <p:cNvPr id="3" name="Title 2"/>
          <p:cNvSpPr>
            <a:spLocks noGrp="1"/>
          </p:cNvSpPr>
          <p:nvPr>
            <p:ph type="title"/>
          </p:nvPr>
        </p:nvSpPr>
        <p:spPr/>
        <p:txBody>
          <a:bodyPr/>
          <a:lstStyle/>
          <a:p>
            <a:r>
              <a:rPr lang="en-US" dirty="0"/>
              <a:t>1.Planning Cost Management</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67A05F08-4D91-4DD3-AB44-190E2F0DE432}" type="slidenum">
              <a:rPr lang="en-US" smtClean="0"/>
              <a:pPr>
                <a:defRPr/>
              </a:pPr>
              <a:t>11</a:t>
            </a:fld>
            <a:endParaRPr lang="en-US" dirty="0"/>
          </a:p>
        </p:txBody>
      </p:sp>
    </p:spTree>
    <p:extLst>
      <p:ext uri="{BB962C8B-B14F-4D97-AF65-F5344CB8AC3E}">
        <p14:creationId xmlns:p14="http://schemas.microsoft.com/office/powerpoint/2010/main" val="221502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r>
              <a:rPr lang="en-US" dirty="0"/>
              <a:t>Project managers must take cost estimates seriously if they want to complete projects within budget constraints</a:t>
            </a:r>
          </a:p>
          <a:p>
            <a:r>
              <a:rPr lang="en-US" dirty="0"/>
              <a:t>It’s important to know the types of cost estimates, how to prepare cost estimates, and typical problems associated with IT cost estimates</a:t>
            </a:r>
          </a:p>
        </p:txBody>
      </p:sp>
      <p:sp>
        <p:nvSpPr>
          <p:cNvPr id="32770" name="Rectangle 2"/>
          <p:cNvSpPr>
            <a:spLocks noGrp="1" noChangeArrowheads="1"/>
          </p:cNvSpPr>
          <p:nvPr>
            <p:ph type="title"/>
          </p:nvPr>
        </p:nvSpPr>
        <p:spPr/>
        <p:txBody>
          <a:bodyPr/>
          <a:lstStyle/>
          <a:p>
            <a:r>
              <a:rPr lang="en-US" dirty="0"/>
              <a:t>2.Estimating Costs</a:t>
            </a:r>
          </a:p>
        </p:txBody>
      </p:sp>
      <p:sp>
        <p:nvSpPr>
          <p:cNvPr id="32773"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3D4721FD-A3A0-4E27-912F-6F8645958C48}"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a:t>Table 7-2. Types of Cost Estimates</a:t>
            </a:r>
          </a:p>
        </p:txBody>
      </p:sp>
      <p:sp>
        <p:nvSpPr>
          <p:cNvPr id="33796" name="Footer Placeholder 6"/>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p>
        </p:txBody>
      </p:sp>
      <p:sp>
        <p:nvSpPr>
          <p:cNvPr id="6" name="Slide Number Placeholder 5"/>
          <p:cNvSpPr>
            <a:spLocks noGrp="1"/>
          </p:cNvSpPr>
          <p:nvPr>
            <p:ph type="sldNum" sz="quarter" idx="11"/>
          </p:nvPr>
        </p:nvSpPr>
        <p:spPr/>
        <p:txBody>
          <a:bodyPr/>
          <a:lstStyle/>
          <a:p>
            <a:pPr>
              <a:buFontTx/>
              <a:buNone/>
              <a:defRPr/>
            </a:pPr>
            <a:fld id="{B2A4FAAA-2A73-4318-BAD7-1E94D370EBD7}" type="slidenum">
              <a:rPr lang="en-US" smtClean="0"/>
              <a:pPr>
                <a:buFontTx/>
                <a:buNone/>
                <a:defRPr/>
              </a:pPr>
              <a:t>13</a:t>
            </a:fld>
            <a:endParaRPr lang="en-US" dirty="0"/>
          </a:p>
        </p:txBody>
      </p:sp>
      <p:pic>
        <p:nvPicPr>
          <p:cNvPr id="33797" name="Picture 7" descr="Tbl07-02.bmp"/>
          <p:cNvPicPr>
            <a:picLocks noChangeAspect="1"/>
          </p:cNvPicPr>
          <p:nvPr/>
        </p:nvPicPr>
        <p:blipFill>
          <a:blip r:embed="rId2"/>
          <a:srcRect t="9091"/>
          <a:stretch>
            <a:fillRect/>
          </a:stretch>
        </p:blipFill>
        <p:spPr bwMode="auto">
          <a:xfrm>
            <a:off x="352425" y="2057400"/>
            <a:ext cx="8439150" cy="3048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304800" y="1066800"/>
            <a:ext cx="8382000" cy="4525962"/>
          </a:xfrm>
        </p:spPr>
        <p:txBody>
          <a:bodyPr/>
          <a:lstStyle/>
          <a:p>
            <a:r>
              <a:rPr lang="en-US" dirty="0"/>
              <a:t>Estimates are usually done at various stages of a project and should become more accurate as time progresses</a:t>
            </a:r>
          </a:p>
          <a:p>
            <a:r>
              <a:rPr lang="en-US" dirty="0"/>
              <a:t>A large percentage of total project costs are often labor costs</a:t>
            </a:r>
          </a:p>
        </p:txBody>
      </p:sp>
      <p:sp>
        <p:nvSpPr>
          <p:cNvPr id="34818" name="Rectangle 2"/>
          <p:cNvSpPr>
            <a:spLocks noGrp="1" noChangeArrowheads="1"/>
          </p:cNvSpPr>
          <p:nvPr>
            <p:ph type="title"/>
          </p:nvPr>
        </p:nvSpPr>
        <p:spPr>
          <a:xfrm>
            <a:off x="457200" y="0"/>
            <a:ext cx="8229600" cy="1143000"/>
          </a:xfrm>
        </p:spPr>
        <p:txBody>
          <a:bodyPr/>
          <a:lstStyle/>
          <a:p>
            <a:r>
              <a:rPr lang="en-US" dirty="0"/>
              <a:t>2.1 More on Cost Estimates</a:t>
            </a:r>
          </a:p>
        </p:txBody>
      </p:sp>
      <p:sp>
        <p:nvSpPr>
          <p:cNvPr id="34821"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0E7F84E3-0E6E-4069-8DD7-515ABC3FF36B}"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304800" y="990600"/>
            <a:ext cx="8305800" cy="5334000"/>
          </a:xfrm>
        </p:spPr>
        <p:txBody>
          <a:bodyPr/>
          <a:lstStyle/>
          <a:p>
            <a:r>
              <a:rPr lang="en-US" dirty="0"/>
              <a:t>Basic tools and techniques for cost estimates:</a:t>
            </a:r>
          </a:p>
          <a:p>
            <a:pPr lvl="1"/>
            <a:r>
              <a:rPr lang="en-US" b="1" dirty="0"/>
              <a:t>Analogous </a:t>
            </a:r>
            <a:r>
              <a:rPr lang="en-US" dirty="0"/>
              <a:t>or</a:t>
            </a:r>
            <a:r>
              <a:rPr lang="en-US" b="1" dirty="0"/>
              <a:t> top-down estimates: </a:t>
            </a:r>
            <a:r>
              <a:rPr lang="en-US" dirty="0"/>
              <a:t>use the actual cost of a previous, similar project as the basis for estimating the cost of the current project . t</a:t>
            </a:r>
            <a:r>
              <a:rPr lang="en-US" b="0" i="0" dirty="0">
                <a:solidFill>
                  <a:srgbClr val="3F3F3F"/>
                </a:solidFill>
                <a:effectLst/>
                <a:latin typeface="Cordale"/>
              </a:rPr>
              <a:t>his technique requires a good deal of expert judgment and is generally less costly than other techniques, but it is also less accurate.</a:t>
            </a:r>
            <a:endParaRPr lang="en-US" dirty="0"/>
          </a:p>
          <a:p>
            <a:pPr lvl="1"/>
            <a:r>
              <a:rPr lang="en-US" b="1" dirty="0"/>
              <a:t>Bottom-up estimates:</a:t>
            </a:r>
            <a:r>
              <a:rPr lang="en-US" dirty="0"/>
              <a:t> involve estimating individual work items or activities and summing them to get a project total</a:t>
            </a:r>
          </a:p>
          <a:p>
            <a:pPr lvl="1"/>
            <a:r>
              <a:rPr lang="en-US" b="1" i="0" dirty="0">
                <a:solidFill>
                  <a:srgbClr val="3F3F3F"/>
                </a:solidFill>
                <a:effectLst/>
                <a:latin typeface="Cordale"/>
              </a:rPr>
              <a:t>Three-point estimates</a:t>
            </a:r>
            <a:r>
              <a:rPr lang="en-US" b="0" i="0" dirty="0">
                <a:solidFill>
                  <a:srgbClr val="3F3F3F"/>
                </a:solidFill>
                <a:effectLst/>
                <a:latin typeface="Cordale"/>
              </a:rPr>
              <a:t> involve estimating the most likely, optimistic, and pessimistic costs for items. You can use a formula like the PERT weighted average  to calculate cost estimates</a:t>
            </a:r>
            <a:r>
              <a:rPr lang="en-US" dirty="0"/>
              <a:t> </a:t>
            </a:r>
          </a:p>
          <a:p>
            <a:pPr lvl="1"/>
            <a:r>
              <a:rPr lang="en-US" sz="2000" b="1" dirty="0"/>
              <a:t>Parametric modeling </a:t>
            </a:r>
            <a:r>
              <a:rPr lang="en-US" sz="2000" dirty="0"/>
              <a:t>uses project characteristics (parameters) in a mathematical model to estimate project costs </a:t>
            </a:r>
          </a:p>
        </p:txBody>
      </p:sp>
      <p:sp>
        <p:nvSpPr>
          <p:cNvPr id="36866" name="Rectangle 2"/>
          <p:cNvSpPr>
            <a:spLocks noGrp="1" noChangeArrowheads="1"/>
          </p:cNvSpPr>
          <p:nvPr>
            <p:ph type="title"/>
          </p:nvPr>
        </p:nvSpPr>
        <p:spPr>
          <a:xfrm>
            <a:off x="228600" y="228600"/>
            <a:ext cx="8915400" cy="652463"/>
          </a:xfrm>
        </p:spPr>
        <p:txBody>
          <a:bodyPr>
            <a:normAutofit fontScale="90000"/>
          </a:bodyPr>
          <a:lstStyle/>
          <a:p>
            <a:r>
              <a:rPr lang="en-US" dirty="0"/>
              <a:t>2.2 Cost Estimation Tools and Techniques</a:t>
            </a:r>
            <a:endParaRPr lang="en-US" sz="4800" dirty="0"/>
          </a:p>
        </p:txBody>
      </p:sp>
      <p:sp>
        <p:nvSpPr>
          <p:cNvPr id="3686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84CA1164-1E66-4728-BD22-9CEFEE3019E9}"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381000" y="1600200"/>
            <a:ext cx="8458200" cy="4572000"/>
          </a:xfrm>
        </p:spPr>
        <p:txBody>
          <a:bodyPr/>
          <a:lstStyle/>
          <a:p>
            <a:pPr>
              <a:lnSpc>
                <a:spcPct val="90000"/>
              </a:lnSpc>
            </a:pPr>
            <a:r>
              <a:rPr lang="en-US" dirty="0"/>
              <a:t>Estimates are done too quickly</a:t>
            </a:r>
          </a:p>
          <a:p>
            <a:pPr>
              <a:lnSpc>
                <a:spcPct val="90000"/>
              </a:lnSpc>
            </a:pPr>
            <a:r>
              <a:rPr lang="en-US" dirty="0"/>
              <a:t>People lack estimating experience</a:t>
            </a:r>
          </a:p>
          <a:p>
            <a:pPr>
              <a:lnSpc>
                <a:spcPct val="90000"/>
              </a:lnSpc>
            </a:pPr>
            <a:r>
              <a:rPr lang="en-US" dirty="0"/>
              <a:t>Human beings are biased toward underestimation</a:t>
            </a:r>
          </a:p>
          <a:p>
            <a:pPr>
              <a:lnSpc>
                <a:spcPct val="90000"/>
              </a:lnSpc>
            </a:pPr>
            <a:r>
              <a:rPr lang="en-US" dirty="0"/>
              <a:t>Management desires accuracy</a:t>
            </a:r>
          </a:p>
        </p:txBody>
      </p:sp>
      <p:sp>
        <p:nvSpPr>
          <p:cNvPr id="37890" name="Rectangle 2"/>
          <p:cNvSpPr>
            <a:spLocks noGrp="1" noChangeArrowheads="1"/>
          </p:cNvSpPr>
          <p:nvPr>
            <p:ph type="title"/>
          </p:nvPr>
        </p:nvSpPr>
        <p:spPr/>
        <p:txBody>
          <a:bodyPr>
            <a:normAutofit fontScale="90000"/>
          </a:bodyPr>
          <a:lstStyle/>
          <a:p>
            <a:r>
              <a:rPr lang="en-US" dirty="0"/>
              <a:t>2.3 Typical Problems with IT Cost Estimates</a:t>
            </a:r>
          </a:p>
        </p:txBody>
      </p:sp>
      <p:sp>
        <p:nvSpPr>
          <p:cNvPr id="37893"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E244AFA2-5261-400E-B694-205D28302F21}"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228600" y="1066800"/>
            <a:ext cx="8610600" cy="4791075"/>
          </a:xfrm>
        </p:spPr>
        <p:txBody>
          <a:bodyPr/>
          <a:lstStyle/>
          <a:p>
            <a:r>
              <a:rPr lang="en-US" dirty="0"/>
              <a:t>Cost budgeting involves allocating the project cost estimate to individual work items over time</a:t>
            </a:r>
          </a:p>
          <a:p>
            <a:r>
              <a:rPr lang="en-US" dirty="0"/>
              <a:t>The WBS is a required input to the cost budgeting process since it defines the work items</a:t>
            </a:r>
          </a:p>
          <a:p>
            <a:r>
              <a:rPr lang="en-US" dirty="0"/>
              <a:t>Important goal is to produce a </a:t>
            </a:r>
            <a:r>
              <a:rPr lang="en-US" b="1" dirty="0"/>
              <a:t>cost baseline</a:t>
            </a:r>
            <a:endParaRPr lang="en-US" dirty="0"/>
          </a:p>
          <a:p>
            <a:pPr lvl="1"/>
            <a:r>
              <a:rPr lang="en-US" dirty="0"/>
              <a:t>a time-phased budget that project managers use to measure and monitor cost performance </a:t>
            </a:r>
          </a:p>
        </p:txBody>
      </p:sp>
      <p:sp>
        <p:nvSpPr>
          <p:cNvPr id="41986" name="Rectangle 2"/>
          <p:cNvSpPr>
            <a:spLocks noGrp="1" noChangeArrowheads="1"/>
          </p:cNvSpPr>
          <p:nvPr>
            <p:ph type="title"/>
          </p:nvPr>
        </p:nvSpPr>
        <p:spPr>
          <a:xfrm>
            <a:off x="176213" y="0"/>
            <a:ext cx="8967787" cy="1066800"/>
          </a:xfrm>
        </p:spPr>
        <p:txBody>
          <a:bodyPr>
            <a:normAutofit/>
          </a:bodyPr>
          <a:lstStyle/>
          <a:p>
            <a:r>
              <a:rPr lang="en-US" dirty="0"/>
              <a:t>3.Determining the Budget</a:t>
            </a:r>
          </a:p>
        </p:txBody>
      </p:sp>
      <p:sp>
        <p:nvSpPr>
          <p:cNvPr id="4198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27A85C03-A3EA-4B00-B6AA-9DC4B996F943}"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normAutofit fontScale="90000"/>
          </a:bodyPr>
          <a:lstStyle/>
          <a:p>
            <a:r>
              <a:rPr lang="en-US" sz="3600"/>
              <a:t>Figure 7-4. Surveyor Pro Project Cost Baseline</a:t>
            </a:r>
          </a:p>
        </p:txBody>
      </p:sp>
      <p:sp>
        <p:nvSpPr>
          <p:cNvPr id="43012" name="Footer Placeholder 6"/>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p>
        </p:txBody>
      </p:sp>
      <p:sp>
        <p:nvSpPr>
          <p:cNvPr id="6" name="Slide Number Placeholder 5"/>
          <p:cNvSpPr>
            <a:spLocks noGrp="1"/>
          </p:cNvSpPr>
          <p:nvPr>
            <p:ph type="sldNum" sz="quarter" idx="11"/>
          </p:nvPr>
        </p:nvSpPr>
        <p:spPr/>
        <p:txBody>
          <a:bodyPr/>
          <a:lstStyle/>
          <a:p>
            <a:pPr>
              <a:buFontTx/>
              <a:buNone/>
              <a:defRPr/>
            </a:pPr>
            <a:fld id="{ED5328D6-3EB7-4C2A-8389-762E5618835F}" type="slidenum">
              <a:rPr lang="en-US" smtClean="0"/>
              <a:pPr>
                <a:buFontTx/>
                <a:buNone/>
                <a:defRPr/>
              </a:pPr>
              <a:t>18</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671" y="1538428"/>
            <a:ext cx="8872929" cy="379557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609600" y="1066800"/>
            <a:ext cx="8153400" cy="4724400"/>
          </a:xfrm>
        </p:spPr>
        <p:txBody>
          <a:bodyPr/>
          <a:lstStyle/>
          <a:p>
            <a:r>
              <a:rPr lang="en-US" dirty="0"/>
              <a:t>Project cost control includes</a:t>
            </a:r>
          </a:p>
          <a:p>
            <a:pPr lvl="1"/>
            <a:r>
              <a:rPr lang="en-US" dirty="0"/>
              <a:t>Monitoring cost performance</a:t>
            </a:r>
          </a:p>
          <a:p>
            <a:pPr lvl="1"/>
            <a:r>
              <a:rPr lang="en-US" dirty="0"/>
              <a:t>Ensuring that only appropriate project changes are included in a revised cost baseline</a:t>
            </a:r>
          </a:p>
          <a:p>
            <a:pPr lvl="1"/>
            <a:r>
              <a:rPr lang="en-US" dirty="0"/>
              <a:t>Informing project stakeholders of authorized changes to the project that will affect costs</a:t>
            </a:r>
          </a:p>
          <a:p>
            <a:r>
              <a:rPr lang="en-US" dirty="0"/>
              <a:t>Many organizations around the globe have problems with cost control</a:t>
            </a:r>
          </a:p>
        </p:txBody>
      </p:sp>
      <p:sp>
        <p:nvSpPr>
          <p:cNvPr id="44034" name="Rectangle 2"/>
          <p:cNvSpPr>
            <a:spLocks noGrp="1" noChangeArrowheads="1"/>
          </p:cNvSpPr>
          <p:nvPr>
            <p:ph type="title"/>
          </p:nvPr>
        </p:nvSpPr>
        <p:spPr>
          <a:xfrm>
            <a:off x="228600" y="304800"/>
            <a:ext cx="8229600" cy="577850"/>
          </a:xfrm>
        </p:spPr>
        <p:txBody>
          <a:bodyPr>
            <a:normAutofit fontScale="90000"/>
          </a:bodyPr>
          <a:lstStyle/>
          <a:p>
            <a:r>
              <a:rPr lang="en-US" dirty="0"/>
              <a:t>4. Controlling Costs</a:t>
            </a:r>
          </a:p>
        </p:txBody>
      </p:sp>
      <p:sp>
        <p:nvSpPr>
          <p:cNvPr id="44037"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69CC44F1-BF8B-46B8-A195-54FF54A895E4}"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481138"/>
            <a:ext cx="8534400" cy="4525962"/>
          </a:xfrm>
        </p:spPr>
        <p:txBody>
          <a:bodyPr/>
          <a:lstStyle/>
          <a:p>
            <a:r>
              <a:rPr lang="en-US" dirty="0"/>
              <a:t>IT projects have a poor track record for meeting budget goals</a:t>
            </a:r>
          </a:p>
          <a:p>
            <a:r>
              <a:rPr lang="en-US" dirty="0"/>
              <a:t>The CHAOS studies found the average cost </a:t>
            </a:r>
            <a:r>
              <a:rPr lang="en-US" b="1" dirty="0"/>
              <a:t>overrun</a:t>
            </a:r>
            <a:r>
              <a:rPr lang="en-US" dirty="0"/>
              <a:t> (the additional percentage or dollar amount by which actual costs exceed estimates) ranged from 180 percent in 1994 to 43 percent in 2010</a:t>
            </a:r>
          </a:p>
        </p:txBody>
      </p:sp>
      <p:sp>
        <p:nvSpPr>
          <p:cNvPr id="22530" name="Rectangle 2"/>
          <p:cNvSpPr>
            <a:spLocks noGrp="1" noChangeArrowheads="1"/>
          </p:cNvSpPr>
          <p:nvPr>
            <p:ph type="title"/>
          </p:nvPr>
        </p:nvSpPr>
        <p:spPr/>
        <p:txBody>
          <a:bodyPr>
            <a:normAutofit fontScale="90000"/>
          </a:bodyPr>
          <a:lstStyle/>
          <a:p>
            <a:r>
              <a:rPr lang="en-US"/>
              <a:t>The Importance of Project Cost Management</a:t>
            </a:r>
          </a:p>
        </p:txBody>
      </p:sp>
      <p:sp>
        <p:nvSpPr>
          <p:cNvPr id="22533"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08916D9C-FD52-4A89-BBE6-8CD46D2D32F4}"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381000" y="1066800"/>
            <a:ext cx="8458200" cy="4724400"/>
          </a:xfrm>
        </p:spPr>
        <p:txBody>
          <a:bodyPr/>
          <a:lstStyle/>
          <a:p>
            <a:r>
              <a:rPr lang="en-US" b="1" dirty="0"/>
              <a:t>EVM </a:t>
            </a:r>
            <a:r>
              <a:rPr lang="en-US" dirty="0"/>
              <a:t>is a project performance measurement technique that integrates scope, time, and cost data</a:t>
            </a:r>
          </a:p>
          <a:p>
            <a:r>
              <a:rPr lang="en-US" dirty="0"/>
              <a:t>Given a </a:t>
            </a:r>
            <a:r>
              <a:rPr lang="en-US" b="1" dirty="0"/>
              <a:t>baseline</a:t>
            </a:r>
            <a:r>
              <a:rPr lang="en-US" dirty="0"/>
              <a:t> (original plan plus approved changes), you can determine how well the project is meeting its goals</a:t>
            </a:r>
          </a:p>
          <a:p>
            <a:r>
              <a:rPr lang="en-US" dirty="0"/>
              <a:t>You must enter actual information periodically to use EVM</a:t>
            </a:r>
          </a:p>
          <a:p>
            <a:r>
              <a:rPr lang="en-US" dirty="0"/>
              <a:t>More and more organizations around the world are using EVM to help control project costs</a:t>
            </a:r>
          </a:p>
        </p:txBody>
      </p:sp>
      <p:sp>
        <p:nvSpPr>
          <p:cNvPr id="46082" name="Rectangle 2"/>
          <p:cNvSpPr>
            <a:spLocks noGrp="1" noChangeArrowheads="1"/>
          </p:cNvSpPr>
          <p:nvPr>
            <p:ph type="title"/>
          </p:nvPr>
        </p:nvSpPr>
        <p:spPr>
          <a:xfrm>
            <a:off x="87313" y="0"/>
            <a:ext cx="9056687" cy="1066800"/>
          </a:xfrm>
        </p:spPr>
        <p:txBody>
          <a:bodyPr>
            <a:normAutofit fontScale="90000"/>
          </a:bodyPr>
          <a:lstStyle/>
          <a:p>
            <a:r>
              <a:rPr lang="en-US" dirty="0"/>
              <a:t>4.1Earned Value Management (EVM)</a:t>
            </a:r>
          </a:p>
        </p:txBody>
      </p:sp>
      <p:sp>
        <p:nvSpPr>
          <p:cNvPr id="4608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567946CA-C215-4819-A905-54A78399ECD3}"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04800" y="1143000"/>
            <a:ext cx="8305800" cy="4791075"/>
          </a:xfrm>
        </p:spPr>
        <p:txBody>
          <a:bodyPr/>
          <a:lstStyle/>
          <a:p>
            <a:pPr>
              <a:lnSpc>
                <a:spcPct val="90000"/>
              </a:lnSpc>
            </a:pPr>
            <a:r>
              <a:rPr lang="en-US" sz="2400" dirty="0"/>
              <a:t>The </a:t>
            </a:r>
            <a:r>
              <a:rPr lang="en-US" sz="2400" b="1" dirty="0"/>
              <a:t>planned value (PV),</a:t>
            </a:r>
            <a:r>
              <a:rPr lang="en-US" sz="2400" dirty="0"/>
              <a:t>, also called the budget, is that portion of the approved total cost estimate planned to be spent on an activity during a given period</a:t>
            </a:r>
          </a:p>
          <a:p>
            <a:pPr>
              <a:lnSpc>
                <a:spcPct val="90000"/>
              </a:lnSpc>
            </a:pPr>
            <a:r>
              <a:rPr lang="en-US" sz="2400" b="1" dirty="0"/>
              <a:t>Actual cost (AC),</a:t>
            </a:r>
            <a:r>
              <a:rPr lang="en-US" sz="2400" dirty="0"/>
              <a:t>, is the total of direct and indirect costs incurred in accomplishing work on an activity during a given period</a:t>
            </a:r>
          </a:p>
          <a:p>
            <a:pPr>
              <a:lnSpc>
                <a:spcPct val="90000"/>
              </a:lnSpc>
            </a:pPr>
            <a:r>
              <a:rPr lang="en-US" sz="2400" dirty="0"/>
              <a:t>The </a:t>
            </a:r>
            <a:r>
              <a:rPr lang="en-US" sz="2400" b="1" dirty="0"/>
              <a:t>earned value (EV),</a:t>
            </a:r>
            <a:r>
              <a:rPr lang="en-US" sz="2400" dirty="0"/>
              <a:t> is an estimate of the value of the physical work actually completed</a:t>
            </a:r>
          </a:p>
          <a:p>
            <a:pPr>
              <a:lnSpc>
                <a:spcPct val="90000"/>
              </a:lnSpc>
            </a:pPr>
            <a:r>
              <a:rPr lang="en-US" sz="2400" dirty="0"/>
              <a:t>EV is based on the original planned costs for the project or activity and the rate at which the team is completing work on the project or activity to date</a:t>
            </a:r>
          </a:p>
        </p:txBody>
      </p:sp>
      <p:sp>
        <p:nvSpPr>
          <p:cNvPr id="47106" name="Rectangle 2"/>
          <p:cNvSpPr>
            <a:spLocks noGrp="1" noChangeArrowheads="1"/>
          </p:cNvSpPr>
          <p:nvPr>
            <p:ph type="title"/>
          </p:nvPr>
        </p:nvSpPr>
        <p:spPr>
          <a:xfrm>
            <a:off x="352425" y="0"/>
            <a:ext cx="8791575" cy="1066800"/>
          </a:xfrm>
        </p:spPr>
        <p:txBody>
          <a:bodyPr/>
          <a:lstStyle/>
          <a:p>
            <a:r>
              <a:rPr lang="en-US"/>
              <a:t>Earned Value Management Terms</a:t>
            </a:r>
          </a:p>
        </p:txBody>
      </p:sp>
      <p:sp>
        <p:nvSpPr>
          <p:cNvPr id="4710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D9695B36-0208-4B95-A7C4-58E4F7CCDE9F}"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81000" y="1143000"/>
            <a:ext cx="8458200" cy="5410200"/>
          </a:xfrm>
        </p:spPr>
        <p:txBody>
          <a:bodyPr/>
          <a:lstStyle/>
          <a:p>
            <a:pPr>
              <a:lnSpc>
                <a:spcPct val="90000"/>
              </a:lnSpc>
            </a:pPr>
            <a:r>
              <a:rPr lang="en-US" b="1" dirty="0"/>
              <a:t>Rate of performance (RP)</a:t>
            </a:r>
            <a:r>
              <a:rPr lang="en-US" dirty="0"/>
              <a:t> is the ratio of actual work completed to the percentage of work planned to have been completed at any given time during the life of the project or activity</a:t>
            </a:r>
          </a:p>
          <a:p>
            <a:pPr>
              <a:lnSpc>
                <a:spcPct val="90000"/>
              </a:lnSpc>
            </a:pPr>
            <a:r>
              <a:rPr lang="en-US" dirty="0"/>
              <a:t>For example, suppose the server installation was halfway completed by the end of week 1. The rate of performance would be 50% because by the end of week 1, the planned schedule reflects that the task should be 100 percent complete and only 50 percent of that work has been completed</a:t>
            </a:r>
          </a:p>
        </p:txBody>
      </p:sp>
      <p:sp>
        <p:nvSpPr>
          <p:cNvPr id="48130" name="Rectangle 2"/>
          <p:cNvSpPr>
            <a:spLocks noGrp="1" noChangeArrowheads="1"/>
          </p:cNvSpPr>
          <p:nvPr>
            <p:ph type="title"/>
          </p:nvPr>
        </p:nvSpPr>
        <p:spPr>
          <a:xfrm>
            <a:off x="381000" y="274638"/>
            <a:ext cx="8305800" cy="715962"/>
          </a:xfrm>
        </p:spPr>
        <p:txBody>
          <a:bodyPr>
            <a:normAutofit fontScale="90000"/>
          </a:bodyPr>
          <a:lstStyle/>
          <a:p>
            <a:r>
              <a:rPr lang="en-US"/>
              <a:t>Rate of Performance</a:t>
            </a:r>
          </a:p>
        </p:txBody>
      </p:sp>
      <p:sp>
        <p:nvSpPr>
          <p:cNvPr id="48133"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C74B07C6-11A8-4378-B4E1-6924D9FD37C9}"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AABCB3-4419-4DD1-94E9-59FA1457EF42}"/>
              </a:ext>
            </a:extLst>
          </p:cNvPr>
          <p:cNvSpPr>
            <a:spLocks noGrp="1"/>
          </p:cNvSpPr>
          <p:nvPr>
            <p:ph idx="1"/>
          </p:nvPr>
        </p:nvSpPr>
        <p:spPr/>
        <p:txBody>
          <a:bodyPr/>
          <a:lstStyle/>
          <a:p>
            <a:r>
              <a:rPr lang="en-US" b="1" i="0" dirty="0">
                <a:solidFill>
                  <a:srgbClr val="006298"/>
                </a:solidFill>
                <a:effectLst/>
                <a:latin typeface="Cordale"/>
              </a:rPr>
              <a:t>Cost variance (CV)</a:t>
            </a:r>
            <a:r>
              <a:rPr lang="en-US" b="0" i="0" dirty="0">
                <a:solidFill>
                  <a:srgbClr val="3F3F3F"/>
                </a:solidFill>
                <a:effectLst/>
                <a:latin typeface="Cordale"/>
              </a:rPr>
              <a:t> is the earned value minus the actual cost. If cost variance is a negative number, it means that performing the work cost more than planned. If cost variance is a positive number, performing the work cost less than planned.</a:t>
            </a:r>
          </a:p>
          <a:p>
            <a:r>
              <a:rPr lang="en-US" b="1" i="0" dirty="0">
                <a:solidFill>
                  <a:srgbClr val="006298"/>
                </a:solidFill>
                <a:effectLst/>
                <a:latin typeface="Cordale"/>
              </a:rPr>
              <a:t>Schedule variance (SV)</a:t>
            </a:r>
            <a:r>
              <a:rPr lang="en-US" b="0" i="0" dirty="0">
                <a:solidFill>
                  <a:srgbClr val="3F3F3F"/>
                </a:solidFill>
                <a:effectLst/>
                <a:latin typeface="Cordale"/>
              </a:rPr>
              <a:t> is the earned value minus the planned value. A negative schedule variance means that it took longer than planned to perform the work, and a positive schedule variance means that the work took less time than planned.</a:t>
            </a:r>
            <a:endParaRPr lang="en-US" dirty="0"/>
          </a:p>
        </p:txBody>
      </p:sp>
      <p:sp>
        <p:nvSpPr>
          <p:cNvPr id="3" name="Title 2">
            <a:extLst>
              <a:ext uri="{FF2B5EF4-FFF2-40B4-BE49-F238E27FC236}">
                <a16:creationId xmlns:a16="http://schemas.microsoft.com/office/drawing/2014/main" id="{86EDE562-77FE-47EE-A73B-3E74C0CF4883}"/>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0F88391D-B43E-482F-B3B4-AF917B54403D}"/>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80F99883-3153-4636-A1B0-36A900705CDD}"/>
              </a:ext>
            </a:extLst>
          </p:cNvPr>
          <p:cNvSpPr>
            <a:spLocks noGrp="1"/>
          </p:cNvSpPr>
          <p:nvPr>
            <p:ph type="sldNum" sz="quarter" idx="11"/>
          </p:nvPr>
        </p:nvSpPr>
        <p:spPr/>
        <p:txBody>
          <a:bodyPr/>
          <a:lstStyle/>
          <a:p>
            <a:pPr>
              <a:defRPr/>
            </a:pPr>
            <a:fld id="{67A05F08-4D91-4DD3-AB44-190E2F0DE432}" type="slidenum">
              <a:rPr lang="en-US" smtClean="0"/>
              <a:pPr>
                <a:defRPr/>
              </a:pPr>
              <a:t>23</a:t>
            </a:fld>
            <a:endParaRPr lang="en-US" dirty="0"/>
          </a:p>
        </p:txBody>
      </p:sp>
    </p:spTree>
    <p:extLst>
      <p:ext uri="{BB962C8B-B14F-4D97-AF65-F5344CB8AC3E}">
        <p14:creationId xmlns:p14="http://schemas.microsoft.com/office/powerpoint/2010/main" val="1391667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A88459-DB12-4C70-B8F2-5A71C50A368B}"/>
              </a:ext>
            </a:extLst>
          </p:cNvPr>
          <p:cNvSpPr>
            <a:spLocks noGrp="1"/>
          </p:cNvSpPr>
          <p:nvPr>
            <p:ph idx="1"/>
          </p:nvPr>
        </p:nvSpPr>
        <p:spPr/>
        <p:txBody>
          <a:bodyPr/>
          <a:lstStyle/>
          <a:p>
            <a:r>
              <a:rPr lang="en-US" b="0" i="0" dirty="0">
                <a:solidFill>
                  <a:srgbClr val="3F3F3F"/>
                </a:solidFill>
                <a:effectLst/>
                <a:latin typeface="Cordale"/>
              </a:rPr>
              <a:t>The </a:t>
            </a:r>
            <a:r>
              <a:rPr lang="en-US" b="1" i="0" dirty="0">
                <a:solidFill>
                  <a:srgbClr val="006298"/>
                </a:solidFill>
                <a:effectLst/>
                <a:latin typeface="Cordale"/>
              </a:rPr>
              <a:t>cost performance index (CPI)</a:t>
            </a:r>
            <a:r>
              <a:rPr lang="en-US" b="0" i="0" dirty="0">
                <a:solidFill>
                  <a:srgbClr val="3F3F3F"/>
                </a:solidFill>
                <a:effectLst/>
                <a:latin typeface="Cordale"/>
              </a:rPr>
              <a:t> is the ratio of earned value to actual cost; it can be used to estimate the projected cost of completing the project. If the CPI is equal to one, or 100 percent, then the planned and actual costs are equal—the costs are exactly as budgeted. If the CPI is less than one or less than 100 percent, the project is over budget. If the CPI is greater than one or more than 100 percent, the project is under budget.</a:t>
            </a:r>
            <a:endParaRPr lang="en-US" dirty="0"/>
          </a:p>
        </p:txBody>
      </p:sp>
      <p:sp>
        <p:nvSpPr>
          <p:cNvPr id="3" name="Title 2">
            <a:extLst>
              <a:ext uri="{FF2B5EF4-FFF2-40B4-BE49-F238E27FC236}">
                <a16:creationId xmlns:a16="http://schemas.microsoft.com/office/drawing/2014/main" id="{4935EFD9-B29A-4AEC-A1BD-091ECB8B6F9B}"/>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11755CDB-17A8-4DA0-912C-7D8DF08BFDE3}"/>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653694F0-2ABF-43A2-B3D5-9DCF62BDA399}"/>
              </a:ext>
            </a:extLst>
          </p:cNvPr>
          <p:cNvSpPr>
            <a:spLocks noGrp="1"/>
          </p:cNvSpPr>
          <p:nvPr>
            <p:ph type="sldNum" sz="quarter" idx="11"/>
          </p:nvPr>
        </p:nvSpPr>
        <p:spPr/>
        <p:txBody>
          <a:bodyPr/>
          <a:lstStyle/>
          <a:p>
            <a:pPr>
              <a:defRPr/>
            </a:pPr>
            <a:fld id="{67A05F08-4D91-4DD3-AB44-190E2F0DE432}" type="slidenum">
              <a:rPr lang="en-US" smtClean="0"/>
              <a:pPr>
                <a:defRPr/>
              </a:pPr>
              <a:t>24</a:t>
            </a:fld>
            <a:endParaRPr lang="en-US" dirty="0"/>
          </a:p>
        </p:txBody>
      </p:sp>
    </p:spTree>
    <p:extLst>
      <p:ext uri="{BB962C8B-B14F-4D97-AF65-F5344CB8AC3E}">
        <p14:creationId xmlns:p14="http://schemas.microsoft.com/office/powerpoint/2010/main" val="4150451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D836EA-0862-4EAA-8192-8737E194520D}"/>
              </a:ext>
            </a:extLst>
          </p:cNvPr>
          <p:cNvSpPr>
            <a:spLocks noGrp="1"/>
          </p:cNvSpPr>
          <p:nvPr>
            <p:ph idx="1"/>
          </p:nvPr>
        </p:nvSpPr>
        <p:spPr/>
        <p:txBody>
          <a:bodyPr/>
          <a:lstStyle/>
          <a:p>
            <a:r>
              <a:rPr lang="en-US" b="0" i="0" dirty="0">
                <a:solidFill>
                  <a:srgbClr val="3F3F3F"/>
                </a:solidFill>
                <a:effectLst/>
                <a:latin typeface="Cordale"/>
              </a:rPr>
              <a:t>The </a:t>
            </a:r>
            <a:r>
              <a:rPr lang="en-US" b="1" i="0" dirty="0">
                <a:solidFill>
                  <a:srgbClr val="006298"/>
                </a:solidFill>
                <a:effectLst/>
                <a:latin typeface="Cordale"/>
              </a:rPr>
              <a:t>schedule performance index (SPI)</a:t>
            </a:r>
            <a:r>
              <a:rPr lang="en-US" b="0" i="0" dirty="0">
                <a:solidFill>
                  <a:srgbClr val="3F3F3F"/>
                </a:solidFill>
                <a:effectLst/>
                <a:latin typeface="Cordale"/>
              </a:rPr>
              <a:t> is the ratio of earned value to planned value; it can be used to estimate the projected time to complete the project. Similar to the cost performance index, an SPI of one, or 100 percent, means the project is on schedule. If the SPI is greater than one or 100 percent, then the project is ahead of schedule. If the SPI is less than one or 100 percent, the project is behind schedule.</a:t>
            </a:r>
            <a:endParaRPr lang="en-US" dirty="0"/>
          </a:p>
        </p:txBody>
      </p:sp>
      <p:sp>
        <p:nvSpPr>
          <p:cNvPr id="3" name="Title 2">
            <a:extLst>
              <a:ext uri="{FF2B5EF4-FFF2-40B4-BE49-F238E27FC236}">
                <a16:creationId xmlns:a16="http://schemas.microsoft.com/office/drawing/2014/main" id="{D43B4D26-DB91-4A05-9C87-74A4BE9F72FA}"/>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7127C6EE-186E-4420-8995-DDDB0A69D654}"/>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6F67012D-BBC4-409F-B3D1-5770D8DBF097}"/>
              </a:ext>
            </a:extLst>
          </p:cNvPr>
          <p:cNvSpPr>
            <a:spLocks noGrp="1"/>
          </p:cNvSpPr>
          <p:nvPr>
            <p:ph type="sldNum" sz="quarter" idx="11"/>
          </p:nvPr>
        </p:nvSpPr>
        <p:spPr/>
        <p:txBody>
          <a:bodyPr/>
          <a:lstStyle/>
          <a:p>
            <a:pPr>
              <a:defRPr/>
            </a:pPr>
            <a:fld id="{67A05F08-4D91-4DD3-AB44-190E2F0DE432}" type="slidenum">
              <a:rPr lang="en-US" smtClean="0"/>
              <a:pPr>
                <a:defRPr/>
              </a:pPr>
              <a:t>25</a:t>
            </a:fld>
            <a:endParaRPr lang="en-US" dirty="0"/>
          </a:p>
        </p:txBody>
      </p:sp>
    </p:spTree>
    <p:extLst>
      <p:ext uri="{BB962C8B-B14F-4D97-AF65-F5344CB8AC3E}">
        <p14:creationId xmlns:p14="http://schemas.microsoft.com/office/powerpoint/2010/main" val="3464003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457200" y="1371600"/>
            <a:ext cx="8229600" cy="4525962"/>
          </a:xfrm>
        </p:spPr>
        <p:txBody>
          <a:bodyPr/>
          <a:lstStyle/>
          <a:p>
            <a:r>
              <a:rPr lang="en-US" sz="2400" dirty="0"/>
              <a:t>Negative numbers for cost and schedule variance indicate problems in those areas</a:t>
            </a:r>
          </a:p>
          <a:p>
            <a:r>
              <a:rPr lang="en-US" sz="2400" dirty="0"/>
              <a:t>CPI and SPI less than 100% indicate problems</a:t>
            </a:r>
          </a:p>
          <a:p>
            <a:r>
              <a:rPr lang="en-US" sz="2400" dirty="0"/>
              <a:t>Problems mean the project is costing more than planned (over budget) or taking longer than planned (behind schedule)</a:t>
            </a:r>
          </a:p>
          <a:p>
            <a:r>
              <a:rPr lang="en-US" sz="2400" dirty="0"/>
              <a:t>The CPI can be used to calculate the </a:t>
            </a:r>
            <a:r>
              <a:rPr lang="en-US" sz="2400" b="1" dirty="0"/>
              <a:t>estimate at completion</a:t>
            </a:r>
            <a:r>
              <a:rPr lang="en-US" sz="2400" dirty="0"/>
              <a:t> (EAC)—an estimate of what it will cost to complete the project based on performance to date. </a:t>
            </a:r>
          </a:p>
          <a:p>
            <a:r>
              <a:rPr lang="en-US" sz="2400" dirty="0"/>
              <a:t>The </a:t>
            </a:r>
            <a:r>
              <a:rPr lang="en-US" sz="2400" b="1" dirty="0"/>
              <a:t>budget at completion </a:t>
            </a:r>
            <a:r>
              <a:rPr lang="en-US" sz="2400" dirty="0"/>
              <a:t>(BAC) is the original total budget for the project</a:t>
            </a:r>
          </a:p>
        </p:txBody>
      </p:sp>
      <p:sp>
        <p:nvSpPr>
          <p:cNvPr id="51202" name="Rectangle 2"/>
          <p:cNvSpPr>
            <a:spLocks noGrp="1" noChangeArrowheads="1"/>
          </p:cNvSpPr>
          <p:nvPr>
            <p:ph type="title"/>
          </p:nvPr>
        </p:nvSpPr>
        <p:spPr/>
        <p:txBody>
          <a:bodyPr>
            <a:normAutofit fontScale="90000"/>
          </a:bodyPr>
          <a:lstStyle/>
          <a:p>
            <a:r>
              <a:rPr lang="en-US"/>
              <a:t>Rules of Thumb for Earned Value Numbers</a:t>
            </a:r>
          </a:p>
        </p:txBody>
      </p:sp>
      <p:sp>
        <p:nvSpPr>
          <p:cNvPr id="5120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88C67A2F-9BE4-4AF6-8001-1C9C4CFBD02E}"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032CC9-179C-43B0-B2F5-1F5DBBCD79DF}"/>
              </a:ext>
            </a:extLst>
          </p:cNvPr>
          <p:cNvSpPr>
            <a:spLocks noGrp="1"/>
          </p:cNvSpPr>
          <p:nvPr>
            <p:ph idx="1"/>
          </p:nvPr>
        </p:nvSpPr>
        <p:spPr/>
        <p:txBody>
          <a:bodyPr/>
          <a:lstStyle/>
          <a:p>
            <a:r>
              <a:rPr lang="en-US" sz="2400" b="0" i="0" dirty="0">
                <a:solidFill>
                  <a:srgbClr val="3F3F3F"/>
                </a:solidFill>
                <a:effectLst/>
                <a:latin typeface="Cordale"/>
              </a:rPr>
              <a:t>Suppose that a project included a summary activity of purchasing and installing a new web server. Suppose further that, according to the plan, it would take one week and cost a total of $10,000 for the labor hours, hardware, and software. Therefore, the planned value (PV) for the activity that week is $10,000</a:t>
            </a:r>
          </a:p>
          <a:p>
            <a:r>
              <a:rPr lang="en-US" sz="2400" b="0" i="0" dirty="0" err="1">
                <a:solidFill>
                  <a:srgbClr val="3F3F3F"/>
                </a:solidFill>
                <a:effectLst/>
                <a:latin typeface="Cordale"/>
              </a:rPr>
              <a:t>uppose</a:t>
            </a:r>
            <a:r>
              <a:rPr lang="en-US" sz="2400" b="0" i="0" dirty="0">
                <a:solidFill>
                  <a:srgbClr val="3F3F3F"/>
                </a:solidFill>
                <a:effectLst/>
                <a:latin typeface="Cordale"/>
              </a:rPr>
              <a:t> that it actually took two weeks and cost $20,000 to purchase and install the new web server. Assume that $15,000 of these actual costs were incurred during Week 1 and $5,000 was incurred during Week 2. These amounts are the actual cost (AC) for the activity each week.</a:t>
            </a:r>
          </a:p>
          <a:p>
            <a:r>
              <a:rPr lang="en-US" sz="2400" dirty="0">
                <a:solidFill>
                  <a:srgbClr val="3F3F3F"/>
                </a:solidFill>
                <a:latin typeface="Cordale"/>
              </a:rPr>
              <a:t>Total budget for the project is 100,000</a:t>
            </a:r>
            <a:endParaRPr lang="en-US" sz="2400" dirty="0"/>
          </a:p>
        </p:txBody>
      </p:sp>
      <p:sp>
        <p:nvSpPr>
          <p:cNvPr id="3" name="Title 2">
            <a:extLst>
              <a:ext uri="{FF2B5EF4-FFF2-40B4-BE49-F238E27FC236}">
                <a16:creationId xmlns:a16="http://schemas.microsoft.com/office/drawing/2014/main" id="{63B0471E-2B06-4AAD-9371-F62B89E126AB}"/>
              </a:ext>
            </a:extLst>
          </p:cNvPr>
          <p:cNvSpPr>
            <a:spLocks noGrp="1"/>
          </p:cNvSpPr>
          <p:nvPr>
            <p:ph type="title"/>
          </p:nvPr>
        </p:nvSpPr>
        <p:spPr/>
        <p:txBody>
          <a:bodyPr/>
          <a:lstStyle/>
          <a:p>
            <a:r>
              <a:rPr lang="en-US" dirty="0"/>
              <a:t>Example</a:t>
            </a:r>
          </a:p>
        </p:txBody>
      </p:sp>
      <p:sp>
        <p:nvSpPr>
          <p:cNvPr id="4" name="Footer Placeholder 3">
            <a:extLst>
              <a:ext uri="{FF2B5EF4-FFF2-40B4-BE49-F238E27FC236}">
                <a16:creationId xmlns:a16="http://schemas.microsoft.com/office/drawing/2014/main" id="{FB0ADEB7-4F15-4D40-B252-B52A6264BCAF}"/>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9AF35073-65C3-4FB7-AC15-A1EF896B9BF0}"/>
              </a:ext>
            </a:extLst>
          </p:cNvPr>
          <p:cNvSpPr>
            <a:spLocks noGrp="1"/>
          </p:cNvSpPr>
          <p:nvPr>
            <p:ph type="sldNum" sz="quarter" idx="11"/>
          </p:nvPr>
        </p:nvSpPr>
        <p:spPr/>
        <p:txBody>
          <a:bodyPr/>
          <a:lstStyle/>
          <a:p>
            <a:pPr>
              <a:defRPr/>
            </a:pPr>
            <a:fld id="{67A05F08-4D91-4DD3-AB44-190E2F0DE432}" type="slidenum">
              <a:rPr lang="en-US" smtClean="0"/>
              <a:pPr>
                <a:defRPr/>
              </a:pPr>
              <a:t>27</a:t>
            </a:fld>
            <a:endParaRPr lang="en-US" dirty="0"/>
          </a:p>
        </p:txBody>
      </p:sp>
    </p:spTree>
    <p:extLst>
      <p:ext uri="{BB962C8B-B14F-4D97-AF65-F5344CB8AC3E}">
        <p14:creationId xmlns:p14="http://schemas.microsoft.com/office/powerpoint/2010/main" val="3071575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a:t>Table 7-5. Earned Value Formulas</a:t>
            </a:r>
          </a:p>
        </p:txBody>
      </p:sp>
      <p:sp>
        <p:nvSpPr>
          <p:cNvPr id="50180" name="Footer Placeholder 6"/>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p>
        </p:txBody>
      </p:sp>
      <p:sp>
        <p:nvSpPr>
          <p:cNvPr id="6" name="Slide Number Placeholder 5"/>
          <p:cNvSpPr>
            <a:spLocks noGrp="1"/>
          </p:cNvSpPr>
          <p:nvPr>
            <p:ph type="sldNum" sz="quarter" idx="11"/>
          </p:nvPr>
        </p:nvSpPr>
        <p:spPr/>
        <p:txBody>
          <a:bodyPr/>
          <a:lstStyle/>
          <a:p>
            <a:pPr>
              <a:buFontTx/>
              <a:buNone/>
              <a:defRPr/>
            </a:pPr>
            <a:fld id="{D53D8F8D-F344-4FCC-9B51-C16CF2F205EA}" type="slidenum">
              <a:rPr lang="en-US" smtClean="0"/>
              <a:pPr>
                <a:buFontTx/>
                <a:buNone/>
                <a:defRPr/>
              </a:pPr>
              <a:t>28</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935480"/>
            <a:ext cx="7909560" cy="317679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sz="3600" dirty="0"/>
              <a:t>Table 7-4. Earned Value Calculations for One Activity After Week One</a:t>
            </a:r>
          </a:p>
        </p:txBody>
      </p:sp>
      <p:sp>
        <p:nvSpPr>
          <p:cNvPr id="49156" name="Footer Placeholder 6"/>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p>
        </p:txBody>
      </p:sp>
      <p:sp>
        <p:nvSpPr>
          <p:cNvPr id="6" name="Slide Number Placeholder 5"/>
          <p:cNvSpPr>
            <a:spLocks noGrp="1"/>
          </p:cNvSpPr>
          <p:nvPr>
            <p:ph type="sldNum" sz="quarter" idx="11"/>
          </p:nvPr>
        </p:nvSpPr>
        <p:spPr/>
        <p:txBody>
          <a:bodyPr/>
          <a:lstStyle/>
          <a:p>
            <a:pPr>
              <a:buFontTx/>
              <a:buNone/>
              <a:defRPr/>
            </a:pPr>
            <a:fld id="{449D5155-323A-470F-B813-49DA0B850D04}" type="slidenum">
              <a:rPr lang="en-US" smtClean="0"/>
              <a:pPr>
                <a:buFontTx/>
                <a:buNone/>
                <a:defRPr/>
              </a:pPr>
              <a:t>29</a:t>
            </a:fld>
            <a:endParaRPr lang="en-US" dirty="0"/>
          </a:p>
        </p:txBody>
      </p:sp>
      <p:pic>
        <p:nvPicPr>
          <p:cNvPr id="49157" name="Picture 7" descr="Tbl07-04.bmp"/>
          <p:cNvPicPr>
            <a:picLocks noChangeAspect="1"/>
          </p:cNvPicPr>
          <p:nvPr/>
        </p:nvPicPr>
        <p:blipFill>
          <a:blip r:embed="rId2"/>
          <a:srcRect t="7692"/>
          <a:stretch>
            <a:fillRect/>
          </a:stretch>
        </p:blipFill>
        <p:spPr bwMode="auto">
          <a:xfrm>
            <a:off x="457200" y="1981200"/>
            <a:ext cx="8170863" cy="2895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447800"/>
            <a:ext cx="8458200" cy="4791075"/>
          </a:xfrm>
        </p:spPr>
        <p:txBody>
          <a:bodyPr/>
          <a:lstStyle/>
          <a:p>
            <a:r>
              <a:rPr lang="en-US" sz="2000" b="1" dirty="0"/>
              <a:t>Cost</a:t>
            </a:r>
            <a:r>
              <a:rPr lang="en-US" sz="2000" dirty="0"/>
              <a:t> is a resource sacrificed or foregone to achieve a specific objective or something given up in exchange</a:t>
            </a:r>
          </a:p>
          <a:p>
            <a:r>
              <a:rPr lang="en-US" sz="2000" dirty="0"/>
              <a:t>Costs are usually measured in monetary units like dollars</a:t>
            </a:r>
          </a:p>
          <a:p>
            <a:r>
              <a:rPr lang="en-US" sz="2000" b="1" dirty="0"/>
              <a:t>Project cost management </a:t>
            </a:r>
            <a:r>
              <a:rPr lang="en-US" sz="2000" dirty="0"/>
              <a:t>includes the processes required to ensure that the project is completed within an approved budget</a:t>
            </a:r>
          </a:p>
          <a:p>
            <a:r>
              <a:rPr lang="en-US" sz="2000" dirty="0"/>
              <a:t>many IT professionals think that preparing cost estimates is a job for accountants. On the contrary, preparing good cost estimates is a demanding, important skill that many professionals need to acquire, including project managers.</a:t>
            </a:r>
          </a:p>
          <a:p>
            <a:r>
              <a:rPr lang="en-US" sz="2000" b="0" i="0" dirty="0">
                <a:solidFill>
                  <a:srgbClr val="3F3F3F"/>
                </a:solidFill>
                <a:effectLst/>
                <a:latin typeface="Cordale"/>
              </a:rPr>
              <a:t>Another perceived reason for cost overruns is that many IT projects involve new technology or business processes. Any new technology or business process is untested and has inherent risks. Thus, costs grow and failures are to be expected, right? Wrong. Using good project cost management can change this false perception.</a:t>
            </a:r>
            <a:endParaRPr lang="en-US" sz="3200" dirty="0"/>
          </a:p>
        </p:txBody>
      </p:sp>
      <p:sp>
        <p:nvSpPr>
          <p:cNvPr id="24578" name="Rectangle 2"/>
          <p:cNvSpPr>
            <a:spLocks noGrp="1" noChangeArrowheads="1"/>
          </p:cNvSpPr>
          <p:nvPr>
            <p:ph type="title"/>
          </p:nvPr>
        </p:nvSpPr>
        <p:spPr/>
        <p:txBody>
          <a:bodyPr>
            <a:normAutofit fontScale="90000"/>
          </a:bodyPr>
          <a:lstStyle/>
          <a:p>
            <a:r>
              <a:rPr lang="en-US"/>
              <a:t>What is Cost and Project Cost Management?</a:t>
            </a:r>
          </a:p>
        </p:txBody>
      </p:sp>
      <p:sp>
        <p:nvSpPr>
          <p:cNvPr id="24581"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8A4FB8A0-D8A7-49BC-9495-433B792AAC3C}"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3400" y="0"/>
            <a:ext cx="8229600" cy="1143000"/>
          </a:xfrm>
        </p:spPr>
        <p:txBody>
          <a:bodyPr>
            <a:normAutofit fontScale="90000"/>
          </a:bodyPr>
          <a:lstStyle/>
          <a:p>
            <a:r>
              <a:rPr lang="en-US" sz="3600" dirty="0"/>
              <a:t>Figure 7-5. Earned Value Chart for Project after Five Months</a:t>
            </a:r>
            <a:endParaRPr lang="en-US" sz="4400" dirty="0"/>
          </a:p>
        </p:txBody>
      </p:sp>
      <p:sp>
        <p:nvSpPr>
          <p:cNvPr id="52228" name="Footer Placeholder 8"/>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p>
        </p:txBody>
      </p:sp>
      <p:sp>
        <p:nvSpPr>
          <p:cNvPr id="8" name="Slide Number Placeholder 7"/>
          <p:cNvSpPr>
            <a:spLocks noGrp="1"/>
          </p:cNvSpPr>
          <p:nvPr>
            <p:ph type="sldNum" sz="quarter" idx="11"/>
          </p:nvPr>
        </p:nvSpPr>
        <p:spPr/>
        <p:txBody>
          <a:bodyPr/>
          <a:lstStyle/>
          <a:p>
            <a:pPr>
              <a:buFontTx/>
              <a:buNone/>
              <a:defRPr/>
            </a:pPr>
            <a:fld id="{EE04C3C6-BB24-4544-A1A3-D1F90A65C7D9}" type="slidenum">
              <a:rPr lang="en-US" smtClean="0"/>
              <a:pPr>
                <a:buFontTx/>
                <a:buNone/>
                <a:defRPr/>
              </a:pPr>
              <a:t>30</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037" y="1030395"/>
            <a:ext cx="8386763" cy="539898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5F9108-4A4D-432F-8BE8-E970A9F29F59}"/>
              </a:ext>
            </a:extLst>
          </p:cNvPr>
          <p:cNvSpPr>
            <a:spLocks noGrp="1"/>
          </p:cNvSpPr>
          <p:nvPr>
            <p:ph idx="1"/>
          </p:nvPr>
        </p:nvSpPr>
        <p:spPr/>
        <p:txBody>
          <a:bodyPr/>
          <a:lstStyle/>
          <a:p>
            <a:r>
              <a:rPr lang="en-US" sz="2400" b="0" i="0" dirty="0">
                <a:solidFill>
                  <a:srgbClr val="3F3F3F"/>
                </a:solidFill>
                <a:effectLst/>
                <a:latin typeface="Cordale"/>
              </a:rPr>
              <a:t>Viewing earned value information in chart form helps you visualize how the project is performing. For example, you can see the planned performance by looking at the planned value line. If the project goes as planned, it will finish in 12 months and cost $100,000. </a:t>
            </a:r>
          </a:p>
          <a:p>
            <a:r>
              <a:rPr lang="en-US" sz="2400" b="0" i="0" dirty="0">
                <a:solidFill>
                  <a:srgbClr val="3F3F3F"/>
                </a:solidFill>
                <a:effectLst/>
                <a:latin typeface="Cordale"/>
              </a:rPr>
              <a:t>Notice in the example in </a:t>
            </a:r>
            <a:r>
              <a:rPr lang="en-US" sz="2400" b="1" i="0" dirty="0">
                <a:solidFill>
                  <a:srgbClr val="575757"/>
                </a:solidFill>
                <a:effectLst/>
                <a:latin typeface="Open-sans"/>
              </a:rPr>
              <a:t>Figure 7-5</a:t>
            </a:r>
            <a:r>
              <a:rPr lang="en-US" sz="2400" b="0" i="0" dirty="0">
                <a:solidFill>
                  <a:srgbClr val="3F3F3F"/>
                </a:solidFill>
                <a:effectLst/>
                <a:latin typeface="Cordale"/>
              </a:rPr>
              <a:t> that the actual cost line is always on or above the earned value line, which indicates that costs are equal to or more than planned. The planned value line is close to the earned value line and is slightly higher in the last month. This relationship means that the project has been on schedule until the last month, when the project fell behind schedule.</a:t>
            </a:r>
            <a:endParaRPr lang="en-US" sz="2400" dirty="0"/>
          </a:p>
        </p:txBody>
      </p:sp>
      <p:sp>
        <p:nvSpPr>
          <p:cNvPr id="3" name="Title 2">
            <a:extLst>
              <a:ext uri="{FF2B5EF4-FFF2-40B4-BE49-F238E27FC236}">
                <a16:creationId xmlns:a16="http://schemas.microsoft.com/office/drawing/2014/main" id="{69532D63-BC8D-48E9-A79D-09114E806722}"/>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9662D28B-2265-47D0-B26E-98C6698CA546}"/>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EA6FF8E2-4401-4A24-9634-520CF9557AE5}"/>
              </a:ext>
            </a:extLst>
          </p:cNvPr>
          <p:cNvSpPr>
            <a:spLocks noGrp="1"/>
          </p:cNvSpPr>
          <p:nvPr>
            <p:ph type="sldNum" sz="quarter" idx="11"/>
          </p:nvPr>
        </p:nvSpPr>
        <p:spPr/>
        <p:txBody>
          <a:bodyPr/>
          <a:lstStyle/>
          <a:p>
            <a:pPr>
              <a:defRPr/>
            </a:pPr>
            <a:fld id="{67A05F08-4D91-4DD3-AB44-190E2F0DE432}" type="slidenum">
              <a:rPr lang="en-US" smtClean="0"/>
              <a:pPr>
                <a:defRPr/>
              </a:pPr>
              <a:t>31</a:t>
            </a:fld>
            <a:endParaRPr lang="en-US" dirty="0"/>
          </a:p>
        </p:txBody>
      </p:sp>
    </p:spTree>
    <p:extLst>
      <p:ext uri="{BB962C8B-B14F-4D97-AF65-F5344CB8AC3E}">
        <p14:creationId xmlns:p14="http://schemas.microsoft.com/office/powerpoint/2010/main" val="1678394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236703-7C01-40D3-94E6-1979A740EFFE}"/>
              </a:ext>
            </a:extLst>
          </p:cNvPr>
          <p:cNvSpPr>
            <a:spLocks noGrp="1"/>
          </p:cNvSpPr>
          <p:nvPr>
            <p:ph idx="1"/>
          </p:nvPr>
        </p:nvSpPr>
        <p:spPr/>
        <p:txBody>
          <a:bodyPr/>
          <a:lstStyle/>
          <a:p>
            <a:r>
              <a:rPr lang="en-US" sz="2000" b="0" i="0" dirty="0">
                <a:solidFill>
                  <a:srgbClr val="3F3F3F"/>
                </a:solidFill>
                <a:effectLst/>
                <a:latin typeface="Cordale"/>
              </a:rPr>
              <a:t>Top managers who oversee multiple projects often like to see performance information in a graphical form, such as the earned value chart in </a:t>
            </a:r>
            <a:r>
              <a:rPr lang="en-US" sz="2000" b="1" i="0" dirty="0">
                <a:solidFill>
                  <a:srgbClr val="575757"/>
                </a:solidFill>
                <a:effectLst/>
                <a:latin typeface="Open-sans"/>
              </a:rPr>
              <a:t>Figure 7-5</a:t>
            </a:r>
            <a:r>
              <a:rPr lang="en-US" sz="2000" b="0" i="0" dirty="0">
                <a:solidFill>
                  <a:srgbClr val="3F3F3F"/>
                </a:solidFill>
                <a:effectLst/>
                <a:latin typeface="Cordale"/>
              </a:rPr>
              <a:t>. For example, in the opening case, the government officials were reviewing earned value charts and EACs for several different projects. Earned value charts allow you to see quickly how projects are performing. If there are serious cost and schedule performance problems, top management may decide to terminate projects or take other corrective action. The EACs are important inputs to budget decisions, especially if total funds are limited. Earned value management is an important technique when used effectively, because it helps top management and project managers evaluate progress and make sound management decisions.</a:t>
            </a:r>
            <a:endParaRPr lang="en-US" sz="2000" dirty="0"/>
          </a:p>
        </p:txBody>
      </p:sp>
      <p:sp>
        <p:nvSpPr>
          <p:cNvPr id="3" name="Title 2">
            <a:extLst>
              <a:ext uri="{FF2B5EF4-FFF2-40B4-BE49-F238E27FC236}">
                <a16:creationId xmlns:a16="http://schemas.microsoft.com/office/drawing/2014/main" id="{7FAFCD4D-5D2E-4D48-9BEE-330E6665A310}"/>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C6D1627F-4051-435B-8EFF-1CB7AAC2ADC0}"/>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A7A9CBFC-9CE3-44A9-88E5-92EB9B1AC9A1}"/>
              </a:ext>
            </a:extLst>
          </p:cNvPr>
          <p:cNvSpPr>
            <a:spLocks noGrp="1"/>
          </p:cNvSpPr>
          <p:nvPr>
            <p:ph type="sldNum" sz="quarter" idx="11"/>
          </p:nvPr>
        </p:nvSpPr>
        <p:spPr/>
        <p:txBody>
          <a:bodyPr/>
          <a:lstStyle/>
          <a:p>
            <a:pPr>
              <a:defRPr/>
            </a:pPr>
            <a:fld id="{67A05F08-4D91-4DD3-AB44-190E2F0DE432}" type="slidenum">
              <a:rPr lang="en-US" smtClean="0"/>
              <a:pPr>
                <a:defRPr/>
              </a:pPr>
              <a:t>32</a:t>
            </a:fld>
            <a:endParaRPr lang="en-US" dirty="0"/>
          </a:p>
        </p:txBody>
      </p:sp>
    </p:spTree>
    <p:extLst>
      <p:ext uri="{BB962C8B-B14F-4D97-AF65-F5344CB8AC3E}">
        <p14:creationId xmlns:p14="http://schemas.microsoft.com/office/powerpoint/2010/main" val="4003560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EFE6A5-65AD-48F4-819D-8F2F40EA1761}"/>
              </a:ext>
            </a:extLst>
          </p:cNvPr>
          <p:cNvSpPr>
            <a:spLocks noGrp="1"/>
          </p:cNvSpPr>
          <p:nvPr>
            <p:ph idx="1"/>
          </p:nvPr>
        </p:nvSpPr>
        <p:spPr/>
        <p:txBody>
          <a:bodyPr/>
          <a:lstStyle/>
          <a:p>
            <a:r>
              <a:rPr lang="en-US" sz="2000" b="0" i="0" dirty="0">
                <a:solidFill>
                  <a:srgbClr val="3F3F3F"/>
                </a:solidFill>
                <a:effectLst/>
                <a:latin typeface="Cordale"/>
              </a:rPr>
              <a:t>If earned value management is such a powerful cost control tool, then why doesn’t every organization use it? Why do many government projects require it, but many commercial projects don’t? Two reasons :</a:t>
            </a:r>
          </a:p>
          <a:p>
            <a:r>
              <a:rPr lang="en-US" sz="2000" b="0" i="0" dirty="0">
                <a:solidFill>
                  <a:srgbClr val="3F3F3F"/>
                </a:solidFill>
                <a:effectLst/>
                <a:latin typeface="Cordale"/>
              </a:rPr>
              <a:t>are EVM’s focus on tracking actual performance versus planned performance and the importance of percentage completion data in making calculations. Many projects, particularly IT projects, do not have good planning information, so tracking performance against a plan might produce misleading information. Several cost estimates are usually made on IT projects, and keeping track of the most recent cost estimate and the associated actual costs could be cumbersome. </a:t>
            </a:r>
          </a:p>
          <a:p>
            <a:r>
              <a:rPr lang="en-US" sz="2000" b="0" i="0" dirty="0">
                <a:solidFill>
                  <a:srgbClr val="3F3F3F"/>
                </a:solidFill>
                <a:effectLst/>
                <a:latin typeface="Cordale"/>
              </a:rPr>
              <a:t>In addition, estimating percentage completion of tasks might produce misleading information. What does it mean to say that a task is actually 75 percent complete after three months? Such a statement is often not synonymous with saying the task will be finished in one more month or after spending an additional 25 percent of the planned budget.</a:t>
            </a:r>
            <a:endParaRPr lang="en-US" sz="2000" dirty="0"/>
          </a:p>
        </p:txBody>
      </p:sp>
      <p:sp>
        <p:nvSpPr>
          <p:cNvPr id="3" name="Title 2">
            <a:extLst>
              <a:ext uri="{FF2B5EF4-FFF2-40B4-BE49-F238E27FC236}">
                <a16:creationId xmlns:a16="http://schemas.microsoft.com/office/drawing/2014/main" id="{9F04DDD5-209C-4BB8-852E-F967F8CC6FAA}"/>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B3FA3240-0768-43D6-9B46-E144FFF62AF6}"/>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AB6CD6C8-0143-46AF-9FD6-F84B31481A29}"/>
              </a:ext>
            </a:extLst>
          </p:cNvPr>
          <p:cNvSpPr>
            <a:spLocks noGrp="1"/>
          </p:cNvSpPr>
          <p:nvPr>
            <p:ph type="sldNum" sz="quarter" idx="11"/>
          </p:nvPr>
        </p:nvSpPr>
        <p:spPr/>
        <p:txBody>
          <a:bodyPr/>
          <a:lstStyle/>
          <a:p>
            <a:pPr>
              <a:defRPr/>
            </a:pPr>
            <a:fld id="{67A05F08-4D91-4DD3-AB44-190E2F0DE432}" type="slidenum">
              <a:rPr lang="en-US" smtClean="0"/>
              <a:pPr>
                <a:defRPr/>
              </a:pPr>
              <a:t>33</a:t>
            </a:fld>
            <a:endParaRPr lang="en-US" dirty="0"/>
          </a:p>
        </p:txBody>
      </p:sp>
    </p:spTree>
    <p:extLst>
      <p:ext uri="{BB962C8B-B14F-4D97-AF65-F5344CB8AC3E}">
        <p14:creationId xmlns:p14="http://schemas.microsoft.com/office/powerpoint/2010/main" val="1017367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051"/>
          <p:cNvSpPr>
            <a:spLocks noGrp="1" noChangeArrowheads="1"/>
          </p:cNvSpPr>
          <p:nvPr>
            <p:ph idx="1"/>
          </p:nvPr>
        </p:nvSpPr>
        <p:spPr/>
        <p:txBody>
          <a:bodyPr/>
          <a:lstStyle/>
          <a:p>
            <a:pPr>
              <a:lnSpc>
                <a:spcPct val="90000"/>
              </a:lnSpc>
            </a:pPr>
            <a:r>
              <a:rPr lang="en-US" dirty="0"/>
              <a:t>Spreadsheets are a common tool for resource planning, cost estimating, cost budgeting, and cost control</a:t>
            </a:r>
          </a:p>
          <a:p>
            <a:pPr>
              <a:lnSpc>
                <a:spcPct val="90000"/>
              </a:lnSpc>
            </a:pPr>
            <a:r>
              <a:rPr lang="en-US" dirty="0"/>
              <a:t>Many companies use more sophisticated and centralized financial applications software for cost information</a:t>
            </a:r>
          </a:p>
          <a:p>
            <a:pPr>
              <a:lnSpc>
                <a:spcPct val="90000"/>
              </a:lnSpc>
            </a:pPr>
            <a:r>
              <a:rPr lang="en-US" dirty="0"/>
              <a:t>Project management software has many cost-related features, especially enterprise PM software</a:t>
            </a:r>
          </a:p>
        </p:txBody>
      </p:sp>
      <p:sp>
        <p:nvSpPr>
          <p:cNvPr id="56322" name="Rectangle 2050"/>
          <p:cNvSpPr>
            <a:spLocks noGrp="1" noChangeArrowheads="1"/>
          </p:cNvSpPr>
          <p:nvPr>
            <p:ph type="title"/>
          </p:nvPr>
        </p:nvSpPr>
        <p:spPr/>
        <p:txBody>
          <a:bodyPr>
            <a:normAutofit fontScale="90000"/>
          </a:bodyPr>
          <a:lstStyle/>
          <a:p>
            <a:r>
              <a:rPr lang="en-US"/>
              <a:t>Using Software to Assist in Cost Management</a:t>
            </a:r>
          </a:p>
        </p:txBody>
      </p:sp>
      <p:sp>
        <p:nvSpPr>
          <p:cNvPr id="5632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3BF0DBF3-1D0E-45B6-B5E1-D9CD88B78540}"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r>
              <a:rPr lang="en-US" dirty="0"/>
              <a:t>Project cost management is a traditionally weak area of IT projects, and project managers must work to improve their ability to deliver projects within approved budgets</a:t>
            </a:r>
          </a:p>
          <a:p>
            <a:r>
              <a:rPr lang="en-US" dirty="0"/>
              <a:t>Main processes include</a:t>
            </a:r>
          </a:p>
          <a:p>
            <a:pPr lvl="1"/>
            <a:r>
              <a:rPr lang="en-US" dirty="0"/>
              <a:t>Plan cost management</a:t>
            </a:r>
          </a:p>
          <a:p>
            <a:pPr lvl="1"/>
            <a:r>
              <a:rPr lang="en-US" dirty="0"/>
              <a:t>Estimate costs</a:t>
            </a:r>
          </a:p>
          <a:p>
            <a:pPr lvl="1"/>
            <a:r>
              <a:rPr lang="en-US" dirty="0"/>
              <a:t>Determine the budget</a:t>
            </a:r>
          </a:p>
          <a:p>
            <a:pPr lvl="1"/>
            <a:r>
              <a:rPr lang="en-US" dirty="0"/>
              <a:t>Control costs</a:t>
            </a:r>
          </a:p>
        </p:txBody>
      </p:sp>
      <p:sp>
        <p:nvSpPr>
          <p:cNvPr id="57346" name="Rectangle 2"/>
          <p:cNvSpPr>
            <a:spLocks noGrp="1" noChangeArrowheads="1"/>
          </p:cNvSpPr>
          <p:nvPr>
            <p:ph type="title"/>
          </p:nvPr>
        </p:nvSpPr>
        <p:spPr/>
        <p:txBody>
          <a:bodyPr/>
          <a:lstStyle/>
          <a:p>
            <a:r>
              <a:rPr lang="en-US" dirty="0"/>
              <a:t>Chapter Summary</a:t>
            </a:r>
          </a:p>
        </p:txBody>
      </p:sp>
      <p:sp>
        <p:nvSpPr>
          <p:cNvPr id="5734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859A07A5-AED4-4C39-9781-B4BD2FA607DD}" type="slidenum">
              <a:rPr lang="en-US" smtClean="0"/>
              <a:pPr>
                <a:defRPr/>
              </a:pPr>
              <a:t>35</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914400"/>
            <a:ext cx="8382000" cy="4791075"/>
          </a:xfrm>
        </p:spPr>
        <p:txBody>
          <a:bodyPr/>
          <a:lstStyle/>
          <a:p>
            <a:r>
              <a:rPr lang="en-US" b="1" dirty="0"/>
              <a:t>Planning cost management </a:t>
            </a:r>
            <a:r>
              <a:rPr lang="en-US" dirty="0"/>
              <a:t>:determining the policies, procedures, and documentation that will be used for planning, executing, and controlling project cost.</a:t>
            </a:r>
          </a:p>
          <a:p>
            <a:r>
              <a:rPr lang="en-US" b="1" dirty="0"/>
              <a:t>Estimating costs:</a:t>
            </a:r>
            <a:r>
              <a:rPr lang="en-US" dirty="0"/>
              <a:t> developing an approximation or estimate of the costs of the resources needed to complete a project</a:t>
            </a:r>
          </a:p>
          <a:p>
            <a:r>
              <a:rPr lang="en-US" b="1" dirty="0"/>
              <a:t>Determining the budget:</a:t>
            </a:r>
            <a:r>
              <a:rPr lang="en-US" dirty="0"/>
              <a:t> allocating the overall cost estimate to individual work items to establish a baseline for measuring performance</a:t>
            </a:r>
          </a:p>
          <a:p>
            <a:r>
              <a:rPr lang="en-US" b="1" dirty="0"/>
              <a:t>Controlling costs:</a:t>
            </a:r>
            <a:r>
              <a:rPr lang="en-US" dirty="0"/>
              <a:t> controlling changes to the project budget</a:t>
            </a:r>
          </a:p>
        </p:txBody>
      </p:sp>
      <p:sp>
        <p:nvSpPr>
          <p:cNvPr id="25602" name="Rectangle 2"/>
          <p:cNvSpPr>
            <a:spLocks noGrp="1" noChangeArrowheads="1"/>
          </p:cNvSpPr>
          <p:nvPr>
            <p:ph type="title"/>
          </p:nvPr>
        </p:nvSpPr>
        <p:spPr>
          <a:xfrm>
            <a:off x="228600" y="0"/>
            <a:ext cx="8915400" cy="1066800"/>
          </a:xfrm>
        </p:spPr>
        <p:txBody>
          <a:bodyPr>
            <a:normAutofit fontScale="90000"/>
          </a:bodyPr>
          <a:lstStyle/>
          <a:p>
            <a:r>
              <a:rPr lang="en-US"/>
              <a:t>Project Cost Management Processes</a:t>
            </a:r>
          </a:p>
        </p:txBody>
      </p:sp>
      <p:sp>
        <p:nvSpPr>
          <p:cNvPr id="2560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35F33156-7E51-4046-8495-B80FBCA18804}"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a:t>Figure 7-1. Project Cost Management Summary</a:t>
            </a:r>
          </a:p>
        </p:txBody>
      </p:sp>
      <p:sp>
        <p:nvSpPr>
          <p:cNvPr id="26627"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E7A29298-A740-4C0B-A086-304C9031AE02}" type="slidenum">
              <a:rPr lang="en-US" smtClean="0"/>
              <a:pPr>
                <a:defRPr/>
              </a:pPr>
              <a:t>5</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371600"/>
            <a:ext cx="8458199" cy="50291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81000" y="1447800"/>
            <a:ext cx="8458200" cy="5105400"/>
          </a:xfrm>
        </p:spPr>
        <p:txBody>
          <a:bodyPr/>
          <a:lstStyle/>
          <a:p>
            <a:r>
              <a:rPr lang="en-US" sz="2000" dirty="0"/>
              <a:t>Most members of an executive board better understand and are more interested in financial terms than IT terms , so IT project managers must speak their language</a:t>
            </a:r>
          </a:p>
          <a:p>
            <a:pPr lvl="1"/>
            <a:r>
              <a:rPr lang="en-US" sz="2000" b="1" dirty="0"/>
              <a:t>Profits</a:t>
            </a:r>
            <a:r>
              <a:rPr lang="en-US" sz="2000" dirty="0"/>
              <a:t> are revenues minus expenditures</a:t>
            </a:r>
          </a:p>
          <a:p>
            <a:pPr lvl="1"/>
            <a:r>
              <a:rPr lang="en-US" sz="2000" b="1" dirty="0"/>
              <a:t>Profit margin :</a:t>
            </a:r>
            <a:r>
              <a:rPr lang="en-US" sz="2000" dirty="0"/>
              <a:t>is the ratio of revenues to profits (</a:t>
            </a:r>
            <a:r>
              <a:rPr lang="en-US" sz="2000" b="0" i="0" dirty="0">
                <a:solidFill>
                  <a:srgbClr val="3F3F3F"/>
                </a:solidFill>
                <a:effectLst/>
                <a:latin typeface="Cordale"/>
              </a:rPr>
              <a:t>If revenues of $100 generate $2 in profits, there is a 2 percent profit margin. If the company loses $2 for every $100 in revenue, there is a −2 percent profit margin.)</a:t>
            </a:r>
            <a:endParaRPr lang="en-US" sz="2000" dirty="0"/>
          </a:p>
          <a:p>
            <a:pPr lvl="1"/>
            <a:r>
              <a:rPr lang="en-US" sz="2000" b="1" dirty="0"/>
              <a:t>Life cycle costing </a:t>
            </a:r>
            <a:r>
              <a:rPr lang="en-US" sz="2000" dirty="0"/>
              <a:t>considers the total cost of ownership, or development plus support costs, for a project (</a:t>
            </a:r>
            <a:r>
              <a:rPr lang="en-US" sz="2000" b="0" i="0" dirty="0">
                <a:solidFill>
                  <a:srgbClr val="3F3F3F"/>
                </a:solidFill>
                <a:effectLst/>
                <a:latin typeface="Cordale"/>
              </a:rPr>
              <a:t>For example, a company might complete a project to develop and implement a new customer service system in 1 or 2 years, but the new system could be in place for 10 years. Project managers, with assistance from financial experts in their organizations, should create estimates of the costs and benefits of the project for its entire life cycle (10 years in the preceding example)</a:t>
            </a:r>
            <a:endParaRPr lang="en-US" sz="2000" dirty="0"/>
          </a:p>
          <a:p>
            <a:endParaRPr lang="en-US" dirty="0"/>
          </a:p>
        </p:txBody>
      </p:sp>
      <p:sp>
        <p:nvSpPr>
          <p:cNvPr id="27650" name="Rectangle 2"/>
          <p:cNvSpPr>
            <a:spLocks noGrp="1" noChangeArrowheads="1"/>
          </p:cNvSpPr>
          <p:nvPr>
            <p:ph type="title"/>
          </p:nvPr>
        </p:nvSpPr>
        <p:spPr/>
        <p:txBody>
          <a:bodyPr>
            <a:normAutofit fontScale="90000"/>
          </a:bodyPr>
          <a:lstStyle/>
          <a:p>
            <a:r>
              <a:rPr lang="en-US"/>
              <a:t>Basic Principles of Cost Management</a:t>
            </a:r>
          </a:p>
        </p:txBody>
      </p:sp>
      <p:sp>
        <p:nvSpPr>
          <p:cNvPr id="27653"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57DC5289-8C18-4B08-95ED-9153050721CB}"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81000" y="1447800"/>
            <a:ext cx="8458200" cy="5105400"/>
          </a:xfrm>
        </p:spPr>
        <p:txBody>
          <a:bodyPr/>
          <a:lstStyle/>
          <a:p>
            <a:pPr lvl="1"/>
            <a:r>
              <a:rPr lang="en-US" b="1" dirty="0"/>
              <a:t>Cash flow analysis</a:t>
            </a:r>
            <a:r>
              <a:rPr lang="en-US" dirty="0"/>
              <a:t> determines the estimated annual costs and benefits for a project and the resulting annual cash flow</a:t>
            </a:r>
          </a:p>
          <a:p>
            <a:r>
              <a:rPr lang="en-US" sz="2000" b="0" i="0" dirty="0">
                <a:solidFill>
                  <a:srgbClr val="3F3F3F"/>
                </a:solidFill>
                <a:effectLst/>
                <a:latin typeface="Cordale"/>
              </a:rPr>
              <a:t>Organizations have a history of not spending enough money in the early phases of projects, which affects total cost of ownership. For example, it is much more cost-effective to spend money on defining user requirements and doing early testing on IT projects than to wait for problems to appear after implementation. correcting a software defect late in a project costs much more than fixing the defect early.</a:t>
            </a:r>
          </a:p>
          <a:p>
            <a:pPr lvl="1">
              <a:buFont typeface="Arial" panose="020B0604020202020204" pitchFamily="34" charset="0"/>
              <a:buChar char="•"/>
            </a:pPr>
            <a:r>
              <a:rPr lang="en-US" sz="2000" b="0" i="0" dirty="0">
                <a:solidFill>
                  <a:srgbClr val="3F3F3F"/>
                </a:solidFill>
                <a:effectLst/>
                <a:latin typeface="Cordale"/>
              </a:rPr>
              <a:t>When Facebook was down for 20 minutes on September 3, 2014, they lost a little more than $22,453 for every minute or more than $500,000.</a:t>
            </a:r>
          </a:p>
          <a:p>
            <a:pPr lvl="1">
              <a:buFont typeface="Arial" panose="020B0604020202020204" pitchFamily="34" charset="0"/>
              <a:buChar char="•"/>
            </a:pPr>
            <a:r>
              <a:rPr lang="en-US" sz="2000" b="0" i="0" dirty="0">
                <a:solidFill>
                  <a:srgbClr val="3F3F3F"/>
                </a:solidFill>
                <a:effectLst/>
                <a:latin typeface="Cordale"/>
              </a:rPr>
              <a:t>On August 19, 2013, </a:t>
            </a:r>
            <a:r>
              <a:rPr lang="en-US" sz="2000" b="1" i="0" u="none" strike="noStrike" dirty="0">
                <a:solidFill>
                  <a:srgbClr val="006298"/>
                </a:solidFill>
                <a:effectLst/>
                <a:latin typeface="Cordale"/>
                <a:hlinkClick r:id="rId2"/>
              </a:rPr>
              <a:t>Amazon.com</a:t>
            </a:r>
            <a:r>
              <a:rPr lang="en-US" sz="2000" b="0" i="0" dirty="0">
                <a:solidFill>
                  <a:srgbClr val="3F3F3F"/>
                </a:solidFill>
                <a:effectLst/>
                <a:latin typeface="Cordale"/>
              </a:rPr>
              <a:t> went down for about 30 minutes, costing them $66,240 per minute or nearly $2 million</a:t>
            </a:r>
            <a:r>
              <a:rPr lang="en-US" sz="1000" b="0" i="0" dirty="0">
                <a:solidFill>
                  <a:srgbClr val="3F3F3F"/>
                </a:solidFill>
                <a:effectLst/>
                <a:latin typeface="Cordale"/>
              </a:rPr>
              <a:t>.</a:t>
            </a:r>
          </a:p>
          <a:p>
            <a:endParaRPr lang="en-US" sz="3600" dirty="0"/>
          </a:p>
          <a:p>
            <a:endParaRPr lang="en-US" dirty="0"/>
          </a:p>
        </p:txBody>
      </p:sp>
      <p:sp>
        <p:nvSpPr>
          <p:cNvPr id="27650" name="Rectangle 2"/>
          <p:cNvSpPr>
            <a:spLocks noGrp="1" noChangeArrowheads="1"/>
          </p:cNvSpPr>
          <p:nvPr>
            <p:ph type="title"/>
          </p:nvPr>
        </p:nvSpPr>
        <p:spPr/>
        <p:txBody>
          <a:bodyPr>
            <a:normAutofit fontScale="90000"/>
          </a:bodyPr>
          <a:lstStyle/>
          <a:p>
            <a:r>
              <a:rPr lang="en-US"/>
              <a:t>Basic Principles of Cost Management</a:t>
            </a:r>
          </a:p>
        </p:txBody>
      </p:sp>
      <p:sp>
        <p:nvSpPr>
          <p:cNvPr id="27653"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57DC5289-8C18-4B08-95ED-9153050721CB}" type="slidenum">
              <a:rPr lang="en-US" smtClean="0"/>
              <a:pPr>
                <a:defRPr/>
              </a:pPr>
              <a:t>7</a:t>
            </a:fld>
            <a:endParaRPr lang="en-US" dirty="0"/>
          </a:p>
        </p:txBody>
      </p:sp>
    </p:spTree>
    <p:extLst>
      <p:ext uri="{BB962C8B-B14F-4D97-AF65-F5344CB8AC3E}">
        <p14:creationId xmlns:p14="http://schemas.microsoft.com/office/powerpoint/2010/main" val="369082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304800" y="838200"/>
            <a:ext cx="8305800" cy="4572000"/>
          </a:xfrm>
        </p:spPr>
        <p:txBody>
          <a:bodyPr/>
          <a:lstStyle/>
          <a:p>
            <a:pPr>
              <a:lnSpc>
                <a:spcPct val="80000"/>
              </a:lnSpc>
            </a:pPr>
            <a:r>
              <a:rPr lang="en-US" b="1" dirty="0"/>
              <a:t>Tangible costs</a:t>
            </a:r>
            <a:r>
              <a:rPr lang="en-US" dirty="0"/>
              <a:t> or </a:t>
            </a:r>
            <a:r>
              <a:rPr lang="en-US" b="1" dirty="0"/>
              <a:t>benefits</a:t>
            </a:r>
            <a:r>
              <a:rPr lang="en-US" dirty="0"/>
              <a:t> are those costs or benefits that an organization can easily measure in dollars </a:t>
            </a:r>
          </a:p>
          <a:p>
            <a:pPr>
              <a:lnSpc>
                <a:spcPct val="80000"/>
              </a:lnSpc>
            </a:pPr>
            <a:r>
              <a:rPr lang="en-US" b="1" dirty="0"/>
              <a:t>Intangible costs</a:t>
            </a:r>
            <a:r>
              <a:rPr lang="en-US" dirty="0"/>
              <a:t> or </a:t>
            </a:r>
            <a:r>
              <a:rPr lang="en-US" b="1" dirty="0"/>
              <a:t>benefits</a:t>
            </a:r>
            <a:r>
              <a:rPr lang="en-US" dirty="0"/>
              <a:t> are costs or benefits that are difficult to measure in monetary terms (</a:t>
            </a:r>
            <a:r>
              <a:rPr lang="en-US" b="0" i="0" dirty="0">
                <a:solidFill>
                  <a:srgbClr val="3F3F3F"/>
                </a:solidFill>
                <a:effectLst/>
                <a:latin typeface="Cordale"/>
              </a:rPr>
              <a:t>ex. Team members spent own personal time using government-owned computers, books, and other resources to research areas related to the project. Although their hours and the government-owned materials would not be billed to the project, they could be considered intangible costs. Intangible benefits for projects often include items like goodwill, prestige</a:t>
            </a:r>
            <a:endParaRPr lang="en-US" dirty="0"/>
          </a:p>
          <a:p>
            <a:pPr>
              <a:lnSpc>
                <a:spcPct val="80000"/>
              </a:lnSpc>
            </a:pPr>
            <a:endParaRPr lang="en-US" dirty="0"/>
          </a:p>
        </p:txBody>
      </p:sp>
      <p:sp>
        <p:nvSpPr>
          <p:cNvPr id="30722" name="Rectangle 2"/>
          <p:cNvSpPr>
            <a:spLocks noGrp="1" noChangeArrowheads="1"/>
          </p:cNvSpPr>
          <p:nvPr>
            <p:ph type="title"/>
          </p:nvPr>
        </p:nvSpPr>
        <p:spPr>
          <a:xfrm>
            <a:off x="381000" y="274638"/>
            <a:ext cx="8305800" cy="411162"/>
          </a:xfrm>
        </p:spPr>
        <p:txBody>
          <a:bodyPr>
            <a:normAutofit fontScale="90000"/>
          </a:bodyPr>
          <a:lstStyle/>
          <a:p>
            <a:r>
              <a:rPr lang="en-US" sz="3600" dirty="0"/>
              <a:t>Types of Costs and Benefits</a:t>
            </a:r>
          </a:p>
        </p:txBody>
      </p:sp>
      <p:sp>
        <p:nvSpPr>
          <p:cNvPr id="3072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1EB3F714-30BF-4029-B3DF-B4C71CA79379}"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304800" y="838200"/>
            <a:ext cx="8305800" cy="4572000"/>
          </a:xfrm>
        </p:spPr>
        <p:txBody>
          <a:bodyPr/>
          <a:lstStyle/>
          <a:p>
            <a:pPr>
              <a:lnSpc>
                <a:spcPct val="80000"/>
              </a:lnSpc>
            </a:pPr>
            <a:r>
              <a:rPr lang="en-US" sz="3200" b="1" dirty="0"/>
              <a:t>Direct costs</a:t>
            </a:r>
            <a:r>
              <a:rPr lang="en-US" sz="3200" dirty="0"/>
              <a:t> are costs that can be directly related to producing the products and services of the project (salaries)</a:t>
            </a:r>
          </a:p>
          <a:p>
            <a:pPr>
              <a:lnSpc>
                <a:spcPct val="80000"/>
              </a:lnSpc>
            </a:pPr>
            <a:r>
              <a:rPr lang="en-US" sz="3200" b="1" dirty="0"/>
              <a:t>Indirect costs</a:t>
            </a:r>
            <a:r>
              <a:rPr lang="en-US" sz="3200" dirty="0"/>
              <a:t> are costs that are not directly related to the products or services of the project, but are indirectly related to performing the project(cost of electricity, paper)</a:t>
            </a:r>
          </a:p>
          <a:p>
            <a:pPr>
              <a:lnSpc>
                <a:spcPct val="80000"/>
              </a:lnSpc>
            </a:pPr>
            <a:endParaRPr lang="en-US" dirty="0"/>
          </a:p>
        </p:txBody>
      </p:sp>
      <p:sp>
        <p:nvSpPr>
          <p:cNvPr id="30722" name="Rectangle 2"/>
          <p:cNvSpPr>
            <a:spLocks noGrp="1" noChangeArrowheads="1"/>
          </p:cNvSpPr>
          <p:nvPr>
            <p:ph type="title"/>
          </p:nvPr>
        </p:nvSpPr>
        <p:spPr>
          <a:xfrm>
            <a:off x="381000" y="274638"/>
            <a:ext cx="8305800" cy="411162"/>
          </a:xfrm>
        </p:spPr>
        <p:txBody>
          <a:bodyPr>
            <a:normAutofit fontScale="90000"/>
          </a:bodyPr>
          <a:lstStyle/>
          <a:p>
            <a:r>
              <a:rPr lang="en-US" sz="3600" dirty="0"/>
              <a:t>Types of Costs and Benefits</a:t>
            </a:r>
          </a:p>
        </p:txBody>
      </p:sp>
      <p:sp>
        <p:nvSpPr>
          <p:cNvPr id="3072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1EB3F714-30BF-4029-B3DF-B4C71CA79379}" type="slidenum">
              <a:rPr lang="en-US" smtClean="0"/>
              <a:pPr>
                <a:defRPr/>
              </a:pPr>
              <a:t>9</a:t>
            </a:fld>
            <a:endParaRPr lang="en-US" dirty="0"/>
          </a:p>
        </p:txBody>
      </p:sp>
    </p:spTree>
    <p:extLst>
      <p:ext uri="{BB962C8B-B14F-4D97-AF65-F5344CB8AC3E}">
        <p14:creationId xmlns:p14="http://schemas.microsoft.com/office/powerpoint/2010/main" val="107389674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3679</TotalTime>
  <Words>3002</Words>
  <Application>Microsoft Office PowerPoint</Application>
  <PresentationFormat>On-screen Show (4:3)</PresentationFormat>
  <Paragraphs>193</Paragraphs>
  <Slides>35</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35</vt:i4>
      </vt:variant>
    </vt:vector>
  </HeadingPairs>
  <TitlesOfParts>
    <vt:vector size="47" baseType="lpstr">
      <vt:lpstr>Arial</vt:lpstr>
      <vt:lpstr>Arial Rounded MT Bold</vt:lpstr>
      <vt:lpstr>Calibri</vt:lpstr>
      <vt:lpstr>Cordale</vt:lpstr>
      <vt:lpstr>Lucida Sans Unicode</vt:lpstr>
      <vt:lpstr>Open-sans</vt:lpstr>
      <vt:lpstr>Times New Roman</vt:lpstr>
      <vt:lpstr>Verdana</vt:lpstr>
      <vt:lpstr>Wingdings 2</vt:lpstr>
      <vt:lpstr>Wingdings 3</vt:lpstr>
      <vt:lpstr>Custom Design</vt:lpstr>
      <vt:lpstr>Theme1</vt:lpstr>
      <vt:lpstr>Chapter 7: Project Cost Management</vt:lpstr>
      <vt:lpstr>The Importance of Project Cost Management</vt:lpstr>
      <vt:lpstr>What is Cost and Project Cost Management?</vt:lpstr>
      <vt:lpstr>Project Cost Management Processes</vt:lpstr>
      <vt:lpstr>Figure 7-1. Project Cost Management Summary</vt:lpstr>
      <vt:lpstr>Basic Principles of Cost Management</vt:lpstr>
      <vt:lpstr>Basic Principles of Cost Management</vt:lpstr>
      <vt:lpstr>Types of Costs and Benefits</vt:lpstr>
      <vt:lpstr>Types of Costs and Benefits</vt:lpstr>
      <vt:lpstr>More Basic Principles of Cost Management</vt:lpstr>
      <vt:lpstr>1.Planning Cost Management</vt:lpstr>
      <vt:lpstr>2.Estimating Costs</vt:lpstr>
      <vt:lpstr>Table 7-2. Types of Cost Estimates</vt:lpstr>
      <vt:lpstr>2.1 More on Cost Estimates</vt:lpstr>
      <vt:lpstr>2.2 Cost Estimation Tools and Techniques</vt:lpstr>
      <vt:lpstr>2.3 Typical Problems with IT Cost Estimates</vt:lpstr>
      <vt:lpstr>3.Determining the Budget</vt:lpstr>
      <vt:lpstr>Figure 7-4. Surveyor Pro Project Cost Baseline</vt:lpstr>
      <vt:lpstr>4. Controlling Costs</vt:lpstr>
      <vt:lpstr>4.1Earned Value Management (EVM)</vt:lpstr>
      <vt:lpstr>Earned Value Management Terms</vt:lpstr>
      <vt:lpstr>Rate of Performance</vt:lpstr>
      <vt:lpstr>PowerPoint Presentation</vt:lpstr>
      <vt:lpstr>PowerPoint Presentation</vt:lpstr>
      <vt:lpstr>PowerPoint Presentation</vt:lpstr>
      <vt:lpstr>Rules of Thumb for Earned Value Numbers</vt:lpstr>
      <vt:lpstr>Example</vt:lpstr>
      <vt:lpstr>Table 7-5. Earned Value Formulas</vt:lpstr>
      <vt:lpstr>Table 7-4. Earned Value Calculations for One Activity After Week One</vt:lpstr>
      <vt:lpstr>Figure 7-5. Earned Value Chart for Project after Five Months</vt:lpstr>
      <vt:lpstr>PowerPoint Presentation</vt:lpstr>
      <vt:lpstr>PowerPoint Presentation</vt:lpstr>
      <vt:lpstr>PowerPoint Presentation</vt:lpstr>
      <vt:lpstr>Using Software to Assist in Cost Management</vt:lpstr>
      <vt:lpstr>Chapter Summary</vt:lpstr>
    </vt:vector>
  </TitlesOfParts>
  <Company>Augsburg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mbarrak</cp:lastModifiedBy>
  <cp:revision>172</cp:revision>
  <dcterms:created xsi:type="dcterms:W3CDTF">2001-07-05T23:10:12Z</dcterms:created>
  <dcterms:modified xsi:type="dcterms:W3CDTF">2021-10-10T20:00:54Z</dcterms:modified>
</cp:coreProperties>
</file>