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58" r:id="rId2"/>
  </p:sldMasterIdLst>
  <p:notesMasterIdLst>
    <p:notesMasterId r:id="rId37"/>
  </p:notesMasterIdLst>
  <p:handoutMasterIdLst>
    <p:handoutMasterId r:id="rId38"/>
  </p:handoutMasterIdLst>
  <p:sldIdLst>
    <p:sldId id="257" r:id="rId3"/>
    <p:sldId id="336" r:id="rId4"/>
    <p:sldId id="338" r:id="rId5"/>
    <p:sldId id="339" r:id="rId6"/>
    <p:sldId id="408" r:id="rId7"/>
    <p:sldId id="390" r:id="rId8"/>
    <p:sldId id="340" r:id="rId9"/>
    <p:sldId id="409" r:id="rId10"/>
    <p:sldId id="342" r:id="rId11"/>
    <p:sldId id="343" r:id="rId12"/>
    <p:sldId id="344" r:id="rId13"/>
    <p:sldId id="346" r:id="rId14"/>
    <p:sldId id="391" r:id="rId15"/>
    <p:sldId id="392" r:id="rId16"/>
    <p:sldId id="393" r:id="rId17"/>
    <p:sldId id="403" r:id="rId18"/>
    <p:sldId id="350" r:id="rId19"/>
    <p:sldId id="351" r:id="rId20"/>
    <p:sldId id="352" r:id="rId21"/>
    <p:sldId id="355" r:id="rId22"/>
    <p:sldId id="367" r:id="rId23"/>
    <p:sldId id="368" r:id="rId24"/>
    <p:sldId id="369" r:id="rId25"/>
    <p:sldId id="371" r:id="rId26"/>
    <p:sldId id="376" r:id="rId27"/>
    <p:sldId id="377" r:id="rId28"/>
    <p:sldId id="378" r:id="rId29"/>
    <p:sldId id="379" r:id="rId30"/>
    <p:sldId id="381" r:id="rId31"/>
    <p:sldId id="383" r:id="rId32"/>
    <p:sldId id="384" r:id="rId33"/>
    <p:sldId id="385" r:id="rId34"/>
    <p:sldId id="388" r:id="rId35"/>
    <p:sldId id="389" r:id="rId36"/>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551" autoAdjust="0"/>
  </p:normalViewPr>
  <p:slideViewPr>
    <p:cSldViewPr>
      <p:cViewPr varScale="1">
        <p:scale>
          <a:sx n="81" d="100"/>
          <a:sy n="81" d="100"/>
        </p:scale>
        <p:origin x="149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7B60D117-F74C-45DD-A815-9E55496351B8}" type="slidenum">
              <a:rPr lang="en-US"/>
              <a:pPr>
                <a:defRPr/>
              </a:pPr>
              <a:t>‹#›</a:t>
            </a:fld>
            <a:endParaRPr lang="en-US" dirty="0"/>
          </a:p>
        </p:txBody>
      </p:sp>
    </p:spTree>
    <p:extLst>
      <p:ext uri="{BB962C8B-B14F-4D97-AF65-F5344CB8AC3E}">
        <p14:creationId xmlns:p14="http://schemas.microsoft.com/office/powerpoint/2010/main" val="1145457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F3E0F2AC-4C8B-4E69-98D8-4FC3D927D0D2}" type="slidenum">
              <a:rPr lang="en-US"/>
              <a:pPr>
                <a:defRPr/>
              </a:pPr>
              <a:t>‹#›</a:t>
            </a:fld>
            <a:endParaRPr lang="en-US" dirty="0"/>
          </a:p>
        </p:txBody>
      </p:sp>
    </p:spTree>
    <p:extLst>
      <p:ext uri="{BB962C8B-B14F-4D97-AF65-F5344CB8AC3E}">
        <p14:creationId xmlns:p14="http://schemas.microsoft.com/office/powerpoint/2010/main" val="31651774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pPr eaLnBrk="1" hangingPunct="1"/>
            <a:endParaRPr lang="en-US" dirty="0"/>
          </a:p>
        </p:txBody>
      </p:sp>
      <p:sp>
        <p:nvSpPr>
          <p:cNvPr id="74756" name="Slide Number Placeholder 3"/>
          <p:cNvSpPr>
            <a:spLocks noGrp="1"/>
          </p:cNvSpPr>
          <p:nvPr>
            <p:ph type="sldNum" sz="quarter" idx="5"/>
          </p:nvPr>
        </p:nvSpPr>
        <p:spPr>
          <a:noFill/>
        </p:spPr>
        <p:txBody>
          <a:bodyPr/>
          <a:lstStyle/>
          <a:p>
            <a:fld id="{6D4CE72C-ACCC-4D05-AEAA-ED5DAF005743}"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02A9EB16-CEF4-4DC4-AE5E-84B8157BFD6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F3D5A6CF-F2F4-44AA-AD93-7472A933C4B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5650E3AA-DC1A-4D77-A5FA-3C0663FE698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a:t>Information Technology Project Management, Seventh Edition</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28C206E-A81E-40E9-A6A3-A83CD71EEC9D}"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2014</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rtlCol="0"/>
          <a:lstStyle/>
          <a:p>
            <a:r>
              <a:rPr lang="en-US"/>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a:t>Information Technology Project Management, Seventh Edition</a:t>
            </a:r>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5EA6CB9E-84A0-45DA-81C2-C3F66A5CA276}"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8" name="Slide Number Placeholder 5"/>
          <p:cNvSpPr>
            <a:spLocks noGrp="1"/>
          </p:cNvSpPr>
          <p:nvPr>
            <p:ph type="sldNum" sz="quarter" idx="12"/>
          </p:nvPr>
        </p:nvSpPr>
        <p:spPr/>
        <p:txBody>
          <a:bodyPr/>
          <a:lstStyle>
            <a:lvl1pPr>
              <a:defRPr/>
            </a:lvl1pPr>
            <a:extLst/>
          </a:lstStyle>
          <a:p>
            <a:pPr>
              <a:defRPr/>
            </a:pPr>
            <a:fld id="{8B88E397-22E9-4312-8417-493F9DFFCEB4}"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7" name="Slide Number Placeholder 6"/>
          <p:cNvSpPr>
            <a:spLocks noGrp="1"/>
          </p:cNvSpPr>
          <p:nvPr>
            <p:ph type="sldNum" sz="quarter" idx="12"/>
          </p:nvPr>
        </p:nvSpPr>
        <p:spPr/>
        <p:txBody>
          <a:bodyPr/>
          <a:lstStyle>
            <a:lvl1pPr>
              <a:defRPr/>
            </a:lvl1pPr>
            <a:extLst/>
          </a:lstStyle>
          <a:p>
            <a:pPr>
              <a:defRPr/>
            </a:pPr>
            <a:fld id="{3C586D89-9D2B-4FE0-85E8-99D6D71EDAB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9" name="Slide Number Placeholder 8"/>
          <p:cNvSpPr>
            <a:spLocks noGrp="1"/>
          </p:cNvSpPr>
          <p:nvPr>
            <p:ph type="sldNum" sz="quarter" idx="12"/>
          </p:nvPr>
        </p:nvSpPr>
        <p:spPr/>
        <p:txBody>
          <a:bodyPr/>
          <a:lstStyle>
            <a:lvl1pPr>
              <a:defRPr/>
            </a:lvl1pPr>
            <a:extLst/>
          </a:lstStyle>
          <a:p>
            <a:pPr>
              <a:defRPr/>
            </a:pPr>
            <a:fld id="{4C897986-E65C-47D6-9688-05105290B6C7}"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5" name="Slide Number Placeholder 4"/>
          <p:cNvSpPr>
            <a:spLocks noGrp="1"/>
          </p:cNvSpPr>
          <p:nvPr>
            <p:ph type="sldNum" sz="quarter" idx="12"/>
          </p:nvPr>
        </p:nvSpPr>
        <p:spPr/>
        <p:txBody>
          <a:bodyPr/>
          <a:lstStyle>
            <a:lvl1pPr>
              <a:defRPr/>
            </a:lvl1pPr>
            <a:extLst/>
          </a:lstStyle>
          <a:p>
            <a:pPr>
              <a:defRPr/>
            </a:pPr>
            <a:fld id="{8EEC1763-9698-418F-8D31-FAB1D8D79D1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4" name="Slide Number Placeholder 17"/>
          <p:cNvSpPr>
            <a:spLocks noGrp="1"/>
          </p:cNvSpPr>
          <p:nvPr>
            <p:ph type="sldNum" sz="quarter" idx="12"/>
          </p:nvPr>
        </p:nvSpPr>
        <p:spPr/>
        <p:txBody>
          <a:bodyPr/>
          <a:lstStyle>
            <a:lvl1pPr>
              <a:defRPr/>
            </a:lvl1pPr>
          </a:lstStyle>
          <a:p>
            <a:pPr>
              <a:defRPr/>
            </a:pPr>
            <a:fld id="{36A36603-1135-40FA-A0BC-093F4CF43910}"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7" name="Slide Number Placeholder 6"/>
          <p:cNvSpPr>
            <a:spLocks noGrp="1"/>
          </p:cNvSpPr>
          <p:nvPr>
            <p:ph type="sldNum" sz="quarter" idx="12"/>
          </p:nvPr>
        </p:nvSpPr>
        <p:spPr/>
        <p:txBody>
          <a:bodyPr/>
          <a:lstStyle>
            <a:lvl1pPr>
              <a:defRPr/>
            </a:lvl1pPr>
            <a:extLst/>
          </a:lstStyle>
          <a:p>
            <a:pPr>
              <a:defRPr/>
            </a:pPr>
            <a:fld id="{04A1F818-4800-4080-991F-A0F6C4C6C68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ADD9E4B6-4DAA-41FE-80F7-442DE98529E0}"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dirty="0"/>
              <a:t>Information Technology Project Management, Seventh Edition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8E42CA0-050B-4AB7-87A1-8D44934CD7A9}"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17"/>
          <p:cNvSpPr>
            <a:spLocks noGrp="1"/>
          </p:cNvSpPr>
          <p:nvPr>
            <p:ph type="sldNum" sz="quarter" idx="12"/>
          </p:nvPr>
        </p:nvSpPr>
        <p:spPr/>
        <p:txBody>
          <a:bodyPr/>
          <a:lstStyle>
            <a:lvl1pPr>
              <a:defRPr/>
            </a:lvl1pPr>
          </a:lstStyle>
          <a:p>
            <a:pPr>
              <a:defRPr/>
            </a:pPr>
            <a:fld id="{2A319BD9-98F9-44D7-A680-A8B68E79D6B4}"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17"/>
          <p:cNvSpPr>
            <a:spLocks noGrp="1"/>
          </p:cNvSpPr>
          <p:nvPr>
            <p:ph type="sldNum" sz="quarter" idx="12"/>
          </p:nvPr>
        </p:nvSpPr>
        <p:spPr/>
        <p:txBody>
          <a:bodyPr/>
          <a:lstStyle>
            <a:lvl1pPr>
              <a:defRPr/>
            </a:lvl1pPr>
          </a:lstStyle>
          <a:p>
            <a:pPr>
              <a:defRPr/>
            </a:pPr>
            <a:fld id="{02E687EA-8FFD-4F60-8B8D-F03D410A869F}"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B62605A6-91D4-432A-9CE8-5BF9116288D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7" name="Slide Number Placeholder 5"/>
          <p:cNvSpPr>
            <a:spLocks noGrp="1"/>
          </p:cNvSpPr>
          <p:nvPr>
            <p:ph type="sldNum" sz="quarter" idx="12"/>
          </p:nvPr>
        </p:nvSpPr>
        <p:spPr/>
        <p:txBody>
          <a:bodyPr/>
          <a:lstStyle>
            <a:lvl1pPr>
              <a:defRPr/>
            </a:lvl1pPr>
          </a:lstStyle>
          <a:p>
            <a:pPr>
              <a:defRPr/>
            </a:pPr>
            <a:fld id="{E153FD43-EC1A-4430-9548-08AA93B6D5D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9" name="Slide Number Placeholder 5"/>
          <p:cNvSpPr>
            <a:spLocks noGrp="1"/>
          </p:cNvSpPr>
          <p:nvPr>
            <p:ph type="sldNum" sz="quarter" idx="12"/>
          </p:nvPr>
        </p:nvSpPr>
        <p:spPr/>
        <p:txBody>
          <a:bodyPr/>
          <a:lstStyle>
            <a:lvl1pPr>
              <a:defRPr/>
            </a:lvl1pPr>
          </a:lstStyle>
          <a:p>
            <a:pPr>
              <a:defRPr/>
            </a:pPr>
            <a:fld id="{34585CE7-C2B8-4940-B39F-07D266A295A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5" name="Slide Number Placeholder 5"/>
          <p:cNvSpPr>
            <a:spLocks noGrp="1"/>
          </p:cNvSpPr>
          <p:nvPr>
            <p:ph type="sldNum" sz="quarter" idx="12"/>
          </p:nvPr>
        </p:nvSpPr>
        <p:spPr/>
        <p:txBody>
          <a:bodyPr/>
          <a:lstStyle>
            <a:lvl1pPr>
              <a:defRPr/>
            </a:lvl1pPr>
          </a:lstStyle>
          <a:p>
            <a:pPr>
              <a:defRPr/>
            </a:pPr>
            <a:fld id="{329C5B73-22FC-4F44-A8FE-63C69132937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4" name="Slide Number Placeholder 5"/>
          <p:cNvSpPr>
            <a:spLocks noGrp="1"/>
          </p:cNvSpPr>
          <p:nvPr>
            <p:ph type="sldNum" sz="quarter" idx="12"/>
          </p:nvPr>
        </p:nvSpPr>
        <p:spPr/>
        <p:txBody>
          <a:bodyPr/>
          <a:lstStyle>
            <a:lvl1pPr>
              <a:defRPr/>
            </a:lvl1pPr>
          </a:lstStyle>
          <a:p>
            <a:pPr>
              <a:defRPr/>
            </a:pPr>
            <a:fld id="{BAEFA8A4-5E77-4DFA-8523-BB2BD366A28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7" name="Slide Number Placeholder 5"/>
          <p:cNvSpPr>
            <a:spLocks noGrp="1"/>
          </p:cNvSpPr>
          <p:nvPr>
            <p:ph type="sldNum" sz="quarter" idx="12"/>
          </p:nvPr>
        </p:nvSpPr>
        <p:spPr/>
        <p:txBody>
          <a:bodyPr/>
          <a:lstStyle>
            <a:lvl1pPr>
              <a:defRPr/>
            </a:lvl1pPr>
          </a:lstStyle>
          <a:p>
            <a:pPr>
              <a:defRPr/>
            </a:pPr>
            <a:fld id="{6D72121F-75BC-442D-8003-1D92BA357C9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7" name="Slide Number Placeholder 5"/>
          <p:cNvSpPr>
            <a:spLocks noGrp="1"/>
          </p:cNvSpPr>
          <p:nvPr>
            <p:ph type="sldNum" sz="quarter" idx="12"/>
          </p:nvPr>
        </p:nvSpPr>
        <p:spPr/>
        <p:txBody>
          <a:bodyPr/>
          <a:lstStyle>
            <a:lvl1pPr>
              <a:defRPr/>
            </a:lvl1pPr>
          </a:lstStyle>
          <a:p>
            <a:pPr>
              <a:defRPr/>
            </a:pPr>
            <a:fld id="{A2D6724F-EC1B-4F27-8C6E-3598EB88353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dirty="0"/>
              <a:t>Information Technology Project Management, Seventh Edition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D86EE55E-B41D-4258-BEDF-F2FB3719710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dirty="0"/>
              <a:t>Information Technology Project Management, Seventh Edition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86EE55E-B41D-4258-BEDF-F2FB3719710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https://ebooks.cenreader.com/#!/reader/b2aef31a-bf2f-4c23-a0fa-63a64a662287/page/?#JSMSYP81DDU77ALPK412" TargetMode="Externa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600200"/>
            <a:ext cx="8610600" cy="1349375"/>
          </a:xfrm>
        </p:spPr>
        <p:txBody>
          <a:bodyPr>
            <a:noAutofit/>
          </a:bodyPr>
          <a:lstStyle/>
          <a:p>
            <a:pPr eaLnBrk="1" fontAlgn="auto" hangingPunct="1">
              <a:spcAft>
                <a:spcPts val="0"/>
              </a:spcAft>
              <a:defRPr/>
            </a:pPr>
            <a:r>
              <a:rPr>
                <a:effectLst>
                  <a:outerShdw blurRad="38100" dist="38100" dir="2700000" algn="tl">
                    <a:srgbClr val="FFFFFF"/>
                  </a:outerShdw>
                </a:effectLst>
                <a:latin typeface="Arial Rounded MT Bold" pitchFamily="34" charset="0"/>
              </a:rPr>
              <a:t>Chapter 8:</a:t>
            </a:r>
            <a:br>
              <a:rPr>
                <a:effectLst>
                  <a:outerShdw blurRad="38100" dist="38100" dir="2700000" algn="tl">
                    <a:srgbClr val="FFFFFF"/>
                  </a:outerShdw>
                </a:effectLst>
                <a:latin typeface="Arial Rounded MT Bold" pitchFamily="34" charset="0"/>
              </a:rPr>
            </a:br>
            <a:r>
              <a:rPr>
                <a:effectLst>
                  <a:outerShdw blurRad="38100" dist="38100" dir="2700000" algn="tl">
                    <a:srgbClr val="FFFFFF"/>
                  </a:outerShdw>
                </a:effectLst>
                <a:latin typeface="Arial Rounded MT Bold" pitchFamily="34" charset="0"/>
              </a:rPr>
              <a:t>Project Quality Management</a:t>
            </a:r>
          </a:p>
        </p:txBody>
      </p:sp>
      <p:sp>
        <p:nvSpPr>
          <p:cNvPr id="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Seventh Edition</a:t>
            </a:r>
          </a:p>
        </p:txBody>
      </p:sp>
      <p:sp>
        <p:nvSpPr>
          <p:cNvPr id="7" name="TextBox 6"/>
          <p:cNvSpPr txBox="1"/>
          <p:nvPr/>
        </p:nvSpPr>
        <p:spPr>
          <a:xfrm>
            <a:off x="304800" y="5791200"/>
            <a:ext cx="4793300" cy="430887"/>
          </a:xfrm>
          <a:prstGeom prst="rect">
            <a:avLst/>
          </a:prstGeom>
          <a:noFill/>
        </p:spPr>
        <p:txBody>
          <a:bodyPr wrap="none" rtlCol="0">
            <a:spAutoFit/>
          </a:bodyPr>
          <a:lstStyle/>
          <a:p>
            <a:r>
              <a:rPr lang="en-US" dirty="0"/>
              <a:t>Note: See the text itself for full citations.</a:t>
            </a:r>
          </a:p>
        </p:txBody>
      </p:sp>
      <p:pic>
        <p:nvPicPr>
          <p:cNvPr id="8"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52400" y="1676400"/>
            <a:ext cx="8763000" cy="4572000"/>
          </a:xfrm>
        </p:spPr>
        <p:txBody>
          <a:bodyPr/>
          <a:lstStyle/>
          <a:p>
            <a:pPr>
              <a:spcBef>
                <a:spcPct val="100000"/>
              </a:spcBef>
            </a:pPr>
            <a:r>
              <a:rPr lang="en-US" dirty="0"/>
              <a:t>Project managers are ultimately responsible for quality management on their projects</a:t>
            </a:r>
          </a:p>
          <a:p>
            <a:pPr>
              <a:spcBef>
                <a:spcPct val="100000"/>
              </a:spcBef>
            </a:pPr>
            <a:r>
              <a:rPr lang="en-US" dirty="0"/>
              <a:t>Several organizations and references can help project managers and their teams understand quality</a:t>
            </a:r>
          </a:p>
          <a:p>
            <a:pPr lvl="1">
              <a:spcBef>
                <a:spcPct val="100000"/>
              </a:spcBef>
            </a:pPr>
            <a:r>
              <a:rPr lang="en-US" dirty="0"/>
              <a:t>International Organization for Standardization (www.iso.org)</a:t>
            </a:r>
          </a:p>
          <a:p>
            <a:pPr lvl="1">
              <a:spcBef>
                <a:spcPct val="100000"/>
              </a:spcBef>
            </a:pPr>
            <a:r>
              <a:rPr lang="en-US" dirty="0"/>
              <a:t>IEEE (www.ieee.org)</a:t>
            </a:r>
          </a:p>
          <a:p>
            <a:pPr lvl="1">
              <a:buFont typeface="Wingdings" pitchFamily="2" charset="2"/>
              <a:buNone/>
            </a:pPr>
            <a:endParaRPr lang="en-US" dirty="0"/>
          </a:p>
        </p:txBody>
      </p:sp>
      <p:sp>
        <p:nvSpPr>
          <p:cNvPr id="19458" name="Rectangle 2"/>
          <p:cNvSpPr>
            <a:spLocks noGrp="1" noChangeArrowheads="1"/>
          </p:cNvSpPr>
          <p:nvPr>
            <p:ph type="title"/>
          </p:nvPr>
        </p:nvSpPr>
        <p:spPr/>
        <p:txBody>
          <a:bodyPr>
            <a:normAutofit fontScale="90000"/>
          </a:bodyPr>
          <a:lstStyle/>
          <a:p>
            <a:r>
              <a:rPr lang="en-US" dirty="0"/>
              <a:t>Who’s Responsible for the Quality </a:t>
            </a:r>
            <a:br>
              <a:rPr lang="en-US" dirty="0"/>
            </a:br>
            <a:r>
              <a:rPr lang="en-US" dirty="0"/>
              <a:t>of Projects?</a:t>
            </a:r>
          </a:p>
        </p:txBody>
      </p:sp>
      <p:sp>
        <p:nvSpPr>
          <p:cNvPr id="19461"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2C3F607C-2128-4D98-BE27-CA32B82E791A}"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228600" y="762000"/>
            <a:ext cx="8686800" cy="5181600"/>
          </a:xfrm>
        </p:spPr>
        <p:txBody>
          <a:bodyPr/>
          <a:lstStyle/>
          <a:p>
            <a:pPr>
              <a:spcBef>
                <a:spcPct val="40000"/>
              </a:spcBef>
            </a:pPr>
            <a:r>
              <a:rPr lang="en-US" sz="2600" b="1" dirty="0"/>
              <a:t>Quality assurance </a:t>
            </a:r>
            <a:r>
              <a:rPr lang="en-US" sz="2600" dirty="0"/>
              <a:t>includes all the activities related to satisfying the relevant quality standards for a project</a:t>
            </a:r>
          </a:p>
          <a:p>
            <a:pPr>
              <a:spcBef>
                <a:spcPct val="40000"/>
              </a:spcBef>
            </a:pPr>
            <a:r>
              <a:rPr lang="en-US" sz="2600" dirty="0"/>
              <a:t>Another goal of quality assurance is continuous quality improvement</a:t>
            </a:r>
          </a:p>
          <a:p>
            <a:pPr>
              <a:spcBef>
                <a:spcPct val="40000"/>
              </a:spcBef>
            </a:pPr>
            <a:r>
              <a:rPr lang="en-US" sz="2000" b="1" dirty="0"/>
              <a:t>Benchmarking</a:t>
            </a:r>
            <a:r>
              <a:rPr lang="en-US" sz="2000" dirty="0"/>
              <a:t> generates ideas for quality improvements by comparing specific project practices or product characteristics to those of other projects or products within or outside the performing organization For example, if a competitor has an EIS with an average downtime of only one hour a week, that might be a benchmark for which to strive. </a:t>
            </a:r>
          </a:p>
          <a:p>
            <a:pPr>
              <a:spcBef>
                <a:spcPct val="40000"/>
              </a:spcBef>
            </a:pPr>
            <a:r>
              <a:rPr lang="en-US" sz="2000" dirty="0"/>
              <a:t>A </a:t>
            </a:r>
            <a:r>
              <a:rPr lang="en-US" sz="2000" b="1" dirty="0"/>
              <a:t>quality audit </a:t>
            </a:r>
            <a:r>
              <a:rPr lang="en-US" sz="2000" dirty="0"/>
              <a:t>is a structured review of specific quality management activities that help identify lessons learned that could improve performance on current or future projects</a:t>
            </a:r>
            <a:r>
              <a:rPr lang="en-US" sz="1800" dirty="0"/>
              <a:t> </a:t>
            </a:r>
          </a:p>
          <a:p>
            <a:pPr>
              <a:lnSpc>
                <a:spcPct val="90000"/>
              </a:lnSpc>
              <a:buFont typeface="Wingdings" pitchFamily="2" charset="2"/>
              <a:buNone/>
            </a:pPr>
            <a:endParaRPr lang="en-US" sz="2400" dirty="0"/>
          </a:p>
        </p:txBody>
      </p:sp>
      <p:sp>
        <p:nvSpPr>
          <p:cNvPr id="20482" name="Rectangle 2"/>
          <p:cNvSpPr>
            <a:spLocks noGrp="1" noChangeArrowheads="1"/>
          </p:cNvSpPr>
          <p:nvPr>
            <p:ph type="title"/>
          </p:nvPr>
        </p:nvSpPr>
        <p:spPr>
          <a:xfrm>
            <a:off x="457200" y="0"/>
            <a:ext cx="8229600" cy="838200"/>
          </a:xfrm>
        </p:spPr>
        <p:txBody>
          <a:bodyPr/>
          <a:lstStyle/>
          <a:p>
            <a:r>
              <a:rPr lang="en-US" dirty="0"/>
              <a:t>2. Performing Quality Assurance</a:t>
            </a:r>
          </a:p>
        </p:txBody>
      </p:sp>
      <p:sp>
        <p:nvSpPr>
          <p:cNvPr id="20485"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68BD6018-CC30-4C37-9361-9FE90704E012}"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1355268"/>
            <a:ext cx="8229600" cy="4525962"/>
          </a:xfrm>
        </p:spPr>
        <p:txBody>
          <a:bodyPr/>
          <a:lstStyle/>
          <a:p>
            <a:r>
              <a:rPr lang="en-US" dirty="0"/>
              <a:t>The main outputs of quality control are:</a:t>
            </a:r>
          </a:p>
          <a:p>
            <a:pPr lvl="1"/>
            <a:r>
              <a:rPr lang="en-US" dirty="0"/>
              <a:t>Acceptance decisions: d</a:t>
            </a:r>
            <a:r>
              <a:rPr lang="en-US" b="0" i="0" dirty="0">
                <a:solidFill>
                  <a:srgbClr val="3F3F3F"/>
                </a:solidFill>
                <a:effectLst/>
                <a:latin typeface="Cordale"/>
              </a:rPr>
              <a:t>etermine if the products or services produced as part of the project will be accepted or rejected. If they are accepted, they are considered to be validated deliverables. If project stakeholders reject some of the project’s products or services, there must be rework.</a:t>
            </a:r>
            <a:endParaRPr lang="en-US" dirty="0"/>
          </a:p>
          <a:p>
            <a:pPr lvl="1"/>
            <a:r>
              <a:rPr lang="en-US" dirty="0"/>
              <a:t>Rework: </a:t>
            </a:r>
            <a:r>
              <a:rPr lang="en-US" b="0" i="0" dirty="0">
                <a:solidFill>
                  <a:srgbClr val="3F3F3F"/>
                </a:solidFill>
                <a:effectLst/>
                <a:latin typeface="Cordale"/>
              </a:rPr>
              <a:t>is action taken to bring rejected items into compliance with product requirements, specifications, or other stakeholder expectations.</a:t>
            </a:r>
            <a:endParaRPr lang="en-US" dirty="0"/>
          </a:p>
          <a:p>
            <a:pPr lvl="1"/>
            <a:r>
              <a:rPr lang="en-US" dirty="0"/>
              <a:t>Process adjustments: c</a:t>
            </a:r>
            <a:r>
              <a:rPr lang="en-US" b="0" i="0" dirty="0">
                <a:solidFill>
                  <a:srgbClr val="3F3F3F"/>
                </a:solidFill>
                <a:effectLst/>
                <a:latin typeface="Cordale"/>
              </a:rPr>
              <a:t>orrect or prevent further quality problems based on quality control measurements. Process adjustments often result in updates to organization process assets and the project management plan.</a:t>
            </a:r>
            <a:endParaRPr lang="en-US" dirty="0"/>
          </a:p>
        </p:txBody>
      </p:sp>
      <p:sp>
        <p:nvSpPr>
          <p:cNvPr id="21506" name="Rectangle 2"/>
          <p:cNvSpPr>
            <a:spLocks noGrp="1" noChangeArrowheads="1"/>
          </p:cNvSpPr>
          <p:nvPr>
            <p:ph type="title"/>
          </p:nvPr>
        </p:nvSpPr>
        <p:spPr/>
        <p:txBody>
          <a:bodyPr/>
          <a:lstStyle/>
          <a:p>
            <a:r>
              <a:rPr lang="en-US" dirty="0"/>
              <a:t>3. Controlling Quality</a:t>
            </a:r>
          </a:p>
        </p:txBody>
      </p:sp>
      <p:sp>
        <p:nvSpPr>
          <p:cNvPr id="2150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9F450B71-5623-48F0-A845-927659A4C3D4}"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r>
              <a:rPr lang="en-US" b="1" dirty="0"/>
              <a:t>Cause-and-effect diagrams </a:t>
            </a:r>
            <a:r>
              <a:rPr lang="en-US" dirty="0"/>
              <a:t>trace  complaints about quality problems back to the responsible production operations</a:t>
            </a:r>
          </a:p>
          <a:p>
            <a:r>
              <a:rPr lang="en-US" dirty="0"/>
              <a:t>They help you find the root cause of a problem</a:t>
            </a:r>
          </a:p>
          <a:p>
            <a:r>
              <a:rPr lang="en-US" dirty="0"/>
              <a:t>Also known as </a:t>
            </a:r>
            <a:r>
              <a:rPr lang="en-US" b="1" dirty="0"/>
              <a:t>fishbone</a:t>
            </a:r>
            <a:r>
              <a:rPr lang="en-US" dirty="0"/>
              <a:t> or </a:t>
            </a:r>
            <a:r>
              <a:rPr lang="en-US" b="1" dirty="0"/>
              <a:t>Ishikawa diagrams</a:t>
            </a:r>
          </a:p>
          <a:p>
            <a:r>
              <a:rPr lang="en-US" dirty="0"/>
              <a:t>Can also use the </a:t>
            </a:r>
            <a:r>
              <a:rPr lang="en-US" b="1" dirty="0"/>
              <a:t>5 whys </a:t>
            </a:r>
            <a:r>
              <a:rPr lang="en-US" dirty="0"/>
              <a:t>technique where you repeated ask the question “Why” (five is a good rule of thumb) to peel away the layers of symptoms that can lead to the root cause</a:t>
            </a:r>
          </a:p>
        </p:txBody>
      </p:sp>
      <p:sp>
        <p:nvSpPr>
          <p:cNvPr id="22530" name="Title 1"/>
          <p:cNvSpPr>
            <a:spLocks noGrp="1"/>
          </p:cNvSpPr>
          <p:nvPr>
            <p:ph type="title"/>
          </p:nvPr>
        </p:nvSpPr>
        <p:spPr/>
        <p:txBody>
          <a:bodyPr>
            <a:normAutofit fontScale="90000"/>
          </a:bodyPr>
          <a:lstStyle/>
          <a:p>
            <a:r>
              <a:rPr lang="en-US" dirty="0"/>
              <a:t>Tools of Quality that help in performing quality control</a:t>
            </a:r>
          </a:p>
        </p:txBody>
      </p:sp>
      <p:sp>
        <p:nvSpPr>
          <p:cNvPr id="22532" name="Footer Placeholder 3"/>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F7E3DAAD-2A3C-46AE-849B-6623F3A11048}"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19112" y="28575"/>
            <a:ext cx="8229600" cy="1143000"/>
          </a:xfrm>
        </p:spPr>
        <p:txBody>
          <a:bodyPr>
            <a:normAutofit fontScale="90000"/>
          </a:bodyPr>
          <a:lstStyle/>
          <a:p>
            <a:r>
              <a:rPr lang="en-US" dirty="0"/>
              <a:t>Figure 8-2. Sample Cause-and-Effect Diagram</a:t>
            </a:r>
          </a:p>
        </p:txBody>
      </p:sp>
      <p:sp>
        <p:nvSpPr>
          <p:cNvPr id="23555" name="Footer Placeholder 3"/>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76B75423-FEAD-4D1F-A502-F8A9165B0939}" type="slidenum">
              <a:rPr lang="en-US" smtClean="0"/>
              <a:pPr>
                <a:defRPr/>
              </a:pPr>
              <a:t>14</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219200"/>
            <a:ext cx="7924800" cy="512663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4"/>
          <p:cNvSpPr>
            <a:spLocks noGrp="1"/>
          </p:cNvSpPr>
          <p:nvPr>
            <p:ph idx="1"/>
          </p:nvPr>
        </p:nvSpPr>
        <p:spPr/>
        <p:txBody>
          <a:bodyPr/>
          <a:lstStyle/>
          <a:p>
            <a:r>
              <a:rPr lang="en-US" dirty="0"/>
              <a:t>A </a:t>
            </a:r>
            <a:r>
              <a:rPr lang="en-US" dirty="0" err="1"/>
              <a:t>checksheet</a:t>
            </a:r>
            <a:r>
              <a:rPr lang="en-US" dirty="0"/>
              <a:t> is used to collect and analyze data</a:t>
            </a:r>
          </a:p>
          <a:p>
            <a:r>
              <a:rPr lang="en-US" dirty="0"/>
              <a:t>It is sometimes called a tally sheet or checklist, depending on its format</a:t>
            </a:r>
          </a:p>
          <a:p>
            <a:r>
              <a:rPr lang="en-US" dirty="0"/>
              <a:t>In the example in Figure 8-4, most complaints arrive via text message, and there are more complaints on Monday and Tuesday than on other days of the week</a:t>
            </a:r>
          </a:p>
          <a:p>
            <a:r>
              <a:rPr lang="en-US" dirty="0"/>
              <a:t>This information might be useful in improving the process for handling complaints</a:t>
            </a:r>
          </a:p>
        </p:txBody>
      </p:sp>
      <p:sp>
        <p:nvSpPr>
          <p:cNvPr id="27650" name="Title 1"/>
          <p:cNvSpPr>
            <a:spLocks noGrp="1"/>
          </p:cNvSpPr>
          <p:nvPr>
            <p:ph type="title"/>
          </p:nvPr>
        </p:nvSpPr>
        <p:spPr/>
        <p:txBody>
          <a:bodyPr/>
          <a:lstStyle/>
          <a:p>
            <a:r>
              <a:rPr lang="en-US" dirty="0" err="1"/>
              <a:t>Checksheet</a:t>
            </a:r>
            <a:endParaRPr lang="en-US" dirty="0"/>
          </a:p>
        </p:txBody>
      </p:sp>
      <p:sp>
        <p:nvSpPr>
          <p:cNvPr id="27652" name="Footer Placeholder 2"/>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4" name="Slide Number Placeholder 3"/>
          <p:cNvSpPr>
            <a:spLocks noGrp="1"/>
          </p:cNvSpPr>
          <p:nvPr>
            <p:ph type="sldNum" sz="quarter" idx="11"/>
          </p:nvPr>
        </p:nvSpPr>
        <p:spPr/>
        <p:txBody>
          <a:bodyPr/>
          <a:lstStyle/>
          <a:p>
            <a:pPr>
              <a:defRPr/>
            </a:pPr>
            <a:fld id="{A62A0B34-F533-4D63-B65A-99612F28F664}"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Figure 8-4. Sample </a:t>
            </a:r>
            <a:r>
              <a:rPr lang="en-US" dirty="0" err="1"/>
              <a:t>Checksheet</a:t>
            </a:r>
            <a:endParaRPr lang="en-US" dirty="0"/>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5EA6CB9E-84A0-45DA-81C2-C3F66A5CA276}" type="slidenum">
              <a:rPr lang="en-US" smtClean="0"/>
              <a:pPr>
                <a:defRPr/>
              </a:pPr>
              <a:t>16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2" y="1890077"/>
            <a:ext cx="9099668" cy="3062923"/>
          </a:xfrm>
          <a:prstGeom prst="rect">
            <a:avLst/>
          </a:prstGeom>
        </p:spPr>
      </p:pic>
    </p:spTree>
    <p:extLst>
      <p:ext uri="{BB962C8B-B14F-4D97-AF65-F5344CB8AC3E}">
        <p14:creationId xmlns:p14="http://schemas.microsoft.com/office/powerpoint/2010/main" val="3487617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676400"/>
            <a:ext cx="8458200" cy="3657600"/>
          </a:xfrm>
        </p:spPr>
        <p:txBody>
          <a:bodyPr/>
          <a:lstStyle/>
          <a:p>
            <a:r>
              <a:rPr lang="en-US" b="1" dirty="0"/>
              <a:t>Six Sigma</a:t>
            </a:r>
            <a:r>
              <a:rPr lang="en-US" dirty="0"/>
              <a:t> is “a comprehensive and flexible system for achieving, sustaining, and maximizing business success.  Six Sigma is uniquely driven by close understanding of customer needs, disciplined use of facts, data, and statistical analysis, and diligent attention to managing, improving, and reinventing business processes”*</a:t>
            </a:r>
          </a:p>
        </p:txBody>
      </p:sp>
      <p:sp>
        <p:nvSpPr>
          <p:cNvPr id="39938" name="Rectangle 2"/>
          <p:cNvSpPr>
            <a:spLocks noGrp="1" noChangeArrowheads="1"/>
          </p:cNvSpPr>
          <p:nvPr>
            <p:ph type="title"/>
          </p:nvPr>
        </p:nvSpPr>
        <p:spPr/>
        <p:txBody>
          <a:bodyPr/>
          <a:lstStyle/>
          <a:p>
            <a:r>
              <a:rPr lang="en-US" dirty="0"/>
              <a:t>Six Sigma</a:t>
            </a:r>
          </a:p>
        </p:txBody>
      </p:sp>
      <p:sp>
        <p:nvSpPr>
          <p:cNvPr id="39942" name="Footer Placeholder 7"/>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7" name="Slide Number Placeholder 6"/>
          <p:cNvSpPr>
            <a:spLocks noGrp="1"/>
          </p:cNvSpPr>
          <p:nvPr>
            <p:ph type="sldNum" sz="quarter" idx="11"/>
          </p:nvPr>
        </p:nvSpPr>
        <p:spPr/>
        <p:txBody>
          <a:bodyPr/>
          <a:lstStyle/>
          <a:p>
            <a:pPr>
              <a:defRPr/>
            </a:pPr>
            <a:fld id="{5E9274A6-51E7-4302-8F67-4973D25B7901}" type="slidenum">
              <a:rPr lang="en-US" smtClean="0"/>
              <a:pPr>
                <a:defRPr/>
              </a:pPr>
              <a:t>17</a:t>
            </a:fld>
            <a:endParaRPr lang="en-US" dirty="0"/>
          </a:p>
        </p:txBody>
      </p:sp>
      <p:sp>
        <p:nvSpPr>
          <p:cNvPr id="39940" name="Text Box 5"/>
          <p:cNvSpPr txBox="1">
            <a:spLocks noChangeArrowheads="1"/>
          </p:cNvSpPr>
          <p:nvPr/>
        </p:nvSpPr>
        <p:spPr bwMode="auto">
          <a:xfrm>
            <a:off x="533400" y="5105400"/>
            <a:ext cx="8305800" cy="701675"/>
          </a:xfrm>
          <a:prstGeom prst="rect">
            <a:avLst/>
          </a:prstGeom>
          <a:noFill/>
          <a:ln w="9525">
            <a:noFill/>
            <a:miter lim="800000"/>
            <a:headEnd/>
            <a:tailEnd/>
          </a:ln>
        </p:spPr>
        <p:txBody>
          <a:bodyPr>
            <a:spAutoFit/>
          </a:bodyPr>
          <a:lstStyle/>
          <a:p>
            <a:r>
              <a:rPr lang="en-US" sz="2000" dirty="0"/>
              <a:t>*Pande, Peter S., Robert P. Neuman, and Roland R. Cavanagh, </a:t>
            </a:r>
            <a:r>
              <a:rPr lang="en-US" sz="2000" i="1" dirty="0"/>
              <a:t>The</a:t>
            </a:r>
          </a:p>
          <a:p>
            <a:r>
              <a:rPr lang="en-US" sz="2000" i="1" dirty="0"/>
              <a:t>Six Sigma Way</a:t>
            </a:r>
            <a:r>
              <a:rPr lang="en-US" sz="2000" dirty="0"/>
              <a:t>, New York: McGraw-Hill, 2000, p. xi.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a:spcBef>
                <a:spcPct val="100000"/>
              </a:spcBef>
            </a:pPr>
            <a:r>
              <a:rPr lang="en-US" dirty="0"/>
              <a:t>The principles can apply to a wide variety of processes (help desk or design and production of a product)</a:t>
            </a:r>
          </a:p>
          <a:p>
            <a:pPr>
              <a:spcBef>
                <a:spcPct val="100000"/>
              </a:spcBef>
            </a:pPr>
            <a:r>
              <a:rPr lang="en-US" dirty="0"/>
              <a:t>Six Sigma projects normally follow a five-phase improvement process called DMAIC</a:t>
            </a:r>
          </a:p>
        </p:txBody>
      </p:sp>
      <p:sp>
        <p:nvSpPr>
          <p:cNvPr id="40962" name="Rectangle 2"/>
          <p:cNvSpPr>
            <a:spLocks noGrp="1" noChangeArrowheads="1"/>
          </p:cNvSpPr>
          <p:nvPr>
            <p:ph type="title"/>
          </p:nvPr>
        </p:nvSpPr>
        <p:spPr/>
        <p:txBody>
          <a:bodyPr/>
          <a:lstStyle/>
          <a:p>
            <a:r>
              <a:rPr lang="en-US" dirty="0"/>
              <a:t>Basic Information on Six Sigma</a:t>
            </a:r>
          </a:p>
        </p:txBody>
      </p:sp>
      <p:sp>
        <p:nvSpPr>
          <p:cNvPr id="40965"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5A55A823-B13C-4B58-A4B0-5EDF7AE524AB}"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304800" y="990600"/>
            <a:ext cx="8610600" cy="5029200"/>
          </a:xfrm>
        </p:spPr>
        <p:txBody>
          <a:bodyPr/>
          <a:lstStyle/>
          <a:p>
            <a:r>
              <a:rPr lang="en-US" sz="2000" b="1" dirty="0"/>
              <a:t>DMAIC </a:t>
            </a:r>
            <a:r>
              <a:rPr lang="en-US" sz="2000" dirty="0"/>
              <a:t>is a systematic, closed-loop process for continued improvement that is scientific and fact based</a:t>
            </a:r>
          </a:p>
          <a:p>
            <a:r>
              <a:rPr lang="en-US" sz="2000" dirty="0"/>
              <a:t>DMAIC stands for:</a:t>
            </a:r>
          </a:p>
          <a:p>
            <a:pPr lvl="1"/>
            <a:r>
              <a:rPr lang="en-US" sz="1800" b="1" dirty="0"/>
              <a:t>D</a:t>
            </a:r>
            <a:r>
              <a:rPr lang="en-US" sz="1800" dirty="0"/>
              <a:t>efine: </a:t>
            </a:r>
            <a:r>
              <a:rPr lang="en-US" sz="1800" b="0" i="0" dirty="0">
                <a:solidFill>
                  <a:srgbClr val="3F3F3F"/>
                </a:solidFill>
                <a:effectLst/>
                <a:latin typeface="Cordale"/>
              </a:rPr>
              <a:t>Define the problem/opportunity, process, and customer requirements. Important tools used in this phase include a project charter, a description of customer requirements,</a:t>
            </a:r>
            <a:endParaRPr lang="en-US" sz="1800" dirty="0"/>
          </a:p>
          <a:p>
            <a:pPr lvl="1"/>
            <a:r>
              <a:rPr lang="en-US" sz="1800" b="1" dirty="0"/>
              <a:t>M</a:t>
            </a:r>
            <a:r>
              <a:rPr lang="en-US" sz="1800" dirty="0"/>
              <a:t>easure: Define measures, then collect, compile, and display data</a:t>
            </a:r>
          </a:p>
          <a:p>
            <a:pPr lvl="1"/>
            <a:r>
              <a:rPr lang="en-US" sz="1800" b="1" dirty="0"/>
              <a:t>A</a:t>
            </a:r>
            <a:r>
              <a:rPr lang="en-US" sz="1800" dirty="0"/>
              <a:t>nalyze: Scrutinize process details to find improvement opportunities </a:t>
            </a:r>
            <a:r>
              <a:rPr lang="en-US" sz="1800" b="0" i="0" dirty="0">
                <a:solidFill>
                  <a:srgbClr val="3F3F3F"/>
                </a:solidFill>
                <a:effectLst/>
                <a:latin typeface="Cordale"/>
              </a:rPr>
              <a:t>An important tool in this phase is the fishbone or Ishikawa diagram</a:t>
            </a:r>
            <a:endParaRPr lang="en-US" sz="1800" dirty="0"/>
          </a:p>
          <a:p>
            <a:pPr lvl="1"/>
            <a:r>
              <a:rPr lang="en-US" sz="1800" b="1" dirty="0"/>
              <a:t>I</a:t>
            </a:r>
            <a:r>
              <a:rPr lang="en-US" sz="1800" dirty="0"/>
              <a:t>mprove: Generate solutions and ideas for improving the problem. </a:t>
            </a:r>
            <a:r>
              <a:rPr lang="en-US" sz="1800" b="0" i="0" dirty="0">
                <a:solidFill>
                  <a:srgbClr val="3F3F3F"/>
                </a:solidFill>
                <a:effectLst/>
                <a:latin typeface="Cordale"/>
              </a:rPr>
              <a:t> A final solution is verified with the project sponsor, and the Six Sigma team develops a plan to pilot test the solution. The Six Sigma team reviews the results of the pilot test to refine the solution, if needed, and then implements the solution where appropriate.</a:t>
            </a:r>
            <a:endParaRPr lang="en-US" sz="1800" dirty="0"/>
          </a:p>
          <a:p>
            <a:pPr lvl="1"/>
            <a:r>
              <a:rPr lang="en-US" sz="1800" b="1" dirty="0"/>
              <a:t>C</a:t>
            </a:r>
            <a:r>
              <a:rPr lang="en-US" sz="1800" dirty="0"/>
              <a:t>ontrol: Track and verify the stability of the improvements and the predictability of the solution</a:t>
            </a:r>
          </a:p>
          <a:p>
            <a:pPr>
              <a:lnSpc>
                <a:spcPct val="80000"/>
              </a:lnSpc>
            </a:pPr>
            <a:endParaRPr lang="en-US" sz="1800" dirty="0"/>
          </a:p>
        </p:txBody>
      </p:sp>
      <p:sp>
        <p:nvSpPr>
          <p:cNvPr id="41986" name="Rectangle 2"/>
          <p:cNvSpPr>
            <a:spLocks noGrp="1" noChangeArrowheads="1"/>
          </p:cNvSpPr>
          <p:nvPr>
            <p:ph type="title"/>
          </p:nvPr>
        </p:nvSpPr>
        <p:spPr>
          <a:xfrm>
            <a:off x="381000" y="304800"/>
            <a:ext cx="8382000" cy="685800"/>
          </a:xfrm>
        </p:spPr>
        <p:txBody>
          <a:bodyPr>
            <a:normAutofit fontScale="90000"/>
          </a:bodyPr>
          <a:lstStyle/>
          <a:p>
            <a:r>
              <a:rPr lang="en-US" dirty="0"/>
              <a:t>DMAIC</a:t>
            </a:r>
          </a:p>
        </p:txBody>
      </p:sp>
      <p:sp>
        <p:nvSpPr>
          <p:cNvPr id="4198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221AB4D5-9E2D-4A54-96AF-C461B1B43E2F}"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81000" y="1981200"/>
            <a:ext cx="8458200" cy="4495800"/>
          </a:xfrm>
        </p:spPr>
        <p:txBody>
          <a:bodyPr/>
          <a:lstStyle/>
          <a:p>
            <a:pPr>
              <a:spcBef>
                <a:spcPct val="100000"/>
              </a:spcBef>
            </a:pPr>
            <a:r>
              <a:rPr lang="en-US" dirty="0"/>
              <a:t>People seem to accept systems being down occasionally or needing to reboot their PCs</a:t>
            </a:r>
          </a:p>
          <a:p>
            <a:pPr>
              <a:spcBef>
                <a:spcPct val="100000"/>
              </a:spcBef>
            </a:pPr>
            <a:r>
              <a:rPr lang="en-US" dirty="0"/>
              <a:t>But quality is very important in many IT projects (</a:t>
            </a:r>
            <a:r>
              <a:rPr lang="en-US" b="0" i="0" dirty="0">
                <a:solidFill>
                  <a:srgbClr val="3F3F3F"/>
                </a:solidFill>
                <a:effectLst/>
                <a:latin typeface="Cordale"/>
              </a:rPr>
              <a:t>Many IT projects develop mission-critical systems that are used in life-and-death situations, such as navigation systems on aircraft and computer components built into medical equipment)</a:t>
            </a:r>
            <a:endParaRPr lang="en-US" dirty="0"/>
          </a:p>
        </p:txBody>
      </p:sp>
      <p:sp>
        <p:nvSpPr>
          <p:cNvPr id="11266" name="Rectangle 2"/>
          <p:cNvSpPr>
            <a:spLocks noGrp="1" noChangeArrowheads="1"/>
          </p:cNvSpPr>
          <p:nvPr>
            <p:ph type="title"/>
          </p:nvPr>
        </p:nvSpPr>
        <p:spPr>
          <a:xfrm>
            <a:off x="381000" y="457200"/>
            <a:ext cx="8382000" cy="1066800"/>
          </a:xfrm>
        </p:spPr>
        <p:txBody>
          <a:bodyPr>
            <a:normAutofit fontScale="90000"/>
          </a:bodyPr>
          <a:lstStyle/>
          <a:p>
            <a:r>
              <a:rPr lang="en-US" dirty="0"/>
              <a:t>The Importance of Project Quality Management</a:t>
            </a:r>
          </a:p>
        </p:txBody>
      </p:sp>
      <p:sp>
        <p:nvSpPr>
          <p:cNvPr id="1126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78CBE0A8-1929-40E9-BA85-606FE0791D2B}"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990600"/>
            <a:ext cx="8458200" cy="4572000"/>
          </a:xfrm>
        </p:spPr>
        <p:txBody>
          <a:bodyPr/>
          <a:lstStyle/>
          <a:p>
            <a:pPr>
              <a:lnSpc>
                <a:spcPct val="90000"/>
              </a:lnSpc>
            </a:pPr>
            <a:r>
              <a:rPr lang="en-US" sz="2400" dirty="0"/>
              <a:t>It’s important to select projects carefully and apply higher quality where it makes sense; companies that use Six Sigma do not always boost their stock values</a:t>
            </a:r>
          </a:p>
          <a:p>
            <a:pPr>
              <a:lnSpc>
                <a:spcPct val="90000"/>
              </a:lnSpc>
            </a:pPr>
            <a:r>
              <a:rPr lang="en-US" sz="2400" dirty="0"/>
              <a:t>As Mikel Harry puts it, “I could genetically engineer a Six Sigma goat, but if a rodeo is the marketplace, people are still going to buy a Four Sigma horse.”**</a:t>
            </a:r>
          </a:p>
          <a:p>
            <a:pPr>
              <a:lnSpc>
                <a:spcPct val="90000"/>
              </a:lnSpc>
            </a:pPr>
            <a:r>
              <a:rPr lang="en-US" sz="2400" dirty="0"/>
              <a:t>Six Sigma projects must focus on a quality problem or gap between the current and desired performance and not have a clearly understood problem or a predetermined solution</a:t>
            </a:r>
            <a:endParaRPr lang="en-US" sz="1800" dirty="0"/>
          </a:p>
          <a:p>
            <a:pPr>
              <a:buFont typeface="Wingdings" pitchFamily="2" charset="2"/>
              <a:buNone/>
            </a:pPr>
            <a:r>
              <a:rPr lang="en-US" sz="1800" dirty="0"/>
              <a:t>*“</a:t>
            </a:r>
            <a:r>
              <a:rPr lang="en-US" sz="1600" dirty="0"/>
              <a:t>What You Need to Know About Six Sigma,” </a:t>
            </a:r>
            <a:r>
              <a:rPr lang="en-US" sz="1600" i="1" dirty="0"/>
              <a:t>Productivity Digest </a:t>
            </a:r>
            <a:r>
              <a:rPr lang="en-US" sz="1600" dirty="0"/>
              <a:t>(December 2001), p. 38.</a:t>
            </a:r>
          </a:p>
          <a:p>
            <a:pPr>
              <a:buFont typeface="Wingdings" pitchFamily="2" charset="2"/>
              <a:buNone/>
            </a:pPr>
            <a:r>
              <a:rPr lang="en-US" sz="1600" dirty="0"/>
              <a:t>**Clifford, Lee, “Why You Can Safely Ignore Six Sigma,” </a:t>
            </a:r>
            <a:r>
              <a:rPr lang="en-US" sz="1600" i="1" dirty="0"/>
              <a:t>Fortune (</a:t>
            </a:r>
            <a:r>
              <a:rPr lang="en-US" sz="1600" dirty="0"/>
              <a:t>January 22, 2001), p. 140.</a:t>
            </a:r>
          </a:p>
          <a:p>
            <a:pPr>
              <a:lnSpc>
                <a:spcPct val="90000"/>
              </a:lnSpc>
              <a:buFont typeface="Wingdings" pitchFamily="2" charset="2"/>
              <a:buNone/>
            </a:pPr>
            <a:endParaRPr lang="en-US" sz="1600" dirty="0"/>
          </a:p>
        </p:txBody>
      </p:sp>
      <p:sp>
        <p:nvSpPr>
          <p:cNvPr id="45058" name="Rectangle 2"/>
          <p:cNvSpPr>
            <a:spLocks noGrp="1" noChangeArrowheads="1"/>
          </p:cNvSpPr>
          <p:nvPr>
            <p:ph type="title"/>
          </p:nvPr>
        </p:nvSpPr>
        <p:spPr>
          <a:xfrm>
            <a:off x="457200" y="0"/>
            <a:ext cx="8229600" cy="1143000"/>
          </a:xfrm>
        </p:spPr>
        <p:txBody>
          <a:bodyPr>
            <a:normAutofit fontScale="90000"/>
          </a:bodyPr>
          <a:lstStyle/>
          <a:p>
            <a:r>
              <a:rPr lang="en-US" dirty="0"/>
              <a:t>Six Sigma and Project Management</a:t>
            </a:r>
          </a:p>
        </p:txBody>
      </p:sp>
      <p:sp>
        <p:nvSpPr>
          <p:cNvPr id="45061"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07DE44C0-FFEF-4B2C-8C53-381B59238710}"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lstStyle/>
          <a:p>
            <a:pPr>
              <a:spcBef>
                <a:spcPct val="100000"/>
              </a:spcBef>
            </a:pPr>
            <a:r>
              <a:rPr lang="en-US" dirty="0"/>
              <a:t>Many IT professionals think of testing as a stage that comes near the end of IT product development</a:t>
            </a:r>
          </a:p>
          <a:p>
            <a:pPr>
              <a:spcBef>
                <a:spcPct val="100000"/>
              </a:spcBef>
            </a:pPr>
            <a:r>
              <a:rPr lang="en-US" dirty="0"/>
              <a:t>Testing should be done during almost every phase of the IT product development life cycle</a:t>
            </a:r>
          </a:p>
        </p:txBody>
      </p:sp>
      <p:sp>
        <p:nvSpPr>
          <p:cNvPr id="52226" name="Rectangle 2"/>
          <p:cNvSpPr>
            <a:spLocks noGrp="1" noChangeArrowheads="1"/>
          </p:cNvSpPr>
          <p:nvPr>
            <p:ph type="title"/>
          </p:nvPr>
        </p:nvSpPr>
        <p:spPr/>
        <p:txBody>
          <a:bodyPr/>
          <a:lstStyle/>
          <a:p>
            <a:r>
              <a:rPr lang="en-US" dirty="0"/>
              <a:t>Testing</a:t>
            </a:r>
          </a:p>
        </p:txBody>
      </p:sp>
      <p:sp>
        <p:nvSpPr>
          <p:cNvPr id="5222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F164EE55-CC46-4099-BA93-20DAAE517B2B}"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1143000"/>
          </a:xfrm>
        </p:spPr>
        <p:txBody>
          <a:bodyPr>
            <a:normAutofit fontScale="90000"/>
          </a:bodyPr>
          <a:lstStyle/>
          <a:p>
            <a:r>
              <a:rPr lang="en-US" dirty="0"/>
              <a:t>Figure 8-11. Testing Tasks in the Software Development Life Cycle</a:t>
            </a:r>
          </a:p>
        </p:txBody>
      </p:sp>
      <p:sp>
        <p:nvSpPr>
          <p:cNvPr id="53253" name="Footer Placeholder 6"/>
          <p:cNvSpPr>
            <a:spLocks noGrp="1"/>
          </p:cNvSpPr>
          <p:nvPr>
            <p:ph type="ftr" sz="quarter" idx="10"/>
          </p:nvPr>
        </p:nvSpPr>
        <p:spPr bwMode="auto">
          <a:noFill/>
          <a:ln>
            <a:miter lim="800000"/>
            <a:headEnd/>
            <a:tailEnd/>
          </a:ln>
        </p:spPr>
        <p:txBody>
          <a:bodyPr/>
          <a:lstStyle/>
          <a:p>
            <a:pPr>
              <a:buFontTx/>
              <a:buNone/>
            </a:pPr>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buFontTx/>
              <a:buNone/>
              <a:defRPr/>
            </a:pPr>
            <a:fld id="{37D22170-80BA-4534-A7F9-4EAE258EE73F}" type="slidenum">
              <a:rPr lang="en-US" smtClean="0"/>
              <a:pPr>
                <a:buFontTx/>
                <a:buNone/>
                <a:defRPr/>
              </a:pPr>
              <a:t>22</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1133266"/>
            <a:ext cx="4429215" cy="5531011"/>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255587" y="838200"/>
            <a:ext cx="8610600" cy="4791075"/>
          </a:xfrm>
        </p:spPr>
        <p:txBody>
          <a:bodyPr/>
          <a:lstStyle/>
          <a:p>
            <a:pPr>
              <a:spcBef>
                <a:spcPct val="80000"/>
              </a:spcBef>
            </a:pPr>
            <a:r>
              <a:rPr lang="en-US" sz="2400" b="1" dirty="0"/>
              <a:t>Unit testing</a:t>
            </a:r>
            <a:r>
              <a:rPr lang="en-US" sz="2400" dirty="0"/>
              <a:t> tests each individual component (often a program) to ensure it is as defect-free as possible</a:t>
            </a:r>
          </a:p>
          <a:p>
            <a:pPr>
              <a:spcBef>
                <a:spcPct val="80000"/>
              </a:spcBef>
            </a:pPr>
            <a:r>
              <a:rPr lang="en-US" sz="2400" b="1" dirty="0"/>
              <a:t>Integration testing</a:t>
            </a:r>
            <a:r>
              <a:rPr lang="en-US" sz="2400" dirty="0"/>
              <a:t> occurs between unit and system testing to test functionally grouped components.</a:t>
            </a:r>
            <a:r>
              <a:rPr lang="en-US" sz="2400" b="0" i="0" dirty="0">
                <a:solidFill>
                  <a:srgbClr val="3F3F3F"/>
                </a:solidFill>
                <a:effectLst/>
                <a:latin typeface="Cordale"/>
              </a:rPr>
              <a:t>  It ensures that a subset or subsets of the entire system work together.</a:t>
            </a:r>
            <a:endParaRPr lang="en-US" sz="2400" dirty="0"/>
          </a:p>
          <a:p>
            <a:pPr>
              <a:spcBef>
                <a:spcPct val="80000"/>
              </a:spcBef>
            </a:pPr>
            <a:r>
              <a:rPr lang="en-US" sz="2400" b="1" dirty="0"/>
              <a:t>System testing</a:t>
            </a:r>
            <a:r>
              <a:rPr lang="en-US" sz="2400" dirty="0"/>
              <a:t> tests the entire system as one entity.</a:t>
            </a:r>
            <a:r>
              <a:rPr lang="en-US" sz="2400" b="0" i="0" dirty="0">
                <a:solidFill>
                  <a:srgbClr val="3F3F3F"/>
                </a:solidFill>
                <a:effectLst/>
                <a:latin typeface="Cordale"/>
              </a:rPr>
              <a:t>  It focuses on the big picture to ensure that the entire system is working properly.</a:t>
            </a:r>
            <a:endParaRPr lang="en-US" sz="2400" dirty="0"/>
          </a:p>
          <a:p>
            <a:pPr>
              <a:spcBef>
                <a:spcPct val="80000"/>
              </a:spcBef>
            </a:pPr>
            <a:r>
              <a:rPr lang="en-US" sz="2400" b="1" dirty="0"/>
              <a:t>User acceptance testing</a:t>
            </a:r>
            <a:r>
              <a:rPr lang="en-US" sz="2400" dirty="0"/>
              <a:t> is an independent test performed by end users prior to accepting the delivered system. It focuses on the business fit of the system to the organization, rather than technical issues.</a:t>
            </a:r>
          </a:p>
        </p:txBody>
      </p:sp>
      <p:sp>
        <p:nvSpPr>
          <p:cNvPr id="54274" name="Rectangle 2"/>
          <p:cNvSpPr>
            <a:spLocks noGrp="1" noChangeArrowheads="1"/>
          </p:cNvSpPr>
          <p:nvPr>
            <p:ph type="title"/>
          </p:nvPr>
        </p:nvSpPr>
        <p:spPr>
          <a:xfrm>
            <a:off x="381000" y="304800"/>
            <a:ext cx="8382000" cy="533400"/>
          </a:xfrm>
        </p:spPr>
        <p:txBody>
          <a:bodyPr>
            <a:normAutofit fontScale="90000"/>
          </a:bodyPr>
          <a:lstStyle/>
          <a:p>
            <a:r>
              <a:rPr lang="en-US" dirty="0"/>
              <a:t>Types of Tests</a:t>
            </a:r>
          </a:p>
        </p:txBody>
      </p:sp>
      <p:sp>
        <p:nvSpPr>
          <p:cNvPr id="54277"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446DB0CC-6AAB-4D22-9E01-9F430D95A55E}"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304800" y="762000"/>
            <a:ext cx="8458200" cy="5257800"/>
          </a:xfrm>
        </p:spPr>
        <p:txBody>
          <a:bodyPr/>
          <a:lstStyle/>
          <a:p>
            <a:pPr>
              <a:spcBef>
                <a:spcPct val="70000"/>
              </a:spcBef>
            </a:pPr>
            <a:r>
              <a:rPr lang="en-US" sz="2400" dirty="0"/>
              <a:t>Watts S. Humphrey, a renowned expert on software quality, defines a </a:t>
            </a:r>
            <a:r>
              <a:rPr lang="en-US" sz="2400" b="1" dirty="0"/>
              <a:t>software defect</a:t>
            </a:r>
            <a:r>
              <a:rPr lang="en-US" sz="2400" dirty="0"/>
              <a:t> as anything that must be changed before delivery of the program</a:t>
            </a:r>
          </a:p>
          <a:p>
            <a:pPr>
              <a:spcBef>
                <a:spcPct val="70000"/>
              </a:spcBef>
            </a:pPr>
            <a:r>
              <a:rPr lang="en-US" sz="2400" dirty="0"/>
              <a:t>Testing does not sufficiently prevent software defects because:</a:t>
            </a:r>
          </a:p>
          <a:p>
            <a:pPr lvl="1">
              <a:spcBef>
                <a:spcPct val="70000"/>
              </a:spcBef>
            </a:pPr>
            <a:r>
              <a:rPr lang="en-US" sz="2200" dirty="0"/>
              <a:t>The number of ways to test a complex system is huge</a:t>
            </a:r>
          </a:p>
          <a:p>
            <a:pPr lvl="1">
              <a:spcBef>
                <a:spcPct val="70000"/>
              </a:spcBef>
            </a:pPr>
            <a:r>
              <a:rPr lang="en-US" sz="2200" dirty="0"/>
              <a:t>Users will continue to invent new ways to use a system that its developers never considered</a:t>
            </a:r>
          </a:p>
        </p:txBody>
      </p:sp>
      <p:sp>
        <p:nvSpPr>
          <p:cNvPr id="55298" name="Rectangle 2"/>
          <p:cNvSpPr>
            <a:spLocks noGrp="1" noChangeArrowheads="1"/>
          </p:cNvSpPr>
          <p:nvPr>
            <p:ph type="title"/>
          </p:nvPr>
        </p:nvSpPr>
        <p:spPr>
          <a:xfrm>
            <a:off x="381000" y="0"/>
            <a:ext cx="8305800" cy="868362"/>
          </a:xfrm>
        </p:spPr>
        <p:txBody>
          <a:bodyPr/>
          <a:lstStyle/>
          <a:p>
            <a:r>
              <a:rPr lang="en-US" dirty="0"/>
              <a:t>Testing Alone Is Not Enough</a:t>
            </a:r>
          </a:p>
        </p:txBody>
      </p:sp>
      <p:sp>
        <p:nvSpPr>
          <p:cNvPr id="55301"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05017DF0-A1CC-4507-A58C-964BE21541EA}"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381000" y="914400"/>
            <a:ext cx="8458200" cy="5410200"/>
          </a:xfrm>
        </p:spPr>
        <p:txBody>
          <a:bodyPr/>
          <a:lstStyle/>
          <a:p>
            <a:pPr>
              <a:spcBef>
                <a:spcPct val="80000"/>
              </a:spcBef>
            </a:pPr>
            <a:r>
              <a:rPr lang="en-US" sz="2000" b="1" dirty="0"/>
              <a:t>ISO 9000 </a:t>
            </a:r>
            <a:r>
              <a:rPr lang="en-US" sz="2000" dirty="0"/>
              <a:t>is a quality system standard that: </a:t>
            </a:r>
            <a:r>
              <a:rPr lang="en-US" sz="1800" dirty="0"/>
              <a:t>Is a three-part, continuous cycle of planning, controlling, and documenting quality in an organization</a:t>
            </a:r>
          </a:p>
          <a:p>
            <a:pPr lvl="1">
              <a:spcBef>
                <a:spcPct val="80000"/>
              </a:spcBef>
            </a:pPr>
            <a:r>
              <a:rPr lang="en-US" sz="2000" b="0" i="0" dirty="0">
                <a:solidFill>
                  <a:srgbClr val="3F3F3F"/>
                </a:solidFill>
                <a:effectLst/>
                <a:latin typeface="Cordale"/>
              </a:rPr>
              <a:t>in January 2018, “The ISO 9000 family addresses various aspects of quality management and contains some of ISO’s best known standards. The standards provide guidance and tools for companies and organizations who want to ensure that their products and services consistently meet customer’s requirements, and that quality is consistently improved.” The ISO quality management standards and guidelines have earned a global reputation as the basis for establishing quality management systems.</a:t>
            </a:r>
          </a:p>
          <a:p>
            <a:pPr lvl="1">
              <a:spcBef>
                <a:spcPct val="80000"/>
              </a:spcBef>
            </a:pPr>
            <a:r>
              <a:rPr lang="en-US" sz="2000" b="0" i="0" dirty="0">
                <a:solidFill>
                  <a:srgbClr val="3F3F3F"/>
                </a:solidFill>
                <a:effectLst/>
                <a:latin typeface="Cordale"/>
              </a:rPr>
              <a:t>ISO continues to offer standards to provide a framework for the assessment of software processes. The overall goals of a standard are to encourage organizations that are interested in improving quality of software products to employ proven, consistent, and reliable methods for assessing the state of their software development processes.</a:t>
            </a:r>
            <a:endParaRPr lang="en-US" sz="2000" dirty="0"/>
          </a:p>
        </p:txBody>
      </p:sp>
      <p:sp>
        <p:nvSpPr>
          <p:cNvPr id="59394" name="Rectangle 2"/>
          <p:cNvSpPr>
            <a:spLocks noGrp="1" noChangeArrowheads="1"/>
          </p:cNvSpPr>
          <p:nvPr>
            <p:ph type="title"/>
          </p:nvPr>
        </p:nvSpPr>
        <p:spPr>
          <a:xfrm>
            <a:off x="381000" y="274638"/>
            <a:ext cx="8305800" cy="715962"/>
          </a:xfrm>
        </p:spPr>
        <p:txBody>
          <a:bodyPr>
            <a:normAutofit fontScale="90000"/>
          </a:bodyPr>
          <a:lstStyle/>
          <a:p>
            <a:r>
              <a:rPr lang="en-US" dirty="0"/>
              <a:t>ISO Standards</a:t>
            </a:r>
          </a:p>
        </p:txBody>
      </p:sp>
      <p:sp>
        <p:nvSpPr>
          <p:cNvPr id="59397"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AB4E9A7D-F34F-408A-AE6C-B54E88579F32}"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381000" y="1752600"/>
            <a:ext cx="8458200" cy="4572000"/>
          </a:xfrm>
        </p:spPr>
        <p:txBody>
          <a:bodyPr/>
          <a:lstStyle/>
          <a:p>
            <a:pPr>
              <a:spcBef>
                <a:spcPct val="100000"/>
              </a:spcBef>
            </a:pPr>
            <a:r>
              <a:rPr lang="en-US" dirty="0"/>
              <a:t>Several suggestions for improving quality for IT projects include:</a:t>
            </a:r>
          </a:p>
          <a:p>
            <a:pPr lvl="1">
              <a:spcBef>
                <a:spcPct val="100000"/>
              </a:spcBef>
            </a:pPr>
            <a:r>
              <a:rPr lang="en-US" dirty="0"/>
              <a:t>Establish leadership that promotes quality</a:t>
            </a:r>
          </a:p>
          <a:p>
            <a:pPr lvl="1">
              <a:spcBef>
                <a:spcPct val="100000"/>
              </a:spcBef>
            </a:pPr>
            <a:r>
              <a:rPr lang="en-US" dirty="0"/>
              <a:t>Understand the cost of quality</a:t>
            </a:r>
          </a:p>
          <a:p>
            <a:pPr lvl="1">
              <a:spcBef>
                <a:spcPct val="100000"/>
              </a:spcBef>
            </a:pPr>
            <a:r>
              <a:rPr lang="en-US" dirty="0"/>
              <a:t>Focus on organizational influences and workplace factors that affect quality</a:t>
            </a:r>
          </a:p>
          <a:p>
            <a:pPr lvl="1">
              <a:spcBef>
                <a:spcPct val="100000"/>
              </a:spcBef>
            </a:pPr>
            <a:r>
              <a:rPr lang="en-US" dirty="0"/>
              <a:t>Follow maturity models</a:t>
            </a:r>
          </a:p>
        </p:txBody>
      </p:sp>
      <p:sp>
        <p:nvSpPr>
          <p:cNvPr id="60418" name="Rectangle 2"/>
          <p:cNvSpPr>
            <a:spLocks noGrp="1" noChangeArrowheads="1"/>
          </p:cNvSpPr>
          <p:nvPr>
            <p:ph type="title"/>
          </p:nvPr>
        </p:nvSpPr>
        <p:spPr/>
        <p:txBody>
          <a:bodyPr>
            <a:normAutofit fontScale="90000"/>
          </a:bodyPr>
          <a:lstStyle/>
          <a:p>
            <a:r>
              <a:rPr lang="en-US" dirty="0"/>
              <a:t>Improving Information Technology Project Quality</a:t>
            </a:r>
          </a:p>
        </p:txBody>
      </p:sp>
      <p:sp>
        <p:nvSpPr>
          <p:cNvPr id="60421"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23F0EDE3-83E9-4417-B805-2D1A19CC59BE}"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lstStyle/>
          <a:p>
            <a:pPr>
              <a:spcBef>
                <a:spcPct val="50000"/>
              </a:spcBef>
            </a:pPr>
            <a:r>
              <a:rPr lang="en-US" dirty="0"/>
              <a:t>As Joseph M. Juran said in 1945, “It is most important that top management be quality-minded. In the absence of sincere manifestation of interest at the top, little will happen below”*</a:t>
            </a:r>
          </a:p>
          <a:p>
            <a:pPr>
              <a:spcBef>
                <a:spcPct val="50000"/>
              </a:spcBef>
            </a:pPr>
            <a:r>
              <a:rPr lang="en-US" dirty="0"/>
              <a:t>A large percentage of quality problems are associated with management, not technical issues.</a:t>
            </a:r>
          </a:p>
          <a:p>
            <a:pPr lvl="1">
              <a:buFont typeface="Wingdings" pitchFamily="2" charset="2"/>
              <a:buNone/>
            </a:pPr>
            <a:endParaRPr lang="en-US" dirty="0"/>
          </a:p>
          <a:p>
            <a:pPr lvl="1">
              <a:buFont typeface="Wingdings" pitchFamily="2" charset="2"/>
              <a:buNone/>
            </a:pPr>
            <a:r>
              <a:rPr lang="en-US" sz="1700" dirty="0"/>
              <a:t>*American Society for Quality (ASQ), </a:t>
            </a:r>
            <a:r>
              <a:rPr lang="en-US" sz="1700" i="1" dirty="0"/>
              <a:t>(www.asqc.org/about/history/juran.html</a:t>
            </a:r>
            <a:r>
              <a:rPr lang="en-US" sz="1700" dirty="0"/>
              <a:t>).</a:t>
            </a:r>
          </a:p>
          <a:p>
            <a:pPr lvl="1">
              <a:buFont typeface="Wingdings" pitchFamily="2" charset="2"/>
              <a:buNone/>
            </a:pPr>
            <a:endParaRPr lang="en-US" sz="2000" dirty="0"/>
          </a:p>
        </p:txBody>
      </p:sp>
      <p:sp>
        <p:nvSpPr>
          <p:cNvPr id="61442" name="Rectangle 2"/>
          <p:cNvSpPr>
            <a:spLocks noGrp="1" noChangeArrowheads="1"/>
          </p:cNvSpPr>
          <p:nvPr>
            <p:ph type="title"/>
          </p:nvPr>
        </p:nvSpPr>
        <p:spPr/>
        <p:txBody>
          <a:bodyPr/>
          <a:lstStyle/>
          <a:p>
            <a:r>
              <a:rPr lang="en-US" dirty="0"/>
              <a:t>Leadership</a:t>
            </a:r>
          </a:p>
        </p:txBody>
      </p:sp>
      <p:sp>
        <p:nvSpPr>
          <p:cNvPr id="61445"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166046AB-9974-4BFB-9F9E-7BE7781B7B66}"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p:txBody>
          <a:bodyPr/>
          <a:lstStyle/>
          <a:p>
            <a:pPr>
              <a:lnSpc>
                <a:spcPct val="90000"/>
              </a:lnSpc>
            </a:pPr>
            <a:r>
              <a:rPr lang="en-US" dirty="0"/>
              <a:t>The </a:t>
            </a:r>
            <a:r>
              <a:rPr lang="en-US" b="1" dirty="0"/>
              <a:t>cost of quality</a:t>
            </a:r>
            <a:r>
              <a:rPr lang="en-US" dirty="0"/>
              <a:t> is the cost of conformance plus the cost of nonconformance</a:t>
            </a:r>
          </a:p>
          <a:p>
            <a:pPr lvl="1">
              <a:lnSpc>
                <a:spcPct val="90000"/>
              </a:lnSpc>
            </a:pPr>
            <a:r>
              <a:rPr lang="en-US" b="1" dirty="0"/>
              <a:t>Conformance</a:t>
            </a:r>
            <a:r>
              <a:rPr lang="en-US" dirty="0"/>
              <a:t> means delivering products that meet requirements and fitness for use</a:t>
            </a:r>
          </a:p>
          <a:p>
            <a:pPr lvl="1">
              <a:lnSpc>
                <a:spcPct val="90000"/>
              </a:lnSpc>
            </a:pPr>
            <a:r>
              <a:rPr lang="en-US" b="1" dirty="0"/>
              <a:t>Cost of nonconformance</a:t>
            </a:r>
            <a:r>
              <a:rPr lang="en-US" dirty="0"/>
              <a:t> means taking responsibility for failures or not meeting quality expectations</a:t>
            </a:r>
          </a:p>
          <a:p>
            <a:pPr>
              <a:lnSpc>
                <a:spcPct val="90000"/>
              </a:lnSpc>
            </a:pPr>
            <a:r>
              <a:rPr lang="en-US" dirty="0"/>
              <a:t>A study reported that software bugs cost the U.S. economy $59.6 billion each year and that one third of the bugs could be eliminated by an improved testing infrastructure</a:t>
            </a:r>
          </a:p>
        </p:txBody>
      </p:sp>
      <p:sp>
        <p:nvSpPr>
          <p:cNvPr id="62466" name="Rectangle 2"/>
          <p:cNvSpPr>
            <a:spLocks noGrp="1" noChangeArrowheads="1"/>
          </p:cNvSpPr>
          <p:nvPr>
            <p:ph type="title"/>
          </p:nvPr>
        </p:nvSpPr>
        <p:spPr/>
        <p:txBody>
          <a:bodyPr/>
          <a:lstStyle/>
          <a:p>
            <a:r>
              <a:rPr lang="en-US" dirty="0"/>
              <a:t>The Cost of Quality</a:t>
            </a:r>
          </a:p>
        </p:txBody>
      </p:sp>
      <p:sp>
        <p:nvSpPr>
          <p:cNvPr id="62469" name="Footer Placeholder 7"/>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7" name="Slide Number Placeholder 6"/>
          <p:cNvSpPr>
            <a:spLocks noGrp="1"/>
          </p:cNvSpPr>
          <p:nvPr>
            <p:ph type="sldNum" sz="quarter" idx="11"/>
          </p:nvPr>
        </p:nvSpPr>
        <p:spPr/>
        <p:txBody>
          <a:bodyPr/>
          <a:lstStyle/>
          <a:p>
            <a:pPr>
              <a:defRPr/>
            </a:pPr>
            <a:fld id="{7D8AE3BC-8A8A-45E1-9E7C-7D0B1B16348C}"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0" y="838200"/>
            <a:ext cx="9144000" cy="5181600"/>
          </a:xfrm>
        </p:spPr>
        <p:txBody>
          <a:bodyPr/>
          <a:lstStyle/>
          <a:p>
            <a:pPr>
              <a:spcBef>
                <a:spcPct val="40000"/>
              </a:spcBef>
            </a:pPr>
            <a:r>
              <a:rPr lang="en-US" sz="2600" b="1" dirty="0"/>
              <a:t>Prevention cost</a:t>
            </a:r>
            <a:r>
              <a:rPr lang="en-US" sz="2600" dirty="0"/>
              <a:t>: Cost of planning and executing a project so it is error-free or within an acceptable error range</a:t>
            </a:r>
          </a:p>
          <a:p>
            <a:pPr>
              <a:spcBef>
                <a:spcPct val="40000"/>
              </a:spcBef>
            </a:pPr>
            <a:r>
              <a:rPr lang="en-US" sz="2600" b="1" dirty="0"/>
              <a:t>Appraisal cost</a:t>
            </a:r>
            <a:r>
              <a:rPr lang="en-US" sz="2600" dirty="0"/>
              <a:t>: Cost of evaluating processes and their outputs to ensure quality</a:t>
            </a:r>
          </a:p>
          <a:p>
            <a:pPr>
              <a:spcBef>
                <a:spcPct val="40000"/>
              </a:spcBef>
            </a:pPr>
            <a:r>
              <a:rPr lang="en-US" sz="2600" b="1" dirty="0"/>
              <a:t>Internal failure cost</a:t>
            </a:r>
            <a:r>
              <a:rPr lang="en-US" sz="2600" dirty="0"/>
              <a:t>: Cost incurred to correct an identified defect before the customer receives the product</a:t>
            </a:r>
          </a:p>
          <a:p>
            <a:pPr>
              <a:spcBef>
                <a:spcPct val="40000"/>
              </a:spcBef>
            </a:pPr>
            <a:r>
              <a:rPr lang="en-US" sz="2600" b="1" dirty="0"/>
              <a:t>External failure cost</a:t>
            </a:r>
            <a:r>
              <a:rPr lang="en-US" sz="2600" dirty="0"/>
              <a:t>: Cost that relates to all errors not detected and corrected before delivery to the customer</a:t>
            </a:r>
          </a:p>
          <a:p>
            <a:pPr>
              <a:spcBef>
                <a:spcPct val="40000"/>
              </a:spcBef>
            </a:pPr>
            <a:r>
              <a:rPr lang="en-US" sz="2600" b="1" dirty="0"/>
              <a:t>Measurement and test equipment costs</a:t>
            </a:r>
            <a:r>
              <a:rPr lang="en-US" sz="2600" dirty="0"/>
              <a:t>: Capital cost of equipment used to perform prevention and appraisal activities</a:t>
            </a:r>
          </a:p>
        </p:txBody>
      </p:sp>
      <p:sp>
        <p:nvSpPr>
          <p:cNvPr id="63490" name="Rectangle 2"/>
          <p:cNvSpPr>
            <a:spLocks noGrp="1" noChangeArrowheads="1"/>
          </p:cNvSpPr>
          <p:nvPr>
            <p:ph type="title"/>
          </p:nvPr>
        </p:nvSpPr>
        <p:spPr>
          <a:xfrm>
            <a:off x="381000" y="304800"/>
            <a:ext cx="8382000" cy="457200"/>
          </a:xfrm>
        </p:spPr>
        <p:txBody>
          <a:bodyPr>
            <a:normAutofit fontScale="90000"/>
          </a:bodyPr>
          <a:lstStyle/>
          <a:p>
            <a:r>
              <a:rPr lang="en-US" sz="3600" dirty="0"/>
              <a:t>Five Cost Categories Related to Quality</a:t>
            </a:r>
            <a:endParaRPr lang="en-US" sz="4400" dirty="0"/>
          </a:p>
        </p:txBody>
      </p:sp>
      <p:sp>
        <p:nvSpPr>
          <p:cNvPr id="63493"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BD81635D-5E53-4048-B164-DB1D8E4A9E29}"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228600" y="1524000"/>
            <a:ext cx="8458200" cy="4572000"/>
          </a:xfrm>
        </p:spPr>
        <p:txBody>
          <a:bodyPr/>
          <a:lstStyle/>
          <a:p>
            <a:pPr>
              <a:spcBef>
                <a:spcPct val="60000"/>
              </a:spcBef>
            </a:pPr>
            <a:r>
              <a:rPr lang="en-US" dirty="0"/>
              <a:t>The International Organization for Standardization (ISO) defines </a:t>
            </a:r>
            <a:r>
              <a:rPr lang="en-US" b="1" dirty="0"/>
              <a:t>quality</a:t>
            </a:r>
            <a:r>
              <a:rPr lang="en-US" dirty="0"/>
              <a:t> as “the degree to which a set of inherent characteristics fulfils requirements” Other experts define quality based on:</a:t>
            </a:r>
          </a:p>
          <a:p>
            <a:pPr lvl="1">
              <a:spcBef>
                <a:spcPct val="60000"/>
              </a:spcBef>
            </a:pPr>
            <a:r>
              <a:rPr lang="en-US" b="1" dirty="0"/>
              <a:t>Conformance to requirements</a:t>
            </a:r>
            <a:r>
              <a:rPr lang="en-US" dirty="0"/>
              <a:t>: The project’s processes and products meet written specifications</a:t>
            </a:r>
          </a:p>
          <a:p>
            <a:pPr lvl="1">
              <a:spcBef>
                <a:spcPct val="60000"/>
              </a:spcBef>
            </a:pPr>
            <a:r>
              <a:rPr lang="en-US" b="1" dirty="0"/>
              <a:t>Fitness for use</a:t>
            </a:r>
            <a:r>
              <a:rPr lang="en-US" dirty="0"/>
              <a:t>: A product can be used as it was intended</a:t>
            </a:r>
          </a:p>
        </p:txBody>
      </p:sp>
      <p:sp>
        <p:nvSpPr>
          <p:cNvPr id="13314" name="Rectangle 2"/>
          <p:cNvSpPr>
            <a:spLocks noGrp="1" noChangeArrowheads="1"/>
          </p:cNvSpPr>
          <p:nvPr>
            <p:ph type="title"/>
          </p:nvPr>
        </p:nvSpPr>
        <p:spPr/>
        <p:txBody>
          <a:bodyPr/>
          <a:lstStyle/>
          <a:p>
            <a:r>
              <a:rPr lang="en-US" dirty="0"/>
              <a:t>What Is Project Quality?</a:t>
            </a:r>
          </a:p>
        </p:txBody>
      </p:sp>
      <p:sp>
        <p:nvSpPr>
          <p:cNvPr id="13317"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14247F9B-931D-42CA-BDB2-4E58BEDFA701}"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381000" y="1676400"/>
            <a:ext cx="8458200" cy="4572000"/>
          </a:xfrm>
        </p:spPr>
        <p:txBody>
          <a:bodyPr/>
          <a:lstStyle/>
          <a:p>
            <a:r>
              <a:rPr lang="en-US" sz="2400" dirty="0"/>
              <a:t>Study by DeMarco and Lister showed that organizational issues had a much greater influence on programmer productivity than the technical environment or programming languages</a:t>
            </a:r>
          </a:p>
          <a:p>
            <a:r>
              <a:rPr lang="en-US" sz="2400" dirty="0"/>
              <a:t>Study found no correlation between productivity and programming language, years of experience, or salary.</a:t>
            </a:r>
          </a:p>
          <a:p>
            <a:r>
              <a:rPr lang="en-US" sz="2400" dirty="0"/>
              <a:t>A </a:t>
            </a:r>
            <a:r>
              <a:rPr lang="en-US" sz="2400" u="sng" dirty="0"/>
              <a:t>dedicated workspace</a:t>
            </a:r>
            <a:r>
              <a:rPr lang="en-US" sz="2400" dirty="0"/>
              <a:t> and a </a:t>
            </a:r>
            <a:r>
              <a:rPr lang="en-US" sz="2400" u="sng" dirty="0"/>
              <a:t>quiet work environment</a:t>
            </a:r>
            <a:r>
              <a:rPr lang="en-US" sz="2400" dirty="0"/>
              <a:t> were key factors to improving programmer productivity</a:t>
            </a:r>
          </a:p>
        </p:txBody>
      </p:sp>
      <p:sp>
        <p:nvSpPr>
          <p:cNvPr id="65538" name="Rectangle 2"/>
          <p:cNvSpPr>
            <a:spLocks noGrp="1" noChangeArrowheads="1"/>
          </p:cNvSpPr>
          <p:nvPr>
            <p:ph type="title"/>
          </p:nvPr>
        </p:nvSpPr>
        <p:spPr/>
        <p:txBody>
          <a:bodyPr>
            <a:normAutofit fontScale="90000"/>
          </a:bodyPr>
          <a:lstStyle/>
          <a:p>
            <a:r>
              <a:rPr lang="en-US" dirty="0"/>
              <a:t>Organizational Influences, Workplace Factors, and Quality</a:t>
            </a:r>
          </a:p>
        </p:txBody>
      </p:sp>
      <p:sp>
        <p:nvSpPr>
          <p:cNvPr id="65541"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52FB340E-A5BA-4B77-9E3D-B1487CFF1EA1}"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381000" y="1905000"/>
            <a:ext cx="8458200" cy="4343400"/>
          </a:xfrm>
        </p:spPr>
        <p:txBody>
          <a:bodyPr/>
          <a:lstStyle/>
          <a:p>
            <a:pPr>
              <a:spcBef>
                <a:spcPct val="100000"/>
              </a:spcBef>
            </a:pPr>
            <a:r>
              <a:rPr lang="en-US" dirty="0"/>
              <a:t>Project managers must understand and manage stakeholder expectations.</a:t>
            </a:r>
          </a:p>
          <a:p>
            <a:pPr>
              <a:spcBef>
                <a:spcPct val="100000"/>
              </a:spcBef>
            </a:pPr>
            <a:r>
              <a:rPr lang="en-US" dirty="0"/>
              <a:t>Expectations also vary by:</a:t>
            </a:r>
          </a:p>
          <a:p>
            <a:pPr lvl="1">
              <a:spcBef>
                <a:spcPct val="100000"/>
              </a:spcBef>
            </a:pPr>
            <a:r>
              <a:rPr lang="en-US" dirty="0"/>
              <a:t>Organization’s culture</a:t>
            </a:r>
          </a:p>
          <a:p>
            <a:pPr lvl="1">
              <a:spcBef>
                <a:spcPct val="100000"/>
              </a:spcBef>
            </a:pPr>
            <a:r>
              <a:rPr lang="en-US" dirty="0"/>
              <a:t>Geographic regions</a:t>
            </a:r>
          </a:p>
        </p:txBody>
      </p:sp>
      <p:sp>
        <p:nvSpPr>
          <p:cNvPr id="66562" name="Rectangle 2"/>
          <p:cNvSpPr>
            <a:spLocks noGrp="1" noChangeArrowheads="1"/>
          </p:cNvSpPr>
          <p:nvPr>
            <p:ph type="title"/>
          </p:nvPr>
        </p:nvSpPr>
        <p:spPr/>
        <p:txBody>
          <a:bodyPr>
            <a:normAutofit fontScale="90000"/>
          </a:bodyPr>
          <a:lstStyle/>
          <a:p>
            <a:r>
              <a:rPr lang="en-US" dirty="0"/>
              <a:t>Expectations and Cultural Differences in Quality</a:t>
            </a:r>
          </a:p>
        </p:txBody>
      </p:sp>
      <p:sp>
        <p:nvSpPr>
          <p:cNvPr id="66565"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45D46068-986D-4A00-985E-5007A0D6C265}"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381000" y="1295400"/>
            <a:ext cx="8458200" cy="4724400"/>
          </a:xfrm>
        </p:spPr>
        <p:txBody>
          <a:bodyPr/>
          <a:lstStyle/>
          <a:p>
            <a:pPr>
              <a:spcBef>
                <a:spcPct val="100000"/>
              </a:spcBef>
            </a:pPr>
            <a:r>
              <a:rPr lang="en-US" sz="2000" b="1" dirty="0"/>
              <a:t>Maturity models</a:t>
            </a:r>
            <a:r>
              <a:rPr lang="en-US" sz="2000" dirty="0"/>
              <a:t> are frameworks for helping organizations improve their processes and systems</a:t>
            </a:r>
          </a:p>
          <a:p>
            <a:r>
              <a:rPr lang="en-US" sz="2000" dirty="0"/>
              <a:t>The </a:t>
            </a:r>
            <a:r>
              <a:rPr lang="en-US" sz="2000" b="1" dirty="0"/>
              <a:t>Software Quality Function Deployment Model</a:t>
            </a:r>
            <a:r>
              <a:rPr lang="en-US" sz="2000" dirty="0"/>
              <a:t> </a:t>
            </a:r>
            <a:r>
              <a:rPr lang="en-US" sz="2000" dirty="0">
                <a:solidFill>
                  <a:srgbClr val="3F3F3F"/>
                </a:solidFill>
                <a:effectLst/>
                <a:latin typeface="Cordale"/>
              </a:rPr>
              <a:t>is an adaptation of the quality function deployment model suggested in 1986 as an implementation vehicle for Total Quality Management (TQM). SQFD focuses on defining user requirements and planning software projects. The result of SQFD is a set of measurable technical product specifications and their priorities. Having clearer requirements can lead to fewer design changes, increased productivity, and, ultimately, software products that are more likely to satisfy stakeholder requirements. The idea of introducing quality early in the design stage was based on Taguchi’s emphasis on Robust Design methods.</a:t>
            </a:r>
            <a:r>
              <a:rPr lang="en-US" sz="2000" b="1" u="none" strike="noStrike" dirty="0">
                <a:solidFill>
                  <a:srgbClr val="006298"/>
                </a:solidFill>
                <a:effectLst/>
                <a:latin typeface="DroidSerif"/>
                <a:hlinkClick r:id="rId2"/>
              </a:rPr>
              <a:t>*</a:t>
            </a:r>
            <a:endParaRPr lang="en-US" sz="2000" dirty="0">
              <a:solidFill>
                <a:srgbClr val="3F3F3F"/>
              </a:solidFill>
              <a:effectLst/>
              <a:latin typeface="Cordale"/>
            </a:endParaRPr>
          </a:p>
          <a:p>
            <a:pPr marL="109537" indent="0">
              <a:buNone/>
            </a:pPr>
            <a:endParaRPr lang="en-US" sz="2000" b="1" dirty="0">
              <a:solidFill>
                <a:srgbClr val="AF5C23"/>
              </a:solidFill>
              <a:effectLst/>
              <a:latin typeface="Helvetica" panose="020B0604020202020204" pitchFamily="34" charset="0"/>
            </a:endParaRPr>
          </a:p>
        </p:txBody>
      </p:sp>
      <p:sp>
        <p:nvSpPr>
          <p:cNvPr id="67586" name="Rectangle 2"/>
          <p:cNvSpPr>
            <a:spLocks noGrp="1" noChangeArrowheads="1"/>
          </p:cNvSpPr>
          <p:nvPr>
            <p:ph type="title"/>
          </p:nvPr>
        </p:nvSpPr>
        <p:spPr>
          <a:xfrm>
            <a:off x="381000" y="533400"/>
            <a:ext cx="8382000" cy="608013"/>
          </a:xfrm>
        </p:spPr>
        <p:txBody>
          <a:bodyPr>
            <a:normAutofit fontScale="90000"/>
          </a:bodyPr>
          <a:lstStyle/>
          <a:p>
            <a:r>
              <a:rPr lang="en-US" dirty="0"/>
              <a:t>Maturity Models</a:t>
            </a:r>
          </a:p>
        </p:txBody>
      </p:sp>
      <p:sp>
        <p:nvSpPr>
          <p:cNvPr id="6758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EA97B0AE-9ED8-4D3A-9184-69B28F79C1A5}"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381000" y="1676400"/>
            <a:ext cx="8458200" cy="4572000"/>
          </a:xfrm>
        </p:spPr>
        <p:txBody>
          <a:bodyPr/>
          <a:lstStyle/>
          <a:p>
            <a:pPr>
              <a:spcBef>
                <a:spcPct val="50000"/>
              </a:spcBef>
            </a:pPr>
            <a:r>
              <a:rPr lang="en-US" dirty="0"/>
              <a:t>Spreadsheet and charting software helps create Pareto diagrams, fishbone diagrams, and so on</a:t>
            </a:r>
          </a:p>
          <a:p>
            <a:pPr>
              <a:spcBef>
                <a:spcPct val="50000"/>
              </a:spcBef>
            </a:pPr>
            <a:r>
              <a:rPr lang="en-US" dirty="0"/>
              <a:t>Statistical software packages help perform statistical analysis</a:t>
            </a:r>
          </a:p>
          <a:p>
            <a:pPr>
              <a:spcBef>
                <a:spcPct val="50000"/>
              </a:spcBef>
            </a:pPr>
            <a:r>
              <a:rPr lang="en-US" dirty="0"/>
              <a:t>Specialized software products help manage Six Sigma projects or create quality control charts</a:t>
            </a:r>
          </a:p>
          <a:p>
            <a:pPr>
              <a:spcBef>
                <a:spcPct val="50000"/>
              </a:spcBef>
            </a:pPr>
            <a:r>
              <a:rPr lang="en-US" dirty="0"/>
              <a:t>Project management software helps create Gantt charts and other tools to help plan and track work related to quality management</a:t>
            </a:r>
          </a:p>
        </p:txBody>
      </p:sp>
      <p:sp>
        <p:nvSpPr>
          <p:cNvPr id="71682" name="Rectangle 2"/>
          <p:cNvSpPr>
            <a:spLocks noGrp="1" noChangeArrowheads="1"/>
          </p:cNvSpPr>
          <p:nvPr>
            <p:ph type="title"/>
          </p:nvPr>
        </p:nvSpPr>
        <p:spPr/>
        <p:txBody>
          <a:bodyPr>
            <a:normAutofit fontScale="90000"/>
          </a:bodyPr>
          <a:lstStyle/>
          <a:p>
            <a:r>
              <a:rPr lang="en-US" dirty="0"/>
              <a:t>Using Software to Assist in Project Quality Management</a:t>
            </a:r>
          </a:p>
        </p:txBody>
      </p:sp>
      <p:sp>
        <p:nvSpPr>
          <p:cNvPr id="71685"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93C7463B-AD7E-4F6F-8465-E2BEA4F838CF}"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p:txBody>
          <a:bodyPr/>
          <a:lstStyle/>
          <a:p>
            <a:pPr>
              <a:spcBef>
                <a:spcPct val="100000"/>
              </a:spcBef>
            </a:pPr>
            <a:r>
              <a:rPr lang="en-US" dirty="0"/>
              <a:t>Project quality management ensures that the project will satisfy the needs for which it was undertaken</a:t>
            </a:r>
          </a:p>
          <a:p>
            <a:pPr>
              <a:spcBef>
                <a:spcPct val="100000"/>
              </a:spcBef>
            </a:pPr>
            <a:r>
              <a:rPr lang="en-US" dirty="0"/>
              <a:t>Main processes include:</a:t>
            </a:r>
          </a:p>
          <a:p>
            <a:pPr lvl="1">
              <a:spcBef>
                <a:spcPct val="100000"/>
              </a:spcBef>
            </a:pPr>
            <a:r>
              <a:rPr lang="en-US" dirty="0"/>
              <a:t>Plan quality</a:t>
            </a:r>
          </a:p>
          <a:p>
            <a:pPr lvl="1">
              <a:spcBef>
                <a:spcPct val="100000"/>
              </a:spcBef>
            </a:pPr>
            <a:r>
              <a:rPr lang="en-US" dirty="0"/>
              <a:t>Perform quality assurance</a:t>
            </a:r>
          </a:p>
          <a:p>
            <a:pPr lvl="1">
              <a:spcBef>
                <a:spcPct val="100000"/>
              </a:spcBef>
            </a:pPr>
            <a:r>
              <a:rPr lang="en-US" dirty="0"/>
              <a:t>Perform quality control</a:t>
            </a:r>
          </a:p>
        </p:txBody>
      </p:sp>
      <p:sp>
        <p:nvSpPr>
          <p:cNvPr id="72706" name="Rectangle 2"/>
          <p:cNvSpPr>
            <a:spLocks noGrp="1" noChangeArrowheads="1"/>
          </p:cNvSpPr>
          <p:nvPr>
            <p:ph type="title"/>
          </p:nvPr>
        </p:nvSpPr>
        <p:spPr/>
        <p:txBody>
          <a:bodyPr/>
          <a:lstStyle/>
          <a:p>
            <a:r>
              <a:rPr lang="en-US" dirty="0"/>
              <a:t>Chapter Summary</a:t>
            </a:r>
          </a:p>
        </p:txBody>
      </p:sp>
      <p:sp>
        <p:nvSpPr>
          <p:cNvPr id="7270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2E62C714-3C5F-4E07-AE88-D1AB390D0254}" type="slidenum">
              <a:rPr lang="en-US" smtClean="0"/>
              <a:pPr>
                <a:defRPr/>
              </a:pPr>
              <a:t>34</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14300" y="1374121"/>
            <a:ext cx="8915400" cy="4572000"/>
          </a:xfrm>
        </p:spPr>
        <p:txBody>
          <a:bodyPr/>
          <a:lstStyle/>
          <a:p>
            <a:r>
              <a:rPr lang="en-US" sz="2000" b="1" dirty="0"/>
              <a:t>Project quality management </a:t>
            </a:r>
            <a:r>
              <a:rPr lang="en-US" sz="2000" dirty="0"/>
              <a:t>ensures that the project will satisfy the needs for which it was undertaken</a:t>
            </a:r>
          </a:p>
          <a:p>
            <a:r>
              <a:rPr lang="en-US" sz="2400" b="0" i="0" dirty="0">
                <a:solidFill>
                  <a:srgbClr val="3F3F3F"/>
                </a:solidFill>
                <a:effectLst/>
                <a:latin typeface="Cordale"/>
              </a:rPr>
              <a:t>The project team must develop good relationships with key stakeholders, especially the main customer for the project, to understand what quality means to them. </a:t>
            </a:r>
            <a:r>
              <a:rPr lang="en-US" sz="2400" b="0" i="1" dirty="0">
                <a:solidFill>
                  <a:srgbClr val="3F3F3F"/>
                </a:solidFill>
                <a:effectLst/>
                <a:latin typeface="Cordale"/>
              </a:rPr>
              <a:t>After all, the customer ultimately decides if quality is acceptable</a:t>
            </a:r>
            <a:r>
              <a:rPr lang="en-US" sz="2400" b="0" i="0" dirty="0">
                <a:solidFill>
                  <a:srgbClr val="3F3F3F"/>
                </a:solidFill>
                <a:effectLst/>
                <a:latin typeface="Cordale"/>
              </a:rPr>
              <a:t>. Many technical projects fail because the project team focuses only on meeting the written requirements for the main products being created and ignores other stakeholder needs and expectations for the project.</a:t>
            </a:r>
          </a:p>
          <a:p>
            <a:r>
              <a:rPr lang="en-US" sz="2000" b="0" i="0" dirty="0">
                <a:solidFill>
                  <a:srgbClr val="3F3F3F"/>
                </a:solidFill>
                <a:effectLst/>
                <a:latin typeface="Cordale"/>
              </a:rPr>
              <a:t>Quality, therefore, must be on an equal level with project scope, time, and cost. If a project’s stakeholders are not satisfied with the quality of the project management or the resulting products of the project, the project team will need to adjust scope, time, and cost to satisfy the stakeholder. Meeting only written requirements for scope, time, and cost is not sufficient. </a:t>
            </a:r>
            <a:endParaRPr lang="en-US" sz="3200" dirty="0"/>
          </a:p>
        </p:txBody>
      </p:sp>
      <p:sp>
        <p:nvSpPr>
          <p:cNvPr id="14338" name="Rectangle 2"/>
          <p:cNvSpPr>
            <a:spLocks noGrp="1" noChangeArrowheads="1"/>
          </p:cNvSpPr>
          <p:nvPr>
            <p:ph type="title"/>
          </p:nvPr>
        </p:nvSpPr>
        <p:spPr/>
        <p:txBody>
          <a:bodyPr>
            <a:normAutofit fontScale="90000"/>
          </a:bodyPr>
          <a:lstStyle/>
          <a:p>
            <a:r>
              <a:rPr lang="en-US" dirty="0"/>
              <a:t>What Is Project Quality Management?</a:t>
            </a:r>
          </a:p>
        </p:txBody>
      </p:sp>
      <p:sp>
        <p:nvSpPr>
          <p:cNvPr id="14341"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8DF6B265-04DB-454D-BE0F-7642CB49FCAB}"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6735B2-F031-4B94-BC66-0BCA735B89A3}"/>
              </a:ext>
            </a:extLst>
          </p:cNvPr>
          <p:cNvSpPr>
            <a:spLocks noGrp="1"/>
          </p:cNvSpPr>
          <p:nvPr>
            <p:ph idx="1"/>
          </p:nvPr>
        </p:nvSpPr>
        <p:spPr/>
        <p:txBody>
          <a:bodyPr/>
          <a:lstStyle/>
          <a:p>
            <a:r>
              <a:rPr lang="en-US" sz="2800" dirty="0"/>
              <a:t>Processes include:</a:t>
            </a:r>
          </a:p>
          <a:p>
            <a:pPr lvl="1"/>
            <a:r>
              <a:rPr lang="en-US" sz="2400" b="1" dirty="0"/>
              <a:t>Planning quality management</a:t>
            </a:r>
            <a:r>
              <a:rPr lang="en-US" sz="2400" dirty="0"/>
              <a:t>: Identifying which quality standards are relevant to the project and how to satisfy them; a </a:t>
            </a:r>
            <a:r>
              <a:rPr lang="en-US" sz="2400" b="1" dirty="0"/>
              <a:t>metric</a:t>
            </a:r>
            <a:r>
              <a:rPr lang="en-US" sz="2400" dirty="0"/>
              <a:t> is a standard of measurement</a:t>
            </a:r>
          </a:p>
          <a:p>
            <a:pPr lvl="1"/>
            <a:r>
              <a:rPr lang="en-US" sz="2400" b="1" dirty="0"/>
              <a:t>Performing quality assurance</a:t>
            </a:r>
            <a:r>
              <a:rPr lang="en-US" sz="2400" dirty="0"/>
              <a:t>: Periodically evaluating overall project performance to ensure the project will satisfy the relevant quality standards</a:t>
            </a:r>
          </a:p>
          <a:p>
            <a:pPr lvl="1"/>
            <a:r>
              <a:rPr lang="en-US" sz="2400" b="1" dirty="0"/>
              <a:t>Performing quality control</a:t>
            </a:r>
            <a:r>
              <a:rPr lang="en-US" sz="2400" dirty="0"/>
              <a:t>: Monitoring specific project results to ensure that they comply with the relevant quality standards</a:t>
            </a:r>
          </a:p>
          <a:p>
            <a:pPr marL="109537" indent="0">
              <a:buNone/>
            </a:pPr>
            <a:endParaRPr lang="en-US" sz="2800" dirty="0"/>
          </a:p>
        </p:txBody>
      </p:sp>
      <p:sp>
        <p:nvSpPr>
          <p:cNvPr id="3" name="Title 2">
            <a:extLst>
              <a:ext uri="{FF2B5EF4-FFF2-40B4-BE49-F238E27FC236}">
                <a16:creationId xmlns:a16="http://schemas.microsoft.com/office/drawing/2014/main" id="{28A2266F-D281-4518-9756-C8351DB699E7}"/>
              </a:ext>
            </a:extLst>
          </p:cNvPr>
          <p:cNvSpPr>
            <a:spLocks noGrp="1"/>
          </p:cNvSpPr>
          <p:nvPr>
            <p:ph type="title"/>
          </p:nvPr>
        </p:nvSpPr>
        <p:spPr/>
        <p:txBody>
          <a:bodyPr>
            <a:normAutofit fontScale="90000"/>
          </a:bodyPr>
          <a:lstStyle/>
          <a:p>
            <a:r>
              <a:rPr lang="en-US" dirty="0"/>
              <a:t>What Is Project Quality Management?</a:t>
            </a:r>
          </a:p>
        </p:txBody>
      </p:sp>
      <p:sp>
        <p:nvSpPr>
          <p:cNvPr id="4" name="Footer Placeholder 3">
            <a:extLst>
              <a:ext uri="{FF2B5EF4-FFF2-40B4-BE49-F238E27FC236}">
                <a16:creationId xmlns:a16="http://schemas.microsoft.com/office/drawing/2014/main" id="{CE698287-6324-452A-8F56-83B7E9D27C54}"/>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E66A58B9-E1FE-4F0A-96CF-4EFD4E6DEB53}"/>
              </a:ext>
            </a:extLst>
          </p:cNvPr>
          <p:cNvSpPr>
            <a:spLocks noGrp="1"/>
          </p:cNvSpPr>
          <p:nvPr>
            <p:ph type="sldNum" sz="quarter" idx="11"/>
          </p:nvPr>
        </p:nvSpPr>
        <p:spPr/>
        <p:txBody>
          <a:bodyPr/>
          <a:lstStyle/>
          <a:p>
            <a:pPr>
              <a:defRPr/>
            </a:pPr>
            <a:fld id="{5EA6CB9E-84A0-45DA-81C2-C3F66A5CA276}" type="slidenum">
              <a:rPr lang="en-US" smtClean="0"/>
              <a:pPr>
                <a:defRPr/>
              </a:pPr>
              <a:t>5</a:t>
            </a:fld>
            <a:endParaRPr lang="en-US" dirty="0"/>
          </a:p>
        </p:txBody>
      </p:sp>
    </p:spTree>
    <p:extLst>
      <p:ext uri="{BB962C8B-B14F-4D97-AF65-F5344CB8AC3E}">
        <p14:creationId xmlns:p14="http://schemas.microsoft.com/office/powerpoint/2010/main" val="1473335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4287"/>
            <a:ext cx="8229600" cy="1143000"/>
          </a:xfrm>
        </p:spPr>
        <p:txBody>
          <a:bodyPr>
            <a:normAutofit fontScale="90000"/>
          </a:bodyPr>
          <a:lstStyle/>
          <a:p>
            <a:r>
              <a:rPr lang="en-US" dirty="0"/>
              <a:t>Figure 8-1. Project Quality Management Summary</a:t>
            </a:r>
          </a:p>
        </p:txBody>
      </p:sp>
      <p:sp>
        <p:nvSpPr>
          <p:cNvPr id="15363" name="Footer Placeholder 3"/>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44012603-D05E-47B7-96B2-441455AC3694}" type="slidenum">
              <a:rPr lang="en-US" smtClean="0"/>
              <a:pPr>
                <a:defRPr/>
              </a:pPr>
              <a:t>6</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219200"/>
            <a:ext cx="7848600" cy="51434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027"/>
          <p:cNvSpPr>
            <a:spLocks noGrp="1" noChangeArrowheads="1"/>
          </p:cNvSpPr>
          <p:nvPr>
            <p:ph idx="1"/>
          </p:nvPr>
        </p:nvSpPr>
        <p:spPr>
          <a:xfrm>
            <a:off x="457200" y="1457325"/>
            <a:ext cx="8186738" cy="4791075"/>
          </a:xfrm>
        </p:spPr>
        <p:txBody>
          <a:bodyPr/>
          <a:lstStyle/>
          <a:p>
            <a:pPr>
              <a:spcBef>
                <a:spcPct val="100000"/>
              </a:spcBef>
            </a:pPr>
            <a:r>
              <a:rPr lang="en-US" dirty="0"/>
              <a:t>Implies the ability to anticipate situations and prepare actions to bring about the desired outcome</a:t>
            </a:r>
          </a:p>
          <a:p>
            <a:pPr>
              <a:spcBef>
                <a:spcPct val="100000"/>
              </a:spcBef>
            </a:pPr>
            <a:r>
              <a:rPr lang="en-US" b="0" i="0" dirty="0">
                <a:solidFill>
                  <a:srgbClr val="3F3F3F"/>
                </a:solidFill>
                <a:effectLst/>
                <a:latin typeface="Cordale"/>
              </a:rPr>
              <a:t>it is important to identify relevant quality standards for each unique project and to design quality into the products of the project and the processes involved in managing the project.</a:t>
            </a:r>
          </a:p>
          <a:p>
            <a:pPr marL="109537" indent="0">
              <a:spcBef>
                <a:spcPct val="100000"/>
              </a:spcBef>
              <a:buNone/>
            </a:pPr>
            <a:endParaRPr lang="en-US" dirty="0"/>
          </a:p>
        </p:txBody>
      </p:sp>
      <p:sp>
        <p:nvSpPr>
          <p:cNvPr id="16386" name="Rectangle 1026"/>
          <p:cNvSpPr>
            <a:spLocks noGrp="1" noChangeArrowheads="1"/>
          </p:cNvSpPr>
          <p:nvPr>
            <p:ph type="title"/>
          </p:nvPr>
        </p:nvSpPr>
        <p:spPr/>
        <p:txBody>
          <a:bodyPr/>
          <a:lstStyle/>
          <a:p>
            <a:r>
              <a:rPr lang="en-US" dirty="0"/>
              <a:t>1 Planning Quality</a:t>
            </a:r>
          </a:p>
        </p:txBody>
      </p:sp>
      <p:sp>
        <p:nvSpPr>
          <p:cNvPr id="1638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B7BA7F8E-D559-4615-9258-F6E51ABB80BD}"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7921D2-E9B7-4CB5-BFCB-EBFA3E7F3326}"/>
              </a:ext>
            </a:extLst>
          </p:cNvPr>
          <p:cNvSpPr>
            <a:spLocks noGrp="1"/>
          </p:cNvSpPr>
          <p:nvPr>
            <p:ph idx="1"/>
          </p:nvPr>
        </p:nvSpPr>
        <p:spPr/>
        <p:txBody>
          <a:bodyPr/>
          <a:lstStyle/>
          <a:p>
            <a:r>
              <a:rPr lang="en-US" b="0" i="0" dirty="0">
                <a:solidFill>
                  <a:srgbClr val="3F3F3F"/>
                </a:solidFill>
                <a:effectLst/>
                <a:latin typeface="Cordale"/>
              </a:rPr>
              <a:t>Several tools and techniques are available for planning quality management. For example, </a:t>
            </a:r>
            <a:r>
              <a:rPr lang="en-US" b="1" i="0" dirty="0">
                <a:solidFill>
                  <a:srgbClr val="006298"/>
                </a:solidFill>
                <a:effectLst/>
                <a:latin typeface="Cordale"/>
              </a:rPr>
              <a:t>design of experiments</a:t>
            </a:r>
            <a:r>
              <a:rPr lang="en-US" b="0" i="0" dirty="0">
                <a:solidFill>
                  <a:srgbClr val="3F3F3F"/>
                </a:solidFill>
                <a:effectLst/>
                <a:latin typeface="Cordale"/>
              </a:rPr>
              <a:t> is a technique that helps identify which variables have the most influence on the overall outcome of a process. Understanding which variables affect outcome is a very important part of quality planning. For example, computer chip designers might want to determine which combination of materials and equipment will produce the most reliable chips at a reasonable cost. </a:t>
            </a:r>
            <a:endParaRPr lang="en-US" dirty="0"/>
          </a:p>
        </p:txBody>
      </p:sp>
      <p:sp>
        <p:nvSpPr>
          <p:cNvPr id="3" name="Title 2">
            <a:extLst>
              <a:ext uri="{FF2B5EF4-FFF2-40B4-BE49-F238E27FC236}">
                <a16:creationId xmlns:a16="http://schemas.microsoft.com/office/drawing/2014/main" id="{2E381BBE-8E0E-4B5B-88B3-72805AD2C372}"/>
              </a:ext>
            </a:extLst>
          </p:cNvPr>
          <p:cNvSpPr>
            <a:spLocks noGrp="1"/>
          </p:cNvSpPr>
          <p:nvPr>
            <p:ph type="title"/>
          </p:nvPr>
        </p:nvSpPr>
        <p:spPr/>
        <p:txBody>
          <a:bodyPr/>
          <a:lstStyle/>
          <a:p>
            <a:r>
              <a:rPr lang="en-US" dirty="0"/>
              <a:t>1 Planning Quality</a:t>
            </a:r>
          </a:p>
        </p:txBody>
      </p:sp>
      <p:sp>
        <p:nvSpPr>
          <p:cNvPr id="4" name="Footer Placeholder 3">
            <a:extLst>
              <a:ext uri="{FF2B5EF4-FFF2-40B4-BE49-F238E27FC236}">
                <a16:creationId xmlns:a16="http://schemas.microsoft.com/office/drawing/2014/main" id="{6C74101A-D9A4-4683-9920-35A11821D790}"/>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EDCBDECC-18C0-4FE8-BA69-5243BBC56F37}"/>
              </a:ext>
            </a:extLst>
          </p:cNvPr>
          <p:cNvSpPr>
            <a:spLocks noGrp="1"/>
          </p:cNvSpPr>
          <p:nvPr>
            <p:ph type="sldNum" sz="quarter" idx="11"/>
          </p:nvPr>
        </p:nvSpPr>
        <p:spPr/>
        <p:txBody>
          <a:bodyPr/>
          <a:lstStyle/>
          <a:p>
            <a:pPr>
              <a:defRPr/>
            </a:pPr>
            <a:fld id="{5EA6CB9E-84A0-45DA-81C2-C3F66A5CA276}" type="slidenum">
              <a:rPr lang="en-US" smtClean="0"/>
              <a:pPr>
                <a:defRPr/>
              </a:pPr>
              <a:t>8</a:t>
            </a:fld>
            <a:endParaRPr lang="en-US" dirty="0"/>
          </a:p>
        </p:txBody>
      </p:sp>
    </p:spTree>
    <p:extLst>
      <p:ext uri="{BB962C8B-B14F-4D97-AF65-F5344CB8AC3E}">
        <p14:creationId xmlns:p14="http://schemas.microsoft.com/office/powerpoint/2010/main" val="113263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81000" y="1371600"/>
            <a:ext cx="8458200" cy="4876800"/>
          </a:xfrm>
        </p:spPr>
        <p:txBody>
          <a:bodyPr/>
          <a:lstStyle/>
          <a:p>
            <a:r>
              <a:rPr lang="en-US" sz="2400" b="1" dirty="0"/>
              <a:t>Functionality</a:t>
            </a:r>
            <a:r>
              <a:rPr lang="en-US" sz="2400" dirty="0"/>
              <a:t> is the degree to which a system performs its intended function</a:t>
            </a:r>
          </a:p>
          <a:p>
            <a:r>
              <a:rPr lang="en-US" sz="2400" b="1" dirty="0"/>
              <a:t>Features</a:t>
            </a:r>
            <a:r>
              <a:rPr lang="en-US" sz="2400" dirty="0"/>
              <a:t> are the system’s special characteristics that appeal to users</a:t>
            </a:r>
          </a:p>
          <a:p>
            <a:r>
              <a:rPr lang="en-US" sz="2400" b="1" dirty="0"/>
              <a:t>System</a:t>
            </a:r>
            <a:r>
              <a:rPr lang="en-US" sz="2400" dirty="0"/>
              <a:t> </a:t>
            </a:r>
            <a:r>
              <a:rPr lang="en-US" sz="2400" b="1" dirty="0"/>
              <a:t>outputs</a:t>
            </a:r>
            <a:r>
              <a:rPr lang="en-US" sz="2400" dirty="0"/>
              <a:t> are the screens and reports the system generates</a:t>
            </a:r>
          </a:p>
          <a:p>
            <a:r>
              <a:rPr lang="en-US" sz="2400" b="1" dirty="0"/>
              <a:t>Performance</a:t>
            </a:r>
            <a:r>
              <a:rPr lang="en-US" sz="2400" dirty="0"/>
              <a:t> addresses how well a product or service performs the customer’s intended use </a:t>
            </a:r>
          </a:p>
          <a:p>
            <a:r>
              <a:rPr lang="en-US" sz="2400" b="1" dirty="0"/>
              <a:t>Reliability</a:t>
            </a:r>
            <a:r>
              <a:rPr lang="en-US" sz="2400" dirty="0"/>
              <a:t> is the ability of a product or service to perform as expected under normal conditions</a:t>
            </a:r>
          </a:p>
          <a:p>
            <a:r>
              <a:rPr lang="en-US" sz="2400" b="1" dirty="0"/>
              <a:t>Maintainability</a:t>
            </a:r>
            <a:r>
              <a:rPr lang="en-US" sz="2400" dirty="0"/>
              <a:t> addresses the ease of performing maintenance on a product</a:t>
            </a:r>
          </a:p>
        </p:txBody>
      </p:sp>
      <p:sp>
        <p:nvSpPr>
          <p:cNvPr id="18434" name="Rectangle 2"/>
          <p:cNvSpPr>
            <a:spLocks noGrp="1" noChangeArrowheads="1"/>
          </p:cNvSpPr>
          <p:nvPr>
            <p:ph type="title"/>
          </p:nvPr>
        </p:nvSpPr>
        <p:spPr/>
        <p:txBody>
          <a:bodyPr>
            <a:normAutofit fontScale="90000"/>
          </a:bodyPr>
          <a:lstStyle/>
          <a:p>
            <a:r>
              <a:rPr lang="en-US" dirty="0"/>
              <a:t>Scope Aspects of IT Projects</a:t>
            </a:r>
            <a:br>
              <a:rPr lang="en-US" dirty="0"/>
            </a:br>
            <a:r>
              <a:rPr lang="en-US" dirty="0"/>
              <a:t>affects quality</a:t>
            </a:r>
          </a:p>
        </p:txBody>
      </p:sp>
      <p:sp>
        <p:nvSpPr>
          <p:cNvPr id="18437"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7A6CB4B6-255F-4F8D-9830-CD23385BB247}" type="slidenum">
              <a:rPr lang="en-US" smtClean="0"/>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2034</TotalTime>
  <Words>2692</Words>
  <Application>Microsoft Office PowerPoint</Application>
  <PresentationFormat>On-screen Show (4:3)</PresentationFormat>
  <Paragraphs>210</Paragraphs>
  <Slides>34</Slides>
  <Notes>1</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34</vt:i4>
      </vt:variant>
    </vt:vector>
  </HeadingPairs>
  <TitlesOfParts>
    <vt:vector size="48" baseType="lpstr">
      <vt:lpstr>Arial</vt:lpstr>
      <vt:lpstr>Arial Rounded MT Bold</vt:lpstr>
      <vt:lpstr>Calibri</vt:lpstr>
      <vt:lpstr>Cordale</vt:lpstr>
      <vt:lpstr>DroidSerif</vt:lpstr>
      <vt:lpstr>Helvetica</vt:lpstr>
      <vt:lpstr>Lucida Sans Unicode</vt:lpstr>
      <vt:lpstr>Times New Roman</vt:lpstr>
      <vt:lpstr>Verdana</vt:lpstr>
      <vt:lpstr>Wingdings</vt:lpstr>
      <vt:lpstr>Wingdings 2</vt:lpstr>
      <vt:lpstr>Wingdings 3</vt:lpstr>
      <vt:lpstr>Custom Design</vt:lpstr>
      <vt:lpstr>Theme1</vt:lpstr>
      <vt:lpstr>Chapter 8: Project Quality Management</vt:lpstr>
      <vt:lpstr>The Importance of Project Quality Management</vt:lpstr>
      <vt:lpstr>What Is Project Quality?</vt:lpstr>
      <vt:lpstr>What Is Project Quality Management?</vt:lpstr>
      <vt:lpstr>What Is Project Quality Management?</vt:lpstr>
      <vt:lpstr>Figure 8-1. Project Quality Management Summary</vt:lpstr>
      <vt:lpstr>1 Planning Quality</vt:lpstr>
      <vt:lpstr>1 Planning Quality</vt:lpstr>
      <vt:lpstr>Scope Aspects of IT Projects affects quality</vt:lpstr>
      <vt:lpstr>Who’s Responsible for the Quality  of Projects?</vt:lpstr>
      <vt:lpstr>2. Performing Quality Assurance</vt:lpstr>
      <vt:lpstr>3. Controlling Quality</vt:lpstr>
      <vt:lpstr>Tools of Quality that help in performing quality control</vt:lpstr>
      <vt:lpstr>Figure 8-2. Sample Cause-and-Effect Diagram</vt:lpstr>
      <vt:lpstr>Checksheet</vt:lpstr>
      <vt:lpstr>Figure 8-4. Sample Checksheet</vt:lpstr>
      <vt:lpstr>Six Sigma</vt:lpstr>
      <vt:lpstr>Basic Information on Six Sigma</vt:lpstr>
      <vt:lpstr>DMAIC</vt:lpstr>
      <vt:lpstr>Six Sigma and Project Management</vt:lpstr>
      <vt:lpstr>Testing</vt:lpstr>
      <vt:lpstr>Figure 8-11. Testing Tasks in the Software Development Life Cycle</vt:lpstr>
      <vt:lpstr>Types of Tests</vt:lpstr>
      <vt:lpstr>Testing Alone Is Not Enough</vt:lpstr>
      <vt:lpstr>ISO Standards</vt:lpstr>
      <vt:lpstr>Improving Information Technology Project Quality</vt:lpstr>
      <vt:lpstr>Leadership</vt:lpstr>
      <vt:lpstr>The Cost of Quality</vt:lpstr>
      <vt:lpstr>Five Cost Categories Related to Quality</vt:lpstr>
      <vt:lpstr>Organizational Influences, Workplace Factors, and Quality</vt:lpstr>
      <vt:lpstr>Expectations and Cultural Differences in Quality</vt:lpstr>
      <vt:lpstr>Maturity Models</vt:lpstr>
      <vt:lpstr>Using Software to Assist in Project Quality Management</vt:lpstr>
      <vt:lpstr>Chapter Summary</vt:lpstr>
    </vt:vector>
  </TitlesOfParts>
  <Company>Augsburg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mbarrak</cp:lastModifiedBy>
  <cp:revision>163</cp:revision>
  <dcterms:created xsi:type="dcterms:W3CDTF">2001-07-05T23:10:12Z</dcterms:created>
  <dcterms:modified xsi:type="dcterms:W3CDTF">2021-10-31T19:24:04Z</dcterms:modified>
</cp:coreProperties>
</file>